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7.xml" ContentType="application/vnd.openxmlformats-officedocument.presentationml.notesSlide+xml"/>
  <Override PartName="/ppt/tags/tag103.xml" ContentType="application/vnd.openxmlformats-officedocument.presentationml.tags+xml"/>
  <Override PartName="/ppt/notesSlides/notesSlide38.xml" ContentType="application/vnd.openxmlformats-officedocument.presentationml.notesSlide+xml"/>
  <Override PartName="/ppt/tags/tag104.xml" ContentType="application/vnd.openxmlformats-officedocument.presentationml.tags+xml"/>
  <Override PartName="/ppt/notesSlides/notesSlide39.xml" ContentType="application/vnd.openxmlformats-officedocument.presentationml.notesSlide+xml"/>
  <Override PartName="/ppt/tags/tag105.xml" ContentType="application/vnd.openxmlformats-officedocument.presentationml.tags+xml"/>
  <Override PartName="/ppt/notesSlides/notesSlide40.xml" ContentType="application/vnd.openxmlformats-officedocument.presentationml.notesSlide+xml"/>
  <Override PartName="/ppt/tags/tag106.xml" ContentType="application/vnd.openxmlformats-officedocument.presentationml.tags+xml"/>
  <Override PartName="/ppt/notesSlides/notesSlide41.xml" ContentType="application/vnd.openxmlformats-officedocument.presentationml.notesSlide+xml"/>
  <Override PartName="/ppt/tags/tag10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08.xml" ContentType="application/vnd.openxmlformats-officedocument.presentationml.tags+xml"/>
  <Override PartName="/ppt/notesSlides/notesSlide4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8.xml" ContentType="application/vnd.openxmlformats-officedocument.presentationml.notesSlide+xml"/>
  <Override PartName="/ppt/tags/tag127.xml" ContentType="application/vnd.openxmlformats-officedocument.presentationml.tags+xml"/>
  <Override PartName="/ppt/notesSlides/notesSlide49.xml" ContentType="application/vnd.openxmlformats-officedocument.presentationml.notesSlide+xml"/>
  <Override PartName="/ppt/tags/tag128.xml" ContentType="application/vnd.openxmlformats-officedocument.presentationml.tags+xml"/>
  <Override PartName="/ppt/notesSlides/notesSlide5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51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34.xml" ContentType="application/vnd.openxmlformats-officedocument.presentationml.tags+xml"/>
  <Override PartName="/ppt/notesSlides/notesSlide54.xml" ContentType="application/vnd.openxmlformats-officedocument.presentationml.notesSlide+xml"/>
  <Override PartName="/ppt/tags/tag135.xml" ContentType="application/vnd.openxmlformats-officedocument.presentationml.tags+xml"/>
  <Override PartName="/ppt/notesSlides/notesSlide5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56.xml" ContentType="application/vnd.openxmlformats-officedocument.presentationml.notesSlide+xml"/>
  <Override PartName="/ppt/tags/tag138.xml" ContentType="application/vnd.openxmlformats-officedocument.presentationml.tags+xml"/>
  <Override PartName="/ppt/notesSlides/notesSlide57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8.xml" ContentType="application/vnd.openxmlformats-officedocument.presentationml.notesSlide+xml"/>
  <Override PartName="/ppt/tags/tag141.xml" ContentType="application/vnd.openxmlformats-officedocument.presentationml.tags+xml"/>
  <Override PartName="/ppt/notesSlides/notesSlide59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6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6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62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6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64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5.xml" ContentType="application/vnd.openxmlformats-officedocument.presentationml.notesSlide+xml"/>
  <Override PartName="/ppt/tags/tag156.xml" ContentType="application/vnd.openxmlformats-officedocument.presentationml.tags+xml"/>
  <Override PartName="/ppt/notesSlides/notesSlide66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67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86" r:id="rId2"/>
    <p:sldId id="257" r:id="rId3"/>
    <p:sldId id="759" r:id="rId4"/>
    <p:sldId id="568" r:id="rId5"/>
    <p:sldId id="569" r:id="rId6"/>
    <p:sldId id="570" r:id="rId7"/>
    <p:sldId id="571" r:id="rId8"/>
    <p:sldId id="760" r:id="rId9"/>
    <p:sldId id="572" r:id="rId10"/>
    <p:sldId id="573" r:id="rId11"/>
    <p:sldId id="576" r:id="rId12"/>
    <p:sldId id="577" r:id="rId13"/>
    <p:sldId id="581" r:id="rId14"/>
    <p:sldId id="582" r:id="rId15"/>
    <p:sldId id="585" r:id="rId16"/>
    <p:sldId id="721" r:id="rId17"/>
    <p:sldId id="814" r:id="rId18"/>
    <p:sldId id="816" r:id="rId19"/>
    <p:sldId id="817" r:id="rId20"/>
    <p:sldId id="818" r:id="rId21"/>
    <p:sldId id="819" r:id="rId22"/>
    <p:sldId id="761" r:id="rId23"/>
    <p:sldId id="586" r:id="rId24"/>
    <p:sldId id="588" r:id="rId25"/>
    <p:sldId id="589" r:id="rId26"/>
    <p:sldId id="762" r:id="rId27"/>
    <p:sldId id="591" r:id="rId28"/>
    <p:sldId id="592" r:id="rId29"/>
    <p:sldId id="594" r:id="rId30"/>
    <p:sldId id="596" r:id="rId31"/>
    <p:sldId id="598" r:id="rId32"/>
    <p:sldId id="600" r:id="rId33"/>
    <p:sldId id="602" r:id="rId34"/>
    <p:sldId id="603" r:id="rId35"/>
    <p:sldId id="820" r:id="rId36"/>
    <p:sldId id="625" r:id="rId37"/>
    <p:sldId id="606" r:id="rId38"/>
    <p:sldId id="607" r:id="rId39"/>
    <p:sldId id="614" r:id="rId40"/>
    <p:sldId id="616" r:id="rId41"/>
    <p:sldId id="619" r:id="rId42"/>
    <p:sldId id="621" r:id="rId43"/>
    <p:sldId id="771" r:id="rId44"/>
    <p:sldId id="772" r:id="rId45"/>
    <p:sldId id="763" r:id="rId46"/>
    <p:sldId id="629" r:id="rId47"/>
    <p:sldId id="640" r:id="rId48"/>
    <p:sldId id="731" r:id="rId49"/>
    <p:sldId id="799" r:id="rId50"/>
    <p:sldId id="705" r:id="rId51"/>
    <p:sldId id="827" r:id="rId52"/>
    <p:sldId id="706" r:id="rId53"/>
    <p:sldId id="824" r:id="rId54"/>
    <p:sldId id="748" r:id="rId55"/>
    <p:sldId id="800" r:id="rId56"/>
    <p:sldId id="709" r:id="rId57"/>
    <p:sldId id="710" r:id="rId58"/>
    <p:sldId id="711" r:id="rId59"/>
    <p:sldId id="801" r:id="rId60"/>
    <p:sldId id="712" r:id="rId61"/>
    <p:sldId id="713" r:id="rId62"/>
    <p:sldId id="714" r:id="rId63"/>
    <p:sldId id="715" r:id="rId64"/>
    <p:sldId id="716" r:id="rId65"/>
    <p:sldId id="754" r:id="rId66"/>
    <p:sldId id="718" r:id="rId67"/>
    <p:sldId id="719" r:id="rId68"/>
    <p:sldId id="720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6" autoAdjust="0"/>
    <p:restoredTop sz="83010" autoAdjust="0"/>
  </p:normalViewPr>
  <p:slideViewPr>
    <p:cSldViewPr>
      <p:cViewPr varScale="1">
        <p:scale>
          <a:sx n="74" d="100"/>
          <a:sy n="74" d="100"/>
        </p:scale>
        <p:origin x="21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18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31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8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9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7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4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50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51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42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52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53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0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54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56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57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58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6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60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61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62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63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64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65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66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67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68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9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1095375" y="6369050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Архитектура компьютерных систем</a:t>
            </a:r>
            <a:endParaRPr lang="en-US" sz="1350" b="1" i="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4267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Комбинационная логика</a:t>
            </a:r>
            <a:endParaRPr lang="en-US" sz="1350" b="1" i="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7238" y="6316707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5.xml"/><Relationship Id="rId7" Type="http://schemas.openxmlformats.org/officeDocument/2006/relationships/oleObject" Target="../embeddings/oleObject6.bin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4.xml"/><Relationship Id="rId7" Type="http://schemas.openxmlformats.org/officeDocument/2006/relationships/oleObject" Target="../embeddings/oleObject8.bin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9.xml"/><Relationship Id="rId7" Type="http://schemas.openxmlformats.org/officeDocument/2006/relationships/image" Target="../media/image12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4.emf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54.xml"/><Relationship Id="rId15" Type="http://schemas.openxmlformats.org/officeDocument/2006/relationships/image" Target="../media/image15.emf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6.wmf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7.wmf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8.w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93.xml"/><Relationship Id="rId7" Type="http://schemas.openxmlformats.org/officeDocument/2006/relationships/oleObject" Target="../embeddings/oleObject17.bin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8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33.xml"/><Relationship Id="rId7" Type="http://schemas.openxmlformats.org/officeDocument/2006/relationships/image" Target="../media/image23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4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8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33.emf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34.wmf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6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159.xml"/><Relationship Id="rId7" Type="http://schemas.openxmlformats.org/officeDocument/2006/relationships/image" Target="../media/image36.wmf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oleObject" Target="../embeddings/oleObject32.bin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32004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Тема </a:t>
            </a:r>
            <a:r>
              <a:rPr lang="en-US" sz="7200" b="1" dirty="0"/>
              <a:t>2: </a:t>
            </a:r>
          </a:p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Комбинационная логика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4800" b="1" dirty="0">
                <a:solidFill>
                  <a:schemeClr val="bg1"/>
                </a:solidFill>
              </a:rPr>
              <a:t>Архитектура</a:t>
            </a:r>
            <a:br>
              <a:rPr lang="ru-RU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компьютерных систем</a:t>
            </a:r>
            <a:endParaRPr lang="en-US" sz="4800" b="1" dirty="0">
              <a:solidFill>
                <a:schemeClr val="bg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ru-RU" b="1" dirty="0">
                <a:solidFill>
                  <a:schemeClr val="bg1"/>
                </a:solidFill>
              </a:rPr>
              <a:t>Иван Андреевич Сукин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1" dirty="0"/>
              <a:t>Комплемент</a:t>
            </a:r>
            <a:r>
              <a:rPr lang="en-US" sz="2800" dirty="0"/>
              <a:t>: </a:t>
            </a:r>
            <a:r>
              <a:rPr lang="ru-RU" sz="2800" dirty="0"/>
              <a:t>переменная с чертой сверху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ru-RU" sz="2800" b="1" dirty="0"/>
              <a:t>Литерал</a:t>
            </a:r>
            <a:r>
              <a:rPr lang="en-US" sz="2800" dirty="0"/>
              <a:t>: </a:t>
            </a:r>
            <a:r>
              <a:rPr lang="ru-RU" sz="2800" dirty="0"/>
              <a:t>переменная или её комплемент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2800" b="1" dirty="0" err="1"/>
              <a:t>Импликант</a:t>
            </a:r>
            <a:r>
              <a:rPr lang="en-US" sz="2800" dirty="0"/>
              <a:t>: </a:t>
            </a:r>
            <a:r>
              <a:rPr lang="ru-RU" sz="2800" dirty="0"/>
              <a:t>произведение литералов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ru-RU" sz="2800" b="1" dirty="0" err="1"/>
              <a:t>Минтерм</a:t>
            </a:r>
            <a:r>
              <a:rPr lang="en-US" sz="2800" dirty="0"/>
              <a:t>: </a:t>
            </a:r>
            <a:r>
              <a:rPr lang="ru-RU" sz="2800" dirty="0" err="1"/>
              <a:t>импликант</a:t>
            </a:r>
            <a:r>
              <a:rPr lang="ru-RU" sz="2800" dirty="0"/>
              <a:t> всех входов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ru-RU" sz="2800" b="1" dirty="0" err="1"/>
              <a:t>Макстерм</a:t>
            </a:r>
            <a:r>
              <a:rPr lang="en-US" sz="2800" dirty="0"/>
              <a:t>: </a:t>
            </a:r>
            <a:r>
              <a:rPr lang="ru-RU" sz="2800" dirty="0"/>
              <a:t>сумма всех входных литералов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51130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637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923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66993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314696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905252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Некоторые определения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07B67-ADD6-D048-A7D7-676A7ED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8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5802232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60450"/>
              </p:ext>
            </p:extLst>
          </p:nvPr>
        </p:nvGraphicFramePr>
        <p:xfrm>
          <a:off x="2601912" y="38862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1776" imgH="799966" progId="Visio.Drawing.11">
                  <p:embed/>
                </p:oleObj>
              </mc:Choice>
              <mc:Fallback>
                <p:oleObj name="Visio" r:id="rId7" imgW="1761776" imgH="799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2" y="38862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ru-RU" sz="2400" dirty="0">
                <a:latin typeface="+mj-lt"/>
                <a:cs typeface="Arial" charset="0"/>
              </a:rPr>
              <a:t>Все булевы уравнения могут быть записаны в ДНФ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400" dirty="0">
                <a:latin typeface="+mj-lt"/>
                <a:cs typeface="Arial" charset="0"/>
              </a:rPr>
              <a:t>Каждая строка содержит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ru-RU" sz="2400" b="1" dirty="0" err="1">
                <a:latin typeface="+mj-lt"/>
                <a:cs typeface="Arial" charset="0"/>
              </a:rPr>
              <a:t>минтерм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400" dirty="0" err="1">
                <a:latin typeface="+mj-lt"/>
                <a:cs typeface="Arial" charset="0"/>
              </a:rPr>
              <a:t>Минтерм</a:t>
            </a:r>
            <a:r>
              <a:rPr lang="ru-RU" sz="2400" dirty="0">
                <a:latin typeface="+mj-lt"/>
                <a:cs typeface="Arial" charset="0"/>
              </a:rPr>
              <a:t> – это </a:t>
            </a:r>
            <a:r>
              <a:rPr lang="ru-RU" sz="2400" b="1" dirty="0">
                <a:latin typeface="+mj-lt"/>
                <a:cs typeface="Arial" charset="0"/>
              </a:rPr>
              <a:t>конъюнкция</a:t>
            </a:r>
            <a:r>
              <a:rPr lang="ru-RU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ru-RU" sz="2400" dirty="0">
                <a:latin typeface="+mj-lt"/>
                <a:cs typeface="Arial" charset="0"/>
              </a:rPr>
              <a:t>И</a:t>
            </a:r>
            <a:r>
              <a:rPr lang="en-US" sz="2400" dirty="0">
                <a:latin typeface="+mj-lt"/>
                <a:cs typeface="Arial" charset="0"/>
              </a:rPr>
              <a:t>) </a:t>
            </a:r>
            <a:r>
              <a:rPr lang="ru-RU" sz="2400" dirty="0">
                <a:latin typeface="+mj-lt"/>
                <a:cs typeface="Arial" charset="0"/>
              </a:rPr>
              <a:t>литералов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400" dirty="0">
                <a:latin typeface="+mj-lt"/>
                <a:cs typeface="Arial" charset="0"/>
              </a:rPr>
              <a:t>Каждый </a:t>
            </a:r>
            <a:r>
              <a:rPr lang="ru-RU" sz="2400" dirty="0" err="1">
                <a:latin typeface="+mj-lt"/>
                <a:cs typeface="Arial" charset="0"/>
              </a:rPr>
              <a:t>минтерм</a:t>
            </a:r>
            <a:r>
              <a:rPr lang="ru-RU" sz="2400" dirty="0">
                <a:latin typeface="+mj-lt"/>
                <a:cs typeface="Arial" charset="0"/>
              </a:rPr>
              <a:t> имеет значение </a:t>
            </a:r>
            <a:r>
              <a:rPr lang="ru-RU" sz="2400" b="1" dirty="0">
                <a:latin typeface="+mj-lt"/>
                <a:cs typeface="Arial" charset="0"/>
              </a:rPr>
              <a:t>ИСТИНА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ru-RU" sz="2400" dirty="0">
                <a:latin typeface="+mj-lt"/>
                <a:cs typeface="Arial" charset="0"/>
              </a:rPr>
              <a:t>для своей строки (и только для неё)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400" dirty="0">
                <a:latin typeface="+mj-lt"/>
                <a:cs typeface="Arial" charset="0"/>
              </a:rPr>
              <a:t>Запишем булево уравнение, </a:t>
            </a:r>
            <a:r>
              <a:rPr lang="ru-RU" sz="2400" b="1" dirty="0">
                <a:latin typeface="+mj-lt"/>
                <a:cs typeface="Arial" charset="0"/>
              </a:rPr>
              <a:t>СКЛАДЫВАЯ </a:t>
            </a:r>
            <a:r>
              <a:rPr lang="ru-RU" sz="2400" b="1" dirty="0" err="1">
                <a:latin typeface="+mj-lt"/>
                <a:cs typeface="Arial" charset="0"/>
              </a:rPr>
              <a:t>минтермы</a:t>
            </a:r>
            <a:r>
              <a:rPr lang="ru-RU" sz="2400" dirty="0">
                <a:latin typeface="+mj-lt"/>
                <a:cs typeface="Arial" charset="0"/>
              </a:rPr>
              <a:t>, для которых на выходе </a:t>
            </a:r>
            <a:r>
              <a:rPr lang="ru-RU" sz="2400" b="1" dirty="0">
                <a:latin typeface="+mj-lt"/>
                <a:cs typeface="Arial" charset="0"/>
              </a:rPr>
              <a:t>1</a:t>
            </a: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400" dirty="0">
                <a:latin typeface="+mj-lt"/>
                <a:cs typeface="Arial" charset="0"/>
              </a:rPr>
              <a:t>Имеем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+mj-lt"/>
                <a:cs typeface="Arial" charset="0"/>
              </a:rPr>
              <a:t>сумму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ru-RU" sz="2400" dirty="0">
                <a:latin typeface="+mj-lt"/>
                <a:cs typeface="Arial" charset="0"/>
              </a:rPr>
              <a:t>ИЛИ</a:t>
            </a:r>
            <a:r>
              <a:rPr lang="en-US" sz="2400" dirty="0">
                <a:latin typeface="+mj-lt"/>
                <a:cs typeface="Arial" charset="0"/>
              </a:rPr>
              <a:t>) </a:t>
            </a:r>
            <a:r>
              <a:rPr lang="ru-RU" sz="2400" b="1" dirty="0">
                <a:solidFill>
                  <a:srgbClr val="FF0000"/>
                </a:solidFill>
                <a:latin typeface="+mj-lt"/>
                <a:cs typeface="Arial" charset="0"/>
              </a:rPr>
              <a:t>произведений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</a:t>
            </a:r>
            <a:r>
              <a:rPr lang="ru-RU" sz="2400" dirty="0">
                <a:latin typeface="+mj-lt"/>
                <a:cs typeface="Arial" charset="0"/>
              </a:rPr>
              <a:t>И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ДНФ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F3521-D958-BF48-8F8A-79F7DA749B37}"/>
              </a:ext>
            </a:extLst>
          </p:cNvPr>
          <p:cNvSpPr txBox="1"/>
          <p:nvPr/>
        </p:nvSpPr>
        <p:spPr>
          <a:xfrm>
            <a:off x="3886202" y="4541006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D7C51-2211-9544-819C-58AC45ADF7C8}"/>
              </a:ext>
            </a:extLst>
          </p:cNvPr>
          <p:cNvSpPr txBox="1"/>
          <p:nvPr/>
        </p:nvSpPr>
        <p:spPr>
          <a:xfrm>
            <a:off x="3886201" y="4812904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2F477E-F8ED-1745-97F1-77CDDE65A449}"/>
              </a:ext>
            </a:extLst>
          </p:cNvPr>
          <p:cNvSpPr txBox="1"/>
          <p:nvPr/>
        </p:nvSpPr>
        <p:spPr>
          <a:xfrm>
            <a:off x="3886201" y="5086074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3224-B537-4B44-9E67-EC7EE3101654}"/>
              </a:ext>
            </a:extLst>
          </p:cNvPr>
          <p:cNvSpPr txBox="1"/>
          <p:nvPr/>
        </p:nvSpPr>
        <p:spPr>
          <a:xfrm>
            <a:off x="3886200" y="5345668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B180-69AE-9545-8E95-7E41A65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73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01300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61776" imgH="799966" progId="Visio.Drawing.11">
                  <p:embed/>
                </p:oleObj>
              </mc:Choice>
              <mc:Fallback>
                <p:oleObj name="Visio" r:id="rId8" imgW="1761776" imgH="7999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Все булевы уравнения могут быть записаны в ДНФ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Каждая строка содержит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r>
              <a:rPr lang="ru-RU" sz="2200" b="1" dirty="0" err="1">
                <a:latin typeface="+mj-lt"/>
                <a:cs typeface="Arial" charset="0"/>
              </a:rPr>
              <a:t>минтерм</a:t>
            </a:r>
            <a:endParaRPr lang="en-US" sz="22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 err="1">
                <a:latin typeface="+mj-lt"/>
                <a:cs typeface="Arial" charset="0"/>
              </a:rPr>
              <a:t>Минтерм</a:t>
            </a:r>
            <a:r>
              <a:rPr lang="ru-RU" sz="2200" dirty="0">
                <a:latin typeface="+mj-lt"/>
                <a:cs typeface="Arial" charset="0"/>
              </a:rPr>
              <a:t> – это </a:t>
            </a:r>
            <a:r>
              <a:rPr lang="ru-RU" sz="2200" b="1" dirty="0">
                <a:latin typeface="+mj-lt"/>
                <a:cs typeface="Arial" charset="0"/>
              </a:rPr>
              <a:t>конъюнкция</a:t>
            </a:r>
            <a:r>
              <a:rPr lang="ru-RU" sz="2200" dirty="0">
                <a:latin typeface="+mj-lt"/>
                <a:cs typeface="Arial" charset="0"/>
              </a:rPr>
              <a:t> </a:t>
            </a:r>
            <a:r>
              <a:rPr lang="en-US" sz="2200" dirty="0">
                <a:latin typeface="+mj-lt"/>
                <a:cs typeface="Arial" charset="0"/>
              </a:rPr>
              <a:t>(</a:t>
            </a:r>
            <a:r>
              <a:rPr lang="ru-RU" sz="2200" dirty="0">
                <a:latin typeface="+mj-lt"/>
                <a:cs typeface="Arial" charset="0"/>
              </a:rPr>
              <a:t>И</a:t>
            </a:r>
            <a:r>
              <a:rPr lang="en-US" sz="2200" dirty="0">
                <a:latin typeface="+mj-lt"/>
                <a:cs typeface="Arial" charset="0"/>
              </a:rPr>
              <a:t>) </a:t>
            </a:r>
            <a:r>
              <a:rPr lang="ru-RU" sz="2200" dirty="0">
                <a:latin typeface="+mj-lt"/>
                <a:cs typeface="Arial" charset="0"/>
              </a:rPr>
              <a:t>литералов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Каждый </a:t>
            </a:r>
            <a:r>
              <a:rPr lang="ru-RU" sz="2200" dirty="0" err="1">
                <a:latin typeface="+mj-lt"/>
                <a:cs typeface="Arial" charset="0"/>
              </a:rPr>
              <a:t>минтерм</a:t>
            </a:r>
            <a:r>
              <a:rPr lang="ru-RU" sz="2200" dirty="0">
                <a:latin typeface="+mj-lt"/>
                <a:cs typeface="Arial" charset="0"/>
              </a:rPr>
              <a:t> имеет значение </a:t>
            </a:r>
            <a:r>
              <a:rPr lang="ru-RU" sz="2200" b="1" dirty="0">
                <a:latin typeface="+mj-lt"/>
                <a:cs typeface="Arial" charset="0"/>
              </a:rPr>
              <a:t>ИСТИНА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r>
              <a:rPr lang="ru-RU" sz="2200" dirty="0">
                <a:latin typeface="+mj-lt"/>
                <a:cs typeface="Arial" charset="0"/>
              </a:rPr>
              <a:t>для своей строки (и только для неё)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Запишем булево уравнение, </a:t>
            </a:r>
            <a:r>
              <a:rPr lang="ru-RU" sz="2200" b="1" dirty="0">
                <a:latin typeface="+mj-lt"/>
                <a:cs typeface="Arial" charset="0"/>
              </a:rPr>
              <a:t>СКЛАДЫВАЯ </a:t>
            </a:r>
            <a:r>
              <a:rPr lang="ru-RU" sz="2200" b="1" dirty="0" err="1">
                <a:latin typeface="+mj-lt"/>
                <a:cs typeface="Arial" charset="0"/>
              </a:rPr>
              <a:t>минтермы</a:t>
            </a:r>
            <a:r>
              <a:rPr lang="ru-RU" sz="2200" dirty="0">
                <a:latin typeface="+mj-lt"/>
                <a:cs typeface="Arial" charset="0"/>
              </a:rPr>
              <a:t>, для которых на выходе </a:t>
            </a:r>
            <a:r>
              <a:rPr lang="ru-RU" sz="2200" b="1" dirty="0">
                <a:latin typeface="+mj-lt"/>
                <a:cs typeface="Arial" charset="0"/>
              </a:rPr>
              <a:t>1</a:t>
            </a:r>
            <a:endParaRPr lang="en-US" sz="22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Имеем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r>
              <a:rPr lang="ru-RU" sz="2200" b="1" dirty="0">
                <a:latin typeface="+mj-lt"/>
                <a:cs typeface="Arial" charset="0"/>
              </a:rPr>
              <a:t>сумму</a:t>
            </a:r>
            <a:r>
              <a:rPr lang="en-US" sz="2200" dirty="0">
                <a:latin typeface="+mj-lt"/>
                <a:cs typeface="Arial" charset="0"/>
              </a:rPr>
              <a:t> (</a:t>
            </a:r>
            <a:r>
              <a:rPr lang="ru-RU" sz="2200" dirty="0">
                <a:latin typeface="+mj-lt"/>
                <a:cs typeface="Arial" charset="0"/>
              </a:rPr>
              <a:t>ИЛИ</a:t>
            </a:r>
            <a:r>
              <a:rPr lang="en-US" sz="2200" dirty="0">
                <a:latin typeface="+mj-lt"/>
                <a:cs typeface="Arial" charset="0"/>
              </a:rPr>
              <a:t>) </a:t>
            </a:r>
            <a:r>
              <a:rPr lang="ru-RU" sz="2200" b="1" dirty="0">
                <a:latin typeface="+mj-lt"/>
                <a:cs typeface="Arial" charset="0"/>
              </a:rPr>
              <a:t>произведений</a:t>
            </a:r>
            <a:r>
              <a:rPr lang="en-US" sz="2200" dirty="0">
                <a:latin typeface="+mj-lt"/>
                <a:cs typeface="Arial" charset="0"/>
              </a:rPr>
              <a:t> (</a:t>
            </a:r>
            <a:r>
              <a:rPr lang="ru-RU" sz="2200" dirty="0">
                <a:latin typeface="+mj-lt"/>
                <a:cs typeface="Arial" charset="0"/>
              </a:rPr>
              <a:t>И</a:t>
            </a:r>
            <a:r>
              <a:rPr lang="en-US" sz="22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ДНФ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241800" y="55181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9976" y="5791200"/>
            <a:ext cx="111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Короткая</a:t>
            </a:r>
          </a:p>
          <a:p>
            <a:pPr algn="ctr"/>
            <a:r>
              <a:rPr lang="ru-RU" b="1" dirty="0">
                <a:solidFill>
                  <a:srgbClr val="0070C0"/>
                </a:solidFill>
              </a:rPr>
              <a:t>запись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4516" y="57912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Длинная</a:t>
            </a:r>
          </a:p>
          <a:p>
            <a:pPr algn="ctr"/>
            <a:r>
              <a:rPr lang="ru-RU" b="1" dirty="0">
                <a:solidFill>
                  <a:srgbClr val="0070C0"/>
                </a:solidFill>
              </a:rPr>
              <a:t>запись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BCCB3-F9B8-4E49-9D48-20A1FD4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9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)●(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Все булевы уравнения могут быть записаны в КНФ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Каждая строка содержит </a:t>
            </a:r>
            <a:r>
              <a:rPr lang="ru-RU" sz="2200" b="1" dirty="0" err="1">
                <a:latin typeface="+mj-lt"/>
                <a:cs typeface="Arial" charset="0"/>
              </a:rPr>
              <a:t>макстерм</a:t>
            </a:r>
            <a:endParaRPr lang="en-US" sz="22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 err="1">
                <a:latin typeface="+mj-lt"/>
                <a:cs typeface="Arial" charset="0"/>
              </a:rPr>
              <a:t>Макстерм</a:t>
            </a:r>
            <a:r>
              <a:rPr lang="ru-RU" sz="2200" dirty="0">
                <a:latin typeface="+mj-lt"/>
                <a:cs typeface="Arial" charset="0"/>
              </a:rPr>
              <a:t> – это </a:t>
            </a:r>
            <a:r>
              <a:rPr lang="ru-RU" sz="2200" b="1" dirty="0">
                <a:latin typeface="+mj-lt"/>
                <a:cs typeface="Arial" charset="0"/>
              </a:rPr>
              <a:t>сумма </a:t>
            </a:r>
            <a:r>
              <a:rPr lang="ru-RU" sz="2200" dirty="0">
                <a:latin typeface="+mj-lt"/>
                <a:cs typeface="Arial" charset="0"/>
              </a:rPr>
              <a:t>(ИЛИ) литералов</a:t>
            </a:r>
            <a:endParaRPr lang="en-US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Каждый </a:t>
            </a:r>
            <a:r>
              <a:rPr lang="ru-RU" sz="2200" dirty="0" err="1">
                <a:latin typeface="+mj-lt"/>
                <a:cs typeface="Arial" charset="0"/>
              </a:rPr>
              <a:t>макстерм</a:t>
            </a:r>
            <a:r>
              <a:rPr lang="ru-RU" sz="2200" dirty="0">
                <a:latin typeface="+mj-lt"/>
                <a:cs typeface="Arial" charset="0"/>
              </a:rPr>
              <a:t> </a:t>
            </a:r>
            <a:r>
              <a:rPr lang="ru-RU" sz="2200" b="1" dirty="0">
                <a:latin typeface="+mj-lt"/>
                <a:cs typeface="Arial" charset="0"/>
              </a:rPr>
              <a:t>ЛОЖЕН </a:t>
            </a:r>
            <a:r>
              <a:rPr lang="ru-RU" sz="2200" dirty="0">
                <a:latin typeface="+mj-lt"/>
                <a:cs typeface="Arial" charset="0"/>
              </a:rPr>
              <a:t>для своей строки ( и только для неё)</a:t>
            </a:r>
            <a:r>
              <a:rPr lang="en-US" sz="2200" dirty="0">
                <a:latin typeface="+mj-lt"/>
                <a:cs typeface="Arial" charset="0"/>
              </a:rPr>
              <a:t> </a:t>
            </a:r>
            <a:endParaRPr lang="ru-RU" sz="2200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Запишем булево уравнение </a:t>
            </a:r>
            <a:r>
              <a:rPr lang="ru-RU" sz="2200" b="1" dirty="0">
                <a:latin typeface="+mj-lt"/>
                <a:cs typeface="Arial" charset="0"/>
              </a:rPr>
              <a:t>ПЕРЕМНОЖАЯ </a:t>
            </a:r>
            <a:r>
              <a:rPr lang="ru-RU" sz="2200" b="1" dirty="0" err="1">
                <a:latin typeface="+mj-lt"/>
                <a:cs typeface="Arial" charset="0"/>
              </a:rPr>
              <a:t>макстермы</a:t>
            </a:r>
            <a:r>
              <a:rPr lang="ru-RU" sz="2200" dirty="0">
                <a:latin typeface="+mj-lt"/>
                <a:cs typeface="Arial" charset="0"/>
              </a:rPr>
              <a:t>, для которых на выходе </a:t>
            </a:r>
            <a:r>
              <a:rPr lang="ru-RU" sz="22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ru-RU" sz="2200" dirty="0">
                <a:latin typeface="+mj-lt"/>
                <a:cs typeface="Arial" charset="0"/>
              </a:rPr>
              <a:t>Имеем </a:t>
            </a:r>
            <a:r>
              <a:rPr lang="ru-RU" sz="2200" b="1" dirty="0">
                <a:latin typeface="+mj-lt"/>
                <a:cs typeface="Arial" charset="0"/>
              </a:rPr>
              <a:t>произведение </a:t>
            </a:r>
            <a:r>
              <a:rPr lang="ru-RU" sz="2200" dirty="0">
                <a:latin typeface="+mj-lt"/>
                <a:cs typeface="Arial" charset="0"/>
              </a:rPr>
              <a:t>(И) </a:t>
            </a:r>
            <a:r>
              <a:rPr lang="ru-RU" sz="2200" b="1" dirty="0">
                <a:latin typeface="+mj-lt"/>
                <a:cs typeface="Arial" charset="0"/>
              </a:rPr>
              <a:t>сумм </a:t>
            </a:r>
            <a:r>
              <a:rPr lang="ru-RU" sz="2200" dirty="0">
                <a:latin typeface="+mj-lt"/>
                <a:cs typeface="Arial" charset="0"/>
              </a:rPr>
              <a:t>(ИЛИ)</a:t>
            </a:r>
            <a:endParaRPr lang="en-US" sz="22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КНФ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140314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90501" imgH="838022" progId="Visio.Drawing.11">
                  <p:embed/>
                </p:oleObj>
              </mc:Choice>
              <mc:Fallback>
                <p:oleObj name="Visio" r:id="rId7" imgW="1790501" imgH="83802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45858" y="5524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7482" y="5791200"/>
            <a:ext cx="111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Короткая</a:t>
            </a:r>
          </a:p>
          <a:p>
            <a:pPr algn="ctr"/>
            <a:r>
              <a:rPr lang="ru-RU" b="1" dirty="0">
                <a:solidFill>
                  <a:srgbClr val="0070C0"/>
                </a:solidFill>
              </a:rPr>
              <a:t>запись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2115" y="5791200"/>
            <a:ext cx="107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Длинная</a:t>
            </a:r>
          </a:p>
          <a:p>
            <a:pPr algn="ctr"/>
            <a:r>
              <a:rPr lang="ru-RU" b="1" dirty="0">
                <a:solidFill>
                  <a:srgbClr val="0070C0"/>
                </a:solidFill>
              </a:rPr>
              <a:t>запись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8BE23-7EB4-DC47-904B-748C193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483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Примеры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Допустим, Вы идёте в кафе пообедать</a:t>
            </a:r>
            <a:endParaRPr lang="en-US" dirty="0"/>
          </a:p>
          <a:p>
            <a:pPr lvl="1"/>
            <a:r>
              <a:rPr lang="ru-RU" dirty="0"/>
              <a:t>Вы не будете обедать</a:t>
            </a:r>
            <a:r>
              <a:rPr lang="en-US" dirty="0"/>
              <a:t> (E = 0) </a:t>
            </a:r>
          </a:p>
          <a:p>
            <a:pPr lvl="2"/>
            <a:r>
              <a:rPr lang="ru-RU" dirty="0"/>
              <a:t>Если в кафе грязно</a:t>
            </a:r>
            <a:r>
              <a:rPr lang="en-US" dirty="0"/>
              <a:t> (C = 0) </a:t>
            </a:r>
            <a:r>
              <a:rPr lang="ru-RU" dirty="0"/>
              <a:t>или</a:t>
            </a:r>
            <a:endParaRPr lang="en-US" dirty="0"/>
          </a:p>
          <a:p>
            <a:pPr lvl="2"/>
            <a:r>
              <a:rPr lang="ru-RU" dirty="0"/>
              <a:t>В кафе на обед есть только суп</a:t>
            </a:r>
            <a:r>
              <a:rPr lang="en-US" dirty="0"/>
              <a:t> (M = 1)</a:t>
            </a:r>
          </a:p>
          <a:p>
            <a:r>
              <a:rPr lang="ru-RU" dirty="0"/>
              <a:t>Запишите таблицу истинности для ответа на вопрос, будете ли вы обедать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47422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51232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55042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5809029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756900"/>
              </p:ext>
            </p:extLst>
          </p:nvPr>
        </p:nvGraphicFramePr>
        <p:xfrm>
          <a:off x="4064793" y="3904029"/>
          <a:ext cx="2470311" cy="24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09541" imgH="695360" progId="Visio.Drawing.11">
                  <p:embed/>
                </p:oleObj>
              </mc:Choice>
              <mc:Fallback>
                <p:oleObj name="Visio" r:id="rId4" imgW="709541" imgH="695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793" y="3904029"/>
                        <a:ext cx="2470311" cy="242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867400" y="4666029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5047029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1" y="5428029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1" y="5809029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E66BF-8B29-6A4E-94EB-C34A25B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4159992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85825" imgH="752297" progId="Visio.Drawing.11">
                  <p:embed/>
                </p:oleObj>
              </mc:Choice>
              <mc:Fallback>
                <p:oleObj name="Visio" r:id="rId6" imgW="1285825" imgH="7522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35282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76250" imgH="742683" progId="Visio.Drawing.11">
                  <p:embed/>
                </p:oleObj>
              </mc:Choice>
              <mc:Fallback>
                <p:oleObj name="Visio" r:id="rId8" imgW="1276250" imgH="742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ДНФ и КНФ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ДНФ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КНФ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8276D-9A37-C541-BF2B-A175D91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2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0677603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5825" imgH="752297" progId="Visio.Drawing.11">
                  <p:embed/>
                </p:oleObj>
              </mc:Choice>
              <mc:Fallback>
                <p:oleObj name="Visio" r:id="rId12" imgW="1285825" imgH="7522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884600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76250" imgH="742683" progId="Visio.Drawing.11">
                  <p:embed/>
                </p:oleObj>
              </mc:Choice>
              <mc:Fallback>
                <p:oleObj name="Visio" r:id="rId14" imgW="1276250" imgH="742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67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83353" y="46482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72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ДНФ и КНФ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ДНФ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КНФ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DC6F8-264C-DC49-BD99-8B19C0A9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1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Запись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 1: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+mj-lt"/>
                <a:cs typeface="Times New Roman" panose="02020603050405020304" pitchFamily="18" charset="0"/>
              </a:rPr>
              <a:t>Мы пойдём на пикник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– выход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, если на улице нет дождя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, и у нас есть бутерброды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38600" y="2133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Булево уравнение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81699" y="3469200"/>
            <a:ext cx="251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07FD0-25C9-9C47-B8B2-8EAE3BFD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Запись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 2: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Times New Roman" panose="02020603050405020304" pitchFamily="18" charset="0"/>
              </a:rPr>
              <a:t>Вы будете считаться победителем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cs typeface="Times New Roman" panose="02020603050405020304" pitchFamily="18" charset="0"/>
              </a:rPr>
              <a:t>W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– выход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  <a:r>
              <a:rPr lang="ru-RU" sz="2800" dirty="0">
                <a:cs typeface="Times New Roman" panose="02020603050405020304" pitchFamily="18" charset="0"/>
              </a:rPr>
              <a:t>, если Вы выиграете миллион рублей 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en-US" sz="2800" b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</a:t>
            </a:r>
            <a:r>
              <a:rPr lang="ru-RU" sz="2800" dirty="0">
                <a:cs typeface="Times New Roman" panose="02020603050405020304" pitchFamily="18" charset="0"/>
              </a:rPr>
              <a:t>или подарочную ручку 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en-US" sz="2800" b="1" dirty="0">
                <a:cs typeface="Times New Roman" panose="02020603050405020304" pitchFamily="18" charset="0"/>
              </a:rPr>
              <a:t>P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0099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Булево уравнение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6195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EFB29-EF57-364E-B056-DC163A5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3657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Запись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 3: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96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Times New Roman" panose="02020603050405020304" pitchFamily="18" charset="0"/>
              </a:rPr>
              <a:t>Вы можете позволить себе деликатесы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cs typeface="Times New Roman" panose="02020603050405020304" pitchFamily="18" charset="0"/>
              </a:rPr>
              <a:t>E</a:t>
            </a:r>
            <a:r>
              <a:rPr lang="ru-RU" sz="2800" dirty="0">
                <a:cs typeface="Times New Roman" panose="02020603050405020304" pitchFamily="18" charset="0"/>
              </a:rPr>
              <a:t> – выход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  <a:r>
              <a:rPr lang="ru-RU" sz="2800" dirty="0">
                <a:cs typeface="Times New Roman" panose="02020603050405020304" pitchFamily="18" charset="0"/>
              </a:rPr>
              <a:t>, если вы приготовите их сами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</a:t>
            </a:r>
            <a:r>
              <a:rPr lang="ru-RU" sz="2800" dirty="0">
                <a:cs typeface="Times New Roman" panose="02020603050405020304" pitchFamily="18" charset="0"/>
              </a:rPr>
              <a:t>или у Вас есть талантливый (</a:t>
            </a:r>
            <a:r>
              <a:rPr lang="ru-RU" sz="2800" b="1" i="1" dirty="0">
                <a:cs typeface="Times New Roman" panose="02020603050405020304" pitchFamily="18" charset="0"/>
              </a:rPr>
              <a:t>Т</a:t>
            </a:r>
            <a:r>
              <a:rPr lang="ru-RU" sz="2800" dirty="0">
                <a:cs typeface="Times New Roman" panose="02020603050405020304" pitchFamily="18" charset="0"/>
              </a:rPr>
              <a:t>) повар (</a:t>
            </a:r>
            <a:r>
              <a:rPr lang="ru-RU" sz="2800" b="1" i="1" dirty="0">
                <a:cs typeface="Times New Roman" panose="02020603050405020304" pitchFamily="18" charset="0"/>
              </a:rPr>
              <a:t>С</a:t>
            </a:r>
            <a:r>
              <a:rPr lang="ru-RU" sz="2800" dirty="0">
                <a:cs typeface="Times New Roman" panose="02020603050405020304" pitchFamily="18" charset="0"/>
              </a:rPr>
              <a:t>), который берёт за свои услуги недорого (</a:t>
            </a:r>
            <a:r>
              <a:rPr lang="en-US" sz="2800" b="1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1799" y="29718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276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Булево уравнение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8862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CTX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42599" y="39912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38862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62574-E955-4C47-8470-67B5E62E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Тема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 ::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Разделы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Комбинационные схемы</a:t>
            </a:r>
            <a:endParaRPr lang="en-US" b="1" dirty="0"/>
          </a:p>
          <a:p>
            <a:r>
              <a:rPr lang="ru-RU" b="1" dirty="0"/>
              <a:t>Булевы выражения</a:t>
            </a:r>
            <a:endParaRPr lang="en-US" b="1" dirty="0"/>
          </a:p>
          <a:p>
            <a:r>
              <a:rPr lang="ru-RU" b="1" dirty="0"/>
              <a:t>Булева алгебра</a:t>
            </a:r>
            <a:endParaRPr lang="en-US" b="1" dirty="0"/>
          </a:p>
          <a:p>
            <a:r>
              <a:rPr lang="ru-RU" b="1" dirty="0"/>
              <a:t>От булевой логики к схемам</a:t>
            </a:r>
            <a:endParaRPr lang="en-US" b="1" dirty="0"/>
          </a:p>
          <a:p>
            <a:r>
              <a:rPr lang="ru-RU" b="1" dirty="0"/>
              <a:t>Переменные</a:t>
            </a:r>
            <a:endParaRPr lang="en-US" b="1" dirty="0"/>
          </a:p>
          <a:p>
            <a:r>
              <a:rPr lang="ru-RU" b="1" dirty="0"/>
              <a:t>Карты Карно</a:t>
            </a:r>
            <a:endParaRPr lang="en-US" b="1" dirty="0"/>
          </a:p>
          <a:p>
            <a:r>
              <a:rPr lang="ru-RU" b="1" dirty="0"/>
              <a:t>Блочные схемы</a:t>
            </a:r>
            <a:endParaRPr lang="en-US" b="1" dirty="0"/>
          </a:p>
          <a:p>
            <a:r>
              <a:rPr lang="ru-RU" b="1" dirty="0"/>
              <a:t>Задержки в комбинационных схемах</a:t>
            </a: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DE091-BCAE-7A48-B001-49109D75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Запись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 4: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Times New Roman" panose="02020603050405020304" pitchFamily="18" charset="0"/>
              </a:rPr>
              <a:t>По правилам этикета Вы можете зайти в помещение, если на Вас есть головной убор и обувь, либо только обувь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Булево уравнение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0008-93F2-E146-8BFC-AB9E14A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Запись булевых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 5: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cs typeface="Times New Roman" panose="02020603050405020304" pitchFamily="18" charset="0"/>
              </a:rPr>
              <a:t>Вы можете зайти в помещение, если на Вас есть головной убор и обувь, либо головной убор, но не обувь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</a:rPr>
              <a:t>Булево уравнение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63399" y="34578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F2D4A-CE9C-F34A-807F-1B9BBC6C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6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Булева алгебра</a:t>
            </a:r>
            <a:r>
              <a:rPr lang="en-US" sz="7200" b="1" dirty="0"/>
              <a:t>: </a:t>
            </a:r>
            <a:r>
              <a:rPr lang="ru-RU" sz="7200" b="1" dirty="0"/>
              <a:t>Аксиомы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22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/>
              <a:t>Аксиомы и теоремы для </a:t>
            </a:r>
            <a:r>
              <a:rPr lang="ru-RU" b="1" dirty="0"/>
              <a:t>упрощения </a:t>
            </a:r>
            <a:r>
              <a:rPr lang="ru-RU" dirty="0"/>
              <a:t>булевых уравнений</a:t>
            </a:r>
          </a:p>
          <a:p>
            <a:r>
              <a:rPr lang="ru-RU" dirty="0"/>
              <a:t>Похожа на обычную алгебру, но проще: переменные могут иметь только два значения (1 или 0)</a:t>
            </a:r>
            <a:endParaRPr lang="en-US" dirty="0"/>
          </a:p>
          <a:p>
            <a:r>
              <a:rPr lang="ru-RU" b="1" dirty="0"/>
              <a:t>Двойственность </a:t>
            </a:r>
            <a:r>
              <a:rPr lang="ru-RU" dirty="0"/>
              <a:t>аксиом и теорем</a:t>
            </a:r>
            <a:r>
              <a:rPr lang="en-US" dirty="0"/>
              <a:t>:</a:t>
            </a:r>
          </a:p>
          <a:p>
            <a:pPr lvl="1"/>
            <a:r>
              <a:rPr lang="ru-RU" sz="3200" dirty="0"/>
              <a:t>И </a:t>
            </a:r>
            <a:r>
              <a:rPr lang="ru-RU" sz="3200" dirty="0" err="1"/>
              <a:t>и</a:t>
            </a:r>
            <a:r>
              <a:rPr lang="ru-RU" sz="3200" dirty="0"/>
              <a:t> ИЛИ, нули и единицы взаимозаменяемы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Булева алгебра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C253-F75A-7140-80C0-70DDAF9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1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Аксиомы булевой алгебры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57711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Аксиома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</a:t>
                      </a:r>
                      <a:r>
                        <a:rPr lang="ru-RU" sz="2400" baseline="0" dirty="0"/>
                        <a:t>если</a:t>
                      </a:r>
                      <a:r>
                        <a:rPr lang="en-US" sz="2400" baseline="0" dirty="0"/>
                        <a:t>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Двоичное поле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Отрицание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1BA49-4606-0E46-994D-2CA60231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14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Аксиомы булевой алгебры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6338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Аксиома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Двойственная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</a:t>
                      </a:r>
                      <a:r>
                        <a:rPr lang="ru-RU" sz="2400" baseline="0" dirty="0"/>
                        <a:t>если</a:t>
                      </a:r>
                      <a:r>
                        <a:rPr lang="en-US" sz="2400" baseline="0" dirty="0"/>
                        <a:t>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</a:t>
                      </a:r>
                      <a:r>
                        <a:rPr lang="ru-RU" sz="2400" baseline="0" dirty="0"/>
                        <a:t>если</a:t>
                      </a:r>
                      <a:r>
                        <a:rPr lang="en-US" sz="2400" baseline="0" dirty="0"/>
                        <a:t>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Двоичное поле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Отрицание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И/ИЛИ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4936" y="4495800"/>
            <a:ext cx="6440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Двойственность</a:t>
            </a:r>
            <a:r>
              <a:rPr lang="en-US" sz="3200" b="1" dirty="0"/>
              <a:t>:</a:t>
            </a:r>
            <a:r>
              <a:rPr lang="en-US" sz="3200" dirty="0"/>
              <a:t>  </a:t>
            </a:r>
            <a:r>
              <a:rPr lang="ru-RU" sz="3200" dirty="0"/>
              <a:t>Замените</a:t>
            </a:r>
            <a:r>
              <a:rPr lang="en-US" sz="3200" dirty="0"/>
              <a:t>:</a:t>
            </a:r>
            <a:r>
              <a:rPr lang="ru-RU" sz="3200" dirty="0"/>
              <a:t>   </a:t>
            </a:r>
            <a:r>
              <a:rPr lang="en-US" sz="3200" dirty="0"/>
              <a:t>• </a:t>
            </a:r>
            <a:r>
              <a:rPr lang="ru-RU" sz="3200" dirty="0"/>
              <a:t>на</a:t>
            </a:r>
            <a:r>
              <a:rPr lang="en-US" sz="3200" dirty="0"/>
              <a:t> + </a:t>
            </a:r>
          </a:p>
          <a:p>
            <a:pPr algn="r"/>
            <a:r>
              <a:rPr lang="en-US" sz="3200" dirty="0"/>
              <a:t>	  		0 </a:t>
            </a:r>
            <a:r>
              <a:rPr lang="ru-RU" sz="3200" dirty="0"/>
              <a:t>на</a:t>
            </a:r>
            <a:r>
              <a:rPr lang="en-US" sz="3200" dirty="0"/>
              <a:t>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E160B-E05E-1944-8432-3C0BA27B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210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Булева алгебра: Теоремы с одной переменной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864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Теоремы с одной переменной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14872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Единица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Ноль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Идемпотентность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Инволюция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Комплементарность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EB7CD-01E2-EE4E-873E-B8187A1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F81D5-B367-48CC-A387-E60FBA03FA25}"/>
              </a:ext>
            </a:extLst>
          </p:cNvPr>
          <p:cNvSpPr txBox="1"/>
          <p:nvPr/>
        </p:nvSpPr>
        <p:spPr>
          <a:xfrm>
            <a:off x="2154936" y="4495800"/>
            <a:ext cx="6440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Двойственность</a:t>
            </a:r>
            <a:r>
              <a:rPr lang="en-US" sz="3200" b="1" dirty="0"/>
              <a:t>:</a:t>
            </a:r>
            <a:r>
              <a:rPr lang="en-US" sz="3200" dirty="0"/>
              <a:t>  </a:t>
            </a:r>
            <a:r>
              <a:rPr lang="ru-RU" sz="3200" dirty="0"/>
              <a:t>Замените</a:t>
            </a:r>
            <a:r>
              <a:rPr lang="en-US" sz="3200" dirty="0"/>
              <a:t>:</a:t>
            </a:r>
            <a:r>
              <a:rPr lang="ru-RU" sz="3200" dirty="0"/>
              <a:t>   </a:t>
            </a:r>
            <a:r>
              <a:rPr lang="en-US" sz="3200" dirty="0"/>
              <a:t>• </a:t>
            </a:r>
            <a:r>
              <a:rPr lang="ru-RU" sz="3200" dirty="0"/>
              <a:t>на</a:t>
            </a:r>
            <a:r>
              <a:rPr lang="en-US" sz="3200" dirty="0"/>
              <a:t> + </a:t>
            </a:r>
          </a:p>
          <a:p>
            <a:pPr algn="r"/>
            <a:r>
              <a:rPr lang="en-US" sz="3200" dirty="0"/>
              <a:t>	  		0 </a:t>
            </a:r>
            <a:r>
              <a:rPr lang="ru-RU" sz="3200" dirty="0"/>
              <a:t>на</a:t>
            </a:r>
            <a:r>
              <a:rPr lang="en-US" sz="3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846572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Теоремы с одной переменной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5910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Двойственная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Единица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Ноль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Идемпотентность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Инволюция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Комплементарность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CF701-0429-E741-B549-066700C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F1D7-2AB8-42AA-B93B-8D30EB7D1581}"/>
              </a:ext>
            </a:extLst>
          </p:cNvPr>
          <p:cNvSpPr txBox="1"/>
          <p:nvPr/>
        </p:nvSpPr>
        <p:spPr>
          <a:xfrm>
            <a:off x="2154936" y="4495800"/>
            <a:ext cx="6440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Двойственность</a:t>
            </a:r>
            <a:r>
              <a:rPr lang="en-US" sz="3200" b="1" dirty="0"/>
              <a:t>:</a:t>
            </a:r>
            <a:r>
              <a:rPr lang="en-US" sz="3200" dirty="0"/>
              <a:t>  </a:t>
            </a:r>
            <a:r>
              <a:rPr lang="ru-RU" sz="3200" dirty="0"/>
              <a:t>Замените</a:t>
            </a:r>
            <a:r>
              <a:rPr lang="en-US" sz="3200" dirty="0"/>
              <a:t>:</a:t>
            </a:r>
            <a:r>
              <a:rPr lang="ru-RU" sz="3200" dirty="0"/>
              <a:t>   </a:t>
            </a:r>
            <a:r>
              <a:rPr lang="en-US" sz="3200" dirty="0"/>
              <a:t>• </a:t>
            </a:r>
            <a:r>
              <a:rPr lang="ru-RU" sz="3200" dirty="0"/>
              <a:t>на</a:t>
            </a:r>
            <a:r>
              <a:rPr lang="en-US" sz="3200" dirty="0"/>
              <a:t> + </a:t>
            </a:r>
          </a:p>
          <a:p>
            <a:pPr algn="r"/>
            <a:r>
              <a:rPr lang="en-US" sz="3200" dirty="0"/>
              <a:t>	  		0 </a:t>
            </a:r>
            <a:r>
              <a:rPr lang="ru-RU" sz="3200" dirty="0"/>
              <a:t>на</a:t>
            </a:r>
            <a:r>
              <a:rPr lang="en-US" sz="3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267164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6969549"/>
              </p:ext>
            </p:extLst>
          </p:nvPr>
        </p:nvGraphicFramePr>
        <p:xfrm>
          <a:off x="2590800" y="2743200"/>
          <a:ext cx="389002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890023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Существование единицы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83232-CA7D-DF45-B98A-812D39F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</a:t>
            </a:r>
            <a:r>
              <a:rPr lang="en-US" sz="4400">
                <a:solidFill>
                  <a:schemeClr val="bg1"/>
                </a:solidFill>
                <a:latin typeface="+mj-lt"/>
              </a:rPr>
              <a:t>2</a:t>
            </a:r>
            <a:r>
              <a:rPr lang="ru-RU" sz="4400">
                <a:solidFill>
                  <a:schemeClr val="bg1"/>
                </a:solidFill>
                <a:latin typeface="+mj-lt"/>
              </a:rPr>
              <a:t>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Комбинационные схемы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77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092047"/>
              </p:ext>
            </p:extLst>
          </p:nvPr>
        </p:nvGraphicFramePr>
        <p:xfrm>
          <a:off x="3200400" y="2735070"/>
          <a:ext cx="4222745" cy="290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35070"/>
                        <a:ext cx="4222745" cy="290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Существование нуля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8A62-A12C-F740-A6A2-1A7CACC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8475101"/>
              </p:ext>
            </p:extLst>
          </p:nvPr>
        </p:nvGraphicFramePr>
        <p:xfrm>
          <a:off x="3124200" y="2685942"/>
          <a:ext cx="4294188" cy="29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5942"/>
                        <a:ext cx="4294188" cy="29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Идемпотентность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5D1E1-E289-084C-9976-077EC3C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268360"/>
              </p:ext>
            </p:extLst>
          </p:nvPr>
        </p:nvGraphicFramePr>
        <p:xfrm>
          <a:off x="2590800" y="3048000"/>
          <a:ext cx="479261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12440" imgH="332640" progId="Visio.Drawing.6">
                  <p:embed/>
                </p:oleObj>
              </mc:Choice>
              <mc:Fallback>
                <p:oleObj name="VISIO" r:id="rId7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79261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716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Инволюция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C034-DE14-4749-8FF0-E718275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7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260426"/>
              </p:ext>
            </p:extLst>
          </p:nvPr>
        </p:nvGraphicFramePr>
        <p:xfrm>
          <a:off x="2895600" y="2667000"/>
          <a:ext cx="4625372" cy="300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4625372" cy="300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Комплементарность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514600"/>
            <a:ext cx="52578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E95C2-5996-3447-8FD7-5A4EDBD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Повтор: основные теоремы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15140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Двойственная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Единица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Ноль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Идемпотентность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Инволюция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Комплементарность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24238-777C-B646-BF21-F611842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8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2860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Булева алгебра: Теоремы с несколькими переменными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447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33416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Теорема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Двойственная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Название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Коммутативность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Ассоциативность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Дистрибутивность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Сокрытие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Комбинирование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Консенсус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Несколько переменных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Предупреждение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T8’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отличается об аналогичной теоремы в школьной алгебре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ru-RU" sz="2400" dirty="0">
                <a:latin typeface="+mj-lt"/>
                <a:cs typeface="Times New Roman" panose="02020603050405020304" pitchFamily="18" charset="0"/>
              </a:rPr>
              <a:t>СЛОЖЕНИЕ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(+)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дистрибутивно </a:t>
            </a:r>
            <a:r>
              <a:rPr lang="ru-RU" sz="2400" dirty="0" err="1">
                <a:latin typeface="+mj-lt"/>
                <a:cs typeface="Times New Roman" panose="02020603050405020304" pitchFamily="18" charset="0"/>
              </a:rPr>
              <a:t>отностиельно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УМНОЖЕНИЯ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(•)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5451" y="2584502"/>
            <a:ext cx="2985025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D031B-8898-8243-B43B-9824A96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993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Как доказывать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cs typeface="Arial" charset="0"/>
              </a:rPr>
              <a:t>Метод</a:t>
            </a:r>
            <a:r>
              <a:rPr lang="en-US" sz="3200" b="1" dirty="0">
                <a:cs typeface="Arial" charset="0"/>
              </a:rPr>
              <a:t> 1: </a:t>
            </a:r>
            <a:r>
              <a:rPr lang="ru-RU" sz="3200" dirty="0">
                <a:cs typeface="Arial" charset="0"/>
              </a:rPr>
              <a:t>Полная индукция</a:t>
            </a:r>
            <a:endParaRPr lang="en-US" sz="3200" dirty="0"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cs typeface="Arial" charset="0"/>
              </a:rPr>
              <a:t>Метод</a:t>
            </a:r>
            <a:r>
              <a:rPr lang="en-US" sz="3200" b="1" dirty="0">
                <a:cs typeface="Arial" charset="0"/>
              </a:rPr>
              <a:t> 2: </a:t>
            </a:r>
            <a:r>
              <a:rPr lang="ru-RU" sz="3200" dirty="0">
                <a:cs typeface="Arial" charset="0"/>
              </a:rPr>
              <a:t>Использование других теорем и аксиом для упрощения уравнения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3200" dirty="0">
                <a:cs typeface="Arial" charset="0"/>
              </a:rPr>
              <a:t>Попробовать сделать одну часть уравнения похожей на другую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B7F1A-7359-4C43-8E3F-0AF30BA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72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Полная индукция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Также называется</a:t>
            </a:r>
            <a:r>
              <a:rPr lang="en-US" sz="3200" dirty="0">
                <a:latin typeface="+mj-lt"/>
                <a:cs typeface="Arial" charset="0"/>
              </a:rPr>
              <a:t>: </a:t>
            </a:r>
            <a:r>
              <a:rPr lang="ru-RU" sz="3200" b="1" dirty="0">
                <a:latin typeface="+mj-lt"/>
                <a:cs typeface="Arial" charset="0"/>
              </a:rPr>
              <a:t>доказательство перебором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Нужно проверить все возможные комбинации входных значений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Если значения двух выражений равны для любых одинаковых наборов входных значений, эти выражения эквивалентны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FB2A7-A697-B34A-89D9-ADA104E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46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Сокрытие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  <a:cs typeface="Arial" charset="0"/>
              </a:rPr>
              <a:t>Доказать с помощью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Метод</a:t>
            </a:r>
            <a:r>
              <a:rPr lang="en-US" sz="3200" b="1" dirty="0">
                <a:latin typeface="+mj-lt"/>
                <a:cs typeface="Arial" charset="0"/>
              </a:rPr>
              <a:t> 1: </a:t>
            </a:r>
            <a:r>
              <a:rPr lang="ru-RU" sz="3200" dirty="0">
                <a:latin typeface="+mj-lt"/>
                <a:cs typeface="Arial" charset="0"/>
              </a:rPr>
              <a:t>Полная индукция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Метод</a:t>
            </a:r>
            <a:r>
              <a:rPr lang="en-US" sz="3200" b="1" dirty="0">
                <a:latin typeface="+mj-lt"/>
                <a:cs typeface="Arial" charset="0"/>
              </a:rPr>
              <a:t> 2: </a:t>
            </a:r>
            <a:r>
              <a:rPr lang="ru-RU" sz="3200" dirty="0">
                <a:latin typeface="+mj-lt"/>
                <a:cs typeface="Arial" charset="0"/>
              </a:rPr>
              <a:t>Используя другие теоремы и аксиомы</a:t>
            </a: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2602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Сокрытие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E44CE-0F0C-6F45-B465-40177CB9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40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675441"/>
              </p:ext>
            </p:extLst>
          </p:nvPr>
        </p:nvGraphicFramePr>
        <p:xfrm>
          <a:off x="1905000" y="4124325"/>
          <a:ext cx="5726113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85850" imgH="495122" progId="Visio.Drawing.11">
                  <p:embed/>
                </p:oleObj>
              </mc:Choice>
              <mc:Fallback>
                <p:oleObj name="Visio" r:id="rId5" imgW="1885850" imgH="4951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24325"/>
                        <a:ext cx="5726113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b="1" dirty="0"/>
              <a:t>Логическая схема состоит из:</a:t>
            </a:r>
            <a:endParaRPr lang="en-US" b="1" dirty="0"/>
          </a:p>
          <a:p>
            <a:pPr>
              <a:spcBef>
                <a:spcPts val="0"/>
              </a:spcBef>
            </a:pPr>
            <a:r>
              <a:rPr lang="ru-RU" dirty="0"/>
              <a:t>Входов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ru-RU" dirty="0"/>
              <a:t>Выходов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ru-RU" dirty="0"/>
              <a:t>Функциональной спецификации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ru-RU" dirty="0"/>
              <a:t>Спецификации задержек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Введение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95081-FB6E-234E-93C8-F3470A9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14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Сокрытие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b="1" dirty="0">
                <a:latin typeface="+mj-lt"/>
                <a:cs typeface="Arial" charset="0"/>
              </a:rPr>
              <a:t>Метод</a:t>
            </a:r>
            <a:r>
              <a:rPr lang="en-US" sz="3200" b="1" dirty="0">
                <a:latin typeface="+mj-lt"/>
                <a:cs typeface="Arial" charset="0"/>
              </a:rPr>
              <a:t> 1: </a:t>
            </a:r>
            <a:r>
              <a:rPr lang="ru-RU" sz="3200" dirty="0">
                <a:latin typeface="+mj-lt"/>
                <a:cs typeface="Arial" charset="0"/>
              </a:rPr>
              <a:t>Полная индукция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5105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76800" y="50292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501CF-C730-B747-9116-7C18ADE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58C55903-AC16-4E70-9B0E-07701D02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0972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Сокрытие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Сокрытие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b="1" dirty="0">
                <a:latin typeface="+mj-lt"/>
                <a:cs typeface="Arial" charset="0"/>
              </a:rPr>
              <a:t>Метод</a:t>
            </a:r>
            <a:r>
              <a:rPr lang="en-US" sz="3200" b="1" dirty="0">
                <a:latin typeface="+mj-lt"/>
                <a:cs typeface="Arial" charset="0"/>
              </a:rPr>
              <a:t> 2: </a:t>
            </a:r>
            <a:r>
              <a:rPr lang="ru-RU" sz="3200" dirty="0">
                <a:latin typeface="+mj-lt"/>
                <a:cs typeface="Arial" charset="0"/>
              </a:rPr>
              <a:t>С использованием других теорем и аксиом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r>
              <a:rPr lang="en-US" sz="2800" dirty="0">
                <a:latin typeface="+mj-lt"/>
                <a:cs typeface="Arial" charset="0"/>
              </a:rPr>
              <a:t>B•(B+C)	= B•B + B•C		T8: </a:t>
            </a:r>
            <a:r>
              <a:rPr lang="ru-RU" sz="2800" dirty="0">
                <a:latin typeface="+mj-lt"/>
                <a:cs typeface="Arial" charset="0"/>
              </a:rPr>
              <a:t>Дистрибутивность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</a:t>
            </a:r>
            <a:r>
              <a:rPr lang="ru-RU" sz="2800" dirty="0">
                <a:latin typeface="+mj-lt"/>
                <a:cs typeface="Arial" charset="0"/>
              </a:rPr>
              <a:t>Идемпотентность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cs typeface="Arial" charset="0"/>
              </a:rPr>
              <a:t>B•1</a:t>
            </a:r>
            <a:r>
              <a:rPr lang="en-US" sz="2800" dirty="0">
                <a:cs typeface="Arial" charset="0"/>
              </a:rPr>
              <a:t> + B•C 		T2: </a:t>
            </a:r>
            <a:r>
              <a:rPr lang="ru-RU" sz="2800" dirty="0">
                <a:cs typeface="Arial" charset="0"/>
              </a:rPr>
              <a:t>Ноль</a:t>
            </a:r>
            <a:endParaRPr lang="en-US" sz="2800" dirty="0"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B•(1 + C)		T8: </a:t>
            </a:r>
            <a:r>
              <a:rPr lang="ru-RU" sz="2800" dirty="0">
                <a:latin typeface="+mj-lt"/>
                <a:cs typeface="Arial" charset="0"/>
              </a:rPr>
              <a:t>Дистрибутивность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</a:t>
            </a:r>
            <a:r>
              <a:rPr lang="ru-RU" sz="2800" dirty="0">
                <a:latin typeface="+mj-lt"/>
                <a:cs typeface="Arial" charset="0"/>
              </a:rPr>
              <a:t>Ноль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			T1: </a:t>
            </a:r>
            <a:r>
              <a:rPr lang="ru-RU" sz="2800" dirty="0">
                <a:latin typeface="+mj-lt"/>
                <a:cs typeface="Arial" charset="0"/>
              </a:rPr>
              <a:t>Единица</a:t>
            </a:r>
            <a:endParaRPr lang="en-US" sz="28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3CCD-80FB-9847-A740-63CD28B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2492A49-708E-4BFC-B2D7-1980AFF72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0972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Сокрытие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746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Комбинирование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  <a:cs typeface="Arial" charset="0"/>
              </a:rPr>
              <a:t>Доказательство с помощью других теорем и аксиом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B•C + B•C	= B•(C+C)     </a:t>
            </a:r>
            <a:r>
              <a:rPr lang="en-US" sz="2400" dirty="0">
                <a:latin typeface="+mj-lt"/>
                <a:cs typeface="Arial" charset="0"/>
              </a:rPr>
              <a:t>T8: </a:t>
            </a:r>
            <a:r>
              <a:rPr lang="ru-RU" sz="2400" dirty="0">
                <a:latin typeface="+mj-lt"/>
                <a:cs typeface="Arial" charset="0"/>
              </a:rPr>
              <a:t>Дистрибутивность</a:t>
            </a: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B•(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 	   </a:t>
            </a:r>
            <a:r>
              <a:rPr lang="en-US" sz="2200" dirty="0">
                <a:latin typeface="+mj-lt"/>
                <a:cs typeface="Arial" charset="0"/>
              </a:rPr>
              <a:t>T5’: </a:t>
            </a:r>
            <a:r>
              <a:rPr lang="ru-RU" sz="2200" dirty="0">
                <a:latin typeface="+mj-lt"/>
                <a:cs typeface="Arial" charset="0"/>
              </a:rPr>
              <a:t>Комплементарность</a:t>
            </a:r>
            <a:endParaRPr lang="en-US" sz="2200" dirty="0">
              <a:latin typeface="+mj-lt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		   </a:t>
            </a:r>
            <a:r>
              <a:rPr lang="en-US" sz="2400" dirty="0">
                <a:latin typeface="+mj-lt"/>
                <a:cs typeface="Arial" charset="0"/>
              </a:rPr>
              <a:t>T1: </a:t>
            </a:r>
            <a:r>
              <a:rPr lang="ru-RU" sz="2400" dirty="0">
                <a:latin typeface="+mj-lt"/>
                <a:cs typeface="Arial" charset="0"/>
              </a:rPr>
              <a:t>Единица</a:t>
            </a:r>
            <a:endParaRPr lang="en-US" sz="2400" dirty="0">
              <a:latin typeface="+mj-lt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81000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81000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3835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000" dirty="0"/>
                        <a:t>Номер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Комбинирование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41029E-9FEF-B643-9862-13FA332EF314}"/>
              </a:ext>
            </a:extLst>
          </p:cNvPr>
          <p:cNvCxnSpPr/>
          <p:nvPr/>
        </p:nvCxnSpPr>
        <p:spPr>
          <a:xfrm>
            <a:off x="4114800" y="1981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43829-2539-D94F-B16B-D583531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007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Теоремы де Моргана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8036" y="2893665"/>
            <a:ext cx="6900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Комплемент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произведения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равен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сумме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+mj-lt"/>
                <a:cs typeface="Times New Roman" panose="02020603050405020304" pitchFamily="18" charset="0"/>
              </a:rPr>
              <a:t>комплементов 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сомножителей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Двойственная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ru-RU" sz="2800" b="1" dirty="0">
                <a:latin typeface="+mj-lt"/>
                <a:cs typeface="Times New Roman" panose="02020603050405020304" pitchFamily="18" charset="0"/>
              </a:rPr>
              <a:t>Комплемент </a:t>
            </a:r>
            <a:r>
              <a:rPr lang="ru-RU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суммы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равен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произведению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+mj-lt"/>
                <a:cs typeface="Times New Roman" panose="02020603050405020304" pitchFamily="18" charset="0"/>
              </a:rPr>
              <a:t>комплементов </a:t>
            </a:r>
            <a:r>
              <a:rPr lang="ru-RU" sz="2800" dirty="0">
                <a:latin typeface="+mj-lt"/>
                <a:cs typeface="Times New Roman" panose="02020603050405020304" pitchFamily="18" charset="0"/>
              </a:rPr>
              <a:t>слагаемых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10192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Теорема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Двойственная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dirty="0"/>
                        <a:t>Название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Теорема де Моргана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5AC86-B12D-3347-B5CF-788A6BCA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448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49514"/>
              </p:ext>
            </p:extLst>
          </p:nvPr>
        </p:nvGraphicFramePr>
        <p:xfrm>
          <a:off x="228600" y="1295402"/>
          <a:ext cx="8686800" cy="38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Теорема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Двойственная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Название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Коммутативность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Ассоциативность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Дистрибутивность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Сокрытие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Комбинирование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Консенсус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B•C•</a:t>
                      </a:r>
                      <a:r>
                        <a:rPr lang="en-US" sz="2000" baseline="0" dirty="0"/>
                        <a:t>D… = B+C+D…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B+C+D…= B</a:t>
                      </a:r>
                      <a:r>
                        <a:rPr lang="en-US" sz="2000" dirty="0"/>
                        <a:t>•C•D</a:t>
                      </a:r>
                      <a:r>
                        <a:rPr lang="en-US" sz="2000" baseline="0" dirty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де Моргана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Повтор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Несколько переменных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89E8B-12F1-364F-A70F-21EA2697CEB8}"/>
              </a:ext>
            </a:extLst>
          </p:cNvPr>
          <p:cNvCxnSpPr>
            <a:cxnSpLocks/>
          </p:cNvCxnSpPr>
          <p:nvPr/>
        </p:nvCxnSpPr>
        <p:spPr>
          <a:xfrm>
            <a:off x="990600" y="48006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2AE77F-25B3-7C47-9746-0F5E0D7D6348}"/>
              </a:ext>
            </a:extLst>
          </p:cNvPr>
          <p:cNvCxnSpPr>
            <a:cxnSpLocks/>
          </p:cNvCxnSpPr>
          <p:nvPr/>
        </p:nvCxnSpPr>
        <p:spPr>
          <a:xfrm>
            <a:off x="4155000" y="4810760"/>
            <a:ext cx="871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1A1DB2-1FBB-784D-95DA-2B8002F132AB}"/>
              </a:ext>
            </a:extLst>
          </p:cNvPr>
          <p:cNvCxnSpPr/>
          <p:nvPr/>
        </p:nvCxnSpPr>
        <p:spPr>
          <a:xfrm>
            <a:off x="211425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AF2C42-DEE7-AB45-A851-A47980189F2A}"/>
              </a:ext>
            </a:extLst>
          </p:cNvPr>
          <p:cNvCxnSpPr/>
          <p:nvPr/>
        </p:nvCxnSpPr>
        <p:spPr>
          <a:xfrm>
            <a:off x="235236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208A2B-C931-0C4F-8CD4-1404F7014796}"/>
              </a:ext>
            </a:extLst>
          </p:cNvPr>
          <p:cNvCxnSpPr/>
          <p:nvPr/>
        </p:nvCxnSpPr>
        <p:spPr>
          <a:xfrm>
            <a:off x="259080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881BF8-CDE2-A94A-B65F-A6EFD1AFCB5F}"/>
              </a:ext>
            </a:extLst>
          </p:cNvPr>
          <p:cNvCxnSpPr/>
          <p:nvPr/>
        </p:nvCxnSpPr>
        <p:spPr>
          <a:xfrm>
            <a:off x="516225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2733F8-D310-E84C-9552-740CD6CF6137}"/>
              </a:ext>
            </a:extLst>
          </p:cNvPr>
          <p:cNvCxnSpPr/>
          <p:nvPr/>
        </p:nvCxnSpPr>
        <p:spPr>
          <a:xfrm>
            <a:off x="545562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70618E-DED9-6143-9419-41D52CBEC8A7}"/>
              </a:ext>
            </a:extLst>
          </p:cNvPr>
          <p:cNvCxnSpPr/>
          <p:nvPr/>
        </p:nvCxnSpPr>
        <p:spPr>
          <a:xfrm>
            <a:off x="571500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3DED0-CA03-0F4C-A3D4-85334C9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23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Булева алгебра</a:t>
            </a:r>
            <a:r>
              <a:rPr lang="en-US" sz="7200" b="1" dirty="0"/>
              <a:t>: </a:t>
            </a:r>
            <a:r>
              <a:rPr lang="ru-RU" sz="7200" b="1" dirty="0"/>
              <a:t>Упрощение уравнений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267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Упрощение уравнения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537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  <a:cs typeface="Times New Roman" panose="02020603050405020304" pitchFamily="18" charset="0"/>
              </a:rPr>
              <a:t>Упрощение уравнения может означать: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Нахождение такой ДНФ, что она содержит </a:t>
            </a:r>
            <a:r>
              <a:rPr lang="ru-RU" sz="2400" b="1" dirty="0">
                <a:latin typeface="+mj-lt"/>
                <a:cs typeface="Times New Roman" panose="02020603050405020304" pitchFamily="18" charset="0"/>
              </a:rPr>
              <a:t>наименьшее количество </a:t>
            </a:r>
            <a:r>
              <a:rPr lang="ru-RU" sz="2400" b="1" dirty="0" err="1">
                <a:latin typeface="+mj-lt"/>
                <a:cs typeface="Times New Roman" panose="02020603050405020304" pitchFamily="18" charset="0"/>
              </a:rPr>
              <a:t>импликантов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, каждый из которых содержит </a:t>
            </a:r>
            <a:r>
              <a:rPr lang="ru-RU" sz="2400" b="1" dirty="0">
                <a:latin typeface="+mj-lt"/>
                <a:cs typeface="Times New Roman" panose="02020603050405020304" pitchFamily="18" charset="0"/>
              </a:rPr>
              <a:t>наименьшее количество литералов</a:t>
            </a: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lvl="1"/>
            <a:endParaRPr lang="en-US" sz="800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b="1" dirty="0" err="1"/>
              <a:t>Импликант</a:t>
            </a:r>
            <a:r>
              <a:rPr lang="en-US" sz="2400" b="1" dirty="0"/>
              <a:t>: </a:t>
            </a:r>
            <a:r>
              <a:rPr lang="ru-RU" sz="2400" dirty="0"/>
              <a:t>произведение литералов</a:t>
            </a:r>
            <a:endParaRPr lang="en-US" sz="2400" dirty="0"/>
          </a:p>
          <a:p>
            <a:pPr lvl="1">
              <a:spcBef>
                <a:spcPct val="20000"/>
              </a:spcBef>
            </a:pPr>
            <a:r>
              <a:rPr lang="en-US" sz="2400" b="1" i="1" dirty="0">
                <a:solidFill>
                  <a:schemeClr val="accent1"/>
                </a:solidFill>
              </a:rPr>
              <a:t>	ABC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BC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 b="1" dirty="0"/>
              <a:t>Литерал</a:t>
            </a:r>
            <a:r>
              <a:rPr lang="en-US" sz="2400" b="1" dirty="0"/>
              <a:t>: </a:t>
            </a:r>
            <a:r>
              <a:rPr lang="ru-RU" sz="2400" dirty="0"/>
              <a:t>переменная или её комплемент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	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5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Упрощение также может означать уменьшение количества вентилей, снижение стоимости, энергопотребления и т.д.</a:t>
            </a:r>
            <a:r>
              <a:rPr lang="en-US" sz="2400" dirty="0"/>
              <a:t> </a:t>
            </a:r>
            <a:r>
              <a:rPr lang="ru-RU" sz="2400" dirty="0"/>
              <a:t>Например</a:t>
            </a:r>
            <a:r>
              <a:rPr lang="en-US" sz="2400" dirty="0"/>
              <a:t>, </a:t>
            </a:r>
            <a:r>
              <a:rPr lang="ru-RU" sz="2400" dirty="0"/>
              <a:t>запись </a:t>
            </a:r>
            <a:r>
              <a:rPr lang="en-US" sz="2400" dirty="0"/>
              <a:t>Y = A </a:t>
            </a:r>
            <a:r>
              <a:rPr lang="en-US" sz="2400" dirty="0" err="1"/>
              <a:t>xor</a:t>
            </a:r>
            <a:r>
              <a:rPr lang="en-US" sz="2400" dirty="0"/>
              <a:t> B </a:t>
            </a:r>
            <a:r>
              <a:rPr lang="ru-RU" sz="2400" dirty="0"/>
              <a:t>выглядит проще чем минимальная ДНФ</a:t>
            </a:r>
            <a:r>
              <a:rPr lang="en-US" sz="2400" dirty="0"/>
              <a:t> Y = AB + AB. </a:t>
            </a:r>
            <a:r>
              <a:rPr lang="ru-RU" sz="2400" dirty="0"/>
              <a:t>Конкретный смысл зависит от конечной цели.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590800" y="4275944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81200" y="4275944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35052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35052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8876" y="35052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4267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3AF8336-AE27-0D4E-99DC-3DAE592F1E1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810000" y="5791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68E25FD-255F-0F4C-8E35-5C58BC28F85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328160" y="5791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7324A-BB14-F342-9799-69E48A2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7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    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Y = B		T10: </a:t>
            </a:r>
            <a:r>
              <a:rPr lang="ru-RU" dirty="0"/>
              <a:t>Комбинирование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ru-RU" dirty="0"/>
              <a:t>или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Y =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	T8: </a:t>
            </a:r>
            <a:r>
              <a:rPr lang="ru-RU" dirty="0"/>
              <a:t>Дистрибутивность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(1)		T5’: </a:t>
            </a:r>
            <a:r>
              <a:rPr lang="ru-RU" dirty="0"/>
              <a:t>Комплементарность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		T1: </a:t>
            </a:r>
            <a:r>
              <a:rPr lang="ru-RU" dirty="0"/>
              <a:t>Единица</a:t>
            </a:r>
            <a:endParaRPr lang="en-US" dirty="0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395444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Упрощение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Пример</a:t>
            </a:r>
            <a:r>
              <a:rPr lang="en-US" sz="3600" b="1" dirty="0"/>
              <a:t>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0" y="1524000"/>
            <a:ext cx="333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Рекомендуемый метод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1828800"/>
            <a:ext cx="381000" cy="304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0" y="1329768"/>
            <a:ext cx="4496854" cy="850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A3DA-5A53-0A42-B7E5-E928F27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9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ABC + ABC + ABC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dirty="0"/>
              <a:t>= ABC + </a:t>
            </a:r>
            <a:r>
              <a:rPr lang="en-US" b="1" dirty="0">
                <a:solidFill>
                  <a:srgbClr val="FF0000"/>
                </a:solidFill>
              </a:rPr>
              <a:t>ABC + ABC</a:t>
            </a:r>
            <a:r>
              <a:rPr lang="en-US" dirty="0"/>
              <a:t> + ABC</a:t>
            </a:r>
            <a:r>
              <a:rPr lang="en-US" sz="2800" dirty="0"/>
              <a:t>     </a:t>
            </a:r>
            <a:r>
              <a:rPr lang="en-US" sz="2000" dirty="0"/>
              <a:t>T3’:  </a:t>
            </a:r>
            <a:r>
              <a:rPr lang="ru-RU" sz="2000" dirty="0"/>
              <a:t>Идемпотентность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(ABC+ABC)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(ABC+ABC)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000" dirty="0"/>
              <a:t>T7’:  </a:t>
            </a:r>
            <a:r>
              <a:rPr lang="ru-RU" sz="2000" dirty="0"/>
              <a:t>Ассоциативность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r>
              <a:rPr lang="en-US" dirty="0"/>
              <a:t>                 + </a:t>
            </a:r>
            <a:r>
              <a:rPr lang="en-US" b="1" dirty="0">
                <a:solidFill>
                  <a:srgbClr val="0070C0"/>
                </a:solidFill>
              </a:rPr>
              <a:t>BC</a:t>
            </a:r>
            <a:r>
              <a:rPr lang="en-US" sz="2800" dirty="0"/>
              <a:t>		    </a:t>
            </a:r>
            <a:r>
              <a:rPr lang="en-US" sz="2000" dirty="0"/>
              <a:t>T10: </a:t>
            </a:r>
            <a:r>
              <a:rPr lang="ru-RU" sz="2000" dirty="0"/>
              <a:t>Комбинирование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Упрощение уравнений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Пример</a:t>
            </a:r>
            <a:r>
              <a:rPr lang="en-US" sz="3600" b="1" dirty="0"/>
              <a:t> 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BCC9E-8C75-2240-84DF-3A3F4FA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8CE9168-C89A-3948-AF1E-7B604DB51091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1336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2E4F7C24-9EF6-5846-9798-25D3FACB9DE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14800" y="1603202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0E76694F-7D7D-9C41-827A-0BF89A7FB88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3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D8DEC4A-B1D0-B94F-B24A-6630131FE8D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02EB5A3-15C6-3047-96C1-8009A0CA47B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743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F89903AC-D1B2-144D-A4D2-8150380826F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81600" y="2743200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000" b="1" dirty="0"/>
              <a:t>Блочные схемы: Мультиплексоры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3277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0260488"/>
              </p:ext>
            </p:extLst>
          </p:nvPr>
        </p:nvGraphicFramePr>
        <p:xfrm>
          <a:off x="3854931" y="1981201"/>
          <a:ext cx="4984269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90080" imgH="847080" progId="Visio.Drawing.6">
                  <p:embed/>
                </p:oleObj>
              </mc:Choice>
              <mc:Fallback>
                <p:oleObj name="VISIO" r:id="rId5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31" y="1981201"/>
                        <a:ext cx="4984269" cy="212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620000" cy="4953000"/>
          </a:xfrm>
        </p:spPr>
        <p:txBody>
          <a:bodyPr/>
          <a:lstStyle/>
          <a:p>
            <a:r>
              <a:rPr lang="ru-RU" b="1" dirty="0"/>
              <a:t>Каналы</a:t>
            </a:r>
            <a:endParaRPr lang="en-US" b="1" dirty="0"/>
          </a:p>
          <a:p>
            <a:pPr lvl="1"/>
            <a:r>
              <a:rPr lang="ru-RU" dirty="0"/>
              <a:t>Входы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ru-RU" dirty="0"/>
              <a:t>Выходы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ru-RU" dirty="0"/>
              <a:t>Внутренние</a:t>
            </a:r>
            <a:r>
              <a:rPr lang="en-US" dirty="0"/>
              <a:t>: n1</a:t>
            </a:r>
          </a:p>
          <a:p>
            <a:r>
              <a:rPr lang="ru-RU" b="1" dirty="0"/>
              <a:t>Элементы схемы</a:t>
            </a:r>
            <a:endParaRPr lang="en-US" b="1" dirty="0"/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ru-RU" dirty="0"/>
              <a:t>Каждый элемент сам является схемой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Схемы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F6938-714F-D746-9E5B-8ED8B9D4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2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dirty="0"/>
              <a:t>Выбирает, какой из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входов подсоединить к выходу</a:t>
            </a:r>
            <a:endParaRPr lang="en-US" dirty="0"/>
          </a:p>
          <a:p>
            <a:r>
              <a:rPr lang="ru-RU" dirty="0"/>
              <a:t>Управляющих входов</a:t>
            </a:r>
            <a:r>
              <a:rPr lang="en-US" dirty="0"/>
              <a:t>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i="1" dirty="0"/>
              <a:t>N</a:t>
            </a:r>
            <a:endParaRPr lang="en-US" dirty="0"/>
          </a:p>
          <a:p>
            <a:r>
              <a:rPr lang="ru-RU" sz="2400" b="1" dirty="0"/>
              <a:t>Пример</a:t>
            </a:r>
            <a:r>
              <a:rPr lang="en-US" sz="2400" b="1" dirty="0"/>
              <a:t>:</a:t>
            </a:r>
            <a:r>
              <a:rPr lang="en-US" sz="2400" dirty="0"/>
              <a:t>                     </a:t>
            </a:r>
            <a:r>
              <a:rPr lang="en-US" sz="2400" b="1" dirty="0">
                <a:solidFill>
                  <a:srgbClr val="0070C0"/>
                </a:solidFill>
              </a:rPr>
              <a:t>2:1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Мультиплексор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14048"/>
              </p:ext>
            </p:extLst>
          </p:nvPr>
        </p:nvGraphicFramePr>
        <p:xfrm>
          <a:off x="2895600" y="3150263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17400" imgH="1942200" progId="Visio.Drawing.6">
                  <p:embed/>
                </p:oleObj>
              </mc:Choice>
              <mc:Fallback>
                <p:oleObj name="VISIO" r:id="rId4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3150263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9F644-8AEF-0C44-85D4-D8016E6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257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82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6803779" y="2667000"/>
          <a:ext cx="154659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1305720" progId="Visio.Drawing.6">
                  <p:embed/>
                </p:oleObj>
              </mc:Choice>
              <mc:Fallback>
                <p:oleObj name="VISIO" r:id="rId5" imgW="828720" imgH="1305720" progId="Visio.Drawing.6">
                  <p:embed/>
                  <p:pic>
                    <p:nvPicPr>
                      <p:cNvPr id="93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79" y="2667000"/>
                        <a:ext cx="154659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14400"/>
            <a:ext cx="6242050" cy="49530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Также называются выходами с высоким импедансом</a:t>
            </a:r>
            <a:endParaRPr lang="en-US" dirty="0"/>
          </a:p>
          <a:p>
            <a:r>
              <a:rPr lang="ru-RU" dirty="0"/>
              <a:t>Значение на выходе может быть равно 0, 1 или лежать в промежутке между ними</a:t>
            </a:r>
            <a:endParaRPr lang="en-US" dirty="0"/>
          </a:p>
          <a:p>
            <a:pPr lvl="1"/>
            <a:r>
              <a:rPr lang="ru-RU" sz="2400" dirty="0"/>
              <a:t>С помощью вольтметра </a:t>
            </a:r>
            <a:r>
              <a:rPr lang="ru-RU" sz="2400" b="1" dirty="0">
                <a:solidFill>
                  <a:srgbClr val="FF0000"/>
                </a:solidFill>
              </a:rPr>
              <a:t>нельзя </a:t>
            </a:r>
            <a:r>
              <a:rPr lang="ru-RU" sz="2400" dirty="0"/>
              <a:t>определить, является ли выход плавающим</a:t>
            </a:r>
          </a:p>
          <a:p>
            <a:pPr lvl="1"/>
            <a:r>
              <a:rPr lang="ru-RU" sz="2400" dirty="0"/>
              <a:t>Значение на выходе может меняться случайным образом при внешних возмущениях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Плавающие выходы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FA9BA-86BB-2440-939A-4D0D6BB63C81}"/>
              </a:ext>
            </a:extLst>
          </p:cNvPr>
          <p:cNvSpPr/>
          <p:nvPr/>
        </p:nvSpPr>
        <p:spPr>
          <a:xfrm>
            <a:off x="6629400" y="2297668"/>
            <a:ext cx="2502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Троичный буфер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CF0D8-D5AA-4D4F-BD96-6028AB6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3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614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5466231"/>
              </p:ext>
            </p:extLst>
          </p:nvPr>
        </p:nvGraphicFramePr>
        <p:xfrm>
          <a:off x="1066800" y="1828800"/>
          <a:ext cx="2743200" cy="450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74890" imgH="2914858" progId="Visio.Drawing.11">
                  <p:embed/>
                </p:oleObj>
              </mc:Choice>
              <mc:Fallback>
                <p:oleObj name="Visio" r:id="rId6" imgW="1774890" imgH="2914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743200" cy="450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09600" y="858838"/>
            <a:ext cx="3810000" cy="4953000"/>
          </a:xfrm>
        </p:spPr>
        <p:txBody>
          <a:bodyPr/>
          <a:lstStyle/>
          <a:p>
            <a:r>
              <a:rPr lang="ru-RU" b="1" dirty="0"/>
              <a:t>Вентили</a:t>
            </a:r>
            <a:endParaRPr lang="en-US" b="1" dirty="0"/>
          </a:p>
          <a:p>
            <a:pPr lvl="1"/>
            <a:r>
              <a:rPr lang="ru-RU" sz="2000" dirty="0"/>
              <a:t>ДНФ</a:t>
            </a:r>
            <a:endParaRPr lang="en-US" sz="2000" dirty="0"/>
          </a:p>
        </p:txBody>
      </p:sp>
      <p:sp>
        <p:nvSpPr>
          <p:cNvPr id="109261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Троичные буферы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 dirty="0">
                <a:latin typeface="+mj-lt"/>
                <a:cs typeface="Arial" charset="0"/>
              </a:rPr>
              <a:t>Два буфера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 dirty="0">
                <a:latin typeface="+mj-lt"/>
                <a:cs typeface="Arial" charset="0"/>
              </a:rPr>
              <a:t>Нужно включить строго один буфер для выбора входа</a:t>
            </a: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Реализация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2:1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мультиплексора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27114"/>
              </p:ext>
            </p:extLst>
          </p:nvPr>
        </p:nvGraphicFramePr>
        <p:xfrm>
          <a:off x="5444642" y="3276600"/>
          <a:ext cx="2022958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03262" imgH="906503" progId="Visio.Drawing.11">
                  <p:embed/>
                </p:oleObj>
              </mc:Choice>
              <mc:Fallback>
                <p:oleObj name="Visio" r:id="rId8" imgW="803262" imgH="906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4642" y="3276600"/>
                        <a:ext cx="2022958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Реализация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4:1 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мультиплексора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C842-EB3E-D543-BEB6-34911638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8111"/>
            <a:ext cx="8191146" cy="470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6F0AA-37D1-7D40-9FF6-447D5EEF86A3}"/>
              </a:ext>
            </a:extLst>
          </p:cNvPr>
          <p:cNvSpPr txBox="1"/>
          <p:nvPr/>
        </p:nvSpPr>
        <p:spPr>
          <a:xfrm>
            <a:off x="457200" y="970417"/>
            <a:ext cx="253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Двоичная логика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FF5D8-EBB4-E448-A18F-60524379DCFF}"/>
              </a:ext>
            </a:extLst>
          </p:cNvPr>
          <p:cNvSpPr txBox="1"/>
          <p:nvPr/>
        </p:nvSpPr>
        <p:spPr>
          <a:xfrm>
            <a:off x="3350405" y="966447"/>
            <a:ext cx="270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Троичные буферы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D947-A08B-9147-8CCE-B75C9E9C7B4C}"/>
              </a:ext>
            </a:extLst>
          </p:cNvPr>
          <p:cNvSpPr txBox="1"/>
          <p:nvPr/>
        </p:nvSpPr>
        <p:spPr>
          <a:xfrm>
            <a:off x="6095999" y="2871176"/>
            <a:ext cx="228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Иерархическая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3A52-E6DD-3B48-8B65-405657B2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58" y="1088901"/>
            <a:ext cx="1420042" cy="169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7193E1-A817-314E-9082-E2E46F513E46}"/>
              </a:ext>
            </a:extLst>
          </p:cNvPr>
          <p:cNvSpPr txBox="1"/>
          <p:nvPr/>
        </p:nvSpPr>
        <p:spPr>
          <a:xfrm>
            <a:off x="6819379" y="813965"/>
            <a:ext cx="270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Обозначение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9372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  <a:cs typeface="Arial" charset="0"/>
              </a:rPr>
              <a:t>Использование мультиплексора в качестве </a:t>
            </a:r>
            <a:r>
              <a:rPr lang="en-US" sz="3200">
                <a:latin typeface="+mj-lt"/>
                <a:cs typeface="Arial" charset="0"/>
              </a:rPr>
              <a:t> </a:t>
            </a:r>
            <a:r>
              <a:rPr lang="ru-RU" sz="3200" b="1">
                <a:latin typeface="+mj-lt"/>
                <a:cs typeface="Arial" charset="0"/>
              </a:rPr>
              <a:t>таблицы </a:t>
            </a:r>
            <a:r>
              <a:rPr lang="ru-RU" sz="3200" b="1" dirty="0">
                <a:latin typeface="+mj-lt"/>
                <a:cs typeface="Arial" charset="0"/>
              </a:rPr>
              <a:t>поиска</a:t>
            </a:r>
            <a:endParaRPr lang="en-US" sz="3200" b="1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Логика на мультиплексорах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6979"/>
              </p:ext>
            </p:extLst>
          </p:nvPr>
        </p:nvGraphicFramePr>
        <p:xfrm>
          <a:off x="2133600" y="1905000"/>
          <a:ext cx="48768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01133" imgH="969680" progId="Visio.Drawing.11">
                  <p:embed/>
                </p:oleObj>
              </mc:Choice>
              <mc:Fallback>
                <p:oleObj name="Visio" r:id="rId4" imgW="1601133" imgH="969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905000"/>
                        <a:ext cx="4876800" cy="30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276600" y="4572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2EC29-D6FC-4642-BB65-2E2951A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84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000" b="1" dirty="0"/>
              <a:t>Блочные схемы</a:t>
            </a:r>
            <a:r>
              <a:rPr lang="en-US" sz="7000" b="1" dirty="0"/>
              <a:t>: </a:t>
            </a:r>
            <a:r>
              <a:rPr lang="ru-RU" sz="7000" b="1" dirty="0"/>
              <a:t>Дешифраторы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35168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3942108"/>
              </p:ext>
            </p:extLst>
          </p:nvPr>
        </p:nvGraphicFramePr>
        <p:xfrm>
          <a:off x="3716338" y="2135188"/>
          <a:ext cx="3522662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19075" imgH="1685658" progId="Visio.Drawing.11">
                  <p:embed/>
                </p:oleObj>
              </mc:Choice>
              <mc:Fallback>
                <p:oleObj name="Visio" r:id="rId5" imgW="1419075" imgH="16856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135188"/>
                        <a:ext cx="3522662" cy="418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входов</a:t>
            </a:r>
            <a:r>
              <a:rPr lang="en-US" sz="3200" dirty="0">
                <a:latin typeface="+mj-lt"/>
                <a:cs typeface="Arial" charset="0"/>
              </a:rPr>
              <a:t>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выходов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Только один выход</a:t>
            </a:r>
            <a:r>
              <a:rPr lang="en-US" sz="3200" b="1" dirty="0">
                <a:latin typeface="+mj-lt"/>
                <a:cs typeface="Arial" charset="0"/>
              </a:rPr>
              <a:t>: </a:t>
            </a:r>
            <a:r>
              <a:rPr lang="ru-RU" sz="3200" dirty="0">
                <a:latin typeface="+mj-lt"/>
                <a:cs typeface="Arial" charset="0"/>
              </a:rPr>
              <a:t>только на одном выходе может быть </a:t>
            </a:r>
            <a:r>
              <a:rPr lang="ru-RU" sz="3200" b="1" dirty="0">
                <a:solidFill>
                  <a:srgbClr val="FF0000"/>
                </a:solidFill>
                <a:latin typeface="+mj-lt"/>
                <a:cs typeface="Arial" charset="0"/>
              </a:rPr>
              <a:t>ИСТИНА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Дешифраторы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E3CF-36FE-F140-88BB-D99A052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260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004256"/>
              </p:ext>
            </p:extLst>
          </p:nvPr>
        </p:nvGraphicFramePr>
        <p:xfrm>
          <a:off x="1828800" y="1018974"/>
          <a:ext cx="4724399" cy="50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72000" imgH="2011680" progId="Visio.Drawing.6">
                  <p:embed/>
                </p:oleObj>
              </mc:Choice>
              <mc:Fallback>
                <p:oleObj name="VISIO" r:id="rId4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8974"/>
                        <a:ext cx="4724399" cy="50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Реализация дешифратора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E4085-1802-BD4C-A04E-4E7CF2F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6018295"/>
              </p:ext>
            </p:extLst>
          </p:nvPr>
        </p:nvGraphicFramePr>
        <p:xfrm>
          <a:off x="2133600" y="1909763"/>
          <a:ext cx="439578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38225" imgH="1342758" progId="Visio.Drawing.11">
                  <p:embed/>
                </p:oleObj>
              </mc:Choice>
              <mc:Fallback>
                <p:oleObj name="Visio" r:id="rId5" imgW="1438225" imgH="13427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9763"/>
                        <a:ext cx="4395788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  <a:cs typeface="Arial" charset="0"/>
              </a:rPr>
              <a:t>СЛОЖЕНИЕ </a:t>
            </a:r>
            <a:r>
              <a:rPr lang="ru-RU" sz="3200" dirty="0" err="1">
                <a:latin typeface="+mj-lt"/>
                <a:cs typeface="Arial" charset="0"/>
              </a:rPr>
              <a:t>минтермов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Логика на дешифраторах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394D-9EDE-914D-9935-7E33FD0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53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000" b="1" dirty="0"/>
              <a:t>Задержки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5033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ru-RU" b="1" dirty="0"/>
              <a:t>Комбинационная логика</a:t>
            </a:r>
            <a:endParaRPr lang="en-US" b="1" dirty="0"/>
          </a:p>
          <a:p>
            <a:pPr lvl="1"/>
            <a:r>
              <a:rPr lang="ru-RU" sz="2400" dirty="0"/>
              <a:t>Не имеет памяти</a:t>
            </a:r>
            <a:endParaRPr lang="en-US" sz="2400" i="1" dirty="0"/>
          </a:p>
          <a:p>
            <a:pPr lvl="1"/>
            <a:r>
              <a:rPr lang="ru-RU" sz="2400" dirty="0"/>
              <a:t>Значения на выходах однозначно определяются значениями на входах</a:t>
            </a:r>
            <a:endParaRPr lang="en-US" sz="2400" dirty="0"/>
          </a:p>
          <a:p>
            <a:r>
              <a:rPr lang="ru-RU" b="1" dirty="0"/>
              <a:t>Последовательная логика</a:t>
            </a:r>
            <a:endParaRPr lang="en-US" b="1" dirty="0"/>
          </a:p>
          <a:p>
            <a:pPr lvl="1"/>
            <a:r>
              <a:rPr lang="ru-RU" sz="2400" dirty="0"/>
              <a:t>Имеет память</a:t>
            </a:r>
            <a:endParaRPr lang="en-US" sz="2400" dirty="0"/>
          </a:p>
          <a:p>
            <a:pPr lvl="1"/>
            <a:r>
              <a:rPr lang="ru-RU" sz="2400" dirty="0"/>
              <a:t>Значения на выходах определяются текущими и предыдущими значениями на входах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Типы логических схем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4EA47-3BE4-C84E-ABEF-60F405A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3FCAC50-02EE-43F5-AAF1-76D204A352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2537591"/>
              </p:ext>
            </p:extLst>
          </p:nvPr>
        </p:nvGraphicFramePr>
        <p:xfrm>
          <a:off x="1708943" y="4745037"/>
          <a:ext cx="5726113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85850" imgH="495122" progId="Visio.Drawing.11">
                  <p:embed/>
                </p:oleObj>
              </mc:Choice>
              <mc:Fallback>
                <p:oleObj name="Visio" r:id="rId5" imgW="1885850" imgH="495122" progId="Visio.Drawing.11">
                  <p:embed/>
                  <p:pic>
                    <p:nvPicPr>
                      <p:cNvPr id="75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43" y="4745037"/>
                        <a:ext cx="5726113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Объект 16">
            <a:extLst>
              <a:ext uri="{FF2B5EF4-FFF2-40B4-BE49-F238E27FC236}">
                <a16:creationId xmlns:a16="http://schemas.microsoft.com/office/drawing/2014/main" id="{5C49686C-2F4E-4075-A744-C913FF00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42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7392044"/>
              </p:ext>
            </p:extLst>
          </p:nvPr>
        </p:nvGraphicFramePr>
        <p:xfrm>
          <a:off x="2895600" y="3022600"/>
          <a:ext cx="3657600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3450" imgH="1599933" progId="Visio.Drawing.11">
                  <p:embed/>
                </p:oleObj>
              </mc:Choice>
              <mc:Fallback>
                <p:oleObj name="Visio" r:id="rId5" imgW="1733450" imgH="15999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22600"/>
                        <a:ext cx="3657600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  <a:cs typeface="Arial" charset="0"/>
              </a:rPr>
              <a:t>Задержка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время прошедшее между изменением значения на входе и значения на выходе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Как проектировать быстрые вентили</a:t>
            </a:r>
            <a:r>
              <a:rPr lang="en-US" sz="3200" dirty="0">
                <a:latin typeface="+mj-lt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Задержки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694A5-3AB1-F84F-A6CE-E38F268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41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663923"/>
              </p:ext>
            </p:extLst>
          </p:nvPr>
        </p:nvGraphicFramePr>
        <p:xfrm>
          <a:off x="3203575" y="3036888"/>
          <a:ext cx="3803650" cy="351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1776" imgH="1628775" progId="Visio.Drawing.11">
                  <p:embed/>
                </p:oleObj>
              </mc:Choice>
              <mc:Fallback>
                <p:oleObj name="Visio" r:id="rId5" imgW="1761776" imgH="16287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36888"/>
                        <a:ext cx="3803650" cy="351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rgbClr val="0070C0"/>
                </a:solidFill>
                <a:latin typeface="+mj-lt"/>
                <a:cs typeface="Arial" charset="0"/>
              </a:rPr>
              <a:t>Задержка распространения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max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задержка между входом и выходом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Задержка изменения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min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задержка между входом и выходом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Виды задержек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05CC7-0F13-5C4A-AB24-C6A9174F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14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Причины задержек: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600" dirty="0">
                <a:latin typeface="+mj-lt"/>
                <a:cs typeface="Arial" charset="0"/>
              </a:rPr>
              <a:t>Наличие ёмкостей и сопротивлений в цепи</a:t>
            </a:r>
            <a:endParaRPr lang="en-US" sz="26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600" dirty="0">
                <a:latin typeface="+mj-lt"/>
                <a:cs typeface="Arial" charset="0"/>
              </a:rPr>
              <a:t>Скорость света</a:t>
            </a:r>
            <a:endParaRPr lang="en-US" sz="26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b="1" dirty="0">
                <a:latin typeface="+mj-lt"/>
                <a:cs typeface="Arial" charset="0"/>
              </a:rPr>
              <a:t>Почему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ru-RU" sz="3200" b="1" dirty="0">
                <a:latin typeface="+mj-lt"/>
                <a:cs typeface="Arial" charset="0"/>
              </a:rPr>
              <a:t>и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</a:t>
            </a:r>
            <a:r>
              <a:rPr lang="ru-RU" sz="3200" b="1" dirty="0">
                <a:latin typeface="+mj-lt"/>
                <a:cs typeface="Arial" charset="0"/>
              </a:rPr>
              <a:t>различны</a:t>
            </a:r>
            <a:r>
              <a:rPr lang="en-US" sz="3200" b="1" dirty="0">
                <a:latin typeface="+mj-lt"/>
                <a:cs typeface="Arial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600" dirty="0">
                <a:latin typeface="+mj-lt"/>
                <a:cs typeface="Arial" charset="0"/>
              </a:rPr>
              <a:t>Задержки между ростом и спадом сигнала</a:t>
            </a:r>
            <a:endParaRPr lang="en-US" sz="26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600" dirty="0">
                <a:latin typeface="+mj-lt"/>
                <a:cs typeface="Arial" charset="0"/>
              </a:rPr>
              <a:t>Различные входы и выходы, часть из которых быстрее остальных</a:t>
            </a:r>
            <a:endParaRPr lang="en-US" sz="26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600" dirty="0">
                <a:latin typeface="+mj-lt"/>
                <a:cs typeface="Arial" charset="0"/>
              </a:rPr>
              <a:t>Скорость работы схемы зависит от температуры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Виды задержек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9C295-4CE5-2446-A0AB-4404A22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47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737972"/>
              </p:ext>
            </p:extLst>
          </p:nvPr>
        </p:nvGraphicFramePr>
        <p:xfrm>
          <a:off x="1828800" y="1093788"/>
          <a:ext cx="579120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99951" imgH="1171308" progId="Visio.Drawing.11">
                  <p:embed/>
                </p:oleObj>
              </mc:Choice>
              <mc:Fallback>
                <p:oleObj name="Visio" r:id="rId6" imgW="1999951" imgH="11713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93788"/>
                        <a:ext cx="5791200" cy="339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" y="1100953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ru-RU" sz="2400" b="1" dirty="0">
                <a:solidFill>
                  <a:srgbClr val="0070C0"/>
                </a:solidFill>
                <a:latin typeface="+mj-lt"/>
                <a:cs typeface="Arial" charset="0"/>
              </a:rPr>
              <a:t>Критический путь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2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</a:t>
            </a:r>
            <a:r>
              <a:rPr lang="ru-RU" sz="2400" baseline="-25000" dirty="0">
                <a:latin typeface="+mj-lt"/>
                <a:cs typeface="Arial" charset="0"/>
              </a:rPr>
              <a:t>И</a:t>
            </a:r>
            <a:r>
              <a:rPr lang="en-US" sz="2400" dirty="0">
                <a:latin typeface="+mj-lt"/>
                <a:cs typeface="Arial" charset="0"/>
              </a:rPr>
              <a:t> +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</a:t>
            </a:r>
            <a:r>
              <a:rPr lang="ru-RU" sz="2400" baseline="-25000" dirty="0">
                <a:latin typeface="+mj-lt"/>
                <a:cs typeface="Arial" charset="0"/>
              </a:rPr>
              <a:t>ИЛИ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(max </a:t>
            </a:r>
            <a:r>
              <a:rPr lang="ru-RU" sz="2400" b="1" dirty="0">
                <a:solidFill>
                  <a:srgbClr val="FF0000"/>
                </a:solidFill>
                <a:cs typeface="Arial" charset="0"/>
              </a:rPr>
              <a:t>задержка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Короткий путь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: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baseline="-25000" dirty="0">
                <a:latin typeface="+mj-lt"/>
                <a:cs typeface="Arial" charset="0"/>
              </a:rPr>
              <a:t>_</a:t>
            </a:r>
            <a:r>
              <a:rPr lang="ru-RU" sz="2400" baseline="-25000" dirty="0">
                <a:latin typeface="+mj-lt"/>
                <a:cs typeface="Arial" charset="0"/>
              </a:rPr>
              <a:t>И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          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(min </a:t>
            </a:r>
            <a:r>
              <a:rPr lang="ru-RU" sz="2400" b="1" dirty="0">
                <a:solidFill>
                  <a:srgbClr val="FF0000"/>
                </a:solidFill>
                <a:cs typeface="Arial" charset="0"/>
              </a:rPr>
              <a:t>задержка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Критические и короткие пути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50903-F4E4-4740-A0BB-FC21E51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361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3200" dirty="0">
                <a:latin typeface="+mj-lt"/>
                <a:cs typeface="Arial" charset="0"/>
              </a:rPr>
              <a:t>Возникают, когда одиночный сигнал на входе вызывает множественные изменения сигнала на выходе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Глитчи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EA2F3-26B0-AF4A-804A-C06F56F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384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057017"/>
              </p:ext>
            </p:extLst>
          </p:nvPr>
        </p:nvGraphicFramePr>
        <p:xfrm>
          <a:off x="762000" y="1905001"/>
          <a:ext cx="4430711" cy="425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43080" imgH="2057400" progId="Visio.Drawing.6">
                  <p:embed/>
                </p:oleObj>
              </mc:Choice>
              <mc:Fallback>
                <p:oleObj name="VISIO" r:id="rId6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1"/>
                        <a:ext cx="4430711" cy="425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800" dirty="0">
                <a:latin typeface="+mj-lt"/>
                <a:cs typeface="Arial" charset="0"/>
              </a:rPr>
              <a:t>Что происходит, когда</a:t>
            </a:r>
            <a:r>
              <a:rPr lang="en-US" sz="2800" dirty="0">
                <a:latin typeface="+mj-lt"/>
                <a:cs typeface="Arial" charset="0"/>
              </a:rPr>
              <a:t> A = 0, C = 1</a:t>
            </a:r>
            <a:r>
              <a:rPr lang="ru-RU" sz="2800" dirty="0">
                <a:latin typeface="+mj-lt"/>
                <a:cs typeface="Arial" charset="0"/>
              </a:rPr>
              <a:t> и</a:t>
            </a:r>
            <a:r>
              <a:rPr lang="en-US" sz="2800" dirty="0">
                <a:latin typeface="+mj-lt"/>
                <a:cs typeface="Arial" charset="0"/>
              </a:rPr>
              <a:t> B </a:t>
            </a:r>
            <a:r>
              <a:rPr lang="ru-RU" sz="2800" dirty="0">
                <a:latin typeface="+mj-lt"/>
                <a:cs typeface="Arial" charset="0"/>
              </a:rPr>
              <a:t>спадает</a:t>
            </a:r>
            <a:r>
              <a:rPr lang="en-US" sz="2800" dirty="0">
                <a:latin typeface="+mj-lt"/>
                <a:cs typeface="Arial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 глитча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0E267-A03E-8943-B74D-EBFCE5B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406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2676388"/>
              </p:ext>
            </p:extLst>
          </p:nvPr>
        </p:nvGraphicFramePr>
        <p:xfrm>
          <a:off x="2266950" y="996950"/>
          <a:ext cx="4743450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28701" imgH="2743200" progId="Visio.Drawing.11">
                  <p:embed/>
                </p:oleObj>
              </mc:Choice>
              <mc:Fallback>
                <p:oleObj name="Visio" r:id="rId4" imgW="2628701" imgH="27432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996950"/>
                        <a:ext cx="4743450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Пример глитча (продолжение)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BEEC-59E2-0645-B37A-411F887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56204"/>
              </p:ext>
            </p:extLst>
          </p:nvPr>
        </p:nvGraphicFramePr>
        <p:xfrm>
          <a:off x="1915735" y="3733800"/>
          <a:ext cx="532326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86000" imgH="1015200" progId="Visio.Drawing.6">
                  <p:embed/>
                </p:oleObj>
              </mc:Choice>
              <mc:Fallback>
                <p:oleObj name="VISIO" r:id="rId6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35" y="3733800"/>
                        <a:ext cx="532326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392562"/>
              </p:ext>
            </p:extLst>
          </p:nvPr>
        </p:nvGraphicFramePr>
        <p:xfrm>
          <a:off x="2438400" y="962320"/>
          <a:ext cx="3581400" cy="26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6000" imgH="1314360" progId="Visio.Drawing.6">
                  <p:embed/>
                </p:oleObj>
              </mc:Choice>
              <mc:Fallback>
                <p:oleObj name="VISIO" r:id="rId8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320"/>
                        <a:ext cx="3581400" cy="26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Исправление глитча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33035-3064-C84D-8EC0-612A449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960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При использовании </a:t>
            </a:r>
            <a:r>
              <a:rPr lang="ru-RU" sz="3200" b="1" dirty="0">
                <a:solidFill>
                  <a:srgbClr val="0070C0"/>
                </a:solidFill>
                <a:latin typeface="+mj-lt"/>
                <a:cs typeface="Arial" charset="0"/>
              </a:rPr>
              <a:t>синхронной логики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ru-RU" sz="3200" dirty="0">
                <a:latin typeface="+mj-lt"/>
                <a:cs typeface="Arial" charset="0"/>
              </a:rPr>
              <a:t>Тема 3</a:t>
            </a:r>
            <a:r>
              <a:rPr lang="en-US" sz="3200" dirty="0">
                <a:latin typeface="+mj-lt"/>
                <a:cs typeface="Arial" charset="0"/>
              </a:rPr>
              <a:t>)</a:t>
            </a:r>
            <a:r>
              <a:rPr lang="ru-RU" sz="3200" dirty="0">
                <a:latin typeface="+mj-lt"/>
                <a:cs typeface="Arial" charset="0"/>
              </a:rPr>
              <a:t> глитчи, как правило, не вызывают проблем</a:t>
            </a:r>
            <a:r>
              <a:rPr lang="en-US" sz="3200" dirty="0">
                <a:cs typeface="Arial" charset="0"/>
              </a:rPr>
              <a:t>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Важно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b="1" dirty="0">
                <a:solidFill>
                  <a:srgbClr val="0070C0"/>
                </a:solidFill>
                <a:latin typeface="+mj-lt"/>
                <a:cs typeface="Arial" charset="0"/>
              </a:rPr>
              <a:t>распознать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ru-RU" sz="3200" dirty="0">
                <a:latin typeface="+mj-lt"/>
                <a:cs typeface="Arial" charset="0"/>
              </a:rPr>
              <a:t>глитч с помощью симулятора или осциллографа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3200" dirty="0">
                <a:latin typeface="+mj-lt"/>
                <a:cs typeface="Arial" charset="0"/>
              </a:rPr>
              <a:t>Мы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ru-RU" sz="3200" b="1" dirty="0">
                <a:solidFill>
                  <a:srgbClr val="0070C0"/>
                </a:solidFill>
                <a:latin typeface="+mj-lt"/>
                <a:cs typeface="Arial" charset="0"/>
              </a:rPr>
              <a:t>не можем избавиться от всех глитчей</a:t>
            </a:r>
            <a:r>
              <a:rPr lang="en-US" sz="3200" dirty="0">
                <a:latin typeface="+mj-lt"/>
                <a:cs typeface="Arial" charset="0"/>
              </a:rPr>
              <a:t> – </a:t>
            </a:r>
            <a:r>
              <a:rPr lang="ru-RU" sz="3200" dirty="0">
                <a:latin typeface="+mj-lt"/>
                <a:cs typeface="Arial" charset="0"/>
              </a:rPr>
              <a:t>исправление одних глитчей может приводить к появлению других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Зачем изучать глитчи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E2D32-22E6-EB42-ACE1-7C4224D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93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8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1807785"/>
              </p:ext>
            </p:extLst>
          </p:nvPr>
        </p:nvGraphicFramePr>
        <p:xfrm>
          <a:off x="3048000" y="3962400"/>
          <a:ext cx="301188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34840" imgH="549000" progId="Visio.Drawing.6">
                  <p:embed/>
                </p:oleObj>
              </mc:Choice>
              <mc:Fallback>
                <p:oleObj name="VISIO" r:id="rId5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301188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96200" cy="4953000"/>
          </a:xfrm>
        </p:spPr>
        <p:txBody>
          <a:bodyPr/>
          <a:lstStyle/>
          <a:p>
            <a:r>
              <a:rPr lang="ru-RU" dirty="0"/>
              <a:t>Каждый элемент - комбинационный</a:t>
            </a:r>
            <a:endParaRPr lang="en-US" dirty="0"/>
          </a:p>
          <a:p>
            <a:r>
              <a:rPr lang="ru-RU" dirty="0"/>
              <a:t>Каждый канал является либо входом, либо соединяет часть схемы строго с одним выходом</a:t>
            </a:r>
            <a:endParaRPr lang="en-US" dirty="0"/>
          </a:p>
          <a:p>
            <a:r>
              <a:rPr lang="ru-RU" dirty="0"/>
              <a:t>В схеме нет циклических путей</a:t>
            </a:r>
            <a:endParaRPr lang="en-US" dirty="0"/>
          </a:p>
          <a:p>
            <a:r>
              <a:rPr lang="ru-RU" b="1" dirty="0"/>
              <a:t>Пример</a:t>
            </a:r>
            <a:r>
              <a:rPr lang="en-US" b="1" dirty="0"/>
              <a:t>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>
                <a:solidFill>
                  <a:schemeClr val="bg1"/>
                </a:solidFill>
                <a:latin typeface="+mj-lt"/>
              </a:rPr>
              <a:t>Правила комбинационной логики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70509-AD4E-C846-BEDC-C23BA55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</a:rPr>
              <a:t>Тема 2</a:t>
            </a:r>
            <a:r>
              <a:rPr lang="ru-RU" sz="4400">
                <a:solidFill>
                  <a:schemeClr val="bg1"/>
                </a:solidFill>
                <a:latin typeface="+mj-lt"/>
              </a:rPr>
              <a:t>: Комбинационная логика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b="1" dirty="0"/>
              <a:t>Булевы уравнения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77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83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52723"/>
              </p:ext>
            </p:extLst>
          </p:nvPr>
        </p:nvGraphicFramePr>
        <p:xfrm>
          <a:off x="2468161" y="3505200"/>
          <a:ext cx="378023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61" y="3505200"/>
                        <a:ext cx="378023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ru-RU" dirty="0"/>
              <a:t>Определяют, как значения на выходах зависят от значений на входах</a:t>
            </a:r>
            <a:endParaRPr lang="en-US" dirty="0"/>
          </a:p>
          <a:p>
            <a:r>
              <a:rPr lang="ru-RU" b="1" dirty="0">
                <a:solidFill>
                  <a:srgbClr val="0070C0"/>
                </a:solidFill>
              </a:rPr>
              <a:t>Пример</a:t>
            </a:r>
            <a:r>
              <a:rPr lang="en-US" b="1" dirty="0">
                <a:solidFill>
                  <a:srgbClr val="0070C0"/>
                </a:solidFill>
              </a:rPr>
              <a:t>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Булевы уравнения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12F05-80E8-AA4A-AA0E-EE2306D1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31647</TotalTime>
  <Words>2798</Words>
  <Application>Microsoft Office PowerPoint</Application>
  <PresentationFormat>Экран (4:3)</PresentationFormat>
  <Paragraphs>672</Paragraphs>
  <Slides>68</Slides>
  <Notes>68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Arial Black</vt:lpstr>
      <vt:lpstr>Calibri</vt:lpstr>
      <vt:lpstr>Courier New</vt:lpstr>
      <vt:lpstr>Times New Roman</vt:lpstr>
      <vt:lpstr>Office Theme</vt:lpstr>
      <vt:lpstr>Visio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Sum-of-Products Form</vt:lpstr>
      <vt:lpstr>Sum-of-Products 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Ivan Sukin</cp:lastModifiedBy>
  <cp:revision>420</cp:revision>
  <cp:lastPrinted>2020-08-24T06:03:44Z</cp:lastPrinted>
  <dcterms:created xsi:type="dcterms:W3CDTF">2012-08-07T04:56:47Z</dcterms:created>
  <dcterms:modified xsi:type="dcterms:W3CDTF">2022-01-22T08:52:11Z</dcterms:modified>
</cp:coreProperties>
</file>