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A04E795-7E6F-47C7-88E0-435B1DBBBFAF}">
          <p14:sldIdLst>
            <p14:sldId id="256"/>
            <p14:sldId id="257"/>
            <p14:sldId id="258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1000" y="990600"/>
            <a:ext cx="8458200" cy="122237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Доклад на тему: «Рыночное равновесие»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9400" y="5715000"/>
            <a:ext cx="6172200" cy="914400"/>
          </a:xfrm>
        </p:spPr>
        <p:txBody>
          <a:bodyPr/>
          <a:lstStyle/>
          <a:p>
            <a:pPr algn="r"/>
            <a:r>
              <a:rPr lang="ru-RU" dirty="0" smtClean="0"/>
              <a:t>Подготовил студент группы ПИ24-2в</a:t>
            </a:r>
          </a:p>
          <a:p>
            <a:pPr algn="r"/>
            <a:r>
              <a:rPr lang="ru-RU" dirty="0" smtClean="0"/>
              <a:t>Облачков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67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Определение рыночного равновесия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2667000"/>
            <a:ext cx="7467600" cy="2667000"/>
          </a:xfrm>
        </p:spPr>
        <p:txBody>
          <a:bodyPr/>
          <a:lstStyle/>
          <a:p>
            <a:r>
              <a:rPr lang="ru-RU" b="1" dirty="0" smtClean="0"/>
              <a:t>Рыночное равновесие</a:t>
            </a:r>
            <a:r>
              <a:rPr lang="ru-RU" dirty="0" smtClean="0"/>
              <a:t> – частный вид экономического равновесия, представляющее </a:t>
            </a:r>
            <a:r>
              <a:rPr lang="ru-RU" dirty="0"/>
              <a:t>собой ситуацию на определенном рынке, когда спрос на продукт или услугу равен его предложению. При этом объем продукта и его цена называются равновесными, или ценой рыночного клиринга.</a:t>
            </a:r>
          </a:p>
        </p:txBody>
      </p:sp>
    </p:spTree>
    <p:extLst>
      <p:ext uri="{BB962C8B-B14F-4D97-AF65-F5344CB8AC3E}">
        <p14:creationId xmlns:p14="http://schemas.microsoft.com/office/powerpoint/2010/main" val="32249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Рыночное равновесие по А. Маршаллу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b="1" dirty="0"/>
              <a:t>Альфред Маршалл</a:t>
            </a:r>
            <a:r>
              <a:rPr lang="ru-RU" sz="1800" dirty="0"/>
              <a:t> (1842-1924) английский экономист, профессор </a:t>
            </a:r>
            <a:r>
              <a:rPr lang="ru-RU" sz="1800" dirty="0" smtClean="0"/>
              <a:t>Кембриджского </a:t>
            </a:r>
            <a:r>
              <a:rPr lang="ru-RU" sz="1800" dirty="0"/>
              <a:t>университета, основатель </a:t>
            </a:r>
            <a:r>
              <a:rPr lang="ru-RU" sz="1800" dirty="0" smtClean="0"/>
              <a:t>Кембриджской </a:t>
            </a:r>
            <a:r>
              <a:rPr lang="ru-RU" sz="1800" dirty="0"/>
              <a:t>школы в экономической </a:t>
            </a:r>
            <a:r>
              <a:rPr lang="ru-RU" sz="1800" dirty="0" smtClean="0"/>
              <a:t>теории.</a:t>
            </a:r>
          </a:p>
          <a:p>
            <a:endParaRPr lang="ru-RU" sz="1800" dirty="0"/>
          </a:p>
          <a:p>
            <a:endParaRPr lang="ru-RU" sz="1800" dirty="0"/>
          </a:p>
        </p:txBody>
      </p:sp>
      <p:pic>
        <p:nvPicPr>
          <p:cNvPr id="4" name="Рисунок 3" descr="https://www.grandars.ru/images/1/review/id/36/b7983d913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3124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57200" y="5638800"/>
            <a:ext cx="8305800" cy="15605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 smtClean="0"/>
          </a:p>
          <a:p>
            <a:r>
              <a:rPr lang="ru-RU" sz="1600" b="1" dirty="0"/>
              <a:t>Условие равновесия по Маршаллу</a:t>
            </a:r>
            <a:r>
              <a:rPr lang="ru-RU" sz="1600" dirty="0"/>
              <a:t> представляет собой равенство цены спроса цене </a:t>
            </a:r>
            <a:r>
              <a:rPr lang="ru-RU" sz="1600" dirty="0" smtClean="0"/>
              <a:t>предложения: </a:t>
            </a:r>
            <a:r>
              <a:rPr lang="en-US" sz="1600" b="1" dirty="0" err="1" smtClean="0"/>
              <a:t>P</a:t>
            </a:r>
            <a:r>
              <a:rPr lang="en-US" sz="1600" b="1" baseline="-25000" dirty="0" err="1" smtClean="0"/>
              <a:t>d</a:t>
            </a:r>
            <a:r>
              <a:rPr lang="ru-RU" sz="1600" b="1" dirty="0"/>
              <a:t>(</a:t>
            </a:r>
            <a:r>
              <a:rPr lang="en-US" sz="1600" b="1" dirty="0"/>
              <a:t>Q</a:t>
            </a:r>
            <a:r>
              <a:rPr lang="ru-RU" sz="1600" b="1" dirty="0"/>
              <a:t>) = </a:t>
            </a:r>
            <a:r>
              <a:rPr lang="en-US" sz="1600" b="1" dirty="0"/>
              <a:t>P</a:t>
            </a:r>
            <a:r>
              <a:rPr lang="en-US" sz="1600" b="1" baseline="-25000" dirty="0"/>
              <a:t>s</a:t>
            </a:r>
            <a:r>
              <a:rPr lang="ru-RU" sz="1600" b="1" dirty="0"/>
              <a:t>(</a:t>
            </a:r>
            <a:r>
              <a:rPr lang="en-US" sz="1600" b="1" dirty="0"/>
              <a:t>Q</a:t>
            </a:r>
            <a:r>
              <a:rPr lang="ru-RU" sz="1600" b="1" dirty="0"/>
              <a:t>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408569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Рыночное равновесие по Л. Вальрасу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1800" b="1" dirty="0"/>
              <a:t>Леон Вальрас</a:t>
            </a:r>
            <a:r>
              <a:rPr lang="ru-RU" sz="1800" dirty="0"/>
              <a:t> (1834-1910) Франко-швейцарский экономист, основатель математического направления экономического анализа.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93059" y="5638800"/>
            <a:ext cx="83058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 smtClean="0"/>
          </a:p>
          <a:p>
            <a:r>
              <a:rPr lang="ru-RU" sz="1600" dirty="0"/>
              <a:t>Таким образом, </a:t>
            </a:r>
            <a:r>
              <a:rPr lang="ru-RU" sz="1600" b="1" dirty="0"/>
              <a:t>условие равновесия по Вальрасу</a:t>
            </a:r>
            <a:r>
              <a:rPr lang="ru-RU" sz="1600" dirty="0"/>
              <a:t>, это равенство 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/>
              <a:t> </a:t>
            </a:r>
            <a:r>
              <a:rPr lang="ru-RU" sz="1600" dirty="0" smtClean="0"/>
              <a:t>    величины </a:t>
            </a:r>
            <a:r>
              <a:rPr lang="ru-RU" sz="1600" dirty="0"/>
              <a:t>спроса величине предложения. </a:t>
            </a:r>
            <a:r>
              <a:rPr lang="en-US" sz="1600" b="1" dirty="0" err="1"/>
              <a:t>Q</a:t>
            </a:r>
            <a:r>
              <a:rPr lang="en-US" sz="1600" b="1" baseline="-25000" dirty="0" err="1"/>
              <a:t>d</a:t>
            </a:r>
            <a:r>
              <a:rPr lang="ru-RU" sz="1600" b="1" dirty="0"/>
              <a:t>(</a:t>
            </a:r>
            <a:r>
              <a:rPr lang="en-US" sz="1600" b="1" dirty="0"/>
              <a:t>P</a:t>
            </a:r>
            <a:r>
              <a:rPr lang="ru-RU" sz="1600" b="1" dirty="0"/>
              <a:t>) = </a:t>
            </a:r>
            <a:r>
              <a:rPr lang="en-US" sz="1600" b="1" dirty="0"/>
              <a:t>Q</a:t>
            </a:r>
            <a:r>
              <a:rPr lang="en-US" sz="1600" b="1" baseline="-25000" dirty="0"/>
              <a:t>s</a:t>
            </a:r>
            <a:r>
              <a:rPr lang="ru-RU" sz="1600" b="1" dirty="0"/>
              <a:t>(</a:t>
            </a:r>
            <a:r>
              <a:rPr lang="en-US" sz="1600" b="1" dirty="0"/>
              <a:t>P</a:t>
            </a:r>
            <a:r>
              <a:rPr lang="ru-RU" sz="1600" b="1" dirty="0"/>
              <a:t>)</a:t>
            </a:r>
            <a:endParaRPr lang="ru-RU" sz="1600" dirty="0"/>
          </a:p>
        </p:txBody>
      </p:sp>
      <p:pic>
        <p:nvPicPr>
          <p:cNvPr id="6" name="Рисунок 5" descr="https://www.grandars.ru/images/1/review/id/36/cf8159432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25908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7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467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28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153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Эркер</vt:lpstr>
      <vt:lpstr>Доклад на тему: «Рыночное равновесие»</vt:lpstr>
      <vt:lpstr>Определение рыночного равновесия</vt:lpstr>
      <vt:lpstr>Рыночное равновесие по А. Маршаллу</vt:lpstr>
      <vt:lpstr>Рыночное равновесие по Л. Вальрасу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«Рыночное равновесие»</dc:title>
  <dc:creator>Elfi</dc:creator>
  <cp:lastModifiedBy>Elfi</cp:lastModifiedBy>
  <cp:revision>4</cp:revision>
  <dcterms:created xsi:type="dcterms:W3CDTF">2006-08-16T00:00:00Z</dcterms:created>
  <dcterms:modified xsi:type="dcterms:W3CDTF">2024-10-10T13:09:28Z</dcterms:modified>
</cp:coreProperties>
</file>