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6858000" cy="9144000"/>
  <p:embeddedFontLst>
    <p:embeddedFont>
      <p:font typeface="Book Antiqu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A7799A-C1F4-455B-8058-DEFB13881189}">
  <a:tblStyle styleId="{E2A7799A-C1F4-455B-8058-DEFB1388118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E738FBF-C4DA-4B2D-A6DD-1503EFFF9CC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BookAntiqua-bold.fntdata"/><Relationship Id="rId10" Type="http://schemas.openxmlformats.org/officeDocument/2006/relationships/slide" Target="slides/slide4.xml"/><Relationship Id="rId21" Type="http://schemas.openxmlformats.org/officeDocument/2006/relationships/font" Target="fonts/BookAntiqua-regular.fntdata"/><Relationship Id="rId13" Type="http://schemas.openxmlformats.org/officeDocument/2006/relationships/slide" Target="slides/slide7.xml"/><Relationship Id="rId24" Type="http://schemas.openxmlformats.org/officeDocument/2006/relationships/font" Target="fonts/BookAntiqua-boldItalic.fntdata"/><Relationship Id="rId12" Type="http://schemas.openxmlformats.org/officeDocument/2006/relationships/slide" Target="slides/slide6.xml"/><Relationship Id="rId23" Type="http://schemas.openxmlformats.org/officeDocument/2006/relationships/font" Target="fonts/BookAntiqu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5bc0f447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05bc0f4479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5bc0f4479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05bc0f4479_2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5bc0f4479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05bc0f4479_2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5bc0f447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05bc0f447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56b3b8cb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3056b3b8cb1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56b3b8cb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3056b3b8cb1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56b3b8cb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3056b3b8cb1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56b3b8cb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3056b3b8cb1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56b3b8c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3056b3b8cb1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5bc0f447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05bc0f4479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3887391" y="987426"/>
            <a:ext cx="4629150" cy="4873625"/>
          </a:xfrm>
          <a:prstGeom prst="rect">
            <a:avLst/>
          </a:prstGeom>
          <a:noFill/>
          <a:ln>
            <a:noFill/>
          </a:ln>
        </p:spPr>
      </p:sp>
      <p:sp>
        <p:nvSpPr>
          <p:cNvPr id="64" name="Google Shape;64;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0" y="0"/>
            <a:ext cx="9144000" cy="6858000"/>
          </a:xfrm>
          <a:prstGeom prst="rect">
            <a:avLst/>
          </a:prstGeom>
          <a:solidFill>
            <a:srgbClr val="256569"/>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85" name="Google Shape;85;p13"/>
          <p:cNvPicPr preferRelativeResize="0"/>
          <p:nvPr/>
        </p:nvPicPr>
        <p:blipFill rotWithShape="1">
          <a:blip r:embed="rId3">
            <a:alphaModFix/>
          </a:blip>
          <a:srcRect b="0" l="0" r="0" t="80000"/>
          <a:stretch/>
        </p:blipFill>
        <p:spPr>
          <a:xfrm>
            <a:off x="1108364" y="376454"/>
            <a:ext cx="3131127" cy="1088021"/>
          </a:xfrm>
          <a:prstGeom prst="rect">
            <a:avLst/>
          </a:prstGeom>
          <a:noFill/>
          <a:ln>
            <a:noFill/>
          </a:ln>
        </p:spPr>
      </p:pic>
      <p:sp>
        <p:nvSpPr>
          <p:cNvPr id="86" name="Google Shape;86;p13"/>
          <p:cNvSpPr txBox="1"/>
          <p:nvPr/>
        </p:nvSpPr>
        <p:spPr>
          <a:xfrm>
            <a:off x="1108364" y="2021037"/>
            <a:ext cx="7176600" cy="1662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ru-RU" sz="5100">
                <a:solidFill>
                  <a:schemeClr val="lt1"/>
                </a:solidFill>
                <a:latin typeface="Book Antiqua"/>
                <a:ea typeface="Book Antiqua"/>
                <a:cs typeface="Book Antiqua"/>
                <a:sym typeface="Book Antiqua"/>
              </a:rPr>
              <a:t>Практическая работа №1</a:t>
            </a:r>
            <a:endParaRPr sz="1100"/>
          </a:p>
        </p:txBody>
      </p:sp>
      <p:pic>
        <p:nvPicPr>
          <p:cNvPr id="87" name="Google Shape;87;p13"/>
          <p:cNvPicPr preferRelativeResize="0"/>
          <p:nvPr/>
        </p:nvPicPr>
        <p:blipFill rotWithShape="1">
          <a:blip r:embed="rId4">
            <a:alphaModFix/>
          </a:blip>
          <a:srcRect b="0" l="0" r="0" t="0"/>
          <a:stretch/>
        </p:blipFill>
        <p:spPr>
          <a:xfrm>
            <a:off x="3075420" y="493763"/>
            <a:ext cx="6068580" cy="6364237"/>
          </a:xfrm>
          <a:prstGeom prst="rect">
            <a:avLst/>
          </a:prstGeom>
          <a:noFill/>
          <a:ln>
            <a:noFill/>
          </a:ln>
        </p:spPr>
      </p:pic>
      <p:sp>
        <p:nvSpPr>
          <p:cNvPr id="88" name="Google Shape;88;p13"/>
          <p:cNvSpPr/>
          <p:nvPr/>
        </p:nvSpPr>
        <p:spPr>
          <a:xfrm>
            <a:off x="1219200" y="3775363"/>
            <a:ext cx="5514109" cy="45719"/>
          </a:xfrm>
          <a:prstGeom prst="rect">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 name="Google Shape;89;p13"/>
          <p:cNvSpPr txBox="1"/>
          <p:nvPr/>
        </p:nvSpPr>
        <p:spPr>
          <a:xfrm>
            <a:off x="147750" y="5644875"/>
            <a:ext cx="38103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a:solidFill>
                  <a:schemeClr val="lt1"/>
                </a:solidFill>
                <a:latin typeface="Book Antiqua"/>
                <a:ea typeface="Book Antiqua"/>
                <a:cs typeface="Book Antiqua"/>
                <a:sym typeface="Book Antiqua"/>
              </a:rPr>
              <a:t>Подготовили студенты группы ПИ24-2в:</a:t>
            </a:r>
            <a:endParaRPr>
              <a:solidFill>
                <a:schemeClr val="lt1"/>
              </a:solidFill>
              <a:latin typeface="Book Antiqua"/>
              <a:ea typeface="Book Antiqua"/>
              <a:cs typeface="Book Antiqua"/>
              <a:sym typeface="Book Antiqua"/>
            </a:endParaRPr>
          </a:p>
          <a:p>
            <a:pPr indent="0" lvl="0" marL="0" marR="0" rtl="0" algn="l">
              <a:spcBef>
                <a:spcPts val="0"/>
              </a:spcBef>
              <a:spcAft>
                <a:spcPts val="0"/>
              </a:spcAft>
              <a:buNone/>
            </a:pPr>
            <a:r>
              <a:rPr lang="ru-RU">
                <a:solidFill>
                  <a:schemeClr val="lt1"/>
                </a:solidFill>
                <a:latin typeface="Book Antiqua"/>
                <a:ea typeface="Book Antiqua"/>
                <a:cs typeface="Book Antiqua"/>
                <a:sym typeface="Book Antiqua"/>
              </a:rPr>
              <a:t>Квачева А.В.</a:t>
            </a:r>
            <a:endParaRPr>
              <a:solidFill>
                <a:schemeClr val="lt1"/>
              </a:solidFill>
              <a:latin typeface="Book Antiqua"/>
              <a:ea typeface="Book Antiqua"/>
              <a:cs typeface="Book Antiqua"/>
              <a:sym typeface="Book Antiqua"/>
            </a:endParaRPr>
          </a:p>
          <a:p>
            <a:pPr indent="0" lvl="0" marL="0" marR="0" rtl="0" algn="l">
              <a:spcBef>
                <a:spcPts val="0"/>
              </a:spcBef>
              <a:spcAft>
                <a:spcPts val="0"/>
              </a:spcAft>
              <a:buNone/>
            </a:pPr>
            <a:r>
              <a:rPr lang="ru-RU">
                <a:solidFill>
                  <a:schemeClr val="lt1"/>
                </a:solidFill>
                <a:latin typeface="Book Antiqua"/>
                <a:ea typeface="Book Antiqua"/>
                <a:cs typeface="Book Antiqua"/>
                <a:sym typeface="Book Antiqua"/>
              </a:rPr>
              <a:t>Грицук М.В.</a:t>
            </a:r>
            <a:endParaRPr>
              <a:solidFill>
                <a:schemeClr val="lt1"/>
              </a:solidFill>
              <a:latin typeface="Book Antiqua"/>
              <a:ea typeface="Book Antiqua"/>
              <a:cs typeface="Book Antiqua"/>
              <a:sym typeface="Book Antiqua"/>
            </a:endParaRPr>
          </a:p>
          <a:p>
            <a:pPr indent="0" lvl="0" marL="0" marR="0" rtl="0" algn="l">
              <a:spcBef>
                <a:spcPts val="0"/>
              </a:spcBef>
              <a:spcAft>
                <a:spcPts val="0"/>
              </a:spcAft>
              <a:buNone/>
            </a:pPr>
            <a:r>
              <a:rPr lang="ru-RU">
                <a:solidFill>
                  <a:schemeClr val="lt1"/>
                </a:solidFill>
                <a:latin typeface="Book Antiqua"/>
                <a:ea typeface="Book Antiqua"/>
                <a:cs typeface="Book Antiqua"/>
                <a:sym typeface="Book Antiqua"/>
              </a:rPr>
              <a:t>Облачков Д.А.</a:t>
            </a:r>
            <a:endParaRPr>
              <a:solidFill>
                <a:schemeClr val="lt1"/>
              </a:solidFill>
              <a:latin typeface="Book Antiqua"/>
              <a:ea typeface="Book Antiqua"/>
              <a:cs typeface="Book Antiqua"/>
              <a:sym typeface="Book Antiqu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1" name="Google Shape;171;p22"/>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172" name="Google Shape;172;p22"/>
          <p:cNvSpPr txBox="1"/>
          <p:nvPr/>
        </p:nvSpPr>
        <p:spPr>
          <a:xfrm>
            <a:off x="392817" y="577334"/>
            <a:ext cx="428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lt1"/>
                </a:solidFill>
                <a:latin typeface="Calibri"/>
                <a:ea typeface="Calibri"/>
                <a:cs typeface="Calibri"/>
                <a:sym typeface="Calibri"/>
              </a:rPr>
              <a:t>Спрос</a:t>
            </a:r>
            <a:endParaRPr sz="1800">
              <a:solidFill>
                <a:schemeClr val="lt1"/>
              </a:solidFill>
              <a:latin typeface="Calibri"/>
              <a:ea typeface="Calibri"/>
              <a:cs typeface="Calibri"/>
              <a:sym typeface="Calibri"/>
            </a:endParaRPr>
          </a:p>
        </p:txBody>
      </p:sp>
      <p:graphicFrame>
        <p:nvGraphicFramePr>
          <p:cNvPr id="173" name="Google Shape;173;p22"/>
          <p:cNvGraphicFramePr/>
          <p:nvPr/>
        </p:nvGraphicFramePr>
        <p:xfrm>
          <a:off x="952500" y="1905000"/>
          <a:ext cx="3000000" cy="3000000"/>
        </p:xfrm>
        <a:graphic>
          <a:graphicData uri="http://schemas.openxmlformats.org/drawingml/2006/table">
            <a:tbl>
              <a:tblPr>
                <a:noFill/>
                <a:tableStyleId>{1E738FBF-C4DA-4B2D-A6DD-1503EFFF9CC0}</a:tableStyleId>
              </a:tblPr>
              <a:tblGrid>
                <a:gridCol w="1447800"/>
                <a:gridCol w="1447800"/>
                <a:gridCol w="1447800"/>
                <a:gridCol w="1447800"/>
                <a:gridCol w="1447800"/>
              </a:tblGrid>
              <a:tr h="381000">
                <a:tc rowSpan="2">
                  <a:txBody>
                    <a:bodyPr/>
                    <a:lstStyle/>
                    <a:p>
                      <a:pPr indent="0" lvl="0" marL="0" rtl="0" algn="l">
                        <a:spcBef>
                          <a:spcPts val="0"/>
                        </a:spcBef>
                        <a:spcAft>
                          <a:spcPts val="0"/>
                        </a:spcAft>
                        <a:buNone/>
                      </a:pPr>
                      <a:r>
                        <a:rPr lang="ru-RU"/>
                        <a:t>Цена</a:t>
                      </a:r>
                      <a:endParaRPr/>
                    </a:p>
                  </a:txBody>
                  <a:tcPr marT="91425" marB="91425" marR="91425" marL="91425"/>
                </a:tc>
                <a:tc gridSpan="3">
                  <a:txBody>
                    <a:bodyPr/>
                    <a:lstStyle/>
                    <a:p>
                      <a:pPr indent="0" lvl="0" marL="0" rtl="0" algn="l">
                        <a:spcBef>
                          <a:spcPts val="0"/>
                        </a:spcBef>
                        <a:spcAft>
                          <a:spcPts val="0"/>
                        </a:spcAft>
                        <a:buNone/>
                      </a:pPr>
                      <a:r>
                        <a:rPr lang="ru-RU"/>
                        <a:t>Спрос потребителей, на единицу предоставляемой услуги</a:t>
                      </a:r>
                      <a:endParaRPr/>
                    </a:p>
                  </a:txBody>
                  <a:tcPr marT="91425" marB="91425" marR="91425" marL="91425">
                    <a:lnB cap="flat" cmpd="sng" w="9525">
                      <a:solidFill>
                        <a:srgbClr val="000000"/>
                      </a:solidFill>
                      <a:prstDash val="solid"/>
                      <a:round/>
                      <a:headEnd len="sm" w="sm" type="none"/>
                      <a:tailEnd len="sm" w="sm" type="none"/>
                    </a:lnB>
                  </a:tcPr>
                </a:tc>
                <a:tc hMerge="1"/>
                <a:tc hMerge="1"/>
                <a:tc rowSpan="2">
                  <a:txBody>
                    <a:bodyPr/>
                    <a:lstStyle/>
                    <a:p>
                      <a:pPr indent="0" lvl="0" marL="0" rtl="0" algn="l">
                        <a:spcBef>
                          <a:spcPts val="0"/>
                        </a:spcBef>
                        <a:spcAft>
                          <a:spcPts val="0"/>
                        </a:spcAft>
                        <a:buNone/>
                      </a:pPr>
                      <a:r>
                        <a:rPr lang="ru-RU"/>
                        <a:t>Рыночный спрос</a:t>
                      </a:r>
                      <a:endParaRPr/>
                    </a:p>
                  </a:txBody>
                  <a:tcPr marT="91425" marB="91425" marR="91425" marL="91425"/>
                </a:tc>
              </a:tr>
              <a:tr h="381000">
                <a:tc vMerge="1"/>
                <a:tc>
                  <a:txBody>
                    <a:bodyPr/>
                    <a:lstStyle/>
                    <a:p>
                      <a:pPr indent="0" lvl="0" marL="0" rtl="0" algn="l">
                        <a:lnSpc>
                          <a:spcPct val="115000"/>
                        </a:lnSpc>
                        <a:spcBef>
                          <a:spcPts val="0"/>
                        </a:spcBef>
                        <a:spcAft>
                          <a:spcPts val="0"/>
                        </a:spcAft>
                        <a:buNone/>
                      </a:pPr>
                      <a:r>
                        <a:rPr lang="ru-RU" sz="1350"/>
                        <a:t>Б-Банк</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350"/>
                        <a:t>Гигнефть</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ru-RU" sz="1350"/>
                        <a:t>ФитнесГруп</a:t>
                      </a:r>
                      <a:endParaRPr sz="1350"/>
                    </a:p>
                  </a:txBody>
                  <a:tcPr marT="38100" marB="38100" marR="38100" marL="381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381000">
                <a:tc>
                  <a:txBody>
                    <a:bodyPr/>
                    <a:lstStyle/>
                    <a:p>
                      <a:pPr indent="0" lvl="0" marL="0" rtl="0" algn="l">
                        <a:spcBef>
                          <a:spcPts val="0"/>
                        </a:spcBef>
                        <a:spcAft>
                          <a:spcPts val="0"/>
                        </a:spcAft>
                        <a:buNone/>
                      </a:pPr>
                      <a:r>
                        <a:rPr lang="ru-RU"/>
                        <a:t>50 млн</a:t>
                      </a:r>
                      <a:endParaRPr/>
                    </a:p>
                  </a:txBody>
                  <a:tcPr marT="91425" marB="91425" marR="91425" marL="91425"/>
                </a:tc>
                <a:tc>
                  <a:txBody>
                    <a:bodyPr/>
                    <a:lstStyle/>
                    <a:p>
                      <a:pPr indent="0" lvl="0" marL="0" rtl="0" algn="l">
                        <a:spcBef>
                          <a:spcPts val="0"/>
                        </a:spcBef>
                        <a:spcAft>
                          <a:spcPts val="0"/>
                        </a:spcAft>
                        <a:buNone/>
                      </a:pPr>
                      <a:r>
                        <a:rPr lang="ru-RU"/>
                        <a:t>0</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ru-RU"/>
                        <a:t>1</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ru-RU"/>
                        <a:t>0</a:t>
                      </a:r>
                      <a:endParaRPr/>
                    </a:p>
                  </a:txBody>
                  <a:tcPr marT="91425" marB="91425" marR="91425" marL="91425">
                    <a:lnT cap="flat" cmpd="sng" w="9525">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ru-RU"/>
                        <a:t>(0+1+0)=1</a:t>
                      </a:r>
                      <a:endParaRPr/>
                    </a:p>
                  </a:txBody>
                  <a:tcPr marT="91425" marB="91425" marR="91425" marL="91425"/>
                </a:tc>
              </a:tr>
              <a:tr h="381000">
                <a:tc>
                  <a:txBody>
                    <a:bodyPr/>
                    <a:lstStyle/>
                    <a:p>
                      <a:pPr indent="0" lvl="0" marL="0" rtl="0" algn="l">
                        <a:spcBef>
                          <a:spcPts val="0"/>
                        </a:spcBef>
                        <a:spcAft>
                          <a:spcPts val="0"/>
                        </a:spcAft>
                        <a:buNone/>
                      </a:pPr>
                      <a:r>
                        <a:rPr lang="ru-RU"/>
                        <a:t>30 млн</a:t>
                      </a:r>
                      <a:endParaRPr/>
                    </a:p>
                  </a:txBody>
                  <a:tcPr marT="91425" marB="91425" marR="91425" marL="91425"/>
                </a:tc>
                <a:tc>
                  <a:txBody>
                    <a:bodyPr/>
                    <a:lstStyle/>
                    <a:p>
                      <a:pPr indent="0" lvl="0" marL="0" rtl="0" algn="l">
                        <a:spcBef>
                          <a:spcPts val="0"/>
                        </a:spcBef>
                        <a:spcAft>
                          <a:spcPts val="0"/>
                        </a:spcAft>
                        <a:buNone/>
                      </a:pPr>
                      <a:r>
                        <a:rPr lang="ru-RU"/>
                        <a:t>2</a:t>
                      </a:r>
                      <a:endParaRPr/>
                    </a:p>
                  </a:txBody>
                  <a:tcPr marT="91425" marB="91425" marR="91425" marL="91425"/>
                </a:tc>
                <a:tc>
                  <a:txBody>
                    <a:bodyPr/>
                    <a:lstStyle/>
                    <a:p>
                      <a:pPr indent="0" lvl="0" marL="0" rtl="0" algn="l">
                        <a:spcBef>
                          <a:spcPts val="0"/>
                        </a:spcBef>
                        <a:spcAft>
                          <a:spcPts val="0"/>
                        </a:spcAft>
                        <a:buNone/>
                      </a:pPr>
                      <a:r>
                        <a:rPr lang="ru-RU"/>
                        <a:t>3</a:t>
                      </a:r>
                      <a:endParaRPr/>
                    </a:p>
                  </a:txBody>
                  <a:tcPr marT="91425" marB="91425" marR="91425" marL="91425"/>
                </a:tc>
                <a:tc>
                  <a:txBody>
                    <a:bodyPr/>
                    <a:lstStyle/>
                    <a:p>
                      <a:pPr indent="0" lvl="0" marL="0" rtl="0" algn="l">
                        <a:spcBef>
                          <a:spcPts val="0"/>
                        </a:spcBef>
                        <a:spcAft>
                          <a:spcPts val="0"/>
                        </a:spcAft>
                        <a:buNone/>
                      </a:pPr>
                      <a:r>
                        <a:rPr lang="ru-RU"/>
                        <a:t>0</a:t>
                      </a:r>
                      <a:endParaRPr/>
                    </a:p>
                  </a:txBody>
                  <a:tcPr marT="91425" marB="91425" marR="91425" marL="91425"/>
                </a:tc>
                <a:tc>
                  <a:txBody>
                    <a:bodyPr/>
                    <a:lstStyle/>
                    <a:p>
                      <a:pPr indent="0" lvl="0" marL="0" rtl="0" algn="l">
                        <a:spcBef>
                          <a:spcPts val="0"/>
                        </a:spcBef>
                        <a:spcAft>
                          <a:spcPts val="0"/>
                        </a:spcAft>
                        <a:buNone/>
                      </a:pPr>
                      <a:r>
                        <a:rPr lang="ru-RU"/>
                        <a:t>(2+3+0)=5</a:t>
                      </a:r>
                      <a:endParaRPr/>
                    </a:p>
                  </a:txBody>
                  <a:tcPr marT="91425" marB="91425" marR="91425" marL="91425"/>
                </a:tc>
              </a:tr>
              <a:tr h="381000">
                <a:tc>
                  <a:txBody>
                    <a:bodyPr/>
                    <a:lstStyle/>
                    <a:p>
                      <a:pPr indent="0" lvl="0" marL="0" rtl="0" algn="l">
                        <a:spcBef>
                          <a:spcPts val="0"/>
                        </a:spcBef>
                        <a:spcAft>
                          <a:spcPts val="0"/>
                        </a:spcAft>
                        <a:buNone/>
                      </a:pPr>
                      <a:r>
                        <a:rPr lang="ru-RU"/>
                        <a:t>10 млн</a:t>
                      </a:r>
                      <a:endParaRPr/>
                    </a:p>
                  </a:txBody>
                  <a:tcPr marT="91425" marB="91425" marR="91425" marL="91425"/>
                </a:tc>
                <a:tc>
                  <a:txBody>
                    <a:bodyPr/>
                    <a:lstStyle/>
                    <a:p>
                      <a:pPr indent="0" lvl="0" marL="0" rtl="0" algn="l">
                        <a:spcBef>
                          <a:spcPts val="0"/>
                        </a:spcBef>
                        <a:spcAft>
                          <a:spcPts val="0"/>
                        </a:spcAft>
                        <a:buNone/>
                      </a:pPr>
                      <a:r>
                        <a:rPr lang="ru-RU"/>
                        <a:t>3</a:t>
                      </a:r>
                      <a:endParaRPr/>
                    </a:p>
                  </a:txBody>
                  <a:tcPr marT="91425" marB="91425" marR="91425" marL="91425"/>
                </a:tc>
                <a:tc>
                  <a:txBody>
                    <a:bodyPr/>
                    <a:lstStyle/>
                    <a:p>
                      <a:pPr indent="0" lvl="0" marL="0" rtl="0" algn="l">
                        <a:spcBef>
                          <a:spcPts val="0"/>
                        </a:spcBef>
                        <a:spcAft>
                          <a:spcPts val="0"/>
                        </a:spcAft>
                        <a:buNone/>
                      </a:pPr>
                      <a:r>
                        <a:rPr lang="ru-RU"/>
                        <a:t>5</a:t>
                      </a:r>
                      <a:endParaRPr/>
                    </a:p>
                  </a:txBody>
                  <a:tcPr marT="91425" marB="91425" marR="91425" marL="91425"/>
                </a:tc>
                <a:tc>
                  <a:txBody>
                    <a:bodyPr/>
                    <a:lstStyle/>
                    <a:p>
                      <a:pPr indent="0" lvl="0" marL="0" rtl="0" algn="l">
                        <a:spcBef>
                          <a:spcPts val="0"/>
                        </a:spcBef>
                        <a:spcAft>
                          <a:spcPts val="0"/>
                        </a:spcAft>
                        <a:buNone/>
                      </a:pPr>
                      <a:r>
                        <a:rPr lang="ru-RU"/>
                        <a:t>1</a:t>
                      </a:r>
                      <a:endParaRPr/>
                    </a:p>
                  </a:txBody>
                  <a:tcPr marT="91425" marB="91425" marR="91425" marL="91425"/>
                </a:tc>
                <a:tc>
                  <a:txBody>
                    <a:bodyPr/>
                    <a:lstStyle/>
                    <a:p>
                      <a:pPr indent="0" lvl="0" marL="0" rtl="0" algn="l">
                        <a:spcBef>
                          <a:spcPts val="0"/>
                        </a:spcBef>
                        <a:spcAft>
                          <a:spcPts val="0"/>
                        </a:spcAft>
                        <a:buNone/>
                      </a:pPr>
                      <a:r>
                        <a:rPr lang="ru-RU"/>
                        <a:t>(3+5+1)=9</a:t>
                      </a:r>
                      <a:endParaRPr/>
                    </a:p>
                  </a:txBody>
                  <a:tcPr marT="91425" marB="91425" marR="91425" marL="91425"/>
                </a:tc>
              </a:tr>
              <a:tr h="381000">
                <a:tc>
                  <a:txBody>
                    <a:bodyPr/>
                    <a:lstStyle/>
                    <a:p>
                      <a:pPr indent="0" lvl="0" marL="0" rtl="0" algn="l">
                        <a:spcBef>
                          <a:spcPts val="0"/>
                        </a:spcBef>
                        <a:spcAft>
                          <a:spcPts val="0"/>
                        </a:spcAft>
                        <a:buNone/>
                      </a:pPr>
                      <a:r>
                        <a:rPr lang="ru-RU"/>
                        <a:t>7 млн</a:t>
                      </a:r>
                      <a:endParaRPr/>
                    </a:p>
                  </a:txBody>
                  <a:tcPr marT="91425" marB="91425" marR="91425" marL="91425"/>
                </a:tc>
                <a:tc>
                  <a:txBody>
                    <a:bodyPr/>
                    <a:lstStyle/>
                    <a:p>
                      <a:pPr indent="0" lvl="0" marL="0" rtl="0" algn="l">
                        <a:spcBef>
                          <a:spcPts val="0"/>
                        </a:spcBef>
                        <a:spcAft>
                          <a:spcPts val="0"/>
                        </a:spcAft>
                        <a:buNone/>
                      </a:pPr>
                      <a:r>
                        <a:rPr lang="ru-RU"/>
                        <a:t>4</a:t>
                      </a:r>
                      <a:endParaRPr/>
                    </a:p>
                  </a:txBody>
                  <a:tcPr marT="91425" marB="91425" marR="91425" marL="91425"/>
                </a:tc>
                <a:tc>
                  <a:txBody>
                    <a:bodyPr/>
                    <a:lstStyle/>
                    <a:p>
                      <a:pPr indent="0" lvl="0" marL="0" rtl="0" algn="l">
                        <a:spcBef>
                          <a:spcPts val="0"/>
                        </a:spcBef>
                        <a:spcAft>
                          <a:spcPts val="0"/>
                        </a:spcAft>
                        <a:buNone/>
                      </a:pPr>
                      <a:r>
                        <a:rPr lang="ru-RU"/>
                        <a:t>7</a:t>
                      </a:r>
                      <a:endParaRPr/>
                    </a:p>
                  </a:txBody>
                  <a:tcPr marT="91425" marB="91425" marR="91425" marL="91425"/>
                </a:tc>
                <a:tc>
                  <a:txBody>
                    <a:bodyPr/>
                    <a:lstStyle/>
                    <a:p>
                      <a:pPr indent="0" lvl="0" marL="0" rtl="0" algn="l">
                        <a:spcBef>
                          <a:spcPts val="0"/>
                        </a:spcBef>
                        <a:spcAft>
                          <a:spcPts val="0"/>
                        </a:spcAft>
                        <a:buNone/>
                      </a:pPr>
                      <a:r>
                        <a:rPr lang="ru-RU"/>
                        <a:t>2</a:t>
                      </a:r>
                      <a:endParaRPr/>
                    </a:p>
                  </a:txBody>
                  <a:tcPr marT="91425" marB="91425" marR="91425" marL="91425"/>
                </a:tc>
                <a:tc>
                  <a:txBody>
                    <a:bodyPr/>
                    <a:lstStyle/>
                    <a:p>
                      <a:pPr indent="0" lvl="0" marL="0" rtl="0" algn="l">
                        <a:spcBef>
                          <a:spcPts val="0"/>
                        </a:spcBef>
                        <a:spcAft>
                          <a:spcPts val="0"/>
                        </a:spcAft>
                        <a:buNone/>
                      </a:pPr>
                      <a:r>
                        <a:rPr lang="ru-RU"/>
                        <a:t>(4+7+2)=13</a:t>
                      </a:r>
                      <a:endParaRPr/>
                    </a:p>
                  </a:txBody>
                  <a:tcPr marT="91425" marB="91425" marR="91425" marL="91425"/>
                </a:tc>
              </a:tr>
              <a:tr h="381000">
                <a:tc>
                  <a:txBody>
                    <a:bodyPr/>
                    <a:lstStyle/>
                    <a:p>
                      <a:pPr indent="0" lvl="0" marL="0" rtl="0" algn="l">
                        <a:spcBef>
                          <a:spcPts val="0"/>
                        </a:spcBef>
                        <a:spcAft>
                          <a:spcPts val="0"/>
                        </a:spcAft>
                        <a:buNone/>
                      </a:pPr>
                      <a:r>
                        <a:rPr lang="ru-RU"/>
                        <a:t>4 млн</a:t>
                      </a:r>
                      <a:endParaRPr/>
                    </a:p>
                  </a:txBody>
                  <a:tcPr marT="91425" marB="91425" marR="91425" marL="91425"/>
                </a:tc>
                <a:tc>
                  <a:txBody>
                    <a:bodyPr/>
                    <a:lstStyle/>
                    <a:p>
                      <a:pPr indent="0" lvl="0" marL="0" rtl="0" algn="l">
                        <a:spcBef>
                          <a:spcPts val="0"/>
                        </a:spcBef>
                        <a:spcAft>
                          <a:spcPts val="0"/>
                        </a:spcAft>
                        <a:buNone/>
                      </a:pPr>
                      <a:r>
                        <a:rPr lang="ru-RU"/>
                        <a:t>5</a:t>
                      </a:r>
                      <a:endParaRPr/>
                    </a:p>
                  </a:txBody>
                  <a:tcPr marT="91425" marB="91425" marR="91425" marL="91425"/>
                </a:tc>
                <a:tc>
                  <a:txBody>
                    <a:bodyPr/>
                    <a:lstStyle/>
                    <a:p>
                      <a:pPr indent="0" lvl="0" marL="0" rtl="0" algn="l">
                        <a:spcBef>
                          <a:spcPts val="0"/>
                        </a:spcBef>
                        <a:spcAft>
                          <a:spcPts val="0"/>
                        </a:spcAft>
                        <a:buNone/>
                      </a:pPr>
                      <a:r>
                        <a:rPr lang="ru-RU"/>
                        <a:t>9</a:t>
                      </a:r>
                      <a:endParaRPr/>
                    </a:p>
                  </a:txBody>
                  <a:tcPr marT="91425" marB="91425" marR="91425" marL="91425"/>
                </a:tc>
                <a:tc>
                  <a:txBody>
                    <a:bodyPr/>
                    <a:lstStyle/>
                    <a:p>
                      <a:pPr indent="0" lvl="0" marL="0" rtl="0" algn="l">
                        <a:spcBef>
                          <a:spcPts val="0"/>
                        </a:spcBef>
                        <a:spcAft>
                          <a:spcPts val="0"/>
                        </a:spcAft>
                        <a:buNone/>
                      </a:pPr>
                      <a:r>
                        <a:rPr lang="ru-RU"/>
                        <a:t>3</a:t>
                      </a:r>
                      <a:endParaRPr/>
                    </a:p>
                  </a:txBody>
                  <a:tcPr marT="91425" marB="91425" marR="91425" marL="91425"/>
                </a:tc>
                <a:tc>
                  <a:txBody>
                    <a:bodyPr/>
                    <a:lstStyle/>
                    <a:p>
                      <a:pPr indent="0" lvl="0" marL="0" rtl="0" algn="l">
                        <a:spcBef>
                          <a:spcPts val="0"/>
                        </a:spcBef>
                        <a:spcAft>
                          <a:spcPts val="0"/>
                        </a:spcAft>
                        <a:buNone/>
                      </a:pPr>
                      <a:r>
                        <a:rPr lang="ru-RU"/>
                        <a:t>(5+9+3)=17</a:t>
                      </a:r>
                      <a:endParaRPr/>
                    </a:p>
                  </a:txBody>
                  <a:tcPr marT="91425" marB="91425" marR="91425" marL="91425"/>
                </a:tc>
              </a:tr>
              <a:tr h="381000">
                <a:tc>
                  <a:txBody>
                    <a:bodyPr/>
                    <a:lstStyle/>
                    <a:p>
                      <a:pPr indent="0" lvl="0" marL="0" rtl="0" algn="l">
                        <a:spcBef>
                          <a:spcPts val="0"/>
                        </a:spcBef>
                        <a:spcAft>
                          <a:spcPts val="0"/>
                        </a:spcAft>
                        <a:buNone/>
                      </a:pPr>
                      <a:r>
                        <a:rPr lang="ru-RU"/>
                        <a:t>2 млн</a:t>
                      </a:r>
                      <a:endParaRPr/>
                    </a:p>
                  </a:txBody>
                  <a:tcPr marT="91425" marB="91425" marR="91425" marL="91425"/>
                </a:tc>
                <a:tc>
                  <a:txBody>
                    <a:bodyPr/>
                    <a:lstStyle/>
                    <a:p>
                      <a:pPr indent="0" lvl="0" marL="0" rtl="0" algn="l">
                        <a:spcBef>
                          <a:spcPts val="0"/>
                        </a:spcBef>
                        <a:spcAft>
                          <a:spcPts val="0"/>
                        </a:spcAft>
                        <a:buNone/>
                      </a:pPr>
                      <a:r>
                        <a:rPr lang="ru-RU"/>
                        <a:t>6</a:t>
                      </a:r>
                      <a:endParaRPr/>
                    </a:p>
                  </a:txBody>
                  <a:tcPr marT="91425" marB="91425" marR="91425" marL="91425"/>
                </a:tc>
                <a:tc>
                  <a:txBody>
                    <a:bodyPr/>
                    <a:lstStyle/>
                    <a:p>
                      <a:pPr indent="0" lvl="0" marL="0" rtl="0" algn="l">
                        <a:spcBef>
                          <a:spcPts val="0"/>
                        </a:spcBef>
                        <a:spcAft>
                          <a:spcPts val="0"/>
                        </a:spcAft>
                        <a:buNone/>
                      </a:pPr>
                      <a:r>
                        <a:rPr lang="ru-RU"/>
                        <a:t>10</a:t>
                      </a:r>
                      <a:endParaRPr/>
                    </a:p>
                  </a:txBody>
                  <a:tcPr marT="91425" marB="91425" marR="91425" marL="91425"/>
                </a:tc>
                <a:tc>
                  <a:txBody>
                    <a:bodyPr/>
                    <a:lstStyle/>
                    <a:p>
                      <a:pPr indent="0" lvl="0" marL="0" rtl="0" algn="l">
                        <a:spcBef>
                          <a:spcPts val="0"/>
                        </a:spcBef>
                        <a:spcAft>
                          <a:spcPts val="0"/>
                        </a:spcAft>
                        <a:buNone/>
                      </a:pPr>
                      <a:r>
                        <a:rPr lang="ru-RU"/>
                        <a:t>4</a:t>
                      </a:r>
                      <a:endParaRPr/>
                    </a:p>
                  </a:txBody>
                  <a:tcPr marT="91425" marB="91425" marR="91425" marL="91425"/>
                </a:tc>
                <a:tc>
                  <a:txBody>
                    <a:bodyPr/>
                    <a:lstStyle/>
                    <a:p>
                      <a:pPr indent="0" lvl="0" marL="0" rtl="0" algn="l">
                        <a:spcBef>
                          <a:spcPts val="0"/>
                        </a:spcBef>
                        <a:spcAft>
                          <a:spcPts val="0"/>
                        </a:spcAft>
                        <a:buNone/>
                      </a:pPr>
                      <a:r>
                        <a:rPr lang="ru-RU"/>
                        <a:t>(5+10+4)=20</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9" name="Google Shape;179;p23"/>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180" name="Google Shape;180;p23"/>
          <p:cNvSpPr txBox="1"/>
          <p:nvPr/>
        </p:nvSpPr>
        <p:spPr>
          <a:xfrm>
            <a:off x="392817" y="577334"/>
            <a:ext cx="428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lt1"/>
                </a:solidFill>
                <a:latin typeface="Calibri"/>
                <a:ea typeface="Calibri"/>
                <a:cs typeface="Calibri"/>
                <a:sym typeface="Calibri"/>
              </a:rPr>
              <a:t>График с</a:t>
            </a:r>
            <a:r>
              <a:rPr lang="ru-RU" sz="1800">
                <a:solidFill>
                  <a:schemeClr val="lt1"/>
                </a:solidFill>
                <a:latin typeface="Calibri"/>
                <a:ea typeface="Calibri"/>
                <a:cs typeface="Calibri"/>
                <a:sym typeface="Calibri"/>
              </a:rPr>
              <a:t>проса компаний</a:t>
            </a:r>
            <a:endParaRPr sz="1800">
              <a:solidFill>
                <a:schemeClr val="lt1"/>
              </a:solidFill>
              <a:latin typeface="Calibri"/>
              <a:ea typeface="Calibri"/>
              <a:cs typeface="Calibri"/>
              <a:sym typeface="Calibri"/>
            </a:endParaRPr>
          </a:p>
        </p:txBody>
      </p:sp>
      <p:pic>
        <p:nvPicPr>
          <p:cNvPr id="181" name="Google Shape;181;p23" title="Points scored"/>
          <p:cNvPicPr preferRelativeResize="0"/>
          <p:nvPr/>
        </p:nvPicPr>
        <p:blipFill>
          <a:blip r:embed="rId4">
            <a:alphaModFix/>
          </a:blip>
          <a:stretch>
            <a:fillRect/>
          </a:stretch>
        </p:blipFill>
        <p:spPr>
          <a:xfrm>
            <a:off x="152400" y="1191496"/>
            <a:ext cx="4419600" cy="2732780"/>
          </a:xfrm>
          <a:prstGeom prst="rect">
            <a:avLst/>
          </a:prstGeom>
          <a:noFill/>
          <a:ln>
            <a:noFill/>
          </a:ln>
        </p:spPr>
      </p:pic>
      <p:pic>
        <p:nvPicPr>
          <p:cNvPr id="182" name="Google Shape;182;p23" title="Points scored"/>
          <p:cNvPicPr preferRelativeResize="0"/>
          <p:nvPr/>
        </p:nvPicPr>
        <p:blipFill>
          <a:blip r:embed="rId5">
            <a:alphaModFix/>
          </a:blip>
          <a:stretch>
            <a:fillRect/>
          </a:stretch>
        </p:blipFill>
        <p:spPr>
          <a:xfrm>
            <a:off x="4673225" y="1191496"/>
            <a:ext cx="4419600" cy="2732780"/>
          </a:xfrm>
          <a:prstGeom prst="rect">
            <a:avLst/>
          </a:prstGeom>
          <a:noFill/>
          <a:ln>
            <a:noFill/>
          </a:ln>
        </p:spPr>
      </p:pic>
      <p:pic>
        <p:nvPicPr>
          <p:cNvPr id="183" name="Google Shape;183;p23" title="Points scored"/>
          <p:cNvPicPr preferRelativeResize="0"/>
          <p:nvPr/>
        </p:nvPicPr>
        <p:blipFill>
          <a:blip r:embed="rId6">
            <a:alphaModFix/>
          </a:blip>
          <a:stretch>
            <a:fillRect/>
          </a:stretch>
        </p:blipFill>
        <p:spPr>
          <a:xfrm>
            <a:off x="2362200" y="3924271"/>
            <a:ext cx="4419600" cy="27327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9" name="Google Shape;189;p24"/>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190" name="Google Shape;190;p24"/>
          <p:cNvSpPr txBox="1"/>
          <p:nvPr/>
        </p:nvSpPr>
        <p:spPr>
          <a:xfrm>
            <a:off x="392817" y="577334"/>
            <a:ext cx="428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lt1"/>
                </a:solidFill>
                <a:latin typeface="Calibri"/>
                <a:ea typeface="Calibri"/>
                <a:cs typeface="Calibri"/>
                <a:sym typeface="Calibri"/>
              </a:rPr>
              <a:t>График рыночного спроса</a:t>
            </a:r>
            <a:endParaRPr sz="1800">
              <a:solidFill>
                <a:schemeClr val="lt1"/>
              </a:solidFill>
              <a:latin typeface="Calibri"/>
              <a:ea typeface="Calibri"/>
              <a:cs typeface="Calibri"/>
              <a:sym typeface="Calibri"/>
            </a:endParaRPr>
          </a:p>
        </p:txBody>
      </p:sp>
      <p:pic>
        <p:nvPicPr>
          <p:cNvPr id="191" name="Google Shape;191;p24" title="Points scored"/>
          <p:cNvPicPr preferRelativeResize="0"/>
          <p:nvPr/>
        </p:nvPicPr>
        <p:blipFill>
          <a:blip r:embed="rId4">
            <a:alphaModFix/>
          </a:blip>
          <a:stretch>
            <a:fillRect/>
          </a:stretch>
        </p:blipFill>
        <p:spPr>
          <a:xfrm>
            <a:off x="152400" y="1191492"/>
            <a:ext cx="8572500" cy="530066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97" name="Google Shape;197;p25"/>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198" name="Google Shape;198;p25"/>
          <p:cNvSpPr txBox="1"/>
          <p:nvPr/>
        </p:nvSpPr>
        <p:spPr>
          <a:xfrm>
            <a:off x="392817" y="577334"/>
            <a:ext cx="428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lt1"/>
                </a:solidFill>
                <a:latin typeface="Calibri"/>
                <a:ea typeface="Calibri"/>
                <a:cs typeface="Calibri"/>
                <a:sym typeface="Calibri"/>
              </a:rPr>
              <a:t>Спрос и предложение</a:t>
            </a:r>
            <a:endParaRPr sz="1800">
              <a:solidFill>
                <a:schemeClr val="lt1"/>
              </a:solidFill>
              <a:latin typeface="Calibri"/>
              <a:ea typeface="Calibri"/>
              <a:cs typeface="Calibri"/>
              <a:sym typeface="Calibri"/>
            </a:endParaRPr>
          </a:p>
        </p:txBody>
      </p:sp>
      <p:pic>
        <p:nvPicPr>
          <p:cNvPr id="199" name="Google Shape;199;p25" title="Диаграмма"/>
          <p:cNvPicPr preferRelativeResize="0"/>
          <p:nvPr/>
        </p:nvPicPr>
        <p:blipFill>
          <a:blip r:embed="rId4">
            <a:alphaModFix/>
          </a:blip>
          <a:stretch>
            <a:fillRect/>
          </a:stretch>
        </p:blipFill>
        <p:spPr>
          <a:xfrm>
            <a:off x="0" y="1191497"/>
            <a:ext cx="5877900" cy="3634500"/>
          </a:xfrm>
          <a:prstGeom prst="rect">
            <a:avLst/>
          </a:prstGeom>
          <a:noFill/>
          <a:ln>
            <a:noFill/>
          </a:ln>
        </p:spPr>
      </p:pic>
      <p:graphicFrame>
        <p:nvGraphicFramePr>
          <p:cNvPr id="200" name="Google Shape;200;p25"/>
          <p:cNvGraphicFramePr/>
          <p:nvPr/>
        </p:nvGraphicFramePr>
        <p:xfrm>
          <a:off x="6030300" y="1634075"/>
          <a:ext cx="3000000" cy="3000000"/>
        </p:xfrm>
        <a:graphic>
          <a:graphicData uri="http://schemas.openxmlformats.org/drawingml/2006/table">
            <a:tbl>
              <a:tblPr>
                <a:noFill/>
                <a:tableStyleId>{E2A7799A-C1F4-455B-8058-DEFB13881189}</a:tableStyleId>
              </a:tblPr>
              <a:tblGrid>
                <a:gridCol w="952500"/>
                <a:gridCol w="952500"/>
                <a:gridCol w="952500"/>
              </a:tblGrid>
              <a:tr h="342900">
                <a:tc>
                  <a:txBody>
                    <a:bodyPr/>
                    <a:lstStyle/>
                    <a:p>
                      <a:pPr indent="0" lvl="0" marL="0" rtl="0" algn="ctr">
                        <a:lnSpc>
                          <a:spcPct val="115000"/>
                        </a:lnSpc>
                        <a:spcBef>
                          <a:spcPts val="0"/>
                        </a:spcBef>
                        <a:spcAft>
                          <a:spcPts val="0"/>
                        </a:spcAft>
                        <a:buNone/>
                      </a:pPr>
                      <a:r>
                        <a:rPr lang="ru-RU" sz="1000"/>
                        <a:t>Величина спроса</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Величина предложения</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Цена</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ru-RU" sz="1000"/>
                        <a:t>1</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50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ru-RU"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37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ru-RU"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15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30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ru-RU" sz="1000"/>
                        <a:t>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25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ru-RU" sz="1000"/>
                        <a:t>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14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ru-RU" sz="1000"/>
                        <a:t>9</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6</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10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ru-RU" sz="1000"/>
                        <a:t>13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5</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ru-RU" sz="1000"/>
                        <a:t>17</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3</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4</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rtl="0" algn="ctr">
                        <a:lnSpc>
                          <a:spcPct val="115000"/>
                        </a:lnSpc>
                        <a:spcBef>
                          <a:spcPts val="0"/>
                        </a:spcBef>
                        <a:spcAft>
                          <a:spcPts val="0"/>
                        </a:spcAft>
                        <a:buNone/>
                      </a:pPr>
                      <a:r>
                        <a:rPr lang="ru-RU" sz="1000"/>
                        <a:t>20</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ru-RU" sz="1000"/>
                        <a:t>2</a:t>
                      </a:r>
                      <a:endParaRPr sz="1000"/>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201" name="Google Shape;201;p25"/>
          <p:cNvSpPr/>
          <p:nvPr/>
        </p:nvSpPr>
        <p:spPr>
          <a:xfrm>
            <a:off x="522100" y="5004725"/>
            <a:ext cx="7913700" cy="116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400">
                <a:solidFill>
                  <a:schemeClr val="dk1"/>
                </a:solidFill>
                <a:latin typeface="Calibri"/>
                <a:ea typeface="Calibri"/>
                <a:cs typeface="Calibri"/>
                <a:sym typeface="Calibri"/>
              </a:rPr>
              <a:t>Вывод: </a:t>
            </a:r>
            <a:r>
              <a:rPr lang="ru-RU">
                <a:solidFill>
                  <a:schemeClr val="dk1"/>
                </a:solidFill>
                <a:latin typeface="Calibri"/>
                <a:ea typeface="Calibri"/>
                <a:cs typeface="Calibri"/>
                <a:sym typeface="Calibri"/>
              </a:rPr>
              <a:t>графики спроса и предложения пересекаются на 8 сделках и цене 13 млн — это оптимальная цена на данный вид услуг и количество сделок, которое возможно заключить по этой цене.</a:t>
            </a:r>
            <a:endParaRPr sz="1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7" name="Google Shape;207;p26"/>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208" name="Google Shape;208;p26"/>
          <p:cNvSpPr txBox="1"/>
          <p:nvPr/>
        </p:nvSpPr>
        <p:spPr>
          <a:xfrm>
            <a:off x="749399" y="579575"/>
            <a:ext cx="38907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a:solidFill>
                  <a:schemeClr val="lt1"/>
                </a:solidFill>
                <a:latin typeface="Book Antiqua"/>
                <a:ea typeface="Book Antiqua"/>
                <a:cs typeface="Book Antiqua"/>
                <a:sym typeface="Book Antiqua"/>
              </a:rPr>
              <a:t>Стратегический план развития компании</a:t>
            </a:r>
            <a:endParaRPr sz="1000"/>
          </a:p>
        </p:txBody>
      </p:sp>
      <p:graphicFrame>
        <p:nvGraphicFramePr>
          <p:cNvPr id="209" name="Google Shape;209;p26"/>
          <p:cNvGraphicFramePr/>
          <p:nvPr/>
        </p:nvGraphicFramePr>
        <p:xfrm>
          <a:off x="149075" y="1250675"/>
          <a:ext cx="3000000" cy="3000000"/>
        </p:xfrm>
        <a:graphic>
          <a:graphicData uri="http://schemas.openxmlformats.org/drawingml/2006/table">
            <a:tbl>
              <a:tblPr>
                <a:noFill/>
                <a:tableStyleId>{1E738FBF-C4DA-4B2D-A6DD-1503EFFF9CC0}</a:tableStyleId>
              </a:tblPr>
              <a:tblGrid>
                <a:gridCol w="4422925"/>
                <a:gridCol w="4360375"/>
              </a:tblGrid>
              <a:tr h="467650">
                <a:tc>
                  <a:txBody>
                    <a:bodyPr/>
                    <a:lstStyle/>
                    <a:p>
                      <a:pPr indent="0" lvl="0" marL="0" rtl="0" algn="ctr">
                        <a:spcBef>
                          <a:spcPts val="0"/>
                        </a:spcBef>
                        <a:spcAft>
                          <a:spcPts val="0"/>
                        </a:spcAft>
                        <a:buNone/>
                      </a:pPr>
                      <a:r>
                        <a:rPr b="1" lang="ru-RU" sz="1500"/>
                        <a:t>Стратегическое мероприятие</a:t>
                      </a:r>
                      <a:endParaRPr b="1" sz="1500"/>
                    </a:p>
                  </a:txBody>
                  <a:tcPr marT="91425" marB="91425" marR="91425" marL="91425" anchor="ctr"/>
                </a:tc>
                <a:tc>
                  <a:txBody>
                    <a:bodyPr/>
                    <a:lstStyle/>
                    <a:p>
                      <a:pPr indent="0" lvl="0" marL="0" rtl="0" algn="ctr">
                        <a:spcBef>
                          <a:spcPts val="0"/>
                        </a:spcBef>
                        <a:spcAft>
                          <a:spcPts val="0"/>
                        </a:spcAft>
                        <a:buNone/>
                      </a:pPr>
                      <a:r>
                        <a:rPr b="1" lang="ru-RU" sz="1500"/>
                        <a:t>Объяснение эффективности</a:t>
                      </a:r>
                      <a:endParaRPr b="1" sz="1500"/>
                    </a:p>
                  </a:txBody>
                  <a:tcPr marT="91425" marB="91425" marR="91425" marL="91425" anchor="ctr"/>
                </a:tc>
              </a:tr>
              <a:tr h="779425">
                <a:tc>
                  <a:txBody>
                    <a:bodyPr/>
                    <a:lstStyle/>
                    <a:p>
                      <a:pPr indent="0" lvl="0" marL="0" rtl="0" algn="ctr">
                        <a:spcBef>
                          <a:spcPts val="0"/>
                        </a:spcBef>
                        <a:spcAft>
                          <a:spcPts val="0"/>
                        </a:spcAft>
                        <a:buNone/>
                      </a:pPr>
                      <a:r>
                        <a:rPr lang="ru-RU" sz="1100"/>
                        <a:t>Участие в различных мероприятиях в сфере IT и мероприятиях для бизнеса общего назначения.</a:t>
                      </a:r>
                      <a:endParaRPr sz="1100"/>
                    </a:p>
                  </a:txBody>
                  <a:tcPr marT="91425" marB="91425" marR="91425" marL="91425" anchor="ctr"/>
                </a:tc>
                <a:tc>
                  <a:txBody>
                    <a:bodyPr/>
                    <a:lstStyle/>
                    <a:p>
                      <a:pPr indent="0" lvl="0" marL="0" rtl="0" algn="ctr">
                        <a:spcBef>
                          <a:spcPts val="0"/>
                        </a:spcBef>
                        <a:spcAft>
                          <a:spcPts val="0"/>
                        </a:spcAft>
                        <a:buNone/>
                      </a:pPr>
                      <a:r>
                        <a:rPr lang="ru-RU" sz="1100"/>
                        <a:t>Позволит </a:t>
                      </a:r>
                      <a:r>
                        <a:rPr lang="ru-RU" sz="1100"/>
                        <a:t>повысить</a:t>
                      </a:r>
                      <a:r>
                        <a:rPr lang="ru-RU" sz="1100"/>
                        <a:t> компетенции руководителей команд разработки в своей сфере, а также найти новых потенциальных клиентов и партнеров.</a:t>
                      </a:r>
                      <a:endParaRPr sz="1100"/>
                    </a:p>
                  </a:txBody>
                  <a:tcPr marT="91425" marB="91425" marR="91425" marL="91425" anchor="ctr"/>
                </a:tc>
              </a:tr>
              <a:tr h="779425">
                <a:tc>
                  <a:txBody>
                    <a:bodyPr/>
                    <a:lstStyle/>
                    <a:p>
                      <a:pPr indent="0" lvl="0" marL="0" rtl="0" algn="ctr">
                        <a:spcBef>
                          <a:spcPts val="0"/>
                        </a:spcBef>
                        <a:spcAft>
                          <a:spcPts val="0"/>
                        </a:spcAft>
                        <a:buNone/>
                      </a:pPr>
                      <a:r>
                        <a:rPr lang="ru-RU" sz="1100"/>
                        <a:t>Проведение образовательных мероприятий и мероприятий по teambuilding для всех отделов.</a:t>
                      </a:r>
                      <a:endParaRPr sz="1100"/>
                    </a:p>
                  </a:txBody>
                  <a:tcPr marT="91425" marB="91425" marR="91425" marL="91425" anchor="ctr"/>
                </a:tc>
                <a:tc>
                  <a:txBody>
                    <a:bodyPr/>
                    <a:lstStyle/>
                    <a:p>
                      <a:pPr indent="0" lvl="0" marL="0" rtl="0" algn="ctr">
                        <a:spcBef>
                          <a:spcPts val="0"/>
                        </a:spcBef>
                        <a:spcAft>
                          <a:spcPts val="0"/>
                        </a:spcAft>
                        <a:buNone/>
                      </a:pPr>
                      <a:r>
                        <a:rPr lang="ru-RU" sz="1100"/>
                        <a:t>Поднимет уровень навыков сотрудников и слаженность команды, что в перспективе повысит скорость и эффективность работы по всем направлениям деятельности.</a:t>
                      </a:r>
                      <a:endParaRPr sz="1100"/>
                    </a:p>
                  </a:txBody>
                  <a:tcPr marT="91425" marB="91425" marR="91425" marL="91425" anchor="ctr"/>
                </a:tc>
              </a:tr>
              <a:tr h="683675">
                <a:tc>
                  <a:txBody>
                    <a:bodyPr/>
                    <a:lstStyle/>
                    <a:p>
                      <a:pPr indent="0" lvl="0" marL="0" rtl="0" algn="ctr">
                        <a:spcBef>
                          <a:spcPts val="0"/>
                        </a:spcBef>
                        <a:spcAft>
                          <a:spcPts val="0"/>
                        </a:spcAft>
                        <a:buNone/>
                      </a:pPr>
                      <a:r>
                        <a:rPr lang="ru-RU" sz="1100"/>
                        <a:t>Поиск партнеров среди ИТ-компаний, разрабатывающих дополняющие решения для бизнеса и имеющих свои наработки. Партнерство с дизайн-агентствами</a:t>
                      </a:r>
                      <a:endParaRPr sz="1100"/>
                    </a:p>
                  </a:txBody>
                  <a:tcPr marT="91425" marB="91425" marR="91425" marL="91425"/>
                </a:tc>
                <a:tc>
                  <a:txBody>
                    <a:bodyPr/>
                    <a:lstStyle/>
                    <a:p>
                      <a:pPr indent="0" lvl="0" marL="0" rtl="0" algn="ctr">
                        <a:spcBef>
                          <a:spcPts val="0"/>
                        </a:spcBef>
                        <a:spcAft>
                          <a:spcPts val="0"/>
                        </a:spcAft>
                        <a:buNone/>
                      </a:pPr>
                      <a:r>
                        <a:rPr lang="ru-RU" sz="1100"/>
                        <a:t>Партнерство поможет закрывать больше потребностей клиентов и за счет этого привлекать больше клиентов. Позволит выполнять полный цикл разработки ИТ-продуктов.</a:t>
                      </a:r>
                      <a:endParaRPr sz="1100"/>
                    </a:p>
                  </a:txBody>
                  <a:tcPr marT="91425" marB="91425" marR="91425" marL="91425"/>
                </a:tc>
              </a:tr>
              <a:tr h="683675">
                <a:tc>
                  <a:txBody>
                    <a:bodyPr/>
                    <a:lstStyle/>
                    <a:p>
                      <a:pPr indent="0" lvl="0" marL="0" rtl="0" algn="ctr">
                        <a:spcBef>
                          <a:spcPts val="0"/>
                        </a:spcBef>
                        <a:spcAft>
                          <a:spcPts val="0"/>
                        </a:spcAft>
                        <a:buNone/>
                      </a:pPr>
                      <a:r>
                        <a:rPr lang="ru-RU" sz="1100"/>
                        <a:t>Внедрение методики Agile — гибкого управления проектами в разработке</a:t>
                      </a:r>
                      <a:endParaRPr sz="1100"/>
                    </a:p>
                  </a:txBody>
                  <a:tcPr marT="91425" marB="91425" marR="91425" marL="91425"/>
                </a:tc>
                <a:tc>
                  <a:txBody>
                    <a:bodyPr/>
                    <a:lstStyle/>
                    <a:p>
                      <a:pPr indent="0" lvl="0" marL="0" rtl="0" algn="ctr">
                        <a:spcBef>
                          <a:spcPts val="0"/>
                        </a:spcBef>
                        <a:spcAft>
                          <a:spcPts val="0"/>
                        </a:spcAft>
                        <a:buNone/>
                      </a:pPr>
                      <a:r>
                        <a:rPr lang="ru-RU" sz="1100"/>
                        <a:t>Пересмотр бизнес-процессов в разработке с точки зрения их оптимизации и внедрение методики Agile позволит повысить эффективность труда, качество клиентского сервиса </a:t>
                      </a:r>
                      <a:endParaRPr sz="1100"/>
                    </a:p>
                  </a:txBody>
                  <a:tcPr marT="91425" marB="91425" marR="91425" marL="91425"/>
                </a:tc>
              </a:tr>
              <a:tr h="683675">
                <a:tc>
                  <a:txBody>
                    <a:bodyPr/>
                    <a:lstStyle/>
                    <a:p>
                      <a:pPr indent="0" lvl="0" marL="0" rtl="0" algn="ctr">
                        <a:spcBef>
                          <a:spcPts val="0"/>
                        </a:spcBef>
                        <a:spcAft>
                          <a:spcPts val="0"/>
                        </a:spcAft>
                        <a:buNone/>
                      </a:pPr>
                      <a:r>
                        <a:rPr lang="ru-RU" sz="1100"/>
                        <a:t>Проведение открытых хакатонов и олимпиад по программированию</a:t>
                      </a:r>
                      <a:endParaRPr sz="1100"/>
                    </a:p>
                  </a:txBody>
                  <a:tcPr marT="91425" marB="91425" marR="91425" marL="91425"/>
                </a:tc>
                <a:tc>
                  <a:txBody>
                    <a:bodyPr/>
                    <a:lstStyle/>
                    <a:p>
                      <a:pPr indent="0" lvl="0" marL="0" rtl="0" algn="ctr">
                        <a:spcBef>
                          <a:spcPts val="0"/>
                        </a:spcBef>
                        <a:spcAft>
                          <a:spcPts val="0"/>
                        </a:spcAft>
                        <a:buNone/>
                      </a:pPr>
                      <a:r>
                        <a:rPr lang="ru-RU" sz="1100"/>
                        <a:t>Позволит находить молодых специалистов для команд, и повысит средний уровень квалифицированности разработчиков</a:t>
                      </a:r>
                      <a:endParaRPr sz="1100"/>
                    </a:p>
                  </a:txBody>
                  <a:tcPr marT="91425" marB="91425" marR="91425" marL="91425"/>
                </a:tc>
              </a:tr>
              <a:tr h="683675">
                <a:tc>
                  <a:txBody>
                    <a:bodyPr/>
                    <a:lstStyle/>
                    <a:p>
                      <a:pPr indent="0" lvl="0" marL="0" rtl="0" algn="ctr">
                        <a:spcBef>
                          <a:spcPts val="0"/>
                        </a:spcBef>
                        <a:spcAft>
                          <a:spcPts val="0"/>
                        </a:spcAft>
                        <a:buNone/>
                      </a:pPr>
                      <a:r>
                        <a:rPr lang="ru-RU" sz="1100"/>
                        <a:t>Разработка инструмента обратной связи для пользователей и бизнеса</a:t>
                      </a:r>
                      <a:endParaRPr sz="1100"/>
                    </a:p>
                  </a:txBody>
                  <a:tcPr marT="91425" marB="91425" marR="91425" marL="91425"/>
                </a:tc>
                <a:tc>
                  <a:txBody>
                    <a:bodyPr/>
                    <a:lstStyle/>
                    <a:p>
                      <a:pPr indent="0" lvl="0" marL="0" rtl="0" algn="ctr">
                        <a:spcBef>
                          <a:spcPts val="0"/>
                        </a:spcBef>
                        <a:spcAft>
                          <a:spcPts val="0"/>
                        </a:spcAft>
                        <a:buNone/>
                      </a:pPr>
                      <a:r>
                        <a:rPr lang="ru-RU" sz="1100"/>
                        <a:t>Позволит более точно понимать потребности клиентов и оперативно получать информацию о </a:t>
                      </a:r>
                      <a:r>
                        <a:rPr lang="ru-RU" sz="1100"/>
                        <a:t>найденных</a:t>
                      </a:r>
                      <a:r>
                        <a:rPr lang="ru-RU" sz="1100"/>
                        <a:t> ошибках и </a:t>
                      </a:r>
                      <a:r>
                        <a:rPr lang="ru-RU" sz="1100"/>
                        <a:t>уязвимостях</a:t>
                      </a:r>
                      <a:endParaRPr sz="1100"/>
                    </a:p>
                  </a:txBody>
                  <a:tcPr marT="91425" marB="91425" marR="91425" marL="91425"/>
                </a:tc>
              </a:tr>
              <a:tr h="683675">
                <a:tc>
                  <a:txBody>
                    <a:bodyPr/>
                    <a:lstStyle/>
                    <a:p>
                      <a:pPr indent="0" lvl="0" marL="0" rtl="0" algn="ctr">
                        <a:spcBef>
                          <a:spcPts val="0"/>
                        </a:spcBef>
                        <a:spcAft>
                          <a:spcPts val="0"/>
                        </a:spcAft>
                        <a:buNone/>
                      </a:pPr>
                      <a:r>
                        <a:rPr lang="ru-RU" sz="1100"/>
                        <a:t>Создание базовых кафедр в топовых ВУЗах</a:t>
                      </a:r>
                      <a:endParaRPr sz="1100"/>
                    </a:p>
                  </a:txBody>
                  <a:tcPr marT="91425" marB="91425" marR="91425" marL="91425"/>
                </a:tc>
                <a:tc>
                  <a:txBody>
                    <a:bodyPr/>
                    <a:lstStyle/>
                    <a:p>
                      <a:pPr indent="0" lvl="0" marL="0" rtl="0" algn="ctr">
                        <a:spcBef>
                          <a:spcPts val="0"/>
                        </a:spcBef>
                        <a:spcAft>
                          <a:spcPts val="0"/>
                        </a:spcAft>
                        <a:buNone/>
                      </a:pPr>
                      <a:r>
                        <a:rPr lang="ru-RU" sz="1100"/>
                        <a:t>Позволит эффективнее проводить переобучение и повышение квалификации сотрудников. Позволит упростить набор образованных людей в команды</a:t>
                      </a:r>
                      <a:endParaRPr sz="1100"/>
                    </a:p>
                  </a:txBody>
                  <a:tcPr marT="91425" marB="91425" marR="91425" marL="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a:off x="0" y="484909"/>
            <a:ext cx="5389418" cy="554182"/>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95" name="Google Shape;95;p14"/>
          <p:cNvPicPr preferRelativeResize="0"/>
          <p:nvPr/>
        </p:nvPicPr>
        <p:blipFill rotWithShape="1">
          <a:blip r:embed="rId3">
            <a:alphaModFix/>
          </a:blip>
          <a:srcRect b="55756" l="0" r="0" t="23839"/>
          <a:stretch/>
        </p:blipFill>
        <p:spPr>
          <a:xfrm>
            <a:off x="7208158" y="427844"/>
            <a:ext cx="1724227" cy="611247"/>
          </a:xfrm>
          <a:prstGeom prst="rect">
            <a:avLst/>
          </a:prstGeom>
          <a:noFill/>
          <a:ln>
            <a:noFill/>
          </a:ln>
        </p:spPr>
      </p:pic>
      <p:sp>
        <p:nvSpPr>
          <p:cNvPr id="96" name="Google Shape;96;p14"/>
          <p:cNvSpPr txBox="1"/>
          <p:nvPr/>
        </p:nvSpPr>
        <p:spPr>
          <a:xfrm>
            <a:off x="831274" y="577325"/>
            <a:ext cx="4236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sz="1800">
                <a:solidFill>
                  <a:schemeClr val="lt1"/>
                </a:solidFill>
                <a:latin typeface="Book Antiqua"/>
                <a:ea typeface="Book Antiqua"/>
                <a:cs typeface="Book Antiqua"/>
                <a:sym typeface="Book Antiqua"/>
              </a:rPr>
              <a:t>Общие сведения о компании</a:t>
            </a:r>
            <a:endParaRPr/>
          </a:p>
        </p:txBody>
      </p:sp>
      <p:sp>
        <p:nvSpPr>
          <p:cNvPr id="97" name="Google Shape;97;p14"/>
          <p:cNvSpPr txBox="1"/>
          <p:nvPr/>
        </p:nvSpPr>
        <p:spPr>
          <a:xfrm>
            <a:off x="666675" y="1916700"/>
            <a:ext cx="7649400" cy="431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ru-RU" sz="1300">
                <a:solidFill>
                  <a:schemeClr val="dk1"/>
                </a:solidFill>
                <a:latin typeface="Calibri"/>
                <a:ea typeface="Calibri"/>
                <a:cs typeface="Calibri"/>
                <a:sym typeface="Calibri"/>
              </a:rPr>
              <a:t>Компания по разработке ПО Общество с ограниченной ответственностью «ТСФ» («Technological Smart Fast»)</a:t>
            </a:r>
            <a:endParaRPr b="1" sz="13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ru-RU" sz="1300">
                <a:solidFill>
                  <a:schemeClr val="dk1"/>
                </a:solidFill>
                <a:latin typeface="Calibri"/>
                <a:ea typeface="Calibri"/>
                <a:cs typeface="Calibri"/>
                <a:sym typeface="Calibri"/>
              </a:rPr>
              <a:t>Название/слоган: «TSF» - Technological. Smart. Fast.</a:t>
            </a:r>
            <a:endParaRPr b="1" sz="13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ru-RU" sz="1300">
                <a:solidFill>
                  <a:schemeClr val="dk1"/>
                </a:solidFill>
                <a:latin typeface="Calibri"/>
                <a:ea typeface="Calibri"/>
                <a:cs typeface="Calibri"/>
                <a:sym typeface="Calibri"/>
              </a:rPr>
              <a:t>Компания занимается разработкой программного обеспечения по трем направлениям:</a:t>
            </a:r>
            <a:endParaRPr b="1" sz="1300">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ru-RU" sz="1300">
                <a:solidFill>
                  <a:schemeClr val="dk1"/>
                </a:solidFill>
                <a:latin typeface="Calibri"/>
                <a:ea typeface="Calibri"/>
                <a:cs typeface="Calibri"/>
                <a:sym typeface="Calibri"/>
              </a:rPr>
              <a:t>- </a:t>
            </a:r>
            <a:r>
              <a:rPr b="1" lang="ru-RU" sz="1300">
                <a:solidFill>
                  <a:schemeClr val="dk1"/>
                </a:solidFill>
                <a:latin typeface="Calibri"/>
                <a:ea typeface="Calibri"/>
                <a:cs typeface="Calibri"/>
                <a:sym typeface="Calibri"/>
              </a:rPr>
              <a:t>«ТСФ – бизнес решения» (b2b product).</a:t>
            </a:r>
            <a:r>
              <a:rPr lang="ru-RU" sz="1300">
                <a:solidFill>
                  <a:schemeClr val="dk1"/>
                </a:solidFill>
                <a:latin typeface="Calibri"/>
                <a:ea typeface="Calibri"/>
                <a:cs typeface="Calibri"/>
                <a:sym typeface="Calibri"/>
              </a:rPr>
              <a:t> Данное направление разрабатывает fintech решения, а также встраиваемые модули в уже существующие у компаний-клиентов информационные системы на базе платформ 1С, Bitrix24 и т.д.</a:t>
            </a:r>
            <a:endParaRPr sz="1300">
              <a:solidFill>
                <a:schemeClr val="dk1"/>
              </a:solidFill>
              <a:latin typeface="Calibri"/>
              <a:ea typeface="Calibri"/>
              <a:cs typeface="Calibri"/>
              <a:sym typeface="Calibri"/>
            </a:endParaRPr>
          </a:p>
          <a:p>
            <a:pPr indent="0" lvl="0" marL="0" rtl="0" algn="just">
              <a:lnSpc>
                <a:spcPct val="115000"/>
              </a:lnSpc>
              <a:spcBef>
                <a:spcPts val="1200"/>
              </a:spcBef>
              <a:spcAft>
                <a:spcPts val="0"/>
              </a:spcAft>
              <a:buClr>
                <a:schemeClr val="dk1"/>
              </a:buClr>
              <a:buSzPts val="1100"/>
              <a:buFont typeface="Arial"/>
              <a:buNone/>
            </a:pPr>
            <a:r>
              <a:rPr lang="ru-RU" sz="1300">
                <a:solidFill>
                  <a:schemeClr val="dk1"/>
                </a:solidFill>
                <a:latin typeface="Calibri"/>
                <a:ea typeface="Calibri"/>
                <a:cs typeface="Calibri"/>
                <a:sym typeface="Calibri"/>
              </a:rPr>
              <a:t>- </a:t>
            </a:r>
            <a:r>
              <a:rPr b="1" lang="ru-RU" sz="1300">
                <a:solidFill>
                  <a:schemeClr val="dk1"/>
                </a:solidFill>
                <a:latin typeface="Calibri"/>
                <a:ea typeface="Calibri"/>
                <a:cs typeface="Calibri"/>
                <a:sym typeface="Calibri"/>
              </a:rPr>
              <a:t>«ТСФ – частные бизнес решения» (b2b product).</a:t>
            </a:r>
            <a:r>
              <a:rPr lang="ru-RU" sz="1300">
                <a:solidFill>
                  <a:schemeClr val="dk1"/>
                </a:solidFill>
                <a:latin typeface="Calibri"/>
                <a:ea typeface="Calibri"/>
                <a:cs typeface="Calibri"/>
                <a:sym typeface="Calibri"/>
              </a:rPr>
              <a:t>  Данное направление занимается разработкой ПО в частном порядке в соответствии с ТЗ, предоставляемым компанией-клиентом.</a:t>
            </a:r>
            <a:endParaRPr sz="1300">
              <a:solidFill>
                <a:schemeClr val="dk1"/>
              </a:solidFill>
              <a:latin typeface="Calibri"/>
              <a:ea typeface="Calibri"/>
              <a:cs typeface="Calibri"/>
              <a:sym typeface="Calibri"/>
            </a:endParaRPr>
          </a:p>
          <a:p>
            <a:pPr indent="0" lvl="0" marL="0" rtl="0" algn="just">
              <a:spcBef>
                <a:spcPts val="1200"/>
              </a:spcBef>
              <a:spcAft>
                <a:spcPts val="0"/>
              </a:spcAft>
              <a:buNone/>
            </a:pPr>
            <a:r>
              <a:rPr lang="ru-RU" sz="1300">
                <a:solidFill>
                  <a:schemeClr val="dk1"/>
                </a:solidFill>
                <a:latin typeface="Calibri"/>
                <a:ea typeface="Calibri"/>
                <a:cs typeface="Calibri"/>
                <a:sym typeface="Calibri"/>
              </a:rPr>
              <a:t>- </a:t>
            </a:r>
            <a:r>
              <a:rPr b="1" lang="ru-RU" sz="1300">
                <a:solidFill>
                  <a:schemeClr val="dk1"/>
                </a:solidFill>
                <a:latin typeface="Calibri"/>
                <a:ea typeface="Calibri"/>
                <a:cs typeface="Calibri"/>
                <a:sym typeface="Calibri"/>
              </a:rPr>
              <a:t>«ТСФ – потребительские решения» (b2c product).</a:t>
            </a:r>
            <a:r>
              <a:rPr lang="ru-RU" sz="1300">
                <a:solidFill>
                  <a:schemeClr val="dk1"/>
                </a:solidFill>
                <a:latin typeface="Calibri"/>
                <a:ea typeface="Calibri"/>
                <a:cs typeface="Calibri"/>
                <a:sym typeface="Calibri"/>
              </a:rPr>
              <a:t> Данное направление занимается разработкой ПО и различного рода решений под портативные устройства для обычного потребителя.</a:t>
            </a:r>
            <a:endParaRPr sz="30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5"/>
          <p:cNvSpPr/>
          <p:nvPr/>
        </p:nvSpPr>
        <p:spPr>
          <a:xfrm>
            <a:off x="0" y="484909"/>
            <a:ext cx="5389418" cy="554182"/>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03" name="Google Shape;103;p15"/>
          <p:cNvPicPr preferRelativeResize="0"/>
          <p:nvPr/>
        </p:nvPicPr>
        <p:blipFill rotWithShape="1">
          <a:blip r:embed="rId3">
            <a:alphaModFix/>
          </a:blip>
          <a:srcRect b="55756" l="0" r="0" t="23839"/>
          <a:stretch/>
        </p:blipFill>
        <p:spPr>
          <a:xfrm>
            <a:off x="7208158" y="427844"/>
            <a:ext cx="1724227" cy="611247"/>
          </a:xfrm>
          <a:prstGeom prst="rect">
            <a:avLst/>
          </a:prstGeom>
          <a:noFill/>
          <a:ln>
            <a:noFill/>
          </a:ln>
        </p:spPr>
      </p:pic>
      <p:sp>
        <p:nvSpPr>
          <p:cNvPr id="104" name="Google Shape;104;p15"/>
          <p:cNvSpPr txBox="1"/>
          <p:nvPr/>
        </p:nvSpPr>
        <p:spPr>
          <a:xfrm>
            <a:off x="139169" y="500400"/>
            <a:ext cx="4904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a:solidFill>
                  <a:schemeClr val="lt1"/>
                </a:solidFill>
                <a:latin typeface="Book Antiqua"/>
                <a:ea typeface="Book Antiqua"/>
                <a:cs typeface="Book Antiqua"/>
                <a:sym typeface="Book Antiqua"/>
              </a:rPr>
              <a:t>Организационно-правовая форма хозяйствования и форма собственности</a:t>
            </a:r>
            <a:endParaRPr sz="1000"/>
          </a:p>
        </p:txBody>
      </p:sp>
      <p:sp>
        <p:nvSpPr>
          <p:cNvPr id="105" name="Google Shape;105;p15"/>
          <p:cNvSpPr txBox="1"/>
          <p:nvPr/>
        </p:nvSpPr>
        <p:spPr>
          <a:xfrm>
            <a:off x="353475" y="1636475"/>
            <a:ext cx="8300400" cy="51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RU" sz="2000">
                <a:solidFill>
                  <a:schemeClr val="dk1"/>
                </a:solidFill>
                <a:latin typeface="Calibri"/>
                <a:ea typeface="Calibri"/>
                <a:cs typeface="Calibri"/>
                <a:sym typeface="Calibri"/>
              </a:rPr>
              <a:t>Выбранная форма собственности: смешанная</a:t>
            </a:r>
            <a:endParaRPr b="1" sz="2000">
              <a:solidFill>
                <a:schemeClr val="dk1"/>
              </a:solidFill>
              <a:latin typeface="Calibri"/>
              <a:ea typeface="Calibri"/>
              <a:cs typeface="Calibri"/>
              <a:sym typeface="Calibri"/>
            </a:endParaRPr>
          </a:p>
          <a:p>
            <a:pPr indent="0" lvl="0" marL="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rtl="0" algn="just">
              <a:spcBef>
                <a:spcPts val="0"/>
              </a:spcBef>
              <a:spcAft>
                <a:spcPts val="0"/>
              </a:spcAft>
              <a:buNone/>
            </a:pPr>
            <a:r>
              <a:rPr lang="ru-RU" sz="1600">
                <a:solidFill>
                  <a:schemeClr val="dk1"/>
                </a:solidFill>
                <a:latin typeface="Calibri"/>
                <a:ea typeface="Calibri"/>
                <a:cs typeface="Calibri"/>
                <a:sym typeface="Calibri"/>
              </a:rPr>
              <a:t>Поскольку предложенная модель бизнеса не требовательна к наличию собственных производственных или офисных помещений потребность в них может быть обеспечена за счёт арендованных площадей (</a:t>
            </a:r>
            <a:r>
              <a:rPr b="1" lang="ru-RU" sz="1600">
                <a:solidFill>
                  <a:schemeClr val="dk1"/>
                </a:solidFill>
                <a:latin typeface="Calibri"/>
                <a:ea typeface="Calibri"/>
                <a:cs typeface="Calibri"/>
                <a:sym typeface="Calibri"/>
              </a:rPr>
              <a:t>по праву использования</a:t>
            </a:r>
            <a:r>
              <a:rPr lang="ru-RU" sz="1600">
                <a:solidFill>
                  <a:schemeClr val="dk1"/>
                </a:solidFill>
                <a:latin typeface="Calibri"/>
                <a:ea typeface="Calibri"/>
                <a:cs typeface="Calibri"/>
                <a:sym typeface="Calibri"/>
              </a:rPr>
              <a:t>), что позволить снизить/исключить издержки на обслуживание и содержание онных.</a:t>
            </a:r>
            <a:endParaRPr sz="1600">
              <a:solidFill>
                <a:schemeClr val="dk1"/>
              </a:solidFill>
              <a:latin typeface="Calibri"/>
              <a:ea typeface="Calibri"/>
              <a:cs typeface="Calibri"/>
              <a:sym typeface="Calibri"/>
            </a:endParaRPr>
          </a:p>
          <a:p>
            <a:pPr indent="0" lvl="0" marL="0" rtl="0" algn="just">
              <a:spcBef>
                <a:spcPts val="0"/>
              </a:spcBef>
              <a:spcAft>
                <a:spcPts val="0"/>
              </a:spcAft>
              <a:buNone/>
            </a:pPr>
            <a:r>
              <a:t/>
            </a:r>
            <a:endParaRPr sz="1600">
              <a:solidFill>
                <a:schemeClr val="dk1"/>
              </a:solidFill>
              <a:latin typeface="Calibri"/>
              <a:ea typeface="Calibri"/>
              <a:cs typeface="Calibri"/>
              <a:sym typeface="Calibri"/>
            </a:endParaRPr>
          </a:p>
          <a:p>
            <a:pPr indent="0" lvl="0" marL="0" rtl="0" algn="just">
              <a:spcBef>
                <a:spcPts val="0"/>
              </a:spcBef>
              <a:spcAft>
                <a:spcPts val="0"/>
              </a:spcAft>
              <a:buNone/>
            </a:pPr>
            <a:r>
              <a:rPr lang="ru-RU" sz="1600">
                <a:solidFill>
                  <a:schemeClr val="dk1"/>
                </a:solidFill>
                <a:latin typeface="Calibri"/>
                <a:ea typeface="Calibri"/>
                <a:cs typeface="Calibri"/>
                <a:sym typeface="Calibri"/>
              </a:rPr>
              <a:t>В свою очередь основные средства производства (компьютеры, серверные и др. оборудование - далее Оборудование), а также результаты интеллектуальной деятельности в виде НМА будут находится в </a:t>
            </a:r>
            <a:r>
              <a:rPr b="1" lang="ru-RU" sz="1600">
                <a:solidFill>
                  <a:schemeClr val="dk1"/>
                </a:solidFill>
                <a:latin typeface="Calibri"/>
                <a:ea typeface="Calibri"/>
                <a:cs typeface="Calibri"/>
                <a:sym typeface="Calibri"/>
              </a:rPr>
              <a:t>частной собственности</a:t>
            </a:r>
            <a:r>
              <a:rPr lang="ru-RU" sz="1600">
                <a:solidFill>
                  <a:schemeClr val="dk1"/>
                </a:solidFill>
                <a:latin typeface="Calibri"/>
                <a:ea typeface="Calibri"/>
                <a:cs typeface="Calibri"/>
                <a:sym typeface="Calibri"/>
              </a:rPr>
              <a:t> компании:</a:t>
            </a:r>
            <a:endParaRPr sz="1600">
              <a:solidFill>
                <a:schemeClr val="dk1"/>
              </a:solidFill>
              <a:latin typeface="Calibri"/>
              <a:ea typeface="Calibri"/>
              <a:cs typeface="Calibri"/>
              <a:sym typeface="Calibri"/>
            </a:endParaRPr>
          </a:p>
          <a:p>
            <a:pPr indent="0" lvl="0" marL="0" rtl="0" algn="just">
              <a:spcBef>
                <a:spcPts val="0"/>
              </a:spcBef>
              <a:spcAft>
                <a:spcPts val="0"/>
              </a:spcAft>
              <a:buNone/>
            </a:pPr>
            <a:r>
              <a:t/>
            </a:r>
            <a:endParaRPr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lang="ru-RU" sz="1600">
                <a:solidFill>
                  <a:schemeClr val="dk1"/>
                </a:solidFill>
                <a:latin typeface="Calibri"/>
                <a:ea typeface="Calibri"/>
                <a:cs typeface="Calibri"/>
                <a:sym typeface="Calibri"/>
              </a:rPr>
              <a:t>Оборудование критически важно в производстве продуктов и услуг компании, поэтому необходимо, чтобы компания могла свободно распоряжаться им для своих целей;</a:t>
            </a:r>
            <a:endParaRPr sz="1600">
              <a:solidFill>
                <a:schemeClr val="dk1"/>
              </a:solidFill>
              <a:latin typeface="Calibri"/>
              <a:ea typeface="Calibri"/>
              <a:cs typeface="Calibri"/>
              <a:sym typeface="Calibri"/>
            </a:endParaRPr>
          </a:p>
          <a:p>
            <a:pPr indent="-330200" lvl="0" marL="457200" rtl="0" algn="just">
              <a:spcBef>
                <a:spcPts val="0"/>
              </a:spcBef>
              <a:spcAft>
                <a:spcPts val="0"/>
              </a:spcAft>
              <a:buClr>
                <a:schemeClr val="dk1"/>
              </a:buClr>
              <a:buSzPts val="1600"/>
              <a:buFont typeface="Calibri"/>
              <a:buChar char="-"/>
            </a:pPr>
            <a:r>
              <a:rPr lang="ru-RU" sz="1600">
                <a:solidFill>
                  <a:schemeClr val="dk1"/>
                </a:solidFill>
                <a:latin typeface="Calibri"/>
                <a:ea typeface="Calibri"/>
                <a:cs typeface="Calibri"/>
                <a:sym typeface="Calibri"/>
              </a:rPr>
              <a:t>Результаты интеллектуальной деятельности в виде НМА являются основным активом компании в т.ч. формирующим основную часть балансовой, а в следствии и рыночной стоимости компании, что прямо говорит о </a:t>
            </a:r>
            <a:r>
              <a:rPr lang="ru-RU" sz="1600">
                <a:solidFill>
                  <a:schemeClr val="dk1"/>
                </a:solidFill>
                <a:latin typeface="Calibri"/>
                <a:ea typeface="Calibri"/>
                <a:cs typeface="Calibri"/>
                <a:sym typeface="Calibri"/>
              </a:rPr>
              <a:t>необходимости</a:t>
            </a:r>
            <a:r>
              <a:rPr lang="ru-RU" sz="1600">
                <a:solidFill>
                  <a:schemeClr val="dk1"/>
                </a:solidFill>
                <a:latin typeface="Calibri"/>
                <a:ea typeface="Calibri"/>
                <a:cs typeface="Calibri"/>
                <a:sym typeface="Calibri"/>
              </a:rPr>
              <a:t> их </a:t>
            </a:r>
            <a:r>
              <a:rPr lang="ru-RU" sz="1600">
                <a:solidFill>
                  <a:schemeClr val="dk1"/>
                </a:solidFill>
                <a:latin typeface="Calibri"/>
                <a:ea typeface="Calibri"/>
                <a:cs typeface="Calibri"/>
                <a:sym typeface="Calibri"/>
              </a:rPr>
              <a:t>принадлежности</a:t>
            </a:r>
            <a:r>
              <a:rPr lang="ru-RU" sz="1600">
                <a:solidFill>
                  <a:schemeClr val="dk1"/>
                </a:solidFill>
                <a:latin typeface="Calibri"/>
                <a:ea typeface="Calibri"/>
                <a:cs typeface="Calibri"/>
                <a:sym typeface="Calibri"/>
              </a:rPr>
              <a:t> к частной собственности компании.</a:t>
            </a:r>
            <a:endParaRPr sz="1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1" name="Google Shape;111;p16"/>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112" name="Google Shape;112;p16"/>
          <p:cNvSpPr txBox="1"/>
          <p:nvPr/>
        </p:nvSpPr>
        <p:spPr>
          <a:xfrm>
            <a:off x="139169" y="500400"/>
            <a:ext cx="4904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a:solidFill>
                  <a:schemeClr val="lt1"/>
                </a:solidFill>
                <a:latin typeface="Book Antiqua"/>
                <a:ea typeface="Book Antiqua"/>
                <a:cs typeface="Book Antiqua"/>
                <a:sym typeface="Book Antiqua"/>
              </a:rPr>
              <a:t>Организационно-правовая форма хозяйствования и форма собственности</a:t>
            </a:r>
            <a:endParaRPr sz="1000"/>
          </a:p>
        </p:txBody>
      </p:sp>
      <p:sp>
        <p:nvSpPr>
          <p:cNvPr id="113" name="Google Shape;113;p16"/>
          <p:cNvSpPr txBox="1"/>
          <p:nvPr/>
        </p:nvSpPr>
        <p:spPr>
          <a:xfrm>
            <a:off x="353475" y="1636475"/>
            <a:ext cx="8300400" cy="517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RU" sz="2000">
                <a:solidFill>
                  <a:schemeClr val="dk1"/>
                </a:solidFill>
                <a:latin typeface="Calibri"/>
                <a:ea typeface="Calibri"/>
                <a:cs typeface="Calibri"/>
                <a:sym typeface="Calibri"/>
              </a:rPr>
              <a:t>Выбранная организационно-правовая форма хозяйствования:</a:t>
            </a:r>
            <a:r>
              <a:rPr lang="ru-RU" sz="2000">
                <a:solidFill>
                  <a:schemeClr val="dk1"/>
                </a:solidFill>
                <a:latin typeface="Calibri"/>
                <a:ea typeface="Calibri"/>
                <a:cs typeface="Calibri"/>
                <a:sym typeface="Calibri"/>
              </a:rPr>
              <a:t> Общество с ограниченной ответственностью</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b="1" lang="ru-RU" sz="2000">
                <a:solidFill>
                  <a:schemeClr val="dk1"/>
                </a:solidFill>
                <a:latin typeface="Calibri"/>
                <a:ea typeface="Calibri"/>
                <a:cs typeface="Calibri"/>
                <a:sym typeface="Calibri"/>
              </a:rPr>
              <a:t>Выбранная система налогообложения:</a:t>
            </a:r>
            <a:r>
              <a:rPr lang="ru-RU" sz="2000">
                <a:solidFill>
                  <a:schemeClr val="dk1"/>
                </a:solidFill>
                <a:latin typeface="Calibri"/>
                <a:ea typeface="Calibri"/>
                <a:cs typeface="Calibri"/>
                <a:sym typeface="Calibri"/>
              </a:rPr>
              <a:t> ОСН</a:t>
            </a:r>
            <a:endParaRPr sz="29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b="1" lang="ru-RU">
                <a:solidFill>
                  <a:schemeClr val="dk1"/>
                </a:solidFill>
                <a:latin typeface="Calibri"/>
                <a:ea typeface="Calibri"/>
                <a:cs typeface="Calibri"/>
                <a:sym typeface="Calibri"/>
              </a:rPr>
              <a:t>Причины выбора организационно-правовой формы:</a:t>
            </a:r>
            <a:endParaRPr b="1">
              <a:solidFill>
                <a:schemeClr val="dk1"/>
              </a:solidFill>
              <a:latin typeface="Calibri"/>
              <a:ea typeface="Calibri"/>
              <a:cs typeface="Calibri"/>
              <a:sym typeface="Calibri"/>
            </a:endParaRPr>
          </a:p>
          <a:p>
            <a:pPr indent="-317500" lvl="0" marL="457200" rtl="0" algn="l">
              <a:lnSpc>
                <a:spcPct val="115000"/>
              </a:lnSpc>
              <a:spcBef>
                <a:spcPts val="1200"/>
              </a:spcBef>
              <a:spcAft>
                <a:spcPts val="0"/>
              </a:spcAft>
              <a:buClr>
                <a:schemeClr val="dk1"/>
              </a:buClr>
              <a:buSzPts val="1400"/>
              <a:buFont typeface="Calibri"/>
              <a:buChar char="-"/>
            </a:pPr>
            <a:r>
              <a:rPr lang="ru-RU">
                <a:solidFill>
                  <a:schemeClr val="dk1"/>
                </a:solidFill>
                <a:latin typeface="Calibri"/>
                <a:ea typeface="Calibri"/>
                <a:cs typeface="Calibri"/>
                <a:sym typeface="Calibri"/>
              </a:rPr>
              <a:t>Может иметь несколько учредителей (владельцев/бенефициаров);</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ru-RU">
                <a:solidFill>
                  <a:schemeClr val="dk1"/>
                </a:solidFill>
                <a:latin typeface="Calibri"/>
                <a:ea typeface="Calibri"/>
                <a:cs typeface="Calibri"/>
                <a:sym typeface="Calibri"/>
              </a:rPr>
              <a:t>Участники Общества не отвечают по его обязательствам и несут риск убытков, связанных с деятельностью Общества в переделах стоимостей принадлежащих им долей в Уставном капитале Общества. (За исключением случаев, когда Общество находится в стадии банкротства);</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ru-RU">
                <a:solidFill>
                  <a:schemeClr val="dk1"/>
                </a:solidFill>
                <a:latin typeface="Calibri"/>
                <a:ea typeface="Calibri"/>
                <a:cs typeface="Calibri"/>
                <a:sym typeface="Calibri"/>
              </a:rPr>
              <a:t>У Учредителей и Генерального директора нет никаких обязательств в ситуации банкротства;</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ru-RU">
                <a:solidFill>
                  <a:schemeClr val="dk1"/>
                </a:solidFill>
                <a:latin typeface="Calibri"/>
                <a:ea typeface="Calibri"/>
                <a:cs typeface="Calibri"/>
                <a:sym typeface="Calibri"/>
              </a:rPr>
              <a:t>Имеется возможность продать часть компании или весь бизнес целиком;</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ru-RU">
                <a:solidFill>
                  <a:schemeClr val="dk1"/>
                </a:solidFill>
                <a:latin typeface="Calibri"/>
                <a:ea typeface="Calibri"/>
                <a:cs typeface="Calibri"/>
                <a:sym typeface="Calibri"/>
              </a:rPr>
              <a:t>Данная организационно-правовая форма имеет возможность использовать все возможные системы налогообложения;</a:t>
            </a:r>
            <a:endParaRPr>
              <a:solidFill>
                <a:schemeClr val="dk1"/>
              </a:solidFill>
              <a:latin typeface="Calibri"/>
              <a:ea typeface="Calibri"/>
              <a:cs typeface="Calibri"/>
              <a:sym typeface="Calibri"/>
            </a:endParaRPr>
          </a:p>
          <a:p>
            <a:pPr indent="-317500" lvl="0" marL="457200" rtl="0" algn="l">
              <a:lnSpc>
                <a:spcPct val="115000"/>
              </a:lnSpc>
              <a:spcBef>
                <a:spcPts val="0"/>
              </a:spcBef>
              <a:spcAft>
                <a:spcPts val="0"/>
              </a:spcAft>
              <a:buClr>
                <a:schemeClr val="dk1"/>
              </a:buClr>
              <a:buSzPts val="1400"/>
              <a:buFont typeface="Calibri"/>
              <a:buChar char="-"/>
            </a:pPr>
            <a:r>
              <a:rPr lang="ru-RU">
                <a:solidFill>
                  <a:schemeClr val="dk1"/>
                </a:solidFill>
                <a:latin typeface="Calibri"/>
                <a:ea typeface="Calibri"/>
                <a:cs typeface="Calibri"/>
                <a:sym typeface="Calibri"/>
              </a:rPr>
              <a:t>Нет ограничений по видам деятельности;</a:t>
            </a:r>
            <a:endParaRPr>
              <a:solidFill>
                <a:schemeClr val="dk1"/>
              </a:solidFill>
              <a:latin typeface="Calibri"/>
              <a:ea typeface="Calibri"/>
              <a:cs typeface="Calibri"/>
              <a:sym typeface="Calibri"/>
            </a:endParaRPr>
          </a:p>
          <a:p>
            <a:pPr indent="-317500" lvl="0" marL="457200" rtl="0" algn="just">
              <a:spcBef>
                <a:spcPts val="0"/>
              </a:spcBef>
              <a:spcAft>
                <a:spcPts val="0"/>
              </a:spcAft>
              <a:buClr>
                <a:schemeClr val="dk1"/>
              </a:buClr>
              <a:buSzPts val="1400"/>
              <a:buFont typeface="Calibri"/>
              <a:buChar char="-"/>
            </a:pPr>
            <a:r>
              <a:rPr lang="ru-RU">
                <a:solidFill>
                  <a:schemeClr val="dk1"/>
                </a:solidFill>
                <a:latin typeface="Calibri"/>
                <a:ea typeface="Calibri"/>
                <a:cs typeface="Calibri"/>
                <a:sym typeface="Calibri"/>
              </a:rPr>
              <a:t>Возможности определенных действий со стороны Учредителей более ограниченные, что снижает риск недобросовестных действий с их стороны. К примеру, вывести денежные активы из Общества намного сложнее, чем в случае с ИП.</a:t>
            </a:r>
            <a:endParaRPr>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9" name="Google Shape;119;p17"/>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120" name="Google Shape;120;p17"/>
          <p:cNvSpPr txBox="1"/>
          <p:nvPr/>
        </p:nvSpPr>
        <p:spPr>
          <a:xfrm>
            <a:off x="139169" y="500400"/>
            <a:ext cx="4904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a:solidFill>
                  <a:schemeClr val="lt1"/>
                </a:solidFill>
                <a:latin typeface="Book Antiqua"/>
                <a:ea typeface="Book Antiqua"/>
                <a:cs typeface="Book Antiqua"/>
                <a:sym typeface="Book Antiqua"/>
              </a:rPr>
              <a:t>Организационно-правовая форма хозяйствования и форма собственности</a:t>
            </a:r>
            <a:endParaRPr sz="1000"/>
          </a:p>
        </p:txBody>
      </p:sp>
      <p:sp>
        <p:nvSpPr>
          <p:cNvPr id="121" name="Google Shape;121;p17"/>
          <p:cNvSpPr txBox="1"/>
          <p:nvPr/>
        </p:nvSpPr>
        <p:spPr>
          <a:xfrm>
            <a:off x="353475" y="2089825"/>
            <a:ext cx="8300400" cy="371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ru-RU" sz="2000">
                <a:solidFill>
                  <a:schemeClr val="dk1"/>
                </a:solidFill>
                <a:latin typeface="Calibri"/>
                <a:ea typeface="Calibri"/>
                <a:cs typeface="Calibri"/>
                <a:sym typeface="Calibri"/>
              </a:rPr>
              <a:t>Почему не ИП?</a:t>
            </a:r>
            <a:endParaRPr b="1" sz="2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rPr lang="ru-RU" sz="1500">
                <a:solidFill>
                  <a:schemeClr val="dk1"/>
                </a:solidFill>
                <a:latin typeface="Calibri"/>
                <a:ea typeface="Calibri"/>
                <a:cs typeface="Calibri"/>
                <a:sym typeface="Calibri"/>
              </a:rPr>
              <a:t>Помимо объективного фактора размера рассматриваемого предприятия можно выделить следующие причины:</a:t>
            </a:r>
            <a:endParaRPr sz="1500">
              <a:solidFill>
                <a:schemeClr val="dk1"/>
              </a:solidFill>
              <a:latin typeface="Calibri"/>
              <a:ea typeface="Calibri"/>
              <a:cs typeface="Calibri"/>
              <a:sym typeface="Calibri"/>
            </a:endParaRPr>
          </a:p>
          <a:p>
            <a:pPr indent="-349250" lvl="0" marL="457200" rtl="0" algn="l">
              <a:lnSpc>
                <a:spcPct val="115000"/>
              </a:lnSpc>
              <a:spcBef>
                <a:spcPts val="1200"/>
              </a:spcBef>
              <a:spcAft>
                <a:spcPts val="0"/>
              </a:spcAft>
              <a:buClr>
                <a:schemeClr val="dk1"/>
              </a:buClr>
              <a:buSzPts val="1900"/>
              <a:buFont typeface="Calibri"/>
              <a:buChar char="-"/>
            </a:pPr>
            <a:r>
              <a:rPr lang="ru-RU" sz="1500">
                <a:solidFill>
                  <a:schemeClr val="dk1"/>
                </a:solidFill>
                <a:latin typeface="Calibri"/>
                <a:ea typeface="Calibri"/>
                <a:cs typeface="Calibri"/>
                <a:sym typeface="Calibri"/>
              </a:rPr>
              <a:t>Невозможно продать долю бизнеса или весь бизнес целиком, что приводит к невозможности получить инвестиции в капитал компании;</a:t>
            </a:r>
            <a:endParaRPr sz="15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ru-RU" sz="1500">
                <a:solidFill>
                  <a:schemeClr val="dk1"/>
                </a:solidFill>
                <a:latin typeface="Calibri"/>
                <a:ea typeface="Calibri"/>
                <a:cs typeface="Calibri"/>
                <a:sym typeface="Calibri"/>
              </a:rPr>
              <a:t>Владелец ИП несет прямую материальную ответственность за бизнес;</a:t>
            </a:r>
            <a:endParaRPr sz="15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lang="ru-RU" sz="1500">
                <a:solidFill>
                  <a:schemeClr val="dk1"/>
                </a:solidFill>
                <a:latin typeface="Calibri"/>
                <a:ea typeface="Calibri"/>
                <a:cs typeface="Calibri"/>
                <a:sym typeface="Calibri"/>
              </a:rPr>
              <a:t>Не возможно временно приостановить бизнес без потерь: страховые взносы необходимо </a:t>
            </a:r>
            <a:r>
              <a:rPr lang="ru-RU" sz="1500">
                <a:solidFill>
                  <a:schemeClr val="dk1"/>
                </a:solidFill>
                <a:latin typeface="Calibri"/>
                <a:ea typeface="Calibri"/>
                <a:cs typeface="Calibri"/>
                <a:sym typeface="Calibri"/>
              </a:rPr>
              <a:t>уплачивать</a:t>
            </a:r>
            <a:r>
              <a:rPr lang="ru-RU" sz="1500">
                <a:solidFill>
                  <a:schemeClr val="dk1"/>
                </a:solidFill>
                <a:latin typeface="Calibri"/>
                <a:ea typeface="Calibri"/>
                <a:cs typeface="Calibri"/>
                <a:sym typeface="Calibri"/>
              </a:rPr>
              <a:t> и в период приостановки, в отличие от ООО;</a:t>
            </a:r>
            <a:endParaRPr sz="15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Char char="-"/>
            </a:pPr>
            <a:r>
              <a:rPr lang="ru-RU" sz="1500">
                <a:solidFill>
                  <a:schemeClr val="dk1"/>
                </a:solidFill>
                <a:latin typeface="Calibri"/>
                <a:ea typeface="Calibri"/>
                <a:cs typeface="Calibri"/>
                <a:sym typeface="Calibri"/>
              </a:rPr>
              <a:t>Организации в данной организационно-правовой форме имеют более высокие риски убытков от недобросовестных действий учредителя.</a:t>
            </a:r>
            <a:endParaRPr sz="1500">
              <a:solidFill>
                <a:schemeClr val="dk1"/>
              </a:solidFill>
              <a:latin typeface="Calibri"/>
              <a:ea typeface="Calibri"/>
              <a:cs typeface="Calibri"/>
              <a:sym typeface="Calibri"/>
            </a:endParaRPr>
          </a:p>
          <a:p>
            <a:pPr indent="0" lvl="0" marL="0" rtl="0" algn="just">
              <a:spcBef>
                <a:spcPts val="0"/>
              </a:spcBef>
              <a:spcAft>
                <a:spcPts val="0"/>
              </a:spcAft>
              <a:buNone/>
            </a:pPr>
            <a:r>
              <a:t/>
            </a:r>
            <a:endParaRPr sz="1500">
              <a:solidFill>
                <a:schemeClr val="dk1"/>
              </a:solidFill>
              <a:latin typeface="Calibri"/>
              <a:ea typeface="Calibri"/>
              <a:cs typeface="Calibri"/>
              <a:sym typeface="Calibri"/>
            </a:endParaRPr>
          </a:p>
          <a:p>
            <a:pPr indent="0" lvl="0" marL="0" rtl="0" algn="just">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7" name="Google Shape;127;p18"/>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128" name="Google Shape;128;p18"/>
          <p:cNvSpPr txBox="1"/>
          <p:nvPr/>
        </p:nvSpPr>
        <p:spPr>
          <a:xfrm>
            <a:off x="139169" y="500400"/>
            <a:ext cx="4904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a:solidFill>
                  <a:schemeClr val="lt1"/>
                </a:solidFill>
                <a:latin typeface="Book Antiqua"/>
                <a:ea typeface="Book Antiqua"/>
                <a:cs typeface="Book Antiqua"/>
                <a:sym typeface="Book Antiqua"/>
              </a:rPr>
              <a:t>Организационно-правовая форма хозяйствования и форма собственности</a:t>
            </a:r>
            <a:endParaRPr sz="1000"/>
          </a:p>
        </p:txBody>
      </p:sp>
      <p:sp>
        <p:nvSpPr>
          <p:cNvPr id="129" name="Google Shape;129;p18"/>
          <p:cNvSpPr txBox="1"/>
          <p:nvPr/>
        </p:nvSpPr>
        <p:spPr>
          <a:xfrm>
            <a:off x="353475" y="2089825"/>
            <a:ext cx="8300400" cy="3717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solidFill>
                <a:schemeClr val="dk1"/>
              </a:solidFill>
              <a:latin typeface="Calibri"/>
              <a:ea typeface="Calibri"/>
              <a:cs typeface="Calibri"/>
              <a:sym typeface="Calibri"/>
            </a:endParaRPr>
          </a:p>
        </p:txBody>
      </p:sp>
      <p:graphicFrame>
        <p:nvGraphicFramePr>
          <p:cNvPr id="130" name="Google Shape;130;p18"/>
          <p:cNvGraphicFramePr/>
          <p:nvPr/>
        </p:nvGraphicFramePr>
        <p:xfrm>
          <a:off x="712950" y="2213100"/>
          <a:ext cx="3000000" cy="3000000"/>
        </p:xfrm>
        <a:graphic>
          <a:graphicData uri="http://schemas.openxmlformats.org/drawingml/2006/table">
            <a:tbl>
              <a:tblPr>
                <a:noFill/>
                <a:tableStyleId>{E2A7799A-C1F4-455B-8058-DEFB13881189}</a:tableStyleId>
              </a:tblPr>
              <a:tblGrid>
                <a:gridCol w="2309075"/>
                <a:gridCol w="2309075"/>
                <a:gridCol w="3248750"/>
              </a:tblGrid>
              <a:tr h="190500">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 </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ООО</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АО</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Кол-во участников</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От 1 до 50 человек</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Более 50 человек</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71475">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Возможные системы налогообложения</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Может использовать все системы налогообложения</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Может использовать все системы налогообложения</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14400">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Затраты на обязательное годовое обслуживание</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Нет</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От 100 тыс. руб. и более (Плата за ведение реестра общества, проведение Общих собраний акционеров и т.д.)</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457325">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Необходимость публикации годового отчета и прохождения обязательного аудита</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Нет</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При количестве акционеров более 50 человек АО обязано публиковать годовой отчет о своей деятельности. Также после 1 года существования АО обязано проводить аудит годовой финансовой отчетности.</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31" name="Google Shape;131;p18"/>
          <p:cNvSpPr txBox="1"/>
          <p:nvPr/>
        </p:nvSpPr>
        <p:spPr>
          <a:xfrm>
            <a:off x="712950" y="1300550"/>
            <a:ext cx="5830800" cy="830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u-RU" sz="1700">
                <a:latin typeface="Calibri"/>
                <a:ea typeface="Calibri"/>
                <a:cs typeface="Calibri"/>
                <a:sym typeface="Calibri"/>
              </a:rPr>
              <a:t>Почему не АО? </a:t>
            </a:r>
            <a:r>
              <a:rPr b="1" lang="ru-RU" sz="1700">
                <a:latin typeface="Calibri"/>
                <a:ea typeface="Calibri"/>
                <a:cs typeface="Calibri"/>
                <a:sym typeface="Calibri"/>
              </a:rPr>
              <a:t>Сравнение ООО и АО:</a:t>
            </a:r>
            <a:endParaRPr b="1" sz="17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7" name="Google Shape;137;p19"/>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138" name="Google Shape;138;p19"/>
          <p:cNvSpPr txBox="1"/>
          <p:nvPr/>
        </p:nvSpPr>
        <p:spPr>
          <a:xfrm>
            <a:off x="139169" y="500400"/>
            <a:ext cx="49044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a:solidFill>
                  <a:schemeClr val="lt1"/>
                </a:solidFill>
                <a:latin typeface="Book Antiqua"/>
                <a:ea typeface="Book Antiqua"/>
                <a:cs typeface="Book Antiqua"/>
                <a:sym typeface="Book Antiqua"/>
              </a:rPr>
              <a:t>Организационно-правовая форма хозяйствования и форма собственности</a:t>
            </a:r>
            <a:endParaRPr sz="1000"/>
          </a:p>
        </p:txBody>
      </p:sp>
      <p:graphicFrame>
        <p:nvGraphicFramePr>
          <p:cNvPr id="139" name="Google Shape;139;p19"/>
          <p:cNvGraphicFramePr/>
          <p:nvPr/>
        </p:nvGraphicFramePr>
        <p:xfrm>
          <a:off x="469525" y="1504200"/>
          <a:ext cx="3000000" cy="3000000"/>
        </p:xfrm>
        <a:graphic>
          <a:graphicData uri="http://schemas.openxmlformats.org/drawingml/2006/table">
            <a:tbl>
              <a:tblPr>
                <a:noFill/>
                <a:tableStyleId>{E2A7799A-C1F4-455B-8058-DEFB13881189}</a:tableStyleId>
              </a:tblPr>
              <a:tblGrid>
                <a:gridCol w="3031725"/>
                <a:gridCol w="2586600"/>
                <a:gridCol w="2586600"/>
              </a:tblGrid>
              <a:tr h="190500">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 </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ООО</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АО</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914400">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Риски участников</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Участники несут ответственность за обязательства компании в пределах номинальной стоимости их долей</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Участники несут ответственность за обязательства компании в пределах номинальной стоимости их акций</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3425">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Риски Общества</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Снижены за счет ограниченных возможностей Участников по отношению к Обществу</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Снижены за счет ограниченных возможностей Участников по отношению к Обществу</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543175">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Возможность продажи доли/всего бизнеса</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Возможна. Продажа/передача доли осуществляется по любому договору передачи прав собственности через нотариальное заверение.</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ru-RU" sz="1300">
                          <a:latin typeface="Calibri"/>
                          <a:ea typeface="Calibri"/>
                          <a:cs typeface="Calibri"/>
                          <a:sym typeface="Calibri"/>
                        </a:rPr>
                        <a:t>Возможна. Продажа/передача доли осуществляется по любому договору передачи прав собственности через подачу распоряжения через регистратора Общества. На текущий момент некоторые регистраторы предоставляют услугу по дистанционной подаче распоряжения, что позволяет провести сделку полностью «онлайн».</a:t>
                      </a:r>
                      <a:endParaRPr b="1" sz="1300">
                        <a:latin typeface="Calibri"/>
                        <a:ea typeface="Calibri"/>
                        <a:cs typeface="Calibri"/>
                        <a:sym typeface="Calibri"/>
                      </a:endParaRPr>
                    </a:p>
                  </a:txBody>
                  <a:tcPr marT="91425" marB="91425" marR="68575" marL="6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0"/>
          <p:cNvSpPr/>
          <p:nvPr/>
        </p:nvSpPr>
        <p:spPr>
          <a:xfrm>
            <a:off x="0" y="484909"/>
            <a:ext cx="5389500" cy="554100"/>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45" name="Google Shape;145;p20"/>
          <p:cNvPicPr preferRelativeResize="0"/>
          <p:nvPr/>
        </p:nvPicPr>
        <p:blipFill rotWithShape="1">
          <a:blip r:embed="rId3">
            <a:alphaModFix/>
          </a:blip>
          <a:srcRect b="55758" l="0" r="0" t="23837"/>
          <a:stretch/>
        </p:blipFill>
        <p:spPr>
          <a:xfrm>
            <a:off x="7208158" y="427844"/>
            <a:ext cx="1724227" cy="611248"/>
          </a:xfrm>
          <a:prstGeom prst="rect">
            <a:avLst/>
          </a:prstGeom>
          <a:noFill/>
          <a:ln>
            <a:noFill/>
          </a:ln>
        </p:spPr>
      </p:pic>
      <p:sp>
        <p:nvSpPr>
          <p:cNvPr id="146" name="Google Shape;146;p20"/>
          <p:cNvSpPr txBox="1"/>
          <p:nvPr/>
        </p:nvSpPr>
        <p:spPr>
          <a:xfrm>
            <a:off x="353469" y="579575"/>
            <a:ext cx="4904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ru-RU">
                <a:solidFill>
                  <a:schemeClr val="lt1"/>
                </a:solidFill>
                <a:latin typeface="Book Antiqua"/>
                <a:ea typeface="Book Antiqua"/>
                <a:cs typeface="Book Antiqua"/>
                <a:sym typeface="Book Antiqua"/>
              </a:rPr>
              <a:t>Структура управления организацией</a:t>
            </a:r>
            <a:endParaRPr sz="1000"/>
          </a:p>
        </p:txBody>
      </p:sp>
      <p:pic>
        <p:nvPicPr>
          <p:cNvPr id="147" name="Google Shape;147;p20"/>
          <p:cNvPicPr preferRelativeResize="0"/>
          <p:nvPr/>
        </p:nvPicPr>
        <p:blipFill>
          <a:blip r:embed="rId4">
            <a:alphaModFix/>
          </a:blip>
          <a:stretch>
            <a:fillRect/>
          </a:stretch>
        </p:blipFill>
        <p:spPr>
          <a:xfrm>
            <a:off x="0" y="1496300"/>
            <a:ext cx="9143998" cy="52026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p:nvPr/>
        </p:nvSpPr>
        <p:spPr>
          <a:xfrm>
            <a:off x="0" y="484909"/>
            <a:ext cx="5389418" cy="554182"/>
          </a:xfrm>
          <a:prstGeom prst="homePlate">
            <a:avLst>
              <a:gd fmla="val 50000" name="adj"/>
            </a:avLst>
          </a:prstGeom>
          <a:solidFill>
            <a:srgbClr val="25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53" name="Google Shape;153;p21"/>
          <p:cNvPicPr preferRelativeResize="0"/>
          <p:nvPr/>
        </p:nvPicPr>
        <p:blipFill rotWithShape="1">
          <a:blip r:embed="rId3">
            <a:alphaModFix/>
          </a:blip>
          <a:srcRect b="55756" l="0" r="0" t="23839"/>
          <a:stretch/>
        </p:blipFill>
        <p:spPr>
          <a:xfrm>
            <a:off x="7208158" y="427844"/>
            <a:ext cx="1724227" cy="611247"/>
          </a:xfrm>
          <a:prstGeom prst="rect">
            <a:avLst/>
          </a:prstGeom>
          <a:noFill/>
          <a:ln>
            <a:noFill/>
          </a:ln>
        </p:spPr>
      </p:pic>
      <p:sp>
        <p:nvSpPr>
          <p:cNvPr id="154" name="Google Shape;154;p21"/>
          <p:cNvSpPr txBox="1"/>
          <p:nvPr/>
        </p:nvSpPr>
        <p:spPr>
          <a:xfrm>
            <a:off x="392825" y="577325"/>
            <a:ext cx="4783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ru-RU" sz="1800">
                <a:solidFill>
                  <a:schemeClr val="lt1"/>
                </a:solidFill>
                <a:latin typeface="Calibri"/>
                <a:ea typeface="Calibri"/>
                <a:cs typeface="Calibri"/>
                <a:sym typeface="Calibri"/>
              </a:rPr>
              <a:t>Кривая производственных возможностей</a:t>
            </a:r>
            <a:endParaRPr b="1" sz="1800">
              <a:solidFill>
                <a:schemeClr val="lt1"/>
              </a:solidFill>
              <a:latin typeface="Book Antiqua"/>
              <a:ea typeface="Book Antiqua"/>
              <a:cs typeface="Book Antiqua"/>
              <a:sym typeface="Book Antiqua"/>
            </a:endParaRPr>
          </a:p>
        </p:txBody>
      </p:sp>
      <p:pic>
        <p:nvPicPr>
          <p:cNvPr descr="https://lh7-rt.googleusercontent.com/slidesz/AGV_vUcyAXk5xmVtcOXvHgVHjLOVhUtJrCOPZIBN5yIEWEe9dWOTxKEO1eQOM1xhLggB0TJ3lRPh1FuvbUOrTCd-2wLp_VpPexRc0hjtmRY97TAdWUsncjCENmoDVrh68rZeMxmEZOFefaoQAj_TJSEbZhjMw53WCY9G=s2048?key=kqWw1oXNoSz8SIQyHsQL4Q" id="155" name="Google Shape;155;p21"/>
          <p:cNvPicPr preferRelativeResize="0"/>
          <p:nvPr/>
        </p:nvPicPr>
        <p:blipFill rotWithShape="1">
          <a:blip r:embed="rId4">
            <a:alphaModFix/>
          </a:blip>
          <a:srcRect b="0" l="0" r="0" t="0"/>
          <a:stretch/>
        </p:blipFill>
        <p:spPr>
          <a:xfrm>
            <a:off x="244386" y="1583266"/>
            <a:ext cx="5145032" cy="3172843"/>
          </a:xfrm>
          <a:prstGeom prst="rect">
            <a:avLst/>
          </a:prstGeom>
          <a:noFill/>
          <a:ln>
            <a:noFill/>
          </a:ln>
        </p:spPr>
      </p:pic>
      <p:graphicFrame>
        <p:nvGraphicFramePr>
          <p:cNvPr id="156" name="Google Shape;156;p21"/>
          <p:cNvGraphicFramePr/>
          <p:nvPr/>
        </p:nvGraphicFramePr>
        <p:xfrm>
          <a:off x="5827038" y="1820719"/>
          <a:ext cx="3000000" cy="3000000"/>
        </p:xfrm>
        <a:graphic>
          <a:graphicData uri="http://schemas.openxmlformats.org/drawingml/2006/table">
            <a:tbl>
              <a:tblPr>
                <a:noFill/>
                <a:tableStyleId>{E2A7799A-C1F4-455B-8058-DEFB13881189}</a:tableStyleId>
              </a:tblPr>
              <a:tblGrid>
                <a:gridCol w="781050"/>
                <a:gridCol w="952500"/>
                <a:gridCol w="952500"/>
              </a:tblGrid>
              <a:tr h="342900">
                <a:tc>
                  <a:txBody>
                    <a:bodyPr/>
                    <a:lstStyle/>
                    <a:p>
                      <a:pPr indent="0" lvl="0" marL="0" marR="0" rtl="0" algn="l">
                        <a:spcBef>
                          <a:spcPts val="0"/>
                        </a:spcBef>
                        <a:spcAft>
                          <a:spcPts val="0"/>
                        </a:spcAft>
                        <a:buNone/>
                      </a:pPr>
                      <a:r>
                        <a:rPr b="0" i="0" lang="ru-RU" sz="1000" u="none" cap="none" strike="noStrike">
                          <a:solidFill>
                            <a:srgbClr val="000000"/>
                          </a:solidFill>
                          <a:latin typeface="Arial"/>
                          <a:ea typeface="Arial"/>
                          <a:cs typeface="Arial"/>
                          <a:sym typeface="Arial"/>
                        </a:rPr>
                        <a:t>Варианты</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ru-RU" sz="1000" u="none" cap="none" strike="noStrike">
                          <a:solidFill>
                            <a:srgbClr val="000000"/>
                          </a:solidFill>
                          <a:latin typeface="Arial"/>
                          <a:ea typeface="Arial"/>
                          <a:cs typeface="Arial"/>
                          <a:sym typeface="Arial"/>
                        </a:rPr>
                        <a:t>Программное обеспечение</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spcBef>
                          <a:spcPts val="0"/>
                        </a:spcBef>
                        <a:spcAft>
                          <a:spcPts val="0"/>
                        </a:spcAft>
                        <a:buNone/>
                      </a:pPr>
                      <a:r>
                        <a:rPr b="0" i="0" lang="ru-RU" sz="1000" u="none" cap="none" strike="noStrike">
                          <a:solidFill>
                            <a:srgbClr val="000000"/>
                          </a:solidFill>
                          <a:latin typeface="Arial"/>
                          <a:ea typeface="Arial"/>
                          <a:cs typeface="Arial"/>
                          <a:sym typeface="Arial"/>
                        </a:rPr>
                        <a:t>Мобильные приложения</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A</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0</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25</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B</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5</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23</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C</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12</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18</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D</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17</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10</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00025">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E</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20</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ctr">
                        <a:spcBef>
                          <a:spcPts val="0"/>
                        </a:spcBef>
                        <a:spcAft>
                          <a:spcPts val="0"/>
                        </a:spcAft>
                        <a:buNone/>
                      </a:pPr>
                      <a:r>
                        <a:rPr b="0" i="0" lang="ru-RU" sz="1000" u="none" cap="none" strike="noStrike">
                          <a:solidFill>
                            <a:srgbClr val="000000"/>
                          </a:solidFill>
                          <a:latin typeface="Arial"/>
                          <a:ea typeface="Arial"/>
                          <a:cs typeface="Arial"/>
                          <a:sym typeface="Arial"/>
                        </a:rPr>
                        <a:t>0</a:t>
                      </a:r>
                      <a:endParaRPr sz="1800" u="none" cap="none" strike="noStrike"/>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57" name="Google Shape;157;p21"/>
          <p:cNvSpPr/>
          <p:nvPr/>
        </p:nvSpPr>
        <p:spPr>
          <a:xfrm>
            <a:off x="5827059" y="3505217"/>
            <a:ext cx="3316941" cy="738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400">
                <a:solidFill>
                  <a:schemeClr val="dk1"/>
                </a:solidFill>
                <a:latin typeface="Calibri"/>
                <a:ea typeface="Calibri"/>
                <a:cs typeface="Calibri"/>
                <a:sym typeface="Calibri"/>
              </a:rPr>
              <a:t>Точка F — недопроизводство</a:t>
            </a:r>
            <a:br>
              <a:rPr lang="ru-RU" sz="1400">
                <a:solidFill>
                  <a:schemeClr val="dk1"/>
                </a:solidFill>
                <a:latin typeface="Calibri"/>
                <a:ea typeface="Calibri"/>
                <a:cs typeface="Calibri"/>
                <a:sym typeface="Calibri"/>
              </a:rPr>
            </a:br>
            <a:r>
              <a:rPr lang="ru-RU" sz="1400">
                <a:solidFill>
                  <a:schemeClr val="dk1"/>
                </a:solidFill>
                <a:latin typeface="Calibri"/>
                <a:ea typeface="Calibri"/>
                <a:cs typeface="Calibri"/>
                <a:sym typeface="Calibri"/>
              </a:rPr>
              <a:t>Точка G — невозможный объем производства при данных ресурсах</a:t>
            </a:r>
            <a:endParaRPr sz="1400">
              <a:solidFill>
                <a:schemeClr val="dk1"/>
              </a:solidFill>
              <a:latin typeface="Calibri"/>
              <a:ea typeface="Calibri"/>
              <a:cs typeface="Calibri"/>
              <a:sym typeface="Calibri"/>
            </a:endParaRPr>
          </a:p>
        </p:txBody>
      </p:sp>
      <p:sp>
        <p:nvSpPr>
          <p:cNvPr id="158" name="Google Shape;158;p21"/>
          <p:cNvSpPr/>
          <p:nvPr/>
        </p:nvSpPr>
        <p:spPr>
          <a:xfrm>
            <a:off x="726139" y="5004714"/>
            <a:ext cx="7709647" cy="11695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400">
                <a:solidFill>
                  <a:schemeClr val="dk1"/>
                </a:solidFill>
                <a:latin typeface="Calibri"/>
                <a:ea typeface="Calibri"/>
                <a:cs typeface="Calibri"/>
                <a:sym typeface="Calibri"/>
              </a:rPr>
              <a:t>Вывод: объем производства ИТ-продуктов ограничен количеством разработчиков и мощностями серверной инфраструктуры. По закону убывающей отдачи компания может за год либо разработать мобильные приложения для 25 клиентов, либо разработать программное обеспечение для 20 компаний, либо выбрать один из промежуточных вариантов. Вариант D предпочтительнее, так как программное обеспечение для бизнеса приносит больше выручки.</a:t>
            </a:r>
            <a:endParaRPr sz="1400">
              <a:solidFill>
                <a:schemeClr val="dk1"/>
              </a:solidFill>
              <a:latin typeface="Calibri"/>
              <a:ea typeface="Calibri"/>
              <a:cs typeface="Calibri"/>
              <a:sym typeface="Calibri"/>
            </a:endParaRPr>
          </a:p>
        </p:txBody>
      </p:sp>
      <p:sp>
        <p:nvSpPr>
          <p:cNvPr id="159" name="Google Shape;159;p21"/>
          <p:cNvSpPr/>
          <p:nvPr/>
        </p:nvSpPr>
        <p:spPr>
          <a:xfrm>
            <a:off x="863118" y="1451393"/>
            <a:ext cx="31771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A</a:t>
            </a:r>
            <a:endParaRPr sz="1800">
              <a:solidFill>
                <a:schemeClr val="dk1"/>
              </a:solidFill>
              <a:latin typeface="Calibri"/>
              <a:ea typeface="Calibri"/>
              <a:cs typeface="Calibri"/>
              <a:sym typeface="Calibri"/>
            </a:endParaRPr>
          </a:p>
        </p:txBody>
      </p:sp>
      <p:sp>
        <p:nvSpPr>
          <p:cNvPr id="160" name="Google Shape;160;p21"/>
          <p:cNvSpPr/>
          <p:nvPr/>
        </p:nvSpPr>
        <p:spPr>
          <a:xfrm>
            <a:off x="1924962" y="1577894"/>
            <a:ext cx="3097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B</a:t>
            </a:r>
            <a:endParaRPr sz="1800">
              <a:solidFill>
                <a:schemeClr val="dk1"/>
              </a:solidFill>
              <a:latin typeface="Calibri"/>
              <a:ea typeface="Calibri"/>
              <a:cs typeface="Calibri"/>
              <a:sym typeface="Calibri"/>
            </a:endParaRPr>
          </a:p>
        </p:txBody>
      </p:sp>
      <p:sp>
        <p:nvSpPr>
          <p:cNvPr id="161" name="Google Shape;161;p21"/>
          <p:cNvSpPr/>
          <p:nvPr/>
        </p:nvSpPr>
        <p:spPr>
          <a:xfrm>
            <a:off x="2694709" y="2588131"/>
            <a:ext cx="2904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F</a:t>
            </a:r>
            <a:endParaRPr sz="1800">
              <a:solidFill>
                <a:schemeClr val="dk1"/>
              </a:solidFill>
              <a:latin typeface="Calibri"/>
              <a:ea typeface="Calibri"/>
              <a:cs typeface="Calibri"/>
              <a:sym typeface="Calibri"/>
            </a:endParaRPr>
          </a:p>
        </p:txBody>
      </p:sp>
      <p:sp>
        <p:nvSpPr>
          <p:cNvPr id="162" name="Google Shape;162;p21"/>
          <p:cNvSpPr/>
          <p:nvPr/>
        </p:nvSpPr>
        <p:spPr>
          <a:xfrm>
            <a:off x="3446788" y="2075330"/>
            <a:ext cx="30809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C</a:t>
            </a:r>
            <a:endParaRPr sz="1800">
              <a:solidFill>
                <a:schemeClr val="dk1"/>
              </a:solidFill>
              <a:latin typeface="Calibri"/>
              <a:ea typeface="Calibri"/>
              <a:cs typeface="Calibri"/>
              <a:sym typeface="Calibri"/>
            </a:endParaRPr>
          </a:p>
        </p:txBody>
      </p:sp>
      <p:sp>
        <p:nvSpPr>
          <p:cNvPr id="163" name="Google Shape;163;p21"/>
          <p:cNvSpPr/>
          <p:nvPr/>
        </p:nvSpPr>
        <p:spPr>
          <a:xfrm>
            <a:off x="4342616" y="1953417"/>
            <a:ext cx="33054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G</a:t>
            </a:r>
            <a:endParaRPr sz="1800">
              <a:solidFill>
                <a:schemeClr val="dk1"/>
              </a:solidFill>
              <a:latin typeface="Calibri"/>
              <a:ea typeface="Calibri"/>
              <a:cs typeface="Calibri"/>
              <a:sym typeface="Calibri"/>
            </a:endParaRPr>
          </a:p>
        </p:txBody>
      </p:sp>
      <p:sp>
        <p:nvSpPr>
          <p:cNvPr id="164" name="Google Shape;164;p21"/>
          <p:cNvSpPr/>
          <p:nvPr/>
        </p:nvSpPr>
        <p:spPr>
          <a:xfrm>
            <a:off x="4646262" y="2895635"/>
            <a:ext cx="32733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D</a:t>
            </a:r>
            <a:endParaRPr sz="1800">
              <a:solidFill>
                <a:schemeClr val="dk1"/>
              </a:solidFill>
              <a:latin typeface="Calibri"/>
              <a:ea typeface="Calibri"/>
              <a:cs typeface="Calibri"/>
              <a:sym typeface="Calibri"/>
            </a:endParaRPr>
          </a:p>
        </p:txBody>
      </p:sp>
      <p:sp>
        <p:nvSpPr>
          <p:cNvPr id="165" name="Google Shape;165;p21"/>
          <p:cNvSpPr/>
          <p:nvPr/>
        </p:nvSpPr>
        <p:spPr>
          <a:xfrm>
            <a:off x="5176597" y="3798332"/>
            <a:ext cx="29687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ru-RU" sz="1800">
                <a:solidFill>
                  <a:schemeClr val="dk1"/>
                </a:solidFill>
                <a:latin typeface="Calibri"/>
                <a:ea typeface="Calibri"/>
                <a:cs typeface="Calibri"/>
                <a:sym typeface="Calibri"/>
              </a:rPr>
              <a:t>E</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Тема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