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683fe0e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683fe0e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53df5040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53df5040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d415bf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d415bf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d415bf4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d415bf4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27a3b7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27a3b7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3df504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53df504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d415bf4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d415bf4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d415bf4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d415bf4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64ca81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764ca81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ink.springer.com/article/10.1057/dbm.2012.17" TargetMode="External"/><Relationship Id="rId4" Type="http://schemas.openxmlformats.org/officeDocument/2006/relationships/hyperlink" Target="https://www.inderscienceonline.com/doi/abs/10.1504/IJBFMI.2015.07532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chive.ics.uci.edu/ml/machine-learning-databases/00502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4625" y="361750"/>
            <a:ext cx="8520600" cy="32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Customer Segmentation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and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Sale’s Prediction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22"/>
              <a:t>Capstone Project Proposal</a:t>
            </a:r>
            <a:endParaRPr sz="34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15"/>
              <a:buFont typeface="Arial"/>
              <a:buNone/>
            </a:pPr>
            <a:r>
              <a:t/>
            </a:r>
            <a:endParaRPr sz="431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8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080"/>
              <a:t>Tiru Wube</a:t>
            </a:r>
            <a:endParaRPr b="1" sz="20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080"/>
              <a:t>Wale Agboola</a:t>
            </a:r>
            <a:endParaRPr b="1" sz="20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23654"/>
                </a:solidFill>
              </a:rPr>
              <a:t>Chen, D. Sain, S.L., and Guo, K. (2012), Data mining for the online retail industry: A case study of RFM model-based customer segmentation using data mining, Journal of Database Marketing and Customer Strategy Management, Vol. 19, No. 3, pp. 197-208.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https://link.springer.com/article/10.1057/dbm.2012.17</a:t>
            </a:r>
            <a:r>
              <a:rPr lang="en" sz="1300">
                <a:solidFill>
                  <a:srgbClr val="123654"/>
                </a:solidFill>
              </a:rPr>
              <a:t> </a:t>
            </a:r>
            <a:endParaRPr sz="13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123654"/>
                </a:solidFill>
              </a:rPr>
              <a:t>Chen, D., Guo, K. and Ubakanma, G. (2015), Predicting customer profitability over time based on RFM time series, International Journal of Business Forecasting and Marketing Intelligence, Vol. 2, No. 1, pp.1-18.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https://www.inderscienceonline.com/doi/abs/10.1504/IJBFMI.2015.075325</a:t>
            </a:r>
            <a:r>
              <a:rPr lang="en" sz="1300">
                <a:solidFill>
                  <a:srgbClr val="123654"/>
                </a:solidFill>
              </a:rPr>
              <a:t> 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-36775"/>
            <a:ext cx="85206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315175"/>
            <a:ext cx="8520600" cy="47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715">
                <a:solidFill>
                  <a:schemeClr val="dk1"/>
                </a:solidFill>
              </a:rPr>
              <a:t>What is it about? </a:t>
            </a:r>
            <a:endParaRPr b="1" sz="47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715">
                <a:solidFill>
                  <a:schemeClr val="dk1"/>
                </a:solidFill>
              </a:rPr>
              <a:t>Customer/Wholesaler segmentation and sales prediction</a:t>
            </a:r>
            <a:endParaRPr b="1" sz="47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15">
                <a:solidFill>
                  <a:schemeClr val="dk1"/>
                </a:solidFill>
              </a:rPr>
              <a:t>Relying on retail analytics and raw data rather than guesswork enables you to make smarter decisions toward higher profits, better customer satisfaction, and having a more successful business overall. Over the </a:t>
            </a:r>
            <a:r>
              <a:rPr lang="en" sz="4715">
                <a:solidFill>
                  <a:schemeClr val="dk1"/>
                </a:solidFill>
              </a:rPr>
              <a:t>years</a:t>
            </a:r>
            <a:r>
              <a:rPr lang="en" sz="4715">
                <a:solidFill>
                  <a:schemeClr val="dk1"/>
                </a:solidFill>
              </a:rPr>
              <a:t> retail data has become </a:t>
            </a:r>
            <a:r>
              <a:rPr lang="en" sz="4715">
                <a:solidFill>
                  <a:schemeClr val="dk1"/>
                </a:solidFill>
              </a:rPr>
              <a:t>increasingly important and vital for organizations to keep ahead of their competitors and keep increased levels of customer retention. </a:t>
            </a:r>
            <a:endParaRPr sz="47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715">
                <a:solidFill>
                  <a:schemeClr val="dk1"/>
                </a:solidFill>
              </a:rPr>
              <a:t>Why is this project chosen?</a:t>
            </a:r>
            <a:r>
              <a:rPr lang="en" sz="4715">
                <a:solidFill>
                  <a:schemeClr val="dk1"/>
                </a:solidFill>
              </a:rPr>
              <a:t> </a:t>
            </a:r>
            <a:endParaRPr sz="4715">
              <a:solidFill>
                <a:schemeClr val="dk1"/>
              </a:solidFill>
            </a:endParaRPr>
          </a:p>
          <a:p>
            <a:pPr indent="-32591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715">
                <a:solidFill>
                  <a:schemeClr val="dk1"/>
                </a:solidFill>
              </a:rPr>
              <a:t>Test our strengths and weaknesses in Natural Language Processing and how we can apply it to this specific dataset.</a:t>
            </a:r>
            <a:endParaRPr sz="4715">
              <a:solidFill>
                <a:schemeClr val="dk1"/>
              </a:solidFill>
            </a:endParaRPr>
          </a:p>
          <a:p>
            <a:pPr indent="-32591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715">
                <a:solidFill>
                  <a:schemeClr val="dk1"/>
                </a:solidFill>
              </a:rPr>
              <a:t>We both had interest in retail data. </a:t>
            </a:r>
            <a:endParaRPr sz="4715">
              <a:solidFill>
                <a:schemeClr val="dk1"/>
              </a:solidFill>
            </a:endParaRPr>
          </a:p>
          <a:p>
            <a:pPr indent="-32591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715">
                <a:solidFill>
                  <a:schemeClr val="dk1"/>
                </a:solidFill>
              </a:rPr>
              <a:t>It is something we come across many times a week without </a:t>
            </a:r>
            <a:r>
              <a:rPr lang="en" sz="4715">
                <a:solidFill>
                  <a:schemeClr val="dk1"/>
                </a:solidFill>
              </a:rPr>
              <a:t>realizing</a:t>
            </a:r>
            <a:r>
              <a:rPr lang="en" sz="4715">
                <a:solidFill>
                  <a:schemeClr val="dk1"/>
                </a:solidFill>
              </a:rPr>
              <a:t> most of the time. </a:t>
            </a:r>
            <a:endParaRPr sz="4715">
              <a:solidFill>
                <a:schemeClr val="dk1"/>
              </a:solidFill>
            </a:endParaRPr>
          </a:p>
          <a:p>
            <a:pPr indent="-32591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715">
                <a:solidFill>
                  <a:schemeClr val="dk1"/>
                </a:solidFill>
              </a:rPr>
              <a:t>Provide product suggestions for the customer based on the customers spending habits and their product categorization history. </a:t>
            </a:r>
            <a:endParaRPr sz="47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What is the research question/hypothesis?</a:t>
            </a:r>
            <a:endParaRPr b="1" sz="25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92100" y="1017725"/>
            <a:ext cx="81402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800">
                <a:solidFill>
                  <a:schemeClr val="dk1"/>
                </a:solidFill>
              </a:rPr>
              <a:t>Given the segmented product categories using NLP and LDA, does the most frequent product category equate to the highest total sales throughout the year? </a:t>
            </a:r>
            <a:endParaRPr sz="68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800">
                <a:solidFill>
                  <a:schemeClr val="dk1"/>
                </a:solidFill>
              </a:rPr>
              <a:t>With our results, can we provide product suggestions based on order history and time of the year? </a:t>
            </a:r>
            <a:endParaRPr sz="6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dk1"/>
                </a:solidFill>
              </a:rPr>
              <a:t>T</a:t>
            </a:r>
            <a:r>
              <a:rPr b="1" lang="en" sz="6800">
                <a:solidFill>
                  <a:schemeClr val="dk1"/>
                </a:solidFill>
              </a:rPr>
              <a:t>hings we could also look into given that we have enough time..</a:t>
            </a:r>
            <a:endParaRPr b="1" sz="68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800">
                <a:solidFill>
                  <a:schemeClr val="dk1"/>
                </a:solidFill>
              </a:rPr>
              <a:t>Which cluster of RFM value would bring the highest total sale the following year? </a:t>
            </a:r>
            <a:endParaRPr sz="68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800">
                <a:solidFill>
                  <a:schemeClr val="dk1"/>
                </a:solidFill>
              </a:rPr>
              <a:t>Market Basket Analysis.</a:t>
            </a:r>
            <a:endParaRPr sz="6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8976"/>
              <a:buFont typeface="Arial"/>
              <a:buNone/>
            </a:pPr>
            <a:r>
              <a:rPr lang="en" sz="2822"/>
              <a:t>Models we plan on implementing:</a:t>
            </a:r>
            <a:endParaRPr sz="21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5600">
                <a:solidFill>
                  <a:schemeClr val="dk1"/>
                </a:solidFill>
              </a:rPr>
              <a:t>LDA Topic Modeling (Latent Dirichlet allocation)</a:t>
            </a:r>
            <a:endParaRPr b="1" sz="5600">
              <a:solidFill>
                <a:schemeClr val="dk1"/>
              </a:solidFill>
            </a:endParaRPr>
          </a:p>
          <a:p>
            <a:pPr indent="-34417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Categorize products/entries based on their product description.</a:t>
            </a:r>
            <a:endParaRPr sz="5600">
              <a:solidFill>
                <a:schemeClr val="dk1"/>
              </a:solidFill>
            </a:endParaRPr>
          </a:p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See what categories of products do well in different times of the year. 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1"/>
                </a:solidFill>
              </a:rPr>
              <a:t>Sale’s prediction</a:t>
            </a:r>
            <a:r>
              <a:rPr lang="en" sz="5600">
                <a:solidFill>
                  <a:schemeClr val="dk1"/>
                </a:solidFill>
              </a:rPr>
              <a:t> 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The data was collected from 2009 to 2011, the model will be trained using 2009 and 2010 data and predict the 2011 sale of a certain product category and evaluate the model how it performs. </a:t>
            </a:r>
            <a:endParaRPr sz="5600">
              <a:solidFill>
                <a:schemeClr val="dk1"/>
              </a:solidFill>
            </a:endParaRPr>
          </a:p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Will specific product categories have higher sales depending on the time of the year?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798275" y="2426925"/>
            <a:ext cx="4855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This Online Retail II data set contains all the transactions occurring for a UK-based and registered, non-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store online retail between 01/12/2009 and 09/12/2011.The company mainly sells unique all-occasion </a:t>
            </a:r>
            <a:r>
              <a:rPr lang="en" sz="800"/>
              <a:t>giftware</a:t>
            </a:r>
            <a:r>
              <a:rPr lang="en" sz="800"/>
              <a:t>. Many customers of the company are wholesalers.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file currently holds 1,067,371 records with 8 features(columns)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 customer can have multiple invoices (transactions)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Features include…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Invoice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Stock Code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Description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Quantity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Invoice Date - Split into two columns one “Date” &amp; “Time”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Price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Customer ID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Country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Sales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Data source:  </a:t>
            </a:r>
            <a:r>
              <a:rPr i="1" lang="en" sz="1200" u="sng">
                <a:solidFill>
                  <a:schemeClr val="hlink"/>
                </a:solidFill>
                <a:hlinkClick r:id="rId3"/>
              </a:rPr>
              <a:t>https://archive.ics.uci.edu/ml/machine-learning-databases/00502/</a:t>
            </a:r>
            <a:endParaRPr i="1" sz="1200"/>
          </a:p>
        </p:txBody>
      </p:sp>
      <p:sp>
        <p:nvSpPr>
          <p:cNvPr id="80" name="Google Shape;80;p17"/>
          <p:cNvSpPr txBox="1"/>
          <p:nvPr/>
        </p:nvSpPr>
        <p:spPr>
          <a:xfrm>
            <a:off x="6226925" y="3564475"/>
            <a:ext cx="248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How do we handle NULL values? Options include..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Drop NULL values in “Description” column since they’re aren’t that many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Fill “Customer ID” NULL values with ‘0’ 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Fill “Customer ID” NULL values with ID numbers that correspond to the invoice number. </a:t>
            </a:r>
            <a:endParaRPr sz="8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7425" y="2370700"/>
            <a:ext cx="1646225" cy="119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5125" y="3424300"/>
            <a:ext cx="1969000" cy="14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6600" y="950025"/>
            <a:ext cx="7689651" cy="14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papers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980325"/>
            <a:ext cx="8520600" cy="4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60">
                <a:solidFill>
                  <a:schemeClr val="dk1"/>
                </a:solidFill>
                <a:highlight>
                  <a:srgbClr val="FCFCFC"/>
                </a:highlight>
              </a:rPr>
              <a:t>Data mining for the online retail industry: A case study of RFM model-based customer segmentation using data mining: Chen, D. Sain, S.L., and Guo, K. (2012) RFM Model based customer segmentation</a:t>
            </a:r>
            <a:endParaRPr sz="1560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-32766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60"/>
              <a:buChar char="●"/>
            </a:pPr>
            <a:r>
              <a:rPr lang="en" sz="1560">
                <a:solidFill>
                  <a:schemeClr val="dk1"/>
                </a:solidFill>
                <a:highlight>
                  <a:srgbClr val="FCFCFC"/>
                </a:highlight>
              </a:rPr>
              <a:t>K Means clustering (sensitive to data that has </a:t>
            </a:r>
            <a:r>
              <a:rPr lang="en" sz="1560">
                <a:solidFill>
                  <a:schemeClr val="dk1"/>
                </a:solidFill>
                <a:highlight>
                  <a:srgbClr val="FCFCFC"/>
                </a:highlight>
              </a:rPr>
              <a:t>outliers</a:t>
            </a:r>
            <a:r>
              <a:rPr lang="en" sz="1560">
                <a:solidFill>
                  <a:schemeClr val="dk1"/>
                </a:solidFill>
                <a:highlight>
                  <a:srgbClr val="FCFCFC"/>
                </a:highlight>
              </a:rPr>
              <a:t>)</a:t>
            </a:r>
            <a:endParaRPr sz="1560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-32766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Char char="●"/>
            </a:pPr>
            <a:r>
              <a:rPr lang="en" sz="1560">
                <a:solidFill>
                  <a:schemeClr val="dk1"/>
                </a:solidFill>
                <a:highlight>
                  <a:srgbClr val="FCFCFC"/>
                </a:highlight>
              </a:rPr>
              <a:t>Decision Tree Model </a:t>
            </a:r>
            <a:endParaRPr sz="1560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-32766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Char char="●"/>
            </a:pPr>
            <a:r>
              <a:rPr lang="en" sz="1560">
                <a:solidFill>
                  <a:schemeClr val="dk1"/>
                </a:solidFill>
                <a:highlight>
                  <a:srgbClr val="FCFCFC"/>
                </a:highlight>
              </a:rPr>
              <a:t>Separated Invoice Date into two column Date and Time</a:t>
            </a:r>
            <a:endParaRPr sz="1560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-32766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Char char="●"/>
            </a:pPr>
            <a:r>
              <a:rPr lang="en" sz="1560">
                <a:solidFill>
                  <a:schemeClr val="dk1"/>
                </a:solidFill>
                <a:highlight>
                  <a:srgbClr val="FCFCFC"/>
                </a:highlight>
              </a:rPr>
              <a:t>Sorted Dataset by postal code </a:t>
            </a:r>
            <a:endParaRPr sz="1560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-32766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Char char="●"/>
            </a:pPr>
            <a:r>
              <a:rPr lang="en" sz="1560">
                <a:solidFill>
                  <a:schemeClr val="dk1"/>
                </a:solidFill>
                <a:highlight>
                  <a:srgbClr val="FCFCFC"/>
                </a:highlight>
              </a:rPr>
              <a:t>Used SAS programing language (used for statistical analysis)</a:t>
            </a:r>
            <a:endParaRPr sz="1560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-32766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Char char="●"/>
            </a:pPr>
            <a:r>
              <a:rPr lang="en" sz="1560">
                <a:solidFill>
                  <a:schemeClr val="dk1"/>
                </a:solidFill>
                <a:highlight>
                  <a:srgbClr val="FCFCFC"/>
                </a:highlight>
              </a:rPr>
              <a:t>Data is used from 2010-2011 shortening the total amount of entries</a:t>
            </a:r>
            <a:endParaRPr sz="1560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-32766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Char char="●"/>
            </a:pPr>
            <a:r>
              <a:rPr lang="en" sz="1560">
                <a:solidFill>
                  <a:schemeClr val="dk1"/>
                </a:solidFill>
                <a:highlight>
                  <a:srgbClr val="FCFCFC"/>
                </a:highlight>
              </a:rPr>
              <a:t>Dropped their NULL value entries</a:t>
            </a:r>
            <a:endParaRPr sz="1560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60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-27686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60"/>
              <a:buChar char="-"/>
            </a:pPr>
            <a:r>
              <a:t/>
            </a:r>
            <a:endParaRPr sz="760">
              <a:solidFill>
                <a:schemeClr val="dk1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Similar papers and what makes ours different (cont…)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560">
                <a:solidFill>
                  <a:schemeClr val="dk1"/>
                </a:solidFill>
                <a:highlight>
                  <a:srgbClr val="FCFCFC"/>
                </a:highlight>
              </a:rPr>
              <a:t>Predicting customer profitability over time based on RFM time series: Chen, D., Guo, K. and Ubakanma, G. (2015) </a:t>
            </a:r>
            <a:endParaRPr sz="1560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-32766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60"/>
              <a:buChar char="●"/>
            </a:pPr>
            <a:r>
              <a:rPr lang="en" sz="1560">
                <a:solidFill>
                  <a:schemeClr val="dk1"/>
                </a:solidFill>
                <a:highlight>
                  <a:srgbClr val="FCFCFC"/>
                </a:highlight>
              </a:rPr>
              <a:t>They treated wholesalers as individual customers*</a:t>
            </a:r>
            <a:endParaRPr sz="1560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-32766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Char char="●"/>
            </a:pPr>
            <a:r>
              <a:rPr lang="en" sz="1560">
                <a:solidFill>
                  <a:schemeClr val="dk1"/>
                </a:solidFill>
                <a:highlight>
                  <a:srgbClr val="FCFCFC"/>
                </a:highlight>
              </a:rPr>
              <a:t>Used multi layered feed forward neural network Models( Trained to capture the dynamics of evolving customer profitability) </a:t>
            </a:r>
            <a:endParaRPr sz="1560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-32766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Char char="●"/>
            </a:pPr>
            <a:r>
              <a:rPr lang="en" sz="1560">
                <a:solidFill>
                  <a:schemeClr val="dk1"/>
                </a:solidFill>
                <a:highlight>
                  <a:srgbClr val="FCFCFC"/>
                </a:highlight>
              </a:rPr>
              <a:t>Focused solely on prediction </a:t>
            </a:r>
            <a:endParaRPr sz="1560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-32766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Char char="●"/>
            </a:pPr>
            <a:r>
              <a:rPr lang="en" sz="1560">
                <a:solidFill>
                  <a:schemeClr val="dk1"/>
                </a:solidFill>
                <a:highlight>
                  <a:srgbClr val="FCFCFC"/>
                </a:highlight>
              </a:rPr>
              <a:t>Dropped NULL Value entries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312"/>
              <a:buFont typeface="Arial"/>
              <a:buNone/>
            </a:pPr>
            <a:r>
              <a:rPr lang="en" sz="2871">
                <a:highlight>
                  <a:srgbClr val="FCFCFC"/>
                </a:highlight>
              </a:rPr>
              <a:t>What makes our project different?</a:t>
            </a:r>
            <a:endParaRPr sz="2871"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60">
              <a:highlight>
                <a:srgbClr val="FCFCFC"/>
              </a:highlight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658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68">
                <a:solidFill>
                  <a:schemeClr val="dk1"/>
                </a:solidFill>
                <a:highlight>
                  <a:srgbClr val="FCFCFC"/>
                </a:highlight>
              </a:rPr>
              <a:t>LDA Topic Modeling</a:t>
            </a:r>
            <a:endParaRPr sz="1668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-32658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68">
                <a:solidFill>
                  <a:schemeClr val="dk1"/>
                </a:solidFill>
                <a:highlight>
                  <a:srgbClr val="FCFCFC"/>
                </a:highlight>
              </a:rPr>
              <a:t>Entries will be categorized/sorted into specific product categories </a:t>
            </a:r>
            <a:endParaRPr sz="1668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-32658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68">
                <a:solidFill>
                  <a:schemeClr val="dk1"/>
                </a:solidFill>
                <a:highlight>
                  <a:srgbClr val="FCFCFC"/>
                </a:highlight>
              </a:rPr>
              <a:t>Data set has been changed based on previous papers. Current dataset uses mostly “wholesaler” transaction data not individual customer data</a:t>
            </a:r>
            <a:endParaRPr sz="1668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-32658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68">
                <a:solidFill>
                  <a:schemeClr val="dk1"/>
                </a:solidFill>
                <a:highlight>
                  <a:srgbClr val="FCFCFC"/>
                </a:highlight>
              </a:rPr>
              <a:t>Will use python for our modeling, no SAS</a:t>
            </a:r>
            <a:endParaRPr sz="1668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-32658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68">
                <a:solidFill>
                  <a:schemeClr val="dk1"/>
                </a:solidFill>
                <a:highlight>
                  <a:srgbClr val="FCFCFC"/>
                </a:highlight>
              </a:rPr>
              <a:t>We may incorporate Tableau for our visualizations, make things easier to decipher overall*</a:t>
            </a:r>
            <a:endParaRPr sz="1668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-32658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68">
                <a:solidFill>
                  <a:schemeClr val="dk1"/>
                </a:solidFill>
                <a:highlight>
                  <a:srgbClr val="FCFCFC"/>
                </a:highlight>
              </a:rPr>
              <a:t>Current Dataset  is from 2009-2011, increasing the total amount of entries we have to work with</a:t>
            </a:r>
            <a:endParaRPr sz="1668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-32658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68">
                <a:solidFill>
                  <a:schemeClr val="dk1"/>
                </a:solidFill>
                <a:highlight>
                  <a:srgbClr val="FCFCFC"/>
                </a:highlight>
              </a:rPr>
              <a:t>Using product categorization to somehow predict future sales (Incorporate and combine product segmentation and sales prediction)*</a:t>
            </a:r>
            <a:endParaRPr sz="1668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-32658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68">
                <a:solidFill>
                  <a:schemeClr val="dk1"/>
                </a:solidFill>
                <a:highlight>
                  <a:srgbClr val="FCFCFC"/>
                </a:highlight>
              </a:rPr>
              <a:t>Dropping “Description” column NULLs and filling “Customer ID” NULLs with 0</a:t>
            </a:r>
            <a:endParaRPr sz="1668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-32658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68">
                <a:solidFill>
                  <a:schemeClr val="dk1"/>
                </a:solidFill>
                <a:highlight>
                  <a:srgbClr val="FCFCFC"/>
                </a:highlight>
              </a:rPr>
              <a:t>Explain why product categorization/clustering is very relevant in retail data </a:t>
            </a:r>
            <a:endParaRPr sz="1668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-32658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68">
                <a:solidFill>
                  <a:schemeClr val="dk1"/>
                </a:solidFill>
                <a:highlight>
                  <a:srgbClr val="FCFCFC"/>
                </a:highlight>
              </a:rPr>
              <a:t>ML algorithms/Regression models</a:t>
            </a:r>
            <a:endParaRPr sz="1668">
              <a:solidFill>
                <a:schemeClr val="dk1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750" y="3303150"/>
            <a:ext cx="5016400" cy="17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4309850" y="2284425"/>
            <a:ext cx="434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Word Cloud - Most frequent words are in bold and larger size while less frequent words are smaller fonts. Words </a:t>
            </a:r>
            <a:r>
              <a:rPr lang="en" sz="1500"/>
              <a:t>from </a:t>
            </a:r>
            <a:r>
              <a:rPr lang="en" sz="1500"/>
              <a:t>“Description” </a:t>
            </a:r>
            <a:r>
              <a:rPr lang="en" sz="1500"/>
              <a:t>column</a:t>
            </a:r>
            <a:r>
              <a:rPr lang="en" sz="1500"/>
              <a:t> are depicted</a:t>
            </a:r>
            <a:r>
              <a:rPr lang="en" sz="1500"/>
              <a:t>.</a:t>
            </a:r>
            <a:endParaRPr sz="15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200" y="1005298"/>
            <a:ext cx="6839001" cy="11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82150" y="2284425"/>
            <a:ext cx="3552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Screenshot of data frame above shows a cleaned version of the “Description” column void of any characters that may skew our findings. New column is Desc_processed.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