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6" r:id="rId3"/>
    <p:sldId id="263" r:id="rId4"/>
    <p:sldId id="266" r:id="rId5"/>
    <p:sldId id="258" r:id="rId6"/>
    <p:sldId id="259" r:id="rId7"/>
    <p:sldId id="257" r:id="rId8"/>
    <p:sldId id="269" r:id="rId9"/>
    <p:sldId id="264" r:id="rId10"/>
    <p:sldId id="262" r:id="rId11"/>
    <p:sldId id="261" r:id="rId12"/>
    <p:sldId id="26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991F8-06A1-4263-A8D6-EF1D31F8632D}" v="42" dt="2025-03-19T16:31:37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96" autoAdjust="0"/>
  </p:normalViewPr>
  <p:slideViewPr>
    <p:cSldViewPr snapToGrid="0">
      <p:cViewPr>
        <p:scale>
          <a:sx n="80" d="100"/>
          <a:sy n="80" d="100"/>
        </p:scale>
        <p:origin x="378" y="-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5" d="100"/>
        <a:sy n="115" d="100"/>
      </p:scale>
      <p:origin x="0" y="-2592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e Tikare" userId="9c37c9946d3fcf39" providerId="LiveId" clId="{CAC991F8-06A1-4263-A8D6-EF1D31F8632D}"/>
    <pc:docChg chg="undo redo custSel addSld delSld modSld sldOrd">
      <pc:chgData name="Wale Tikare" userId="9c37c9946d3fcf39" providerId="LiveId" clId="{CAC991F8-06A1-4263-A8D6-EF1D31F8632D}" dt="2025-03-19T16:52:28.847" v="1667" actId="2696"/>
      <pc:docMkLst>
        <pc:docMk/>
      </pc:docMkLst>
      <pc:sldChg chg="addSp delSp modSp mod">
        <pc:chgData name="Wale Tikare" userId="9c37c9946d3fcf39" providerId="LiveId" clId="{CAC991F8-06A1-4263-A8D6-EF1D31F8632D}" dt="2025-03-19T11:04:50.737" v="1018" actId="20577"/>
        <pc:sldMkLst>
          <pc:docMk/>
          <pc:sldMk cId="2887357933" sldId="256"/>
        </pc:sldMkLst>
        <pc:spChg chg="add mod">
          <ac:chgData name="Wale Tikare" userId="9c37c9946d3fcf39" providerId="LiveId" clId="{CAC991F8-06A1-4263-A8D6-EF1D31F8632D}" dt="2025-03-19T10:07:06.065" v="696" actId="1076"/>
          <ac:spMkLst>
            <pc:docMk/>
            <pc:sldMk cId="2887357933" sldId="256"/>
            <ac:spMk id="3" creationId="{44C5F90B-85F7-A7A7-D384-461439ACBCB5}"/>
          </ac:spMkLst>
        </pc:spChg>
        <pc:spChg chg="mod">
          <ac:chgData name="Wale Tikare" userId="9c37c9946d3fcf39" providerId="LiveId" clId="{CAC991F8-06A1-4263-A8D6-EF1D31F8632D}" dt="2025-03-19T11:04:50.737" v="1018" actId="20577"/>
          <ac:spMkLst>
            <pc:docMk/>
            <pc:sldMk cId="2887357933" sldId="256"/>
            <ac:spMk id="22" creationId="{69883F99-F32B-33C2-3C5A-B1EA1C8A1E1A}"/>
          </ac:spMkLst>
        </pc:spChg>
        <pc:spChg chg="mod">
          <ac:chgData name="Wale Tikare" userId="9c37c9946d3fcf39" providerId="LiveId" clId="{CAC991F8-06A1-4263-A8D6-EF1D31F8632D}" dt="2025-03-07T22:54:27.990" v="118" actId="255"/>
          <ac:spMkLst>
            <pc:docMk/>
            <pc:sldMk cId="2887357933" sldId="256"/>
            <ac:spMk id="26" creationId="{CC3DFC30-F759-3469-7405-D3F947664BD0}"/>
          </ac:spMkLst>
        </pc:spChg>
        <pc:spChg chg="del">
          <ac:chgData name="Wale Tikare" userId="9c37c9946d3fcf39" providerId="LiveId" clId="{CAC991F8-06A1-4263-A8D6-EF1D31F8632D}" dt="2025-03-19T09:33:48.384" v="552" actId="478"/>
          <ac:spMkLst>
            <pc:docMk/>
            <pc:sldMk cId="2887357933" sldId="256"/>
            <ac:spMk id="29" creationId="{FC92189B-EDA0-032D-ED2E-A22F95A1D7FA}"/>
          </ac:spMkLst>
        </pc:spChg>
        <pc:picChg chg="add mod">
          <ac:chgData name="Wale Tikare" userId="9c37c9946d3fcf39" providerId="LiveId" clId="{CAC991F8-06A1-4263-A8D6-EF1D31F8632D}" dt="2025-03-07T23:09:03.060" v="262" actId="1076"/>
          <ac:picMkLst>
            <pc:docMk/>
            <pc:sldMk cId="2887357933" sldId="256"/>
            <ac:picMk id="34" creationId="{AC6C4B3C-78ED-F5E7-0E6E-9DA7FB541451}"/>
          </ac:picMkLst>
        </pc:picChg>
      </pc:sldChg>
      <pc:sldChg chg="addSp delSp modSp mod">
        <pc:chgData name="Wale Tikare" userId="9c37c9946d3fcf39" providerId="LiveId" clId="{CAC991F8-06A1-4263-A8D6-EF1D31F8632D}" dt="2025-03-19T15:54:55.813" v="1359" actId="1076"/>
        <pc:sldMkLst>
          <pc:docMk/>
          <pc:sldMk cId="2923150790" sldId="257"/>
        </pc:sldMkLst>
        <pc:spChg chg="add mod">
          <ac:chgData name="Wale Tikare" userId="9c37c9946d3fcf39" providerId="LiveId" clId="{CAC991F8-06A1-4263-A8D6-EF1D31F8632D}" dt="2025-03-19T15:54:55.813" v="1359" actId="1076"/>
          <ac:spMkLst>
            <pc:docMk/>
            <pc:sldMk cId="2923150790" sldId="257"/>
            <ac:spMk id="2" creationId="{D8E83D01-A1EA-EEA7-1364-869E6D92DD36}"/>
          </ac:spMkLst>
        </pc:spChg>
        <pc:spChg chg="add del mod">
          <ac:chgData name="Wale Tikare" userId="9c37c9946d3fcf39" providerId="LiveId" clId="{CAC991F8-06A1-4263-A8D6-EF1D31F8632D}" dt="2025-03-19T15:54:51.559" v="1356" actId="478"/>
          <ac:spMkLst>
            <pc:docMk/>
            <pc:sldMk cId="2923150790" sldId="257"/>
            <ac:spMk id="5" creationId="{EA938D68-C7B1-74A5-5DDA-71B226B441F3}"/>
          </ac:spMkLst>
        </pc:spChg>
        <pc:spChg chg="mod">
          <ac:chgData name="Wale Tikare" userId="9c37c9946d3fcf39" providerId="LiveId" clId="{CAC991F8-06A1-4263-A8D6-EF1D31F8632D}" dt="2025-03-19T11:16:34.367" v="1102" actId="14100"/>
          <ac:spMkLst>
            <pc:docMk/>
            <pc:sldMk cId="2923150790" sldId="257"/>
            <ac:spMk id="6" creationId="{4F4545FE-9F63-34D7-A070-71DE726B0C1B}"/>
          </ac:spMkLst>
        </pc:spChg>
        <pc:spChg chg="del">
          <ac:chgData name="Wale Tikare" userId="9c37c9946d3fcf39" providerId="LiveId" clId="{CAC991F8-06A1-4263-A8D6-EF1D31F8632D}" dt="2025-03-19T09:34:59.183" v="563" actId="478"/>
          <ac:spMkLst>
            <pc:docMk/>
            <pc:sldMk cId="2923150790" sldId="257"/>
            <ac:spMk id="7" creationId="{76B4E7CC-364E-BE64-B129-4AD6F22E6622}"/>
          </ac:spMkLst>
        </pc:spChg>
      </pc:sldChg>
      <pc:sldChg chg="addSp delSp modSp mod">
        <pc:chgData name="Wale Tikare" userId="9c37c9946d3fcf39" providerId="LiveId" clId="{CAC991F8-06A1-4263-A8D6-EF1D31F8632D}" dt="2025-03-19T10:05:15.994" v="692" actId="14100"/>
        <pc:sldMkLst>
          <pc:docMk/>
          <pc:sldMk cId="784851346" sldId="258"/>
        </pc:sldMkLst>
        <pc:spChg chg="add mod">
          <ac:chgData name="Wale Tikare" userId="9c37c9946d3fcf39" providerId="LiveId" clId="{CAC991F8-06A1-4263-A8D6-EF1D31F8632D}" dt="2025-03-19T10:05:15.994" v="692" actId="14100"/>
          <ac:spMkLst>
            <pc:docMk/>
            <pc:sldMk cId="784851346" sldId="258"/>
            <ac:spMk id="3" creationId="{6B8205DB-A3E2-3512-AF3F-8DF92502EFBA}"/>
          </ac:spMkLst>
        </pc:spChg>
        <pc:spChg chg="mod">
          <ac:chgData name="Wale Tikare" userId="9c37c9946d3fcf39" providerId="LiveId" clId="{CAC991F8-06A1-4263-A8D6-EF1D31F8632D}" dt="2025-03-19T10:02:05.373" v="631" actId="14100"/>
          <ac:spMkLst>
            <pc:docMk/>
            <pc:sldMk cId="784851346" sldId="258"/>
            <ac:spMk id="5" creationId="{1ECBC2AE-E5A2-30EE-81C6-4AE559DE517B}"/>
          </ac:spMkLst>
        </pc:spChg>
        <pc:spChg chg="mod">
          <ac:chgData name="Wale Tikare" userId="9c37c9946d3fcf39" providerId="LiveId" clId="{CAC991F8-06A1-4263-A8D6-EF1D31F8632D}" dt="2025-03-07T22:56:13.637" v="138" actId="255"/>
          <ac:spMkLst>
            <pc:docMk/>
            <pc:sldMk cId="784851346" sldId="258"/>
            <ac:spMk id="7" creationId="{A1440E7B-445B-DE4E-BBC8-E5E93D1A7295}"/>
          </ac:spMkLst>
        </pc:spChg>
        <pc:spChg chg="del">
          <ac:chgData name="Wale Tikare" userId="9c37c9946d3fcf39" providerId="LiveId" clId="{CAC991F8-06A1-4263-A8D6-EF1D31F8632D}" dt="2025-03-19T09:34:42.634" v="561" actId="478"/>
          <ac:spMkLst>
            <pc:docMk/>
            <pc:sldMk cId="784851346" sldId="258"/>
            <ac:spMk id="8" creationId="{1EB07569-B295-7ED7-336D-93506D477946}"/>
          </ac:spMkLst>
        </pc:spChg>
      </pc:sldChg>
      <pc:sldChg chg="delSp modSp mod">
        <pc:chgData name="Wale Tikare" userId="9c37c9946d3fcf39" providerId="LiveId" clId="{CAC991F8-06A1-4263-A8D6-EF1D31F8632D}" dt="2025-03-19T10:02:48.510" v="660" actId="20577"/>
        <pc:sldMkLst>
          <pc:docMk/>
          <pc:sldMk cId="1781942123" sldId="259"/>
        </pc:sldMkLst>
        <pc:spChg chg="mod">
          <ac:chgData name="Wale Tikare" userId="9c37c9946d3fcf39" providerId="LiveId" clId="{CAC991F8-06A1-4263-A8D6-EF1D31F8632D}" dt="2025-03-19T10:02:48.510" v="660" actId="20577"/>
          <ac:spMkLst>
            <pc:docMk/>
            <pc:sldMk cId="1781942123" sldId="259"/>
            <ac:spMk id="4" creationId="{CFA53880-C327-854B-9DA7-639FAF7DB03A}"/>
          </ac:spMkLst>
        </pc:spChg>
        <pc:spChg chg="mod">
          <ac:chgData name="Wale Tikare" userId="9c37c9946d3fcf39" providerId="LiveId" clId="{CAC991F8-06A1-4263-A8D6-EF1D31F8632D}" dt="2025-03-07T22:56:30.339" v="139" actId="255"/>
          <ac:spMkLst>
            <pc:docMk/>
            <pc:sldMk cId="1781942123" sldId="259"/>
            <ac:spMk id="6" creationId="{19CF17E2-559E-B2D8-21F7-D835DD947B02}"/>
          </ac:spMkLst>
        </pc:spChg>
        <pc:spChg chg="del">
          <ac:chgData name="Wale Tikare" userId="9c37c9946d3fcf39" providerId="LiveId" clId="{CAC991F8-06A1-4263-A8D6-EF1D31F8632D}" dt="2025-03-19T09:34:51.067" v="562" actId="478"/>
          <ac:spMkLst>
            <pc:docMk/>
            <pc:sldMk cId="1781942123" sldId="259"/>
            <ac:spMk id="7" creationId="{CB91BD8F-C851-0596-69E4-9E1F61E4B468}"/>
          </ac:spMkLst>
        </pc:spChg>
      </pc:sldChg>
      <pc:sldChg chg="addSp delSp modSp mod">
        <pc:chgData name="Wale Tikare" userId="9c37c9946d3fcf39" providerId="LiveId" clId="{CAC991F8-06A1-4263-A8D6-EF1D31F8632D}" dt="2025-03-19T16:20:43.327" v="1541" actId="1038"/>
        <pc:sldMkLst>
          <pc:docMk/>
          <pc:sldMk cId="1487391472" sldId="260"/>
        </pc:sldMkLst>
        <pc:spChg chg="add mod">
          <ac:chgData name="Wale Tikare" userId="9c37c9946d3fcf39" providerId="LiveId" clId="{CAC991F8-06A1-4263-A8D6-EF1D31F8632D}" dt="2025-03-19T16:18:41.942" v="1507" actId="1076"/>
          <ac:spMkLst>
            <pc:docMk/>
            <pc:sldMk cId="1487391472" sldId="260"/>
            <ac:spMk id="3" creationId="{1E8E50E3-42E3-1FC4-4838-E07D256F2D86}"/>
          </ac:spMkLst>
        </pc:spChg>
        <pc:spChg chg="add mod">
          <ac:chgData name="Wale Tikare" userId="9c37c9946d3fcf39" providerId="LiveId" clId="{CAC991F8-06A1-4263-A8D6-EF1D31F8632D}" dt="2025-03-19T16:20:43.327" v="1541" actId="1038"/>
          <ac:spMkLst>
            <pc:docMk/>
            <pc:sldMk cId="1487391472" sldId="260"/>
            <ac:spMk id="4" creationId="{06F77D03-7755-7513-92C4-F6CE1B2D899B}"/>
          </ac:spMkLst>
        </pc:spChg>
        <pc:spChg chg="del mod">
          <ac:chgData name="Wale Tikare" userId="9c37c9946d3fcf39" providerId="LiveId" clId="{CAC991F8-06A1-4263-A8D6-EF1D31F8632D}" dt="2025-03-19T10:20:37.112" v="851" actId="478"/>
          <ac:spMkLst>
            <pc:docMk/>
            <pc:sldMk cId="1487391472" sldId="260"/>
            <ac:spMk id="12" creationId="{E37B3B08-DD4F-E9A9-6203-76B01CCC7CDE}"/>
          </ac:spMkLst>
        </pc:spChg>
        <pc:picChg chg="mod">
          <ac:chgData name="Wale Tikare" userId="9c37c9946d3fcf39" providerId="LiveId" clId="{CAC991F8-06A1-4263-A8D6-EF1D31F8632D}" dt="2025-03-19T16:19:34.019" v="1515" actId="1037"/>
          <ac:picMkLst>
            <pc:docMk/>
            <pc:sldMk cId="1487391472" sldId="260"/>
            <ac:picMk id="11" creationId="{BE312258-2913-0FA1-2005-4243543E4B91}"/>
          </ac:picMkLst>
        </pc:picChg>
      </pc:sldChg>
      <pc:sldChg chg="addSp delSp modSp mod">
        <pc:chgData name="Wale Tikare" userId="9c37c9946d3fcf39" providerId="LiveId" clId="{CAC991F8-06A1-4263-A8D6-EF1D31F8632D}" dt="2025-03-19T16:52:05.845" v="1666" actId="1076"/>
        <pc:sldMkLst>
          <pc:docMk/>
          <pc:sldMk cId="3345377443" sldId="261"/>
        </pc:sldMkLst>
        <pc:spChg chg="add mod">
          <ac:chgData name="Wale Tikare" userId="9c37c9946d3fcf39" providerId="LiveId" clId="{CAC991F8-06A1-4263-A8D6-EF1D31F8632D}" dt="2025-03-19T16:49:51.812" v="1665" actId="1076"/>
          <ac:spMkLst>
            <pc:docMk/>
            <pc:sldMk cId="3345377443" sldId="261"/>
            <ac:spMk id="4" creationId="{31189469-9299-2473-3B5E-4275AFFC6760}"/>
          </ac:spMkLst>
        </pc:spChg>
        <pc:spChg chg="add mod">
          <ac:chgData name="Wale Tikare" userId="9c37c9946d3fcf39" providerId="LiveId" clId="{CAC991F8-06A1-4263-A8D6-EF1D31F8632D}" dt="2025-03-19T16:52:05.845" v="1666" actId="1076"/>
          <ac:spMkLst>
            <pc:docMk/>
            <pc:sldMk cId="3345377443" sldId="261"/>
            <ac:spMk id="6" creationId="{B68CDBF2-E52B-6250-340C-62A50BDEEDA3}"/>
          </ac:spMkLst>
        </pc:spChg>
        <pc:spChg chg="del mod">
          <ac:chgData name="Wale Tikare" userId="9c37c9946d3fcf39" providerId="LiveId" clId="{CAC991F8-06A1-4263-A8D6-EF1D31F8632D}" dt="2025-03-19T10:19:39.876" v="845" actId="478"/>
          <ac:spMkLst>
            <pc:docMk/>
            <pc:sldMk cId="3345377443" sldId="261"/>
            <ac:spMk id="9" creationId="{4E10ED41-BB9C-3F2C-DFC1-4F6451E8EF87}"/>
          </ac:spMkLst>
        </pc:spChg>
        <pc:picChg chg="mod">
          <ac:chgData name="Wale Tikare" userId="9c37c9946d3fcf39" providerId="LiveId" clId="{CAC991F8-06A1-4263-A8D6-EF1D31F8632D}" dt="2025-03-19T16:52:05.845" v="1666" actId="1076"/>
          <ac:picMkLst>
            <pc:docMk/>
            <pc:sldMk cId="3345377443" sldId="261"/>
            <ac:picMk id="3" creationId="{7788E82C-779E-6DBE-DB57-4590B25D24BE}"/>
          </ac:picMkLst>
        </pc:picChg>
      </pc:sldChg>
      <pc:sldChg chg="addSp delSp modSp mod">
        <pc:chgData name="Wale Tikare" userId="9c37c9946d3fcf39" providerId="LiveId" clId="{CAC991F8-06A1-4263-A8D6-EF1D31F8632D}" dt="2025-03-19T13:42:52.474" v="1301" actId="20577"/>
        <pc:sldMkLst>
          <pc:docMk/>
          <pc:sldMk cId="3636496031" sldId="262"/>
        </pc:sldMkLst>
        <pc:spChg chg="add del mod">
          <ac:chgData name="Wale Tikare" userId="9c37c9946d3fcf39" providerId="LiveId" clId="{CAC991F8-06A1-4263-A8D6-EF1D31F8632D}" dt="2025-03-19T10:17:08.864" v="829" actId="478"/>
          <ac:spMkLst>
            <pc:docMk/>
            <pc:sldMk cId="3636496031" sldId="262"/>
            <ac:spMk id="3" creationId="{703DCA7B-4198-342D-BA6A-78BFE8E1DB55}"/>
          </ac:spMkLst>
        </pc:spChg>
        <pc:spChg chg="mod">
          <ac:chgData name="Wale Tikare" userId="9c37c9946d3fcf39" providerId="LiveId" clId="{CAC991F8-06A1-4263-A8D6-EF1D31F8632D}" dt="2025-03-19T13:42:52.474" v="1301" actId="20577"/>
          <ac:spMkLst>
            <pc:docMk/>
            <pc:sldMk cId="3636496031" sldId="262"/>
            <ac:spMk id="6" creationId="{D5CE6FC1-24C0-B23B-021C-5BF3E2FAA2E2}"/>
          </ac:spMkLst>
        </pc:spChg>
        <pc:spChg chg="mod">
          <ac:chgData name="Wale Tikare" userId="9c37c9946d3fcf39" providerId="LiveId" clId="{CAC991F8-06A1-4263-A8D6-EF1D31F8632D}" dt="2025-03-19T11:36:43.113" v="1172" actId="20577"/>
          <ac:spMkLst>
            <pc:docMk/>
            <pc:sldMk cId="3636496031" sldId="262"/>
            <ac:spMk id="8" creationId="{91E49ED4-FC0C-2DC9-B8BE-8DD3AAE2D692}"/>
          </ac:spMkLst>
        </pc:spChg>
        <pc:spChg chg="del">
          <ac:chgData name="Wale Tikare" userId="9c37c9946d3fcf39" providerId="LiveId" clId="{CAC991F8-06A1-4263-A8D6-EF1D31F8632D}" dt="2025-03-19T10:17:05.391" v="827" actId="478"/>
          <ac:spMkLst>
            <pc:docMk/>
            <pc:sldMk cId="3636496031" sldId="262"/>
            <ac:spMk id="9" creationId="{07E77177-290C-BB44-0630-B5EF0422D09C}"/>
          </ac:spMkLst>
        </pc:spChg>
        <pc:spChg chg="del">
          <ac:chgData name="Wale Tikare" userId="9c37c9946d3fcf39" providerId="LiveId" clId="{CAC991F8-06A1-4263-A8D6-EF1D31F8632D}" dt="2025-03-19T10:17:11.698" v="830" actId="478"/>
          <ac:spMkLst>
            <pc:docMk/>
            <pc:sldMk cId="3636496031" sldId="262"/>
            <ac:spMk id="10" creationId="{3E036FC6-537C-6B89-7E3F-595D42C00ECD}"/>
          </ac:spMkLst>
        </pc:spChg>
        <pc:picChg chg="add del">
          <ac:chgData name="Wale Tikare" userId="9c37c9946d3fcf39" providerId="LiveId" clId="{CAC991F8-06A1-4263-A8D6-EF1D31F8632D}" dt="2025-03-19T10:17:08.864" v="829" actId="478"/>
          <ac:picMkLst>
            <pc:docMk/>
            <pc:sldMk cId="3636496031" sldId="262"/>
            <ac:picMk id="4" creationId="{5B73BA60-32DF-A1FB-B265-DA1A5BE32116}"/>
          </ac:picMkLst>
        </pc:picChg>
      </pc:sldChg>
      <pc:sldChg chg="addSp delSp modSp mod">
        <pc:chgData name="Wale Tikare" userId="9c37c9946d3fcf39" providerId="LiveId" clId="{CAC991F8-06A1-4263-A8D6-EF1D31F8632D}" dt="2025-03-19T11:05:41.267" v="1025" actId="20577"/>
        <pc:sldMkLst>
          <pc:docMk/>
          <pc:sldMk cId="3434844787" sldId="263"/>
        </pc:sldMkLst>
        <pc:spChg chg="mod">
          <ac:chgData name="Wale Tikare" userId="9c37c9946d3fcf39" providerId="LiveId" clId="{CAC991F8-06A1-4263-A8D6-EF1D31F8632D}" dt="2025-03-19T11:05:41.267" v="1025" actId="20577"/>
          <ac:spMkLst>
            <pc:docMk/>
            <pc:sldMk cId="3434844787" sldId="263"/>
            <ac:spMk id="6" creationId="{6FFDC5E3-24C3-546D-E2D5-575D8059F4FB}"/>
          </ac:spMkLst>
        </pc:spChg>
        <pc:spChg chg="mod">
          <ac:chgData name="Wale Tikare" userId="9c37c9946d3fcf39" providerId="LiveId" clId="{CAC991F8-06A1-4263-A8D6-EF1D31F8632D}" dt="2025-03-07T22:54:47.277" v="119" actId="255"/>
          <ac:spMkLst>
            <pc:docMk/>
            <pc:sldMk cId="3434844787" sldId="263"/>
            <ac:spMk id="8" creationId="{398CFDF3-AD28-3BA8-8189-A5B5CA31704C}"/>
          </ac:spMkLst>
        </pc:spChg>
        <pc:spChg chg="del">
          <ac:chgData name="Wale Tikare" userId="9c37c9946d3fcf39" providerId="LiveId" clId="{CAC991F8-06A1-4263-A8D6-EF1D31F8632D}" dt="2025-03-19T09:34:16.417" v="553" actId="478"/>
          <ac:spMkLst>
            <pc:docMk/>
            <pc:sldMk cId="3434844787" sldId="263"/>
            <ac:spMk id="9" creationId="{D5E8C6E8-9415-1D35-5FB3-A4A91EAFD19B}"/>
          </ac:spMkLst>
        </pc:spChg>
        <pc:picChg chg="add del">
          <ac:chgData name="Wale Tikare" userId="9c37c9946d3fcf39" providerId="LiveId" clId="{CAC991F8-06A1-4263-A8D6-EF1D31F8632D}" dt="2025-03-07T23:07:11.660" v="253" actId="478"/>
          <ac:picMkLst>
            <pc:docMk/>
            <pc:sldMk cId="3434844787" sldId="263"/>
            <ac:picMk id="13" creationId="{5A7D2A6D-A9A1-0B7E-1BA1-612224064B60}"/>
          </ac:picMkLst>
        </pc:picChg>
      </pc:sldChg>
      <pc:sldChg chg="addSp delSp modSp mod ord">
        <pc:chgData name="Wale Tikare" userId="9c37c9946d3fcf39" providerId="LiveId" clId="{CAC991F8-06A1-4263-A8D6-EF1D31F8632D}" dt="2025-03-19T16:37:58.347" v="1593" actId="33524"/>
        <pc:sldMkLst>
          <pc:docMk/>
          <pc:sldMk cId="27969341" sldId="264"/>
        </pc:sldMkLst>
        <pc:spChg chg="add mod">
          <ac:chgData name="Wale Tikare" userId="9c37c9946d3fcf39" providerId="LiveId" clId="{CAC991F8-06A1-4263-A8D6-EF1D31F8632D}" dt="2025-03-19T10:51:55.781" v="969" actId="20577"/>
          <ac:spMkLst>
            <pc:docMk/>
            <pc:sldMk cId="27969341" sldId="264"/>
            <ac:spMk id="3" creationId="{941DC473-E7EA-8F34-5192-0AAF19602454}"/>
          </ac:spMkLst>
        </pc:spChg>
        <pc:spChg chg="add mod">
          <ac:chgData name="Wale Tikare" userId="9c37c9946d3fcf39" providerId="LiveId" clId="{CAC991F8-06A1-4263-A8D6-EF1D31F8632D}" dt="2025-03-19T13:44:29.966" v="1335" actId="1076"/>
          <ac:spMkLst>
            <pc:docMk/>
            <pc:sldMk cId="27969341" sldId="264"/>
            <ac:spMk id="7" creationId="{7A46C559-F35E-C5D9-5B8C-8C8D0EBFD1FD}"/>
          </ac:spMkLst>
        </pc:spChg>
        <pc:spChg chg="mod">
          <ac:chgData name="Wale Tikare" userId="9c37c9946d3fcf39" providerId="LiveId" clId="{CAC991F8-06A1-4263-A8D6-EF1D31F8632D}" dt="2025-03-19T16:37:58.347" v="1593" actId="33524"/>
          <ac:spMkLst>
            <pc:docMk/>
            <pc:sldMk cId="27969341" sldId="264"/>
            <ac:spMk id="8" creationId="{2FD7B1FF-4B1E-2308-3B7C-2E7C7B46EE2B}"/>
          </ac:spMkLst>
        </pc:spChg>
        <pc:spChg chg="del">
          <ac:chgData name="Wale Tikare" userId="9c37c9946d3fcf39" providerId="LiveId" clId="{CAC991F8-06A1-4263-A8D6-EF1D31F8632D}" dt="2025-03-19T10:10:46.893" v="716" actId="478"/>
          <ac:spMkLst>
            <pc:docMk/>
            <pc:sldMk cId="27969341" sldId="264"/>
            <ac:spMk id="10" creationId="{D3067E0B-4D67-0CFA-4390-06C47CCCF262}"/>
          </ac:spMkLst>
        </pc:spChg>
        <pc:spChg chg="del">
          <ac:chgData name="Wale Tikare" userId="9c37c9946d3fcf39" providerId="LiveId" clId="{CAC991F8-06A1-4263-A8D6-EF1D31F8632D}" dt="2025-03-19T10:10:44.731" v="715" actId="478"/>
          <ac:spMkLst>
            <pc:docMk/>
            <pc:sldMk cId="27969341" sldId="264"/>
            <ac:spMk id="11" creationId="{493DEF3D-E6F0-540F-1F3D-CF8ECD681238}"/>
          </ac:spMkLst>
        </pc:spChg>
        <pc:picChg chg="mod">
          <ac:chgData name="Wale Tikare" userId="9c37c9946d3fcf39" providerId="LiveId" clId="{CAC991F8-06A1-4263-A8D6-EF1D31F8632D}" dt="2025-03-19T10:12:56.237" v="746" actId="1036"/>
          <ac:picMkLst>
            <pc:docMk/>
            <pc:sldMk cId="27969341" sldId="264"/>
            <ac:picMk id="5" creationId="{1B959514-3064-BDC2-A8BA-20246451C607}"/>
          </ac:picMkLst>
        </pc:picChg>
        <pc:picChg chg="mod">
          <ac:chgData name="Wale Tikare" userId="9c37c9946d3fcf39" providerId="LiveId" clId="{CAC991F8-06A1-4263-A8D6-EF1D31F8632D}" dt="2025-03-19T10:13:05.020" v="768" actId="1036"/>
          <ac:picMkLst>
            <pc:docMk/>
            <pc:sldMk cId="27969341" sldId="264"/>
            <ac:picMk id="6" creationId="{86036457-0ACD-C5FE-F4B6-C6B1EF8CE277}"/>
          </ac:picMkLst>
        </pc:picChg>
      </pc:sldChg>
      <pc:sldChg chg="delSp modSp mod">
        <pc:chgData name="Wale Tikare" userId="9c37c9946d3fcf39" providerId="LiveId" clId="{CAC991F8-06A1-4263-A8D6-EF1D31F8632D}" dt="2025-03-19T11:11:00.446" v="1089" actId="20577"/>
        <pc:sldMkLst>
          <pc:docMk/>
          <pc:sldMk cId="958842844" sldId="266"/>
        </pc:sldMkLst>
        <pc:spChg chg="mod">
          <ac:chgData name="Wale Tikare" userId="9c37c9946d3fcf39" providerId="LiveId" clId="{CAC991F8-06A1-4263-A8D6-EF1D31F8632D}" dt="2025-03-19T11:11:00.446" v="1089" actId="20577"/>
          <ac:spMkLst>
            <pc:docMk/>
            <pc:sldMk cId="958842844" sldId="266"/>
            <ac:spMk id="7" creationId="{AA942E6A-C563-EB01-2585-0F9C19070710}"/>
          </ac:spMkLst>
        </pc:spChg>
        <pc:spChg chg="mod">
          <ac:chgData name="Wale Tikare" userId="9c37c9946d3fcf39" providerId="LiveId" clId="{CAC991F8-06A1-4263-A8D6-EF1D31F8632D}" dt="2025-03-07T22:55:30.359" v="122" actId="255"/>
          <ac:spMkLst>
            <pc:docMk/>
            <pc:sldMk cId="958842844" sldId="266"/>
            <ac:spMk id="13" creationId="{A1D69312-562D-6528-90E0-7EB61D0843C1}"/>
          </ac:spMkLst>
        </pc:spChg>
        <pc:spChg chg="del">
          <ac:chgData name="Wale Tikare" userId="9c37c9946d3fcf39" providerId="LiveId" clId="{CAC991F8-06A1-4263-A8D6-EF1D31F8632D}" dt="2025-03-19T09:34:21.020" v="554" actId="478"/>
          <ac:spMkLst>
            <pc:docMk/>
            <pc:sldMk cId="958842844" sldId="266"/>
            <ac:spMk id="14" creationId="{8CBE0CAD-CDBE-30E3-6D8E-AF9A30DC55FB}"/>
          </ac:spMkLst>
        </pc:spChg>
      </pc:sldChg>
      <pc:sldChg chg="modSp del mod">
        <pc:chgData name="Wale Tikare" userId="9c37c9946d3fcf39" providerId="LiveId" clId="{CAC991F8-06A1-4263-A8D6-EF1D31F8632D}" dt="2025-03-19T16:52:28.847" v="1667" actId="2696"/>
        <pc:sldMkLst>
          <pc:docMk/>
          <pc:sldMk cId="1692554216" sldId="267"/>
        </pc:sldMkLst>
        <pc:spChg chg="mod">
          <ac:chgData name="Wale Tikare" userId="9c37c9946d3fcf39" providerId="LiveId" clId="{CAC991F8-06A1-4263-A8D6-EF1D31F8632D}" dt="2025-03-19T16:14:10.368" v="1474" actId="20577"/>
          <ac:spMkLst>
            <pc:docMk/>
            <pc:sldMk cId="1692554216" sldId="267"/>
            <ac:spMk id="8" creationId="{92F95804-4E6A-7E04-A3BA-51B2E1139672}"/>
          </ac:spMkLst>
        </pc:spChg>
      </pc:sldChg>
      <pc:sldChg chg="delSp modSp del mod">
        <pc:chgData name="Wale Tikare" userId="9c37c9946d3fcf39" providerId="LiveId" clId="{CAC991F8-06A1-4263-A8D6-EF1D31F8632D}" dt="2025-03-19T16:21:17.848" v="1543" actId="2696"/>
        <pc:sldMkLst>
          <pc:docMk/>
          <pc:sldMk cId="4278128986" sldId="268"/>
        </pc:sldMkLst>
        <pc:spChg chg="del mod">
          <ac:chgData name="Wale Tikare" userId="9c37c9946d3fcf39" providerId="LiveId" clId="{CAC991F8-06A1-4263-A8D6-EF1D31F8632D}" dt="2025-03-19T16:21:11.359" v="1542" actId="478"/>
          <ac:spMkLst>
            <pc:docMk/>
            <pc:sldMk cId="4278128986" sldId="268"/>
            <ac:spMk id="5" creationId="{7180A669-08DA-5D48-183D-13AFBFC7687A}"/>
          </ac:spMkLst>
        </pc:spChg>
      </pc:sldChg>
      <pc:sldChg chg="new del">
        <pc:chgData name="Wale Tikare" userId="9c37c9946d3fcf39" providerId="LiveId" clId="{CAC991F8-06A1-4263-A8D6-EF1D31F8632D}" dt="2025-03-07T22:18:15.184" v="1" actId="680"/>
        <pc:sldMkLst>
          <pc:docMk/>
          <pc:sldMk cId="1560201409" sldId="269"/>
        </pc:sldMkLst>
      </pc:sldChg>
      <pc:sldChg chg="addSp delSp modSp new mod ord setBg">
        <pc:chgData name="Wale Tikare" userId="9c37c9946d3fcf39" providerId="LiveId" clId="{CAC991F8-06A1-4263-A8D6-EF1D31F8632D}" dt="2025-03-19T16:32:09.754" v="1563" actId="1076"/>
        <pc:sldMkLst>
          <pc:docMk/>
          <pc:sldMk cId="1911889109" sldId="269"/>
        </pc:sldMkLst>
        <pc:spChg chg="add mod">
          <ac:chgData name="Wale Tikare" userId="9c37c9946d3fcf39" providerId="LiveId" clId="{CAC991F8-06A1-4263-A8D6-EF1D31F8632D}" dt="2025-03-19T16:32:09.754" v="1563" actId="1076"/>
          <ac:spMkLst>
            <pc:docMk/>
            <pc:sldMk cId="1911889109" sldId="269"/>
            <ac:spMk id="3" creationId="{CC77E54B-9535-C727-AF98-E007AE70EBC0}"/>
          </ac:spMkLst>
        </pc:spChg>
        <pc:spChg chg="add mod">
          <ac:chgData name="Wale Tikare" userId="9c37c9946d3fcf39" providerId="LiveId" clId="{CAC991F8-06A1-4263-A8D6-EF1D31F8632D}" dt="2025-03-19T16:31:49.620" v="1562" actId="1076"/>
          <ac:spMkLst>
            <pc:docMk/>
            <pc:sldMk cId="1911889109" sldId="269"/>
            <ac:spMk id="6" creationId="{8BD2715B-D5D9-DC6C-D6E0-35D83A438D15}"/>
          </ac:spMkLst>
        </pc:spChg>
        <pc:spChg chg="add del mod">
          <ac:chgData name="Wale Tikare" userId="9c37c9946d3fcf39" providerId="LiveId" clId="{CAC991F8-06A1-4263-A8D6-EF1D31F8632D}" dt="2025-03-19T10:09:40.465" v="714" actId="478"/>
          <ac:spMkLst>
            <pc:docMk/>
            <pc:sldMk cId="1911889109" sldId="269"/>
            <ac:spMk id="12" creationId="{0194065B-5D7F-37D7-56F6-92B92FEA2EF3}"/>
          </ac:spMkLst>
        </pc:spChg>
        <pc:picChg chg="add del mod">
          <ac:chgData name="Wale Tikare" userId="9c37c9946d3fcf39" providerId="LiveId" clId="{CAC991F8-06A1-4263-A8D6-EF1D31F8632D}" dt="2025-03-19T16:31:25.132" v="1557" actId="478"/>
          <ac:picMkLst>
            <pc:docMk/>
            <pc:sldMk cId="1911889109" sldId="269"/>
            <ac:picMk id="5" creationId="{13D9EED7-6A2D-37D8-88FA-95340E92AEB9}"/>
          </ac:picMkLst>
        </pc:picChg>
        <pc:picChg chg="add mod">
          <ac:chgData name="Wale Tikare" userId="9c37c9946d3fcf39" providerId="LiveId" clId="{CAC991F8-06A1-4263-A8D6-EF1D31F8632D}" dt="2025-03-19T16:31:43.609" v="1561" actId="1076"/>
          <ac:picMkLst>
            <pc:docMk/>
            <pc:sldMk cId="1911889109" sldId="269"/>
            <ac:picMk id="8" creationId="{D281C442-7988-33C1-0C4F-5123AADBC448}"/>
          </ac:picMkLst>
        </pc:picChg>
        <pc:picChg chg="add del mod">
          <ac:chgData name="Wale Tikare" userId="9c37c9946d3fcf39" providerId="LiveId" clId="{CAC991F8-06A1-4263-A8D6-EF1D31F8632D}" dt="2025-03-19T16:25:58.452" v="1544" actId="478"/>
          <ac:picMkLst>
            <pc:docMk/>
            <pc:sldMk cId="1911889109" sldId="269"/>
            <ac:picMk id="11" creationId="{2150EE84-1275-BF99-CAB4-EF94292353DA}"/>
          </ac:picMkLst>
        </pc:picChg>
      </pc:sldChg>
      <pc:sldChg chg="addSp delSp modSp new del mod ord">
        <pc:chgData name="Wale Tikare" userId="9c37c9946d3fcf39" providerId="LiveId" clId="{CAC991F8-06A1-4263-A8D6-EF1D31F8632D}" dt="2025-03-19T16:32:51.585" v="1564" actId="2696"/>
        <pc:sldMkLst>
          <pc:docMk/>
          <pc:sldMk cId="1728188105" sldId="270"/>
        </pc:sldMkLst>
        <pc:spChg chg="add mod">
          <ac:chgData name="Wale Tikare" userId="9c37c9946d3fcf39" providerId="LiveId" clId="{CAC991F8-06A1-4263-A8D6-EF1D31F8632D}" dt="2025-03-19T15:56:09.279" v="1363" actId="113"/>
          <ac:spMkLst>
            <pc:docMk/>
            <pc:sldMk cId="1728188105" sldId="270"/>
            <ac:spMk id="4" creationId="{F5F842AB-068B-9395-7DA4-0197CD00B64A}"/>
          </ac:spMkLst>
        </pc:spChg>
      </pc:sldChg>
      <pc:sldChg chg="addSp delSp modSp new mod ord">
        <pc:chgData name="Wale Tikare" userId="9c37c9946d3fcf39" providerId="LiveId" clId="{CAC991F8-06A1-4263-A8D6-EF1D31F8632D}" dt="2025-03-19T09:33:29.610" v="551" actId="1076"/>
        <pc:sldMkLst>
          <pc:docMk/>
          <pc:sldMk cId="2131923588" sldId="271"/>
        </pc:sldMkLst>
        <pc:spChg chg="add mod">
          <ac:chgData name="Wale Tikare" userId="9c37c9946d3fcf39" providerId="LiveId" clId="{CAC991F8-06A1-4263-A8D6-EF1D31F8632D}" dt="2025-03-19T09:33:29.610" v="551" actId="1076"/>
          <ac:spMkLst>
            <pc:docMk/>
            <pc:sldMk cId="2131923588" sldId="271"/>
            <ac:spMk id="5" creationId="{7D0AFDA7-B606-BF67-1717-EAB914D6C6D4}"/>
          </ac:spMkLst>
        </pc:spChg>
      </pc:sldChg>
      <pc:sldChg chg="addSp delSp modSp new mod">
        <pc:chgData name="Wale Tikare" userId="9c37c9946d3fcf39" providerId="LiveId" clId="{CAC991F8-06A1-4263-A8D6-EF1D31F8632D}" dt="2025-03-19T10:52:16.025" v="972" actId="1076"/>
        <pc:sldMkLst>
          <pc:docMk/>
          <pc:sldMk cId="2051036009" sldId="272"/>
        </pc:sldMkLst>
        <pc:spChg chg="add del mod">
          <ac:chgData name="Wale Tikare" userId="9c37c9946d3fcf39" providerId="LiveId" clId="{CAC991F8-06A1-4263-A8D6-EF1D31F8632D}" dt="2025-03-19T10:24:32.827" v="860" actId="478"/>
          <ac:spMkLst>
            <pc:docMk/>
            <pc:sldMk cId="2051036009" sldId="272"/>
            <ac:spMk id="5" creationId="{C28C7964-F148-B050-577A-15C2C20451B7}"/>
          </ac:spMkLst>
        </pc:spChg>
        <pc:spChg chg="add mod">
          <ac:chgData name="Wale Tikare" userId="9c37c9946d3fcf39" providerId="LiveId" clId="{CAC991F8-06A1-4263-A8D6-EF1D31F8632D}" dt="2025-03-19T10:52:16.025" v="972" actId="1076"/>
          <ac:spMkLst>
            <pc:docMk/>
            <pc:sldMk cId="2051036009" sldId="272"/>
            <ac:spMk id="7" creationId="{69D66865-AE7E-D76F-31F9-BDEE5646986E}"/>
          </ac:spMkLst>
        </pc:spChg>
      </pc:sldChg>
      <pc:sldChg chg="addSp delSp modSp new mod">
        <pc:chgData name="Wale Tikare" userId="9c37c9946d3fcf39" providerId="LiveId" clId="{CAC991F8-06A1-4263-A8D6-EF1D31F8632D}" dt="2025-03-19T10:43:17.955" v="909" actId="2711"/>
        <pc:sldMkLst>
          <pc:docMk/>
          <pc:sldMk cId="503095655" sldId="273"/>
        </pc:sldMkLst>
        <pc:spChg chg="add mod">
          <ac:chgData name="Wale Tikare" userId="9c37c9946d3fcf39" providerId="LiveId" clId="{CAC991F8-06A1-4263-A8D6-EF1D31F8632D}" dt="2025-03-19T10:43:17.955" v="909" actId="2711"/>
          <ac:spMkLst>
            <pc:docMk/>
            <pc:sldMk cId="503095655" sldId="273"/>
            <ac:spMk id="5" creationId="{757EAE0E-2A39-BAAC-0EC3-384035CF5644}"/>
          </ac:spMkLst>
        </pc:spChg>
        <pc:spChg chg="add del mod">
          <ac:chgData name="Wale Tikare" userId="9c37c9946d3fcf39" providerId="LiveId" clId="{CAC991F8-06A1-4263-A8D6-EF1D31F8632D}" dt="2025-03-19T10:42:33.730" v="907" actId="948"/>
          <ac:spMkLst>
            <pc:docMk/>
            <pc:sldMk cId="503095655" sldId="273"/>
            <ac:spMk id="7" creationId="{E4F32BDD-A135-B20F-D18A-6E0D8B6E8F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3FD55-7BD5-4CAB-A426-C5681925B133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8440-52D2-47F5-8952-F74F4005B3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67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I’ll will be exploring key trends in rent, income, and homeownership in England and Wales.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insights gotten from these visuals will help us understand affordability challenges and potential solutions.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99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Household size were categorised in 5 groups showing round the chart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bars indicates the percentage of outright ownership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insights suggests that smaller households have higher homeownership rates. Single &amp; 2 household are more likely to own their homes outrightly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Larger Households Depend More on Mortgages or Renting. Suggesting Larger households, often families with children, may face greater financial strain, especially in high-cost regions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69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Ethnic Groups were categorised into: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bar is stacked to show the proportion of households in different ethnic groups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are significant disparities in homeownership, mortgage dependency, and renting patterns among ethnic groups in both England and Wales.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White British households have the highest ownership rates, while Black African and other minority groups are more likely to rent.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69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Family composition was categorised into: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darker shades indicate higher Tenure type percentage, while lighter shades indicate lower Tenure type levels.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95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Expand public housing projects and incentivize private developers to build more affordable homes.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Implement policies to repurpose vacant homes and buildings into affordable rental units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sz="1200" kern="100" dirty="0"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 fair rent regulations to prevent excessive annual rent hikes.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legal protections against unfair evictions and provide longer lease options.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 housing support for low-income renters to keep pace with rising rent.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Expand access to low-interest mortgage programs for young and low-income buyers.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Promote alternative paths to homeownership to help renters gradually build equity. (Shared Ownership &amp; Rent-to-Buy Schemes)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 or eliminate stamp duty for first-time buyers in high-cost areas.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Ensure wages keep up with the rising cost of living. (Increase Minimum Wages)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Encourage businesses to establish offices in lower-cost areas to reduce housing demand in high-rent cities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Improve Infrastructure in Affordable Regions: Invest in public transport and digital connectivity to make less expensive regions more attractive.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Local Authority Support: Empower local governments to implement housing policies tailored to their region’s needs.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Sustainable Housing Initiatives: Invest in eco-friendly housing solutions to reduce construction costs.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Public-Private Partnerships: Work with developers to ensure a percentage of new housing projects are designated as affordable.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33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dirty="0"/>
              <a:t>It represents the monthly rent (£) for different percentiles: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0" dirty="0"/>
              <a:t>25th percentile (light purple): Represents the lower range of rent prices.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0" dirty="0"/>
              <a:t>50th percentile (medium purple): Represents the median rent prices.</a:t>
            </a:r>
          </a:p>
          <a:p>
            <a:pPr>
              <a:buFont typeface="Arial" panose="020B0604020202020204" pitchFamily="34" charset="0"/>
              <a:buNone/>
            </a:pPr>
            <a:r>
              <a:rPr lang="en-GB" b="0" dirty="0"/>
              <a:t>75th percentile (light blue): Represents the higher range of rent prices.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8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dirty="0"/>
              <a:t>It represents the monthly Income (£) for different percentiles: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25th percentile (light purple): Represents the lower range of Income.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50th percentile (medium purple): Represents the median Income.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75th percentile (light blue): Represents the higher range of Income.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28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Conclude this section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 the past decade, rent prices have consistently increased, with sharper spikes post-2020. While incomes have grown, they have not kept pace, making housing affordability a growing concern.</a:t>
            </a:r>
          </a:p>
          <a:p>
            <a:pPr>
              <a:buNone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“Lower-income households are at the brunt of the situation as they spend a significantly higher percentage of their earnings on rent, leaving them financially vulnerable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76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section examines Rent Prices, Income Earners &amp; household tenure types by Region (Wales inclusive) </a:t>
            </a:r>
          </a:p>
          <a:p>
            <a:pPr>
              <a:buNone/>
            </a:pPr>
            <a:endParaRPr lang="en-GB" b="0" dirty="0"/>
          </a:p>
          <a:p>
            <a:pPr>
              <a:buNone/>
            </a:pPr>
            <a:r>
              <a:rPr lang="en-GB" b="0" dirty="0"/>
              <a:t>This chart is a stacked bar chart showing rent prices by region in 2022. It breaks down rent costs into three categories: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25th percentile (dark blue): Represents the lower range of rent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50th percentile (medium blue): Represents the median rent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75th percentile (light blue): Represents the higher range of rent prices.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23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dirty="0"/>
              <a:t>This chart is a stacked bar chart showing rent prices by region in 2022. It breaks down Income earners into three categories: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25th percentile (dark blue): Represents the lower range of Income earners.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50th percentile (medium blue): Represents the median Income earners.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dirty="0"/>
              <a:t>75th percentile (light blue): Represents the higher range of Income earners.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453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1000" dirty="0"/>
              <a:t>It shows three different tenure categories across multiple regions in the UK: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dirty="0"/>
              <a:t>Owns Outright (Blue</a:t>
            </a:r>
            <a:r>
              <a:rPr lang="en-GB" sz="1000" b="1" dirty="0"/>
              <a:t>)</a:t>
            </a:r>
            <a:r>
              <a:rPr lang="en-GB" sz="1000" dirty="0"/>
              <a:t> – Represents the percentage of households that fully own their home without a mortgage.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dirty="0"/>
              <a:t>Owns with Mortgage (Orange) </a:t>
            </a:r>
            <a:r>
              <a:rPr lang="en-GB" sz="1000" dirty="0"/>
              <a:t>– Indicates the percentage of households that own their home but are still paying a mortgage.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dirty="0"/>
              <a:t>Private Rented (Red) </a:t>
            </a:r>
            <a:r>
              <a:rPr lang="en-GB" sz="1000" dirty="0"/>
              <a:t>– Shows the percentage of households that rent privately.</a:t>
            </a:r>
          </a:p>
          <a:p>
            <a:endParaRPr lang="en-GB" sz="1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London’s low ownership numbers &amp; high renting than other parts of England are likely as a result of several reasons including high property prices, limited housing supply &amp; a growing population</a:t>
            </a:r>
          </a:p>
          <a:p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57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map displays the % of outright ownership across various counties in England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darker shades indicate higher outright ownership percentages, while lighter shades indicate lower ownership levels.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map uses regional boundaries to represent different counties, and percentages are labelled to show outright homeownership rates.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conclude we can say 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Regions has some  impact on Rent Prices, Income Earners &amp; household tenure types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290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section examines the Resident age groups, Ethnicity, Family size &amp; Composition in England and Wales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Resident age was categorised into 2 groups: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Shown as the blue &amp; dark blue dots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Household Tenure was categorized into : Owns outright, Owns with Mortgage, Social Rented &amp; Private Rented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888440-52D2-47F5-8952-F74F4005B3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C7F8-F862-B53E-1CD4-4D8E87D84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BBE48-C649-99D9-5F60-C36555910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7DFF-3EC8-74B7-06B5-F2906F65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3DDE-2AE7-28B9-8866-CB76A1AF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983E-93D1-BF07-7B90-E352180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AF69-5D22-CE55-BE91-43D3AB84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1FECF-2DB2-3802-3666-A65A2928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C3CB-2D9C-525D-A2B4-F1A2BB78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90A6-7D63-1B3B-5748-B6B460DF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9672-EADF-F70D-39F4-E27DFE5C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5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F5F2B-2035-4800-B07C-F90943101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E4AAF-3911-BA96-FBBE-1E5001036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A4567-206B-8257-AAA8-E4BEABDC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0583-5025-3A4B-3716-06B80C2C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EB9E-47A5-78E4-FFC0-12056152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10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0D57-442B-1AA6-EF24-218DC232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F66B-62B8-2B02-E0ED-DF0302B4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693F3-9BF0-0F11-6D5C-C6D738E4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1385-88E1-E121-3298-1575D8E6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9BC5-94F5-D825-10B5-26A6DA35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40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CC3E-2F99-950A-5AF5-5CCF3DDE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7A035-23F4-F3E9-C357-F7E28325D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4C3E-B33F-003F-8FAA-2EE22BE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92D65-F3E4-151B-4EFD-5C5E36430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C82DA-81F9-A493-1145-33D74E2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53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8217-31DE-9B0E-8C01-81F1CA18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A782-C902-8EBA-3005-2C68EA246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59033-201E-BAD4-085A-B3B774477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CD75-B9F0-4AC6-E45A-104D6EB9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1EDFC-43E6-3F41-A01F-86D23149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FA839-7C79-7143-4EA0-39ACC154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10B2-A078-4269-D370-AE0D4D26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64D44-322A-1F35-BE04-B40A3E3F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B7C47-89DA-A219-116D-DA1122EEB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4BA63-B35C-8949-434F-C61C9AB3D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14B96-A27C-EBD5-A58D-BBA38371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12582-D96A-F22B-ED56-62046E13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423A1-8BA8-F6BC-0E1D-C70D691E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3DBF2-AFA4-41E4-B75B-C03104D2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15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58A5-5278-4A4B-B1BA-664683155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67CCA-D01F-4856-1E61-527A264A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A06D2-7E16-68FD-1E13-5D9F750A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719A0-C3CA-0AF0-0E27-E10CFD45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43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33EF2-2665-6FB2-9A7A-6C63A7329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C07A28-BB53-2401-9EED-E96A7915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8AF26-6042-1B52-2C97-8CA10A33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39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0531-115A-6BDF-3E3A-9968859D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761A-C021-6BDF-8BE2-3D8E9E95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2873F-8754-715E-E4A7-6FDE12D86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F5889-E177-7611-FA38-61A235C6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8973-2912-1C71-BC87-E37B46FD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DB714-3211-BBC5-0EBA-75213B81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2813-C094-332D-3244-1B49C469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B3279-01A1-D673-8ABE-EFA6238F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83499-B20B-3931-0F5D-8E73824B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EB629-4FF0-FED3-A4C2-B217E79B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6AB24-F569-581F-6ABC-B8006EAC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008FD-E182-F123-2AC0-02A819D0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92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5BD03-E8B5-3FD1-341F-95BCCB47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8FBB-B85D-1B47-FEBF-75B8F32D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246AB-EABD-2B19-00BF-3F67BE9C3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4669B5-796B-4D43-9D14-D6FE92CE6AFE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34D3-9F29-3251-8FD5-7C52F8207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594E-5530-670C-2FA2-F94225255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E6200-4B57-4E0D-B5AA-AA61B394C9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51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0AFDA7-B606-BF67-1717-EAB914D6C6D4}"/>
              </a:ext>
            </a:extLst>
          </p:cNvPr>
          <p:cNvSpPr txBox="1"/>
          <p:nvPr/>
        </p:nvSpPr>
        <p:spPr>
          <a:xfrm>
            <a:off x="1627517" y="998695"/>
            <a:ext cx="8936966" cy="2074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Title: </a:t>
            </a:r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Changing Landscape of Rent, Income, and Homeownership in England</a:t>
            </a:r>
            <a:endParaRPr lang="en-GB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076CA-ACEE-262F-080A-75CFCDCAA836}"/>
              </a:ext>
            </a:extLst>
          </p:cNvPr>
          <p:cNvSpPr txBox="1"/>
          <p:nvPr/>
        </p:nvSpPr>
        <p:spPr>
          <a:xfrm>
            <a:off x="1627517" y="3429000"/>
            <a:ext cx="8936966" cy="1593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GB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goal is to examine the changing landscape of homeownership and renting, analyze regional differences, and discuss recommendations to improve housing affordability.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1A2C6-0E3A-A756-C17C-53F3A17BAFE6}"/>
              </a:ext>
            </a:extLst>
          </p:cNvPr>
          <p:cNvSpPr txBox="1"/>
          <p:nvPr/>
        </p:nvSpPr>
        <p:spPr>
          <a:xfrm>
            <a:off x="1627517" y="5348332"/>
            <a:ext cx="6099048" cy="141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Sources: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Private rental affordability 2022 England Wales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ousehold-characteristics-by-tenure-england-and-wales-census-2021</a:t>
            </a:r>
          </a:p>
        </p:txBody>
      </p:sp>
    </p:spTree>
    <p:extLst>
      <p:ext uri="{BB962C8B-B14F-4D97-AF65-F5344CB8AC3E}">
        <p14:creationId xmlns:p14="http://schemas.microsoft.com/office/powerpoint/2010/main" val="2131923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318C9-93C8-5AD4-FE5D-CA346624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people with numbers and a circle&#10;&#10;AI-generated content may be incorrect.">
            <a:extLst>
              <a:ext uri="{FF2B5EF4-FFF2-40B4-BE49-F238E27FC236}">
                <a16:creationId xmlns:a16="http://schemas.microsoft.com/office/drawing/2014/main" id="{68865912-AC46-DC1D-1B48-FA0EE52D2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098" y="184606"/>
            <a:ext cx="3458764" cy="3186356"/>
          </a:xfrm>
          <a:prstGeom prst="rect">
            <a:avLst/>
          </a:prstGeom>
        </p:spPr>
      </p:pic>
      <p:pic>
        <p:nvPicPr>
          <p:cNvPr id="4" name="Content Placeholder 4" descr="A diagram of a person's population&#10;&#10;AI-generated content may be incorrect.">
            <a:extLst>
              <a:ext uri="{FF2B5EF4-FFF2-40B4-BE49-F238E27FC236}">
                <a16:creationId xmlns:a16="http://schemas.microsoft.com/office/drawing/2014/main" id="{5B73BA60-32DF-A1FB-B265-DA1A5BE32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0" y="170751"/>
            <a:ext cx="3985237" cy="31848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E6FC1-24C0-B23B-021C-5BF3E2FAA2E2}"/>
              </a:ext>
            </a:extLst>
          </p:cNvPr>
          <p:cNvSpPr txBox="1"/>
          <p:nvPr/>
        </p:nvSpPr>
        <p:spPr>
          <a:xfrm>
            <a:off x="775853" y="3534997"/>
            <a:ext cx="59858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effectLst/>
              </a:rPr>
              <a:t>Fig 9.  Shows</a:t>
            </a:r>
            <a:r>
              <a:rPr lang="en-GB" sz="900" dirty="0"/>
              <a:t> Radial Bar C</a:t>
            </a:r>
            <a:r>
              <a:rPr lang="en-GB" sz="900" b="0" i="0" dirty="0">
                <a:effectLst/>
              </a:rPr>
              <a:t>harts c</a:t>
            </a:r>
            <a:r>
              <a:rPr lang="en-GB" sz="900" dirty="0"/>
              <a:t>omparing</a:t>
            </a:r>
            <a:r>
              <a:rPr lang="en-GB" sz="900" b="0" i="0" dirty="0">
                <a:effectLst/>
              </a:rPr>
              <a:t> owned outright tenure to household size in England and Wales</a:t>
            </a:r>
            <a:endParaRPr lang="en-GB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49ED4-FC0C-2DC9-B8BE-8DD3AAE2D692}"/>
              </a:ext>
            </a:extLst>
          </p:cNvPr>
          <p:cNvSpPr txBox="1"/>
          <p:nvPr/>
        </p:nvSpPr>
        <p:spPr>
          <a:xfrm>
            <a:off x="7661563" y="435455"/>
            <a:ext cx="4400877" cy="537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Key Insights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General Trend Across Household Sizes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In both England and Wales, the percentage of households owned outright decreases </a:t>
            </a:r>
            <a:r>
              <a:rPr lang="en-GB" sz="1000" b="0" i="0" dirty="0">
                <a:effectLst/>
              </a:rPr>
              <a:t>as the household size increases.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Single-person households have the highest outright ownership rates, while larger households (5+ people) have the lowest.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England vs. Wales - Key Differences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Wales has a higher outright ownership percentage across all household sizes compared to England.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The gap between England and Wales is more noticeable in single-person and two-person households, where Wales leads by 5 and 3 percentage respectively. 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Single-Person and Two-Person Households Dominate Ownership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Single-person households: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England: 40%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Wales: 45%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Many of these may be retirees or older adults who have paid off their mortgages.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Two-person households: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England: 35%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Wales: 38%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This group likely includes couples who have lived in their homes for many years and paid off their mortgages</a:t>
            </a:r>
          </a:p>
        </p:txBody>
      </p:sp>
    </p:spTree>
    <p:extLst>
      <p:ext uri="{BB962C8B-B14F-4D97-AF65-F5344CB8AC3E}">
        <p14:creationId xmlns:p14="http://schemas.microsoft.com/office/powerpoint/2010/main" val="363649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DB4E-2073-0C8B-370C-271127DB8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7788E82C-779E-6DBE-DB57-4590B25D2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2" y="565485"/>
            <a:ext cx="9345528" cy="37344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189469-9299-2473-3B5E-4275AFFC6760}"/>
              </a:ext>
            </a:extLst>
          </p:cNvPr>
          <p:cNvSpPr txBox="1"/>
          <p:nvPr/>
        </p:nvSpPr>
        <p:spPr>
          <a:xfrm>
            <a:off x="9364580" y="784372"/>
            <a:ext cx="2881562" cy="5840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1000" b="1" dirty="0"/>
              <a:t>Key Insights:</a:t>
            </a:r>
          </a:p>
          <a:p>
            <a:pPr>
              <a:lnSpc>
                <a:spcPct val="150000"/>
              </a:lnSpc>
              <a:buNone/>
            </a:pPr>
            <a:r>
              <a:rPr lang="en-GB" sz="1000" b="1" dirty="0"/>
              <a:t>Homeownership Trends: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Higher among White British households, indicating generational wealth and financial stability.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Lower among minority ethnic groups (e.g., Black African communities), likely due to income disparities and migration patterns.</a:t>
            </a:r>
          </a:p>
          <a:p>
            <a:pPr>
              <a:lnSpc>
                <a:spcPct val="150000"/>
              </a:lnSpc>
              <a:buNone/>
            </a:pPr>
            <a:r>
              <a:rPr lang="en-GB" sz="1000" b="1" dirty="0"/>
              <a:t>Mortgage vs. Outright Ownership</a:t>
            </a:r>
            <a:r>
              <a:rPr lang="en-GB" sz="1000" dirty="0"/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White British households have higher outright ownership.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Ethnic minorities (e.g., Asian/British Asian) rely more on mortgage-based ownership.</a:t>
            </a:r>
          </a:p>
          <a:p>
            <a:pPr>
              <a:lnSpc>
                <a:spcPct val="150000"/>
              </a:lnSpc>
              <a:buNone/>
            </a:pPr>
            <a:r>
              <a:rPr lang="en-GB" sz="1000" b="1" dirty="0"/>
              <a:t>Private Renting Trends: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Black African and other minority groups have higher private renting rates.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White British households show a lower preference for renting, favouring ownership.</a:t>
            </a:r>
          </a:p>
          <a:p>
            <a:pPr>
              <a:lnSpc>
                <a:spcPct val="150000"/>
              </a:lnSpc>
              <a:buNone/>
            </a:pPr>
            <a:r>
              <a:rPr lang="en-GB" sz="1000" b="1" dirty="0"/>
              <a:t>England vs. Wales: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Higher homeownership in Wales (especially among White groups) due to lower property prices.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More renting in Wales for some ethnic groups, possibly due to housing policies or affordability.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CDBF2-E52B-6250-340C-62A50BDEEDA3}"/>
              </a:ext>
            </a:extLst>
          </p:cNvPr>
          <p:cNvSpPr txBox="1"/>
          <p:nvPr/>
        </p:nvSpPr>
        <p:spPr>
          <a:xfrm>
            <a:off x="1405691" y="4338358"/>
            <a:ext cx="6093994" cy="24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 10. Shows a 100% Stacked Bar Chart comparing household tenure by ethnic group in England and Wales </a:t>
            </a:r>
          </a:p>
        </p:txBody>
      </p:sp>
    </p:spTree>
    <p:extLst>
      <p:ext uri="{BB962C8B-B14F-4D97-AF65-F5344CB8AC3E}">
        <p14:creationId xmlns:p14="http://schemas.microsoft.com/office/powerpoint/2010/main" val="334537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43DE1-70B7-ECB5-E4C5-355003DE5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312258-2913-0FA1-2005-4243543E4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30" y="539846"/>
            <a:ext cx="8539741" cy="4034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E50E3-42E3-1FC4-4838-E07D256F2D86}"/>
              </a:ext>
            </a:extLst>
          </p:cNvPr>
          <p:cNvSpPr txBox="1"/>
          <p:nvPr/>
        </p:nvSpPr>
        <p:spPr>
          <a:xfrm>
            <a:off x="1460970" y="4574428"/>
            <a:ext cx="7141609" cy="24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 11. Shows a colour-coded Heatmap of the percentage distribution Tenure Types by Family composition and Region in England and Wales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77D03-7755-7513-92C4-F6CE1B2D899B}"/>
              </a:ext>
            </a:extLst>
          </p:cNvPr>
          <p:cNvSpPr txBox="1"/>
          <p:nvPr/>
        </p:nvSpPr>
        <p:spPr>
          <a:xfrm>
            <a:off x="8841135" y="409080"/>
            <a:ext cx="3272591" cy="607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000" b="1" i="0" dirty="0">
                <a:effectLst/>
              </a:rPr>
              <a:t>Key Insights:</a:t>
            </a:r>
          </a:p>
          <a:p>
            <a:pPr>
              <a:lnSpc>
                <a:spcPct val="150000"/>
              </a:lnSpc>
            </a:pPr>
            <a:r>
              <a:rPr lang="en-GB" sz="1000" b="1" dirty="0"/>
              <a:t>Homeownership Trends:</a:t>
            </a:r>
            <a:endParaRPr lang="en-GB" sz="1000" b="1" i="0" dirty="0">
              <a:effectLst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Outright ownership is highest among elderly couples and retirees, especially in aging regions.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Mortgaged ownership is more common in younger families with children, indicating ongoing loan repayments.</a:t>
            </a:r>
          </a:p>
          <a:p>
            <a:pPr>
              <a:lnSpc>
                <a:spcPct val="150000"/>
              </a:lnSpc>
              <a:buNone/>
            </a:pPr>
            <a:r>
              <a:rPr lang="en-GB" sz="1000" b="1" dirty="0"/>
              <a:t>Renting Patterns: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Social renting is higher among single parents and low-income families, especially in urban and lower-income areas.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Private renting dominates among young professionals, cohabiting couples, and students, particularly in high-cost urban areas.</a:t>
            </a:r>
          </a:p>
          <a:p>
            <a:pPr>
              <a:lnSpc>
                <a:spcPct val="150000"/>
              </a:lnSpc>
              <a:buNone/>
            </a:pPr>
            <a:r>
              <a:rPr lang="en-GB" sz="1000" b="1" dirty="0"/>
              <a:t>Regional Differences: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Affluent regions have higher homeownership rates and fewer renters.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Urban areas have more renters due to high property prices, while rural areas see greater homeownership.</a:t>
            </a:r>
          </a:p>
          <a:p>
            <a:pPr>
              <a:lnSpc>
                <a:spcPct val="150000"/>
              </a:lnSpc>
              <a:buNone/>
            </a:pPr>
            <a:r>
              <a:rPr lang="en-GB" sz="1000" b="1" dirty="0"/>
              <a:t>Socioeconomic Influences: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Social housing policies impact rental rates, with higher social renting where support is strong.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Younger generations face greater homeownership challenges due to rising property costs and economic uncertainty.</a:t>
            </a:r>
          </a:p>
          <a:p>
            <a:pPr marL="628650" lvl="1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8739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D66865-AE7E-D76F-31F9-BDEE5646986E}"/>
              </a:ext>
            </a:extLst>
          </p:cNvPr>
          <p:cNvSpPr txBox="1"/>
          <p:nvPr/>
        </p:nvSpPr>
        <p:spPr>
          <a:xfrm>
            <a:off x="577517" y="331770"/>
            <a:ext cx="10452434" cy="556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b="1" dirty="0"/>
              <a:t>Challenges to Highlight:</a:t>
            </a:r>
            <a:endParaRPr lang="en-GB" sz="1200" dirty="0"/>
          </a:p>
          <a:p>
            <a:pPr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000" dirty="0"/>
              <a:t> Affordability crisis for younger and larger households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000" dirty="0"/>
              <a:t> Rising rent and mortgage burdens for families</a:t>
            </a:r>
          </a:p>
          <a:p>
            <a:pPr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GB" sz="1000" dirty="0"/>
              <a:t> Disparities in homeownership by region and demography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sz="11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 for Addressing Housing Affordability Challenges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Increase Affordable Housing Supply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Improve Rent Control and Tenant Protection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Support First-Time Homebuyers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Address Income Disparities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Regional Policy Adjustments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Encourage Long-Term Solutions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endParaRPr lang="en-GB" sz="11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Conclusion:</a:t>
            </a: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000" b="1" dirty="0"/>
              <a:t>Key Takeaways:</a:t>
            </a:r>
            <a:br>
              <a:rPr lang="en-GB" sz="1000" dirty="0"/>
            </a:br>
            <a:r>
              <a:rPr lang="en-GB" sz="1000" dirty="0"/>
              <a:t>Housing affordability is a growing issue, especially for larger families and younger individuals. Regional and demographic disparities highlight the need for targeted solutions.</a:t>
            </a:r>
            <a:endParaRPr lang="en-GB" sz="1000" b="1" kern="1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None/>
            </a:pPr>
            <a:r>
              <a:rPr lang="en-GB" sz="1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housing crisis is complex, but with targeted interventions, a balance between affordability and economic growth can be achieved. Collaboration between the government, private sector, and communities is essential to create sustainable housing solutions for the future.</a:t>
            </a:r>
          </a:p>
        </p:txBody>
      </p:sp>
    </p:spTree>
    <p:extLst>
      <p:ext uri="{BB962C8B-B14F-4D97-AF65-F5344CB8AC3E}">
        <p14:creationId xmlns:p14="http://schemas.microsoft.com/office/powerpoint/2010/main" val="205103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9883F99-F32B-33C2-3C5A-B1EA1C8A1E1A}"/>
              </a:ext>
            </a:extLst>
          </p:cNvPr>
          <p:cNvSpPr txBox="1"/>
          <p:nvPr/>
        </p:nvSpPr>
        <p:spPr>
          <a:xfrm>
            <a:off x="1071579" y="5280028"/>
            <a:ext cx="6423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Fig 1. Shows a Stacked Area Graph of the rent price trend for England from 2013 to 2022. Showing how rent prices have changed over time across the different quartiles.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3DFC30-F759-3469-7405-D3F947664BD0}"/>
              </a:ext>
            </a:extLst>
          </p:cNvPr>
          <p:cNvSpPr txBox="1"/>
          <p:nvPr/>
        </p:nvSpPr>
        <p:spPr>
          <a:xfrm>
            <a:off x="7495309" y="1415994"/>
            <a:ext cx="4655126" cy="191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000" b="1" dirty="0">
                <a:effectLst/>
              </a:rPr>
              <a:t>Key Insights:</a:t>
            </a:r>
            <a:endParaRPr lang="en-GB" sz="1000" dirty="0">
              <a:effectLst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effectLst/>
              </a:rPr>
              <a:t>Rent prices have consistently increased over the years, with notable rises in the upper quartiles.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effectLst/>
              </a:rPr>
              <a:t>The gap between the 25th, 50th, and 75th percentiles has widened slightly, suggesting that higher-end rentals are increasing at a faster rate.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>
                <a:effectLst/>
              </a:rPr>
              <a:t>Post-2020, rent prices appear to have risen more sharply, possibly due to economic changes and housing demand shifts.</a:t>
            </a:r>
            <a:br>
              <a:rPr lang="en-GB" sz="1000" b="0" i="0" dirty="0">
                <a:effectLst/>
              </a:rPr>
            </a:br>
            <a:endParaRPr lang="en-GB" sz="1000" dirty="0"/>
          </a:p>
        </p:txBody>
      </p:sp>
      <p:pic>
        <p:nvPicPr>
          <p:cNvPr id="34" name="Picture 33" descr="A graph of a price trend&#10;&#10;AI-generated content may be incorrect.">
            <a:extLst>
              <a:ext uri="{FF2B5EF4-FFF2-40B4-BE49-F238E27FC236}">
                <a16:creationId xmlns:a16="http://schemas.microsoft.com/office/drawing/2014/main" id="{AC6C4B3C-78ED-F5E7-0E6E-9DA7FB541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53" y="1022076"/>
            <a:ext cx="7289855" cy="41154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5F90B-85F7-A7A7-D384-461439ACBCB5}"/>
              </a:ext>
            </a:extLst>
          </p:cNvPr>
          <p:cNvSpPr txBox="1"/>
          <p:nvPr/>
        </p:nvSpPr>
        <p:spPr>
          <a:xfrm>
            <a:off x="352124" y="139607"/>
            <a:ext cx="3931319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 1: The Cost-of-Living Challenge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57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income growth&#10;&#10;AI-generated content may be incorrect.">
            <a:extLst>
              <a:ext uri="{FF2B5EF4-FFF2-40B4-BE49-F238E27FC236}">
                <a16:creationId xmlns:a16="http://schemas.microsoft.com/office/drawing/2014/main" id="{5A7D2A6D-A9A1-0B7E-1BA1-612224064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7" y="957855"/>
            <a:ext cx="7192656" cy="4211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DC5E3-24C3-546D-E2D5-575D8059F4FB}"/>
              </a:ext>
            </a:extLst>
          </p:cNvPr>
          <p:cNvSpPr txBox="1"/>
          <p:nvPr/>
        </p:nvSpPr>
        <p:spPr>
          <a:xfrm>
            <a:off x="1071580" y="5280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Fig 2. Shows a Line Area Graph of the income trend for England from 2013 to 2022. Showing how income have changed over time across the different quartiles.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CFDF3-AD28-3BA8-8189-A5B5CA31704C}"/>
              </a:ext>
            </a:extLst>
          </p:cNvPr>
          <p:cNvSpPr txBox="1"/>
          <p:nvPr/>
        </p:nvSpPr>
        <p:spPr>
          <a:xfrm>
            <a:off x="7467603" y="1429711"/>
            <a:ext cx="4793672" cy="191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Key Insights:</a:t>
            </a:r>
            <a:endParaRPr lang="en-GB" sz="1000" b="0" i="0" dirty="0">
              <a:effectLst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Income has increased over time across all quartiles, though the rate of increase varies.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Higher-income earners (75th percentile) have seen a more consistent rise in income, while lower-income earners (25th percentile) have experienced a slower growth rate.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The gap between income quartiles has widened slightly, which may indicate increasing income inequality.</a:t>
            </a:r>
          </a:p>
        </p:txBody>
      </p:sp>
    </p:spTree>
    <p:extLst>
      <p:ext uri="{BB962C8B-B14F-4D97-AF65-F5344CB8AC3E}">
        <p14:creationId xmlns:p14="http://schemas.microsoft.com/office/powerpoint/2010/main" val="343484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942E6A-C563-EB01-2585-0F9C19070710}"/>
              </a:ext>
            </a:extLst>
          </p:cNvPr>
          <p:cNvSpPr txBox="1"/>
          <p:nvPr/>
        </p:nvSpPr>
        <p:spPr>
          <a:xfrm>
            <a:off x="937905" y="4696691"/>
            <a:ext cx="632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effectLst/>
              </a:rPr>
              <a:t>Fig 3. Show a Line Graph of the affordability ratio in England</a:t>
            </a:r>
            <a:r>
              <a:rPr lang="en-GB" sz="900" dirty="0"/>
              <a:t>.</a:t>
            </a:r>
            <a:r>
              <a:rPr lang="en-GB" sz="900" b="0" i="0" dirty="0">
                <a:effectLst/>
              </a:rPr>
              <a:t> D</a:t>
            </a:r>
            <a:r>
              <a:rPr lang="en-GB" sz="900" dirty="0"/>
              <a:t>isplaying</a:t>
            </a:r>
            <a:r>
              <a:rPr lang="en-GB" sz="900" b="0" i="0" dirty="0">
                <a:effectLst/>
              </a:rPr>
              <a:t> rent as a percentage of income for different income quartiles in </a:t>
            </a:r>
            <a:r>
              <a:rPr lang="en-GB" sz="900" dirty="0"/>
              <a:t>England</a:t>
            </a:r>
            <a:r>
              <a:rPr lang="en-GB" sz="900" b="0" i="0" dirty="0">
                <a:effectLst/>
              </a:rPr>
              <a:t> from 2013 to 2022.</a:t>
            </a:r>
            <a:endParaRPr lang="en-GB" sz="900" dirty="0"/>
          </a:p>
        </p:txBody>
      </p:sp>
      <p:pic>
        <p:nvPicPr>
          <p:cNvPr id="11" name="Picture 10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8A5C15E8-391C-9BB1-2C9A-4ACB55BD4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4" y="1010002"/>
            <a:ext cx="6563641" cy="36866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D69312-562D-6528-90E0-7EB61D0843C1}"/>
              </a:ext>
            </a:extLst>
          </p:cNvPr>
          <p:cNvSpPr txBox="1"/>
          <p:nvPr/>
        </p:nvSpPr>
        <p:spPr>
          <a:xfrm>
            <a:off x="7267725" y="1431287"/>
            <a:ext cx="4688748" cy="1685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Key Insights:</a:t>
            </a:r>
            <a:endParaRPr lang="en-GB" sz="1000" b="0" i="0" dirty="0">
              <a:effectLst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Lower-income renters (25th percentile) consistently spend a higher proportion of their income on rent, indicating affordability challenges.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The percentage has increased over time for all income groups, showing that rent growth has outpaced income growth.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The gap between quartiles has widened slightly, suggesting that lower-income renters are being disproportionately affected.</a:t>
            </a:r>
          </a:p>
        </p:txBody>
      </p:sp>
    </p:spTree>
    <p:extLst>
      <p:ext uri="{BB962C8B-B14F-4D97-AF65-F5344CB8AC3E}">
        <p14:creationId xmlns:p14="http://schemas.microsoft.com/office/powerpoint/2010/main" val="95884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99529-BA4C-29DB-0150-95F2F3569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a number of blue and white bars&#10;&#10;AI-generated content may be incorrect.">
            <a:extLst>
              <a:ext uri="{FF2B5EF4-FFF2-40B4-BE49-F238E27FC236}">
                <a16:creationId xmlns:a16="http://schemas.microsoft.com/office/drawing/2014/main" id="{196CFCF3-18C5-31EF-4A3D-676424BF9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1101998"/>
            <a:ext cx="8141777" cy="3733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CBC2AE-E5A2-30EE-81C6-4AE559DE517B}"/>
              </a:ext>
            </a:extLst>
          </p:cNvPr>
          <p:cNvSpPr txBox="1"/>
          <p:nvPr/>
        </p:nvSpPr>
        <p:spPr>
          <a:xfrm>
            <a:off x="1413162" y="4835238"/>
            <a:ext cx="7141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effectLst/>
              </a:rPr>
              <a:t>Fig 4. </a:t>
            </a:r>
            <a:r>
              <a:rPr lang="en-GB" sz="900" dirty="0"/>
              <a:t>Shows a</a:t>
            </a:r>
            <a:r>
              <a:rPr lang="en-GB" sz="900" b="0" i="0" dirty="0">
                <a:effectLst/>
              </a:rPr>
              <a:t> Stacked </a:t>
            </a:r>
            <a:r>
              <a:rPr lang="en-GB" sz="900" dirty="0"/>
              <a:t>B</a:t>
            </a:r>
            <a:r>
              <a:rPr lang="en-GB" sz="900" b="0" i="0" dirty="0">
                <a:effectLst/>
              </a:rPr>
              <a:t>ar </a:t>
            </a:r>
            <a:r>
              <a:rPr lang="en-GB" sz="900" dirty="0"/>
              <a:t>C</a:t>
            </a:r>
            <a:r>
              <a:rPr lang="en-GB" sz="900" b="0" i="0" dirty="0">
                <a:effectLst/>
              </a:rPr>
              <a:t>hart of the 25th, 50th (median), and 75th percentile rent prices by region for 2022, including England and Wales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40E7B-445B-DE4E-BBC8-E5E93D1A7295}"/>
              </a:ext>
            </a:extLst>
          </p:cNvPr>
          <p:cNvSpPr txBox="1"/>
          <p:nvPr/>
        </p:nvSpPr>
        <p:spPr>
          <a:xfrm>
            <a:off x="8277551" y="1522602"/>
            <a:ext cx="3723255" cy="2378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Key Insights:</a:t>
            </a:r>
            <a:endParaRPr lang="en-GB" sz="1000" b="0" i="0" dirty="0">
              <a:effectLst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London has the highest rent prices across all percentiles, with a significantly larger gap between the 50th and 75th percentiles.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Regions in the South East, East of England) also have relatively high rents, though more evenly distributed.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The North East and North West remain the most affordable regions, with all percentiles positioned lower.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England’s overall rent values are in the mid-range, capturing the national average.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205DB-A3E2-3512-AF3F-8DF92502EFBA}"/>
              </a:ext>
            </a:extLst>
          </p:cNvPr>
          <p:cNvSpPr txBox="1"/>
          <p:nvPr/>
        </p:nvSpPr>
        <p:spPr>
          <a:xfrm>
            <a:off x="343486" y="288858"/>
            <a:ext cx="291707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 2: The Regional Divide</a:t>
            </a: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85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9444E-5A3F-3216-CBA5-EDE984EA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stacks of income levels&#10;&#10;AI-generated content may be incorrect.">
            <a:extLst>
              <a:ext uri="{FF2B5EF4-FFF2-40B4-BE49-F238E27FC236}">
                <a16:creationId xmlns:a16="http://schemas.microsoft.com/office/drawing/2014/main" id="{A50694D7-0F5E-9834-D3EB-DD930B695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8" y="1076682"/>
            <a:ext cx="8473335" cy="3841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53880-C327-854B-9DA7-639FAF7DB03A}"/>
              </a:ext>
            </a:extLst>
          </p:cNvPr>
          <p:cNvSpPr txBox="1"/>
          <p:nvPr/>
        </p:nvSpPr>
        <p:spPr>
          <a:xfrm>
            <a:off x="1413162" y="4862948"/>
            <a:ext cx="710738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effectLst/>
              </a:rPr>
              <a:t>Fig </a:t>
            </a:r>
            <a:r>
              <a:rPr lang="en-GB" sz="900" dirty="0"/>
              <a:t>5</a:t>
            </a:r>
            <a:r>
              <a:rPr lang="en-GB" sz="900" b="0" i="0" dirty="0">
                <a:effectLst/>
              </a:rPr>
              <a:t>. </a:t>
            </a:r>
            <a:r>
              <a:rPr lang="en-GB" sz="900" dirty="0"/>
              <a:t>Shows a</a:t>
            </a:r>
            <a:r>
              <a:rPr lang="en-GB" sz="900" b="0" i="0" dirty="0">
                <a:effectLst/>
              </a:rPr>
              <a:t> </a:t>
            </a:r>
            <a:r>
              <a:rPr lang="en-GB" sz="900" dirty="0"/>
              <a:t>S</a:t>
            </a:r>
            <a:r>
              <a:rPr lang="en-GB" sz="900" b="0" i="0" dirty="0">
                <a:effectLst/>
              </a:rPr>
              <a:t>tacked </a:t>
            </a:r>
            <a:r>
              <a:rPr lang="en-GB" sz="900" dirty="0"/>
              <a:t>B</a:t>
            </a:r>
            <a:r>
              <a:rPr lang="en-GB" sz="900" b="0" i="0" dirty="0">
                <a:effectLst/>
              </a:rPr>
              <a:t>ar </a:t>
            </a:r>
            <a:r>
              <a:rPr lang="en-GB" sz="900" dirty="0"/>
              <a:t>C</a:t>
            </a:r>
            <a:r>
              <a:rPr lang="en-GB" sz="900" b="0" i="0" dirty="0">
                <a:effectLst/>
              </a:rPr>
              <a:t>hart </a:t>
            </a:r>
            <a:r>
              <a:rPr lang="en-GB" sz="900" dirty="0"/>
              <a:t>of</a:t>
            </a:r>
            <a:r>
              <a:rPr lang="en-GB" sz="900" b="0" i="0" dirty="0">
                <a:effectLst/>
              </a:rPr>
              <a:t> the 25th, 50th (median), and 75th percentile Income by </a:t>
            </a:r>
            <a:r>
              <a:rPr lang="en-GB" sz="900" dirty="0"/>
              <a:t>r</a:t>
            </a:r>
            <a:r>
              <a:rPr lang="en-GB" sz="900" b="0" i="0" dirty="0">
                <a:effectLst/>
              </a:rPr>
              <a:t>egion for 2022, including England</a:t>
            </a:r>
            <a:r>
              <a:rPr lang="en-GB" sz="900" dirty="0"/>
              <a:t> and Wales</a:t>
            </a:r>
            <a:r>
              <a:rPr lang="en-GB" sz="900" b="0" i="0" dirty="0">
                <a:effectLst/>
              </a:rPr>
              <a:t>.</a:t>
            </a:r>
            <a:endParaRPr lang="en-GB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F17E2-559E-B2D8-21F7-D835DD947B02}"/>
              </a:ext>
            </a:extLst>
          </p:cNvPr>
          <p:cNvSpPr txBox="1"/>
          <p:nvPr/>
        </p:nvSpPr>
        <p:spPr>
          <a:xfrm>
            <a:off x="8520544" y="1440077"/>
            <a:ext cx="3629891" cy="2378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Key Insights:</a:t>
            </a:r>
            <a:endParaRPr lang="en-GB" sz="1000" b="0" i="0" dirty="0">
              <a:effectLst/>
            </a:endParaRP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London has the highest income levels across all percentiles, with a noticeable jump at the 75th percentile.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The South East and East of England also show relatively high income levels, consistent with higher rent costs in these regions.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The North East and North West have the lowest income levels, which aligns with their lower rent prices.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England’s overall income levels sit in the mid-range, capturing a national average.</a:t>
            </a:r>
          </a:p>
        </p:txBody>
      </p:sp>
    </p:spTree>
    <p:extLst>
      <p:ext uri="{BB962C8B-B14F-4D97-AF65-F5344CB8AC3E}">
        <p14:creationId xmlns:p14="http://schemas.microsoft.com/office/powerpoint/2010/main" val="178194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with numbers and dots&#10;&#10;AI-generated content may be incorrect.">
            <a:extLst>
              <a:ext uri="{FF2B5EF4-FFF2-40B4-BE49-F238E27FC236}">
                <a16:creationId xmlns:a16="http://schemas.microsoft.com/office/drawing/2014/main" id="{7C3A7479-A261-F77A-7415-C915F8AB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60" y="512058"/>
            <a:ext cx="8101600" cy="5833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38D68-C7B1-74A5-5DDA-71B226B441F3}"/>
              </a:ext>
            </a:extLst>
          </p:cNvPr>
          <p:cNvSpPr txBox="1"/>
          <p:nvPr/>
        </p:nvSpPr>
        <p:spPr>
          <a:xfrm>
            <a:off x="8477660" y="969565"/>
            <a:ext cx="3577982" cy="291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GB" sz="1000" b="1" i="0" dirty="0">
                <a:effectLst/>
              </a:rPr>
              <a:t>Key Insights: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Wales and South West have the highest percentage of households that own their homes outright (above 30%).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London has the lowest outright homeownership (16.7%) but the highest private rental percentage (22.4%), reflecting high housing costs and reliance on the rental market.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Mortgage ownership is relatively consistent across regions, with percentages mostly between 24% and 27%.</a:t>
            </a:r>
          </a:p>
          <a:p>
            <a:pPr marL="171450" indent="-171450" algn="l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000" i="0" dirty="0">
                <a:effectLst/>
              </a:rPr>
              <a:t>Private renting is significantly lower in regions outside of London, typically around 13-15%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545FE-9F63-34D7-A070-71DE726B0C1B}"/>
              </a:ext>
            </a:extLst>
          </p:cNvPr>
          <p:cNvSpPr txBox="1"/>
          <p:nvPr/>
        </p:nvSpPr>
        <p:spPr>
          <a:xfrm>
            <a:off x="623454" y="6345942"/>
            <a:ext cx="59217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effectLst/>
              </a:rPr>
              <a:t>Fig 6.  </a:t>
            </a:r>
            <a:r>
              <a:rPr lang="en-GB" sz="900" dirty="0"/>
              <a:t>Lollipop C</a:t>
            </a:r>
            <a:r>
              <a:rPr lang="en-GB" sz="900" b="0" i="0" dirty="0">
                <a:effectLst/>
              </a:rPr>
              <a:t>hart showing the comparison of household tenure types by </a:t>
            </a:r>
            <a:r>
              <a:rPr lang="en-GB" sz="900" dirty="0"/>
              <a:t>r</a:t>
            </a:r>
            <a:r>
              <a:rPr lang="en-GB" sz="900" b="0" i="0" dirty="0">
                <a:effectLst/>
              </a:rPr>
              <a:t>egion for 2022, including </a:t>
            </a:r>
            <a:r>
              <a:rPr lang="en-GB" sz="900" dirty="0"/>
              <a:t>Wales</a:t>
            </a:r>
            <a:r>
              <a:rPr lang="en-GB" sz="900" b="0" i="0" dirty="0">
                <a:effectLst/>
              </a:rPr>
              <a:t>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2315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77E54B-9535-C727-AF98-E007AE70EBC0}"/>
              </a:ext>
            </a:extLst>
          </p:cNvPr>
          <p:cNvSpPr txBox="1"/>
          <p:nvPr/>
        </p:nvSpPr>
        <p:spPr>
          <a:xfrm>
            <a:off x="376990" y="4942119"/>
            <a:ext cx="4057561" cy="24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 7. Shows a Layered </a:t>
            </a:r>
            <a:r>
              <a:rPr lang="en-GB" sz="9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en-GB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 of outright ownership by counties in the England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2715B-D5D9-DC6C-D6E0-35D83A438D15}"/>
              </a:ext>
            </a:extLst>
          </p:cNvPr>
          <p:cNvSpPr txBox="1"/>
          <p:nvPr/>
        </p:nvSpPr>
        <p:spPr>
          <a:xfrm>
            <a:off x="7952873" y="327712"/>
            <a:ext cx="3862137" cy="630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000" b="1" dirty="0"/>
              <a:t>Key Insights:</a:t>
            </a:r>
          </a:p>
          <a:p>
            <a:pPr>
              <a:lnSpc>
                <a:spcPct val="150000"/>
              </a:lnSpc>
            </a:pPr>
            <a:r>
              <a:rPr lang="en-GB" sz="1000" b="1" dirty="0"/>
              <a:t>Geographic Trends in Outright Homeownership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High Ownership Areas: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Derbyshire (48%), Dorset (46%), Cornwall (47%), and Isle of Wight (44%) have some of the highest outright ownership percentages.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These regions might have an older population, a higher number of retirees, or a culture of purchasing homes outright.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Coastal and rural areas like Dorset and Cornwall are traditionally known for high outright ownership due to retirement migration.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Low Ownership Areas: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City of London (23%) and Bristol (25%) have the lowest outright homeownership rates.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Urban areas often have higher property prices, making mortgage financing a more common option.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A younger population, job mobility, and a high proportion of rented housing contribute to lower outright ownership in these locations.</a:t>
            </a:r>
          </a:p>
          <a:p>
            <a:pPr>
              <a:lnSpc>
                <a:spcPct val="150000"/>
              </a:lnSpc>
            </a:pPr>
            <a:r>
              <a:rPr lang="en-GB" sz="1000" b="1" dirty="0"/>
              <a:t>Urban vs. Rural Divide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Rural counties such as Dorset, Cornwall, and Derbyshire have higher outright ownership rates, likely due to lower property prices and more retirees.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dirty="0"/>
              <a:t>Urban areas like City of London and Bristol have lower outright ownership rates, driven by expensive housing markets, high rental populations, and younger demographics.</a:t>
            </a:r>
          </a:p>
        </p:txBody>
      </p:sp>
      <p:pic>
        <p:nvPicPr>
          <p:cNvPr id="8" name="Picture 7" descr="A map of the united kingdom&#10;&#10;AI-generated content may be incorrect.">
            <a:extLst>
              <a:ext uri="{FF2B5EF4-FFF2-40B4-BE49-F238E27FC236}">
                <a16:creationId xmlns:a16="http://schemas.microsoft.com/office/drawing/2014/main" id="{D281C442-7988-33C1-0C4F-5123AADB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90" y="327712"/>
            <a:ext cx="6883475" cy="461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dots&#10;&#10;AI-generated content may be incorrect.">
            <a:extLst>
              <a:ext uri="{FF2B5EF4-FFF2-40B4-BE49-F238E27FC236}">
                <a16:creationId xmlns:a16="http://schemas.microsoft.com/office/drawing/2014/main" id="{1B959514-3064-BDC2-A8BA-20246451C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6" y="3602677"/>
            <a:ext cx="6196985" cy="2994568"/>
          </a:xfrm>
        </p:spPr>
      </p:pic>
      <p:pic>
        <p:nvPicPr>
          <p:cNvPr id="6" name="Content Placeholder 4" descr="A graph of a number of individuals&#10;&#10;AI-generated content may be incorrect.">
            <a:extLst>
              <a:ext uri="{FF2B5EF4-FFF2-40B4-BE49-F238E27FC236}">
                <a16:creationId xmlns:a16="http://schemas.microsoft.com/office/drawing/2014/main" id="{86036457-0ACD-C5FE-F4B6-C6B1EF8CE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2" y="679529"/>
            <a:ext cx="6295301" cy="2801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7B1FF-4B1E-2308-3B7C-2E7C7B46EE2B}"/>
              </a:ext>
            </a:extLst>
          </p:cNvPr>
          <p:cNvSpPr txBox="1"/>
          <p:nvPr/>
        </p:nvSpPr>
        <p:spPr>
          <a:xfrm>
            <a:off x="6385131" y="524103"/>
            <a:ext cx="5766159" cy="6302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Key Insights :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England: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High Outright Ownership Among Older Households:</a:t>
            </a:r>
            <a:endParaRPr lang="en-GB" sz="10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72% of households where all members are aged 65+ own their homes outright, compared to just 20% for younger households (16-64 years).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Higher Mortgage Dependence in Younger Households:</a:t>
            </a:r>
            <a:endParaRPr lang="en-GB" sz="10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35% of younger households in England own homes with a mortgage, compared to just 4% for older households.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Private Renting is More Common Among Younger Households:</a:t>
            </a:r>
            <a:endParaRPr lang="en-GB" sz="10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27% of younger households rent privately, while only 6% of older households do.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Social Housing Usage is Similar:</a:t>
            </a:r>
            <a:endParaRPr lang="en-GB" sz="10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Social renting is relatively close for both groups, with 16% for younger and 15% for older households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Wales: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Slightly Higher Outright Ownership for Older Households:</a:t>
            </a:r>
            <a:endParaRPr lang="en-GB" sz="10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73% of older households in Wales own their homes outright, slightly higher than England (72%).Among younger households, outright ownership is at 26%, higher than England's 20%.</a:t>
            </a:r>
          </a:p>
          <a:p>
            <a:pPr algn="l">
              <a:lnSpc>
                <a:spcPct val="150000"/>
              </a:lnSpc>
            </a:pPr>
            <a:r>
              <a:rPr lang="en-GB" sz="1000" b="1" dirty="0"/>
              <a:t>Similar </a:t>
            </a:r>
            <a:r>
              <a:rPr lang="en-GB" sz="1000" b="1" i="0" dirty="0">
                <a:effectLst/>
              </a:rPr>
              <a:t>Mortgage Dependence: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35% of younger households in Wales own homes with a mortgage, identical to England.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However, only 4% of older households in Wales have mortgages, mirroring the trend seen in England.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Private Renting Slightly Lower Among Young Households:</a:t>
            </a:r>
            <a:endParaRPr lang="en-GB" sz="10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22% of younger households rent privately in Wales, lower than England's 27%.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This could suggest slightly better housing affordability in Wales.</a:t>
            </a:r>
          </a:p>
          <a:p>
            <a:pPr algn="l">
              <a:lnSpc>
                <a:spcPct val="150000"/>
              </a:lnSpc>
            </a:pPr>
            <a:r>
              <a:rPr lang="en-GB" sz="1000" b="1" i="0" dirty="0">
                <a:effectLst/>
              </a:rPr>
              <a:t>Social Renting More Common in Wales:</a:t>
            </a:r>
            <a:endParaRPr lang="en-GB" sz="10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000" b="0" i="0" dirty="0">
                <a:effectLst/>
              </a:rPr>
              <a:t>16% of younger households and 14% of older households rent from social housing, which is slightly like England.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DC473-E7EA-8F34-5192-0AAF19602454}"/>
              </a:ext>
            </a:extLst>
          </p:cNvPr>
          <p:cNvSpPr txBox="1"/>
          <p:nvPr/>
        </p:nvSpPr>
        <p:spPr>
          <a:xfrm>
            <a:off x="188146" y="72418"/>
            <a:ext cx="8840831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 3: Homeownership Trends by Age, Ethnicity, Family Size  &amp; Composition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6C559-F35E-C5D9-5B8C-8C8D0EBFD1FD}"/>
              </a:ext>
            </a:extLst>
          </p:cNvPr>
          <p:cNvSpPr txBox="1"/>
          <p:nvPr/>
        </p:nvSpPr>
        <p:spPr>
          <a:xfrm>
            <a:off x="1215620" y="6537085"/>
            <a:ext cx="4880380" cy="248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8a &amp; 8b Shows a Scatter plot of  Household Tenure by Resident Age in England and Wales</a:t>
            </a:r>
          </a:p>
        </p:txBody>
      </p:sp>
    </p:spTree>
    <p:extLst>
      <p:ext uri="{BB962C8B-B14F-4D97-AF65-F5344CB8AC3E}">
        <p14:creationId xmlns:p14="http://schemas.microsoft.com/office/powerpoint/2010/main" val="27969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2789</Words>
  <Application>Microsoft Office PowerPoint</Application>
  <PresentationFormat>Widescreen</PresentationFormat>
  <Paragraphs>225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Wale Tikare</dc:creator>
  <cp:lastModifiedBy>Wale Tikare</cp:lastModifiedBy>
  <cp:revision>3</cp:revision>
  <dcterms:created xsi:type="dcterms:W3CDTF">2025-03-07T19:03:49Z</dcterms:created>
  <dcterms:modified xsi:type="dcterms:W3CDTF">2025-03-19T20:19:43Z</dcterms:modified>
</cp:coreProperties>
</file>