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1" r:id="rId1"/>
  </p:sldMasterIdLst>
  <p:sldIdLst>
    <p:sldId id="286" r:id="rId2"/>
    <p:sldId id="321" r:id="rId3"/>
    <p:sldId id="294" r:id="rId4"/>
    <p:sldId id="284" r:id="rId5"/>
    <p:sldId id="301" r:id="rId6"/>
    <p:sldId id="289" r:id="rId7"/>
    <p:sldId id="296" r:id="rId8"/>
    <p:sldId id="297" r:id="rId9"/>
    <p:sldId id="290" r:id="rId10"/>
    <p:sldId id="304" r:id="rId11"/>
    <p:sldId id="291" r:id="rId12"/>
    <p:sldId id="305" r:id="rId13"/>
    <p:sldId id="306" r:id="rId14"/>
    <p:sldId id="292" r:id="rId15"/>
    <p:sldId id="315" r:id="rId16"/>
    <p:sldId id="293" r:id="rId17"/>
    <p:sldId id="318" r:id="rId18"/>
    <p:sldId id="319" r:id="rId19"/>
    <p:sldId id="32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214453-E3E4-4FCB-8F4A-7E6F0496539F}">
          <p14:sldIdLst>
            <p14:sldId id="286"/>
            <p14:sldId id="321"/>
          </p14:sldIdLst>
        </p14:section>
        <p14:section name="Introduction" id="{1007C86F-3294-48C5-85F2-96BF6B7482D8}">
          <p14:sldIdLst>
            <p14:sldId id="294"/>
          </p14:sldIdLst>
        </p14:section>
        <p14:section name="Project Planning &amp; Specifications" id="{14BDC0DC-1B7E-4F11-B17E-3F0B51311C3E}">
          <p14:sldIdLst>
            <p14:sldId id="284"/>
            <p14:sldId id="301"/>
          </p14:sldIdLst>
        </p14:section>
        <p14:section name="Data Collection" id="{587EC978-B5D1-4D75-A74A-6AA8A82D64B3}">
          <p14:sldIdLst>
            <p14:sldId id="289"/>
            <p14:sldId id="296"/>
            <p14:sldId id="297"/>
          </p14:sldIdLst>
        </p14:section>
        <p14:section name="Data Preparation" id="{CD36C28F-7526-4517-ABA5-114CB0D1681D}">
          <p14:sldIdLst>
            <p14:sldId id="290"/>
            <p14:sldId id="304"/>
          </p14:sldIdLst>
        </p14:section>
        <p14:section name="Data Analysis" id="{DB70B882-49CC-41D4-9CCB-ED28A7746366}">
          <p14:sldIdLst>
            <p14:sldId id="291"/>
            <p14:sldId id="305"/>
            <p14:sldId id="306"/>
          </p14:sldIdLst>
        </p14:section>
        <p14:section name="Findings Conveying and Presentation" id="{7C0E28B4-EDA9-4230-81F8-BADB5E48120D}">
          <p14:sldIdLst>
            <p14:sldId id="292"/>
            <p14:sldId id="315"/>
          </p14:sldIdLst>
        </p14:section>
        <p14:section name="Project Documentation" id="{E2BCC140-FFC2-4709-A138-CEA0F0B6AF8D}">
          <p14:sldIdLst>
            <p14:sldId id="293"/>
            <p14:sldId id="318"/>
            <p14:sldId id="319"/>
          </p14:sldIdLst>
        </p14:section>
        <p14:section name="References" id="{F74D2E45-69CC-4B3B-B23A-8196AB98D701}">
          <p14:sldIdLst>
            <p14:sldId id="3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5" d="100"/>
          <a:sy n="75" d="100"/>
        </p:scale>
        <p:origin x="4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728358-49C5-41AC-B685-5EAA14A7B6E0}"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CCFDE-0E2C-4643-BA87-7C2D3C61F149}" type="slidenum">
              <a:rPr lang="en-US" smtClean="0"/>
              <a:t>‹#›</a:t>
            </a:fld>
            <a:endParaRPr lang="en-US"/>
          </a:p>
        </p:txBody>
      </p:sp>
    </p:spTree>
    <p:extLst>
      <p:ext uri="{BB962C8B-B14F-4D97-AF65-F5344CB8AC3E}">
        <p14:creationId xmlns:p14="http://schemas.microsoft.com/office/powerpoint/2010/main" val="3507996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8766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8213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80063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77763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86B75A-687E-405C-8A0B-8D00578BA2C3}" type="datetimeFigureOut">
              <a:rPr lang="en-US" smtClean="0"/>
              <a:pPr/>
              <a:t>11/25/2021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99006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86B75A-687E-405C-8A0B-8D00578BA2C3}" type="datetimeFigureOut">
              <a:rPr lang="en-US" smtClean="0"/>
              <a:pPr/>
              <a:t>11/25/2021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56035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4692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76444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0367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728358-49C5-41AC-B685-5EAA14A7B6E0}"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CCFDE-0E2C-4643-BA87-7C2D3C61F149}" type="slidenum">
              <a:rPr lang="en-US" smtClean="0"/>
              <a:t>‹#›</a:t>
            </a:fld>
            <a:endParaRPr lang="en-US"/>
          </a:p>
        </p:txBody>
      </p:sp>
    </p:spTree>
    <p:extLst>
      <p:ext uri="{BB962C8B-B14F-4D97-AF65-F5344CB8AC3E}">
        <p14:creationId xmlns:p14="http://schemas.microsoft.com/office/powerpoint/2010/main" val="248170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7852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90314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F728358-49C5-41AC-B685-5EAA14A7B6E0}" type="datetimeFigureOut">
              <a:rPr lang="en-US" smtClean="0"/>
              <a:t>11/25/2021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0CCCFDE-0E2C-4643-BA87-7C2D3C61F149}" type="slidenum">
              <a:rPr lang="en-US" smtClean="0"/>
              <a:t>‹#›</a:t>
            </a:fld>
            <a:endParaRPr lang="en-US"/>
          </a:p>
        </p:txBody>
      </p:sp>
    </p:spTree>
    <p:extLst>
      <p:ext uri="{BB962C8B-B14F-4D97-AF65-F5344CB8AC3E}">
        <p14:creationId xmlns:p14="http://schemas.microsoft.com/office/powerpoint/2010/main" val="3840397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DDF5F92-E675-4B36-9A60-69A962A68675}" type="datetimeFigureOut">
              <a:rPr lang="en-US" smtClean="0"/>
              <a:t>11/25/2021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65393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5586B75A-687E-405C-8A0B-8D00578BA2C3}" type="datetimeFigureOut">
              <a:rPr lang="en-US" smtClean="0"/>
              <a:pPr/>
              <a:t>11/25/2021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49691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F728358-49C5-41AC-B685-5EAA14A7B6E0}"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CCCFDE-0E2C-4643-BA87-7C2D3C61F149}" type="slidenum">
              <a:rPr lang="en-US" smtClean="0"/>
              <a:t>‹#›</a:t>
            </a:fld>
            <a:endParaRPr lang="en-US"/>
          </a:p>
        </p:txBody>
      </p:sp>
    </p:spTree>
    <p:extLst>
      <p:ext uri="{BB962C8B-B14F-4D97-AF65-F5344CB8AC3E}">
        <p14:creationId xmlns:p14="http://schemas.microsoft.com/office/powerpoint/2010/main" val="134718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586B75A-687E-405C-8A0B-8D00578BA2C3}" type="datetimeFigureOut">
              <a:rPr lang="en-US" smtClean="0"/>
              <a:pPr/>
              <a:t>11/25/2021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05207653"/>
      </p:ext>
    </p:extLst>
  </p:cSld>
  <p:clrMap bg1="dk1" tx1="lt1" bg2="dk2" tx2="lt2" accent1="accent1" accent2="accent2" accent3="accent3" accent4="accent4" accent5="accent5" accent6="accent6" hlink="hlink" folHlink="folHlink"/>
  <p:sldLayoutIdLst>
    <p:sldLayoutId id="2147484182" r:id="rId1"/>
    <p:sldLayoutId id="2147484183" r:id="rId2"/>
    <p:sldLayoutId id="2147484184" r:id="rId3"/>
    <p:sldLayoutId id="2147484185" r:id="rId4"/>
    <p:sldLayoutId id="2147484186" r:id="rId5"/>
    <p:sldLayoutId id="2147484187" r:id="rId6"/>
    <p:sldLayoutId id="2147484188" r:id="rId7"/>
    <p:sldLayoutId id="2147484189" r:id="rId8"/>
    <p:sldLayoutId id="2147484190" r:id="rId9"/>
    <p:sldLayoutId id="2147484191" r:id="rId10"/>
    <p:sldLayoutId id="2147484192" r:id="rId11"/>
    <p:sldLayoutId id="2147484193" r:id="rId12"/>
    <p:sldLayoutId id="2147484194" r:id="rId13"/>
    <p:sldLayoutId id="2147484195" r:id="rId14"/>
    <p:sldLayoutId id="2147484196" r:id="rId15"/>
    <p:sldLayoutId id="2147484197" r:id="rId16"/>
    <p:sldLayoutId id="214748419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4.xml"/><Relationship Id="rId7" Type="http://schemas.openxmlformats.org/officeDocument/2006/relationships/slide" Target="slide1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9.xml"/><Relationship Id="rId4" Type="http://schemas.openxmlformats.org/officeDocument/2006/relationships/slide" Target="slide6.xml"/><Relationship Id="rId9" Type="http://schemas.openxmlformats.org/officeDocument/2006/relationships/slide" Target="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1447800"/>
            <a:ext cx="8825658" cy="1883229"/>
          </a:xfrm>
        </p:spPr>
        <p:txBody>
          <a:bodyPr/>
          <a:lstStyle/>
          <a:p>
            <a:r>
              <a:rPr lang="en-US" sz="4800" dirty="0" smtClean="0">
                <a:latin typeface="Times New Roman" panose="02020603050405020304" pitchFamily="18" charset="0"/>
                <a:cs typeface="Times New Roman" panose="02020603050405020304" pitchFamily="18" charset="0"/>
              </a:rPr>
              <a:t>Parch &amp; Posey Analysis</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7427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anose="020B0604030504040204" pitchFamily="34" charset="0"/>
                <a:ea typeface="Verdana" panose="020B0604030504040204" pitchFamily="34" charset="0"/>
              </a:rPr>
              <a:t>Data Preparation</a:t>
            </a:r>
            <a:endParaRPr lang="en-US" dirty="0"/>
          </a:p>
        </p:txBody>
      </p:sp>
      <p:sp>
        <p:nvSpPr>
          <p:cNvPr id="3" name="Content Placeholder 2"/>
          <p:cNvSpPr>
            <a:spLocks noGrp="1"/>
          </p:cNvSpPr>
          <p:nvPr>
            <p:ph idx="1"/>
          </p:nvPr>
        </p:nvSpPr>
        <p:spPr>
          <a:xfrm>
            <a:off x="489358" y="2052918"/>
            <a:ext cx="11267213" cy="4700579"/>
          </a:xfrm>
        </p:spPr>
        <p:txBody>
          <a:bodyPr/>
          <a:lstStyle/>
          <a:p>
            <a:pPr marL="0" indent="0">
              <a:buNone/>
            </a:pPr>
            <a:r>
              <a:rPr lang="en-US" dirty="0" smtClean="0"/>
              <a:t>In this stage, I:</a:t>
            </a:r>
          </a:p>
          <a:p>
            <a:r>
              <a:rPr lang="en-US" dirty="0" smtClean="0">
                <a:latin typeface="Verdana" panose="020B0604030504040204" pitchFamily="34" charset="0"/>
                <a:ea typeface="Verdana" panose="020B0604030504040204" pitchFamily="34" charset="0"/>
              </a:rPr>
              <a:t>Examined the relationship between the tables.</a:t>
            </a:r>
          </a:p>
          <a:p>
            <a:r>
              <a:rPr lang="en-US" dirty="0" smtClean="0">
                <a:latin typeface="Verdana" panose="020B0604030504040204" pitchFamily="34" charset="0"/>
                <a:ea typeface="Verdana" panose="020B0604030504040204" pitchFamily="34" charset="0"/>
              </a:rPr>
              <a:t>Made sure that each column is of a suitable data type.</a:t>
            </a:r>
          </a:p>
          <a:p>
            <a:r>
              <a:rPr lang="en-US" dirty="0" smtClean="0">
                <a:latin typeface="Verdana" panose="020B0604030504040204" pitchFamily="34" charset="0"/>
                <a:ea typeface="Verdana" panose="020B0604030504040204" pitchFamily="34" charset="0"/>
              </a:rPr>
              <a:t>Made sure that the data fit the analysis.</a:t>
            </a:r>
            <a:endParaRPr lang="en-US"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20" y="3792004"/>
            <a:ext cx="4294164" cy="2961493"/>
          </a:xfrm>
          <a:prstGeom prst="rect">
            <a:avLst/>
          </a:prstGeom>
        </p:spPr>
      </p:pic>
      <p:pic>
        <p:nvPicPr>
          <p:cNvPr id="5" name="Picture 4"/>
          <p:cNvPicPr>
            <a:picLocks noChangeAspect="1"/>
          </p:cNvPicPr>
          <p:nvPr/>
        </p:nvPicPr>
        <p:blipFill>
          <a:blip r:embed="rId3"/>
          <a:stretch>
            <a:fillRect/>
          </a:stretch>
        </p:blipFill>
        <p:spPr>
          <a:xfrm>
            <a:off x="6479469" y="3792004"/>
            <a:ext cx="5277102" cy="2961493"/>
          </a:xfrm>
          <a:prstGeom prst="rect">
            <a:avLst/>
          </a:prstGeom>
        </p:spPr>
      </p:pic>
    </p:spTree>
    <p:extLst>
      <p:ext uri="{BB962C8B-B14F-4D97-AF65-F5344CB8AC3E}">
        <p14:creationId xmlns:p14="http://schemas.microsoft.com/office/powerpoint/2010/main" val="456738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1447800"/>
            <a:ext cx="8825658" cy="1608909"/>
          </a:xfrm>
        </p:spPr>
        <p:txBody>
          <a:bodyPr/>
          <a:lstStyle/>
          <a:p>
            <a:r>
              <a:rPr lang="en-US" sz="4800" dirty="0" smtClean="0">
                <a:latin typeface="Verdana" panose="020B0604030504040204" pitchFamily="34" charset="0"/>
                <a:ea typeface="Verdana" panose="020B0604030504040204" pitchFamily="34" charset="0"/>
                <a:cs typeface="Times New Roman" panose="02020603050405020304" pitchFamily="18" charset="0"/>
              </a:rPr>
              <a:t>Data Analysis</a:t>
            </a:r>
            <a:endParaRPr lang="en-US" sz="4800" dirty="0">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724816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1945"/>
          </a:xfrm>
        </p:spPr>
        <p:txBody>
          <a:bodyPr/>
          <a:lstStyle/>
          <a:p>
            <a:r>
              <a:rPr lang="en-US" dirty="0" smtClean="0">
                <a:latin typeface="Verdana" panose="020B0604030504040204" pitchFamily="34" charset="0"/>
                <a:ea typeface="Verdana" panose="020B0604030504040204" pitchFamily="34" charset="0"/>
              </a:rPr>
              <a:t>Data Analysis</a:t>
            </a:r>
            <a:endParaRPr lang="en-US" dirty="0"/>
          </a:p>
        </p:txBody>
      </p:sp>
      <p:sp>
        <p:nvSpPr>
          <p:cNvPr id="3" name="Content Placeholder 2"/>
          <p:cNvSpPr>
            <a:spLocks noGrp="1"/>
          </p:cNvSpPr>
          <p:nvPr>
            <p:ph idx="1"/>
          </p:nvPr>
        </p:nvSpPr>
        <p:spPr>
          <a:xfrm>
            <a:off x="437107" y="1504278"/>
            <a:ext cx="10026242" cy="4195481"/>
          </a:xfrm>
        </p:spPr>
        <p:txBody>
          <a:bodyPr/>
          <a:lstStyle/>
          <a:p>
            <a:pPr marL="0" indent="0">
              <a:buNone/>
            </a:pPr>
            <a:r>
              <a:rPr lang="en-US" sz="2400" dirty="0" smtClean="0">
                <a:latin typeface="Verdana" panose="020B0604030504040204" pitchFamily="34" charset="0"/>
                <a:ea typeface="Verdana" panose="020B0604030504040204" pitchFamily="34" charset="0"/>
              </a:rPr>
              <a:t>In this stage, I used T-SQL and MS SQL Server Management Studio to query the tables and answer the business questions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3938" y="2827020"/>
            <a:ext cx="6271362" cy="3962584"/>
          </a:xfrm>
          <a:prstGeom prst="rect">
            <a:avLst/>
          </a:prstGeom>
        </p:spPr>
      </p:pic>
    </p:spTree>
    <p:extLst>
      <p:ext uri="{BB962C8B-B14F-4D97-AF65-F5344CB8AC3E}">
        <p14:creationId xmlns:p14="http://schemas.microsoft.com/office/powerpoint/2010/main" val="1344968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1945"/>
          </a:xfrm>
        </p:spPr>
        <p:txBody>
          <a:bodyPr/>
          <a:lstStyle/>
          <a:p>
            <a:r>
              <a:rPr lang="en-US" dirty="0" smtClean="0">
                <a:latin typeface="Verdana" panose="020B0604030504040204" pitchFamily="34" charset="0"/>
                <a:ea typeface="Verdana" panose="020B0604030504040204" pitchFamily="34" charset="0"/>
              </a:rPr>
              <a:t>Data Analysis</a:t>
            </a:r>
            <a:endParaRPr lang="en-US" dirty="0"/>
          </a:p>
        </p:txBody>
      </p:sp>
      <p:sp>
        <p:nvSpPr>
          <p:cNvPr id="3" name="Content Placeholder 2"/>
          <p:cNvSpPr>
            <a:spLocks noGrp="1"/>
          </p:cNvSpPr>
          <p:nvPr>
            <p:ph idx="1"/>
          </p:nvPr>
        </p:nvSpPr>
        <p:spPr>
          <a:xfrm>
            <a:off x="437107" y="1504278"/>
            <a:ext cx="10026242" cy="4347882"/>
          </a:xfrm>
        </p:spPr>
        <p:txBody>
          <a:bodyPr>
            <a:normAutofit lnSpcReduction="10000"/>
          </a:bodyPr>
          <a:lstStyle/>
          <a:p>
            <a:pPr marL="0" indent="0">
              <a:buNone/>
            </a:pPr>
            <a:r>
              <a:rPr lang="en-US" sz="2800" b="1" dirty="0" smtClean="0">
                <a:latin typeface="Verdana" panose="020B0604030504040204" pitchFamily="34" charset="0"/>
                <a:ea typeface="Verdana" panose="020B0604030504040204" pitchFamily="34" charset="0"/>
              </a:rPr>
              <a:t>MS SQL Server Sub-stage</a:t>
            </a:r>
          </a:p>
          <a:p>
            <a:pPr marL="0" indent="0">
              <a:buNone/>
            </a:pPr>
            <a:r>
              <a:rPr lang="en-US" sz="2400" dirty="0" smtClean="0">
                <a:latin typeface="Verdana" panose="020B0604030504040204" pitchFamily="34" charset="0"/>
                <a:ea typeface="Verdana" panose="020B0604030504040204" pitchFamily="34" charset="0"/>
              </a:rPr>
              <a:t>When querying the tables, I used various techniques for the analysis including:</a:t>
            </a:r>
          </a:p>
          <a:p>
            <a:r>
              <a:rPr lang="en-US" sz="2200" dirty="0">
                <a:latin typeface="Verdana" panose="020B0604030504040204" pitchFamily="34" charset="0"/>
                <a:ea typeface="Verdana" panose="020B0604030504040204" pitchFamily="34" charset="0"/>
              </a:rPr>
              <a:t> 	</a:t>
            </a:r>
            <a:r>
              <a:rPr lang="en-US" sz="2200" dirty="0" smtClean="0">
                <a:latin typeface="Verdana" panose="020B0604030504040204" pitchFamily="34" charset="0"/>
                <a:ea typeface="Verdana" panose="020B0604030504040204" pitchFamily="34" charset="0"/>
              </a:rPr>
              <a:t>Filtering</a:t>
            </a:r>
            <a:r>
              <a:rPr lang="en-US" sz="2200" dirty="0">
                <a:latin typeface="Verdana" panose="020B0604030504040204" pitchFamily="34" charset="0"/>
                <a:ea typeface="Verdana" panose="020B0604030504040204" pitchFamily="34" charset="0"/>
              </a:rPr>
              <a:t>.</a:t>
            </a:r>
          </a:p>
          <a:p>
            <a:r>
              <a:rPr lang="en-US" sz="2200" dirty="0">
                <a:latin typeface="Verdana" panose="020B0604030504040204" pitchFamily="34" charset="0"/>
                <a:ea typeface="Verdana" panose="020B0604030504040204" pitchFamily="34" charset="0"/>
              </a:rPr>
              <a:t>	</a:t>
            </a:r>
            <a:r>
              <a:rPr lang="en-US" sz="2200" dirty="0" smtClean="0">
                <a:latin typeface="Verdana" panose="020B0604030504040204" pitchFamily="34" charset="0"/>
                <a:ea typeface="Verdana" panose="020B0604030504040204" pitchFamily="34" charset="0"/>
              </a:rPr>
              <a:t>Joining</a:t>
            </a:r>
            <a:r>
              <a:rPr lang="en-US" sz="2200" dirty="0">
                <a:latin typeface="Verdana" panose="020B0604030504040204" pitchFamily="34" charset="0"/>
                <a:ea typeface="Verdana" panose="020B0604030504040204" pitchFamily="34" charset="0"/>
              </a:rPr>
              <a:t>.</a:t>
            </a:r>
          </a:p>
          <a:p>
            <a:r>
              <a:rPr lang="en-US" sz="2200" dirty="0">
                <a:latin typeface="Verdana" panose="020B0604030504040204" pitchFamily="34" charset="0"/>
                <a:ea typeface="Verdana" panose="020B0604030504040204" pitchFamily="34" charset="0"/>
              </a:rPr>
              <a:t>	</a:t>
            </a:r>
            <a:r>
              <a:rPr lang="en-US" sz="2200" dirty="0" smtClean="0">
                <a:latin typeface="Verdana" panose="020B0604030504040204" pitchFamily="34" charset="0"/>
                <a:ea typeface="Verdana" panose="020B0604030504040204" pitchFamily="34" charset="0"/>
              </a:rPr>
              <a:t>Grouping</a:t>
            </a:r>
            <a:r>
              <a:rPr lang="en-US" sz="2200" dirty="0">
                <a:latin typeface="Verdana" panose="020B0604030504040204" pitchFamily="34" charset="0"/>
                <a:ea typeface="Verdana" panose="020B0604030504040204" pitchFamily="34" charset="0"/>
              </a:rPr>
              <a:t>.</a:t>
            </a:r>
          </a:p>
          <a:p>
            <a:r>
              <a:rPr lang="en-US" sz="2200" dirty="0">
                <a:latin typeface="Verdana" panose="020B0604030504040204" pitchFamily="34" charset="0"/>
                <a:ea typeface="Verdana" panose="020B0604030504040204" pitchFamily="34" charset="0"/>
              </a:rPr>
              <a:t>	</a:t>
            </a:r>
            <a:r>
              <a:rPr lang="en-US" sz="2200" dirty="0" smtClean="0">
                <a:latin typeface="Verdana" panose="020B0604030504040204" pitchFamily="34" charset="0"/>
                <a:ea typeface="Verdana" panose="020B0604030504040204" pitchFamily="34" charset="0"/>
              </a:rPr>
              <a:t>Sorting</a:t>
            </a:r>
            <a:r>
              <a:rPr lang="en-US" sz="2200" dirty="0">
                <a:latin typeface="Verdana" panose="020B0604030504040204" pitchFamily="34" charset="0"/>
                <a:ea typeface="Verdana" panose="020B0604030504040204" pitchFamily="34" charset="0"/>
              </a:rPr>
              <a:t>.</a:t>
            </a:r>
          </a:p>
          <a:p>
            <a:r>
              <a:rPr lang="en-US" sz="2200" dirty="0">
                <a:latin typeface="Verdana" panose="020B0604030504040204" pitchFamily="34" charset="0"/>
                <a:ea typeface="Verdana" panose="020B0604030504040204" pitchFamily="34" charset="0"/>
              </a:rPr>
              <a:t>	</a:t>
            </a:r>
            <a:r>
              <a:rPr lang="en-US" sz="2200" dirty="0" smtClean="0">
                <a:latin typeface="Verdana" panose="020B0604030504040204" pitchFamily="34" charset="0"/>
                <a:ea typeface="Verdana" panose="020B0604030504040204" pitchFamily="34" charset="0"/>
              </a:rPr>
              <a:t>CTE </a:t>
            </a:r>
            <a:r>
              <a:rPr lang="en-US" sz="2200" dirty="0">
                <a:latin typeface="Verdana" panose="020B0604030504040204" pitchFamily="34" charset="0"/>
                <a:ea typeface="Verdana" panose="020B0604030504040204" pitchFamily="34" charset="0"/>
              </a:rPr>
              <a:t>&amp; Sub-queries.</a:t>
            </a:r>
          </a:p>
          <a:p>
            <a:r>
              <a:rPr lang="en-US" sz="2200" dirty="0">
                <a:latin typeface="Verdana" panose="020B0604030504040204" pitchFamily="34" charset="0"/>
                <a:ea typeface="Verdana" panose="020B0604030504040204" pitchFamily="34" charset="0"/>
              </a:rPr>
              <a:t>	</a:t>
            </a:r>
            <a:r>
              <a:rPr lang="en-US" sz="2200" dirty="0" smtClean="0">
                <a:latin typeface="Verdana" panose="020B0604030504040204" pitchFamily="34" charset="0"/>
                <a:ea typeface="Verdana" panose="020B0604030504040204" pitchFamily="34" charset="0"/>
              </a:rPr>
              <a:t>Date, Math </a:t>
            </a:r>
            <a:r>
              <a:rPr lang="en-US" sz="2200" dirty="0">
                <a:latin typeface="Verdana" panose="020B0604030504040204" pitchFamily="34" charset="0"/>
                <a:ea typeface="Verdana" panose="020B0604030504040204" pitchFamily="34" charset="0"/>
              </a:rPr>
              <a:t>and Text Functions.</a:t>
            </a:r>
          </a:p>
          <a:p>
            <a:r>
              <a:rPr lang="en-US" sz="2200" dirty="0">
                <a:latin typeface="Verdana" panose="020B0604030504040204" pitchFamily="34" charset="0"/>
                <a:ea typeface="Verdana" panose="020B0604030504040204" pitchFamily="34" charset="0"/>
              </a:rPr>
              <a:t>	</a:t>
            </a:r>
            <a:r>
              <a:rPr lang="en-US" sz="2200" dirty="0" smtClean="0">
                <a:latin typeface="Verdana" panose="020B0604030504040204" pitchFamily="34" charset="0"/>
                <a:ea typeface="Verdana" panose="020B0604030504040204" pitchFamily="34" charset="0"/>
              </a:rPr>
              <a:t>Window </a:t>
            </a:r>
            <a:r>
              <a:rPr lang="en-US" sz="2200" dirty="0">
                <a:latin typeface="Verdana" panose="020B0604030504040204" pitchFamily="34" charset="0"/>
                <a:ea typeface="Verdana" panose="020B0604030504040204" pitchFamily="34" charset="0"/>
              </a:rPr>
              <a:t>Function.</a:t>
            </a:r>
          </a:p>
        </p:txBody>
      </p:sp>
    </p:spTree>
    <p:extLst>
      <p:ext uri="{BB962C8B-B14F-4D97-AF65-F5344CB8AC3E}">
        <p14:creationId xmlns:p14="http://schemas.microsoft.com/office/powerpoint/2010/main" val="850158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441" y="1526177"/>
            <a:ext cx="11834948" cy="1608909"/>
          </a:xfrm>
        </p:spPr>
        <p:txBody>
          <a:bodyPr/>
          <a:lstStyle/>
          <a:p>
            <a:r>
              <a:rPr lang="en-US" sz="4800" dirty="0">
                <a:latin typeface="Verdana" panose="020B0604030504040204" pitchFamily="34" charset="0"/>
                <a:ea typeface="Verdana" panose="020B0604030504040204" pitchFamily="34" charset="0"/>
                <a:cs typeface="Times New Roman" panose="02020603050405020304" pitchFamily="18" charset="0"/>
              </a:rPr>
              <a:t>Findings Conveying </a:t>
            </a:r>
            <a:r>
              <a:rPr lang="en-US" sz="4800" dirty="0" smtClean="0">
                <a:latin typeface="Verdana" panose="020B0604030504040204" pitchFamily="34" charset="0"/>
                <a:ea typeface="Verdana" panose="020B0604030504040204" pitchFamily="34" charset="0"/>
                <a:cs typeface="Times New Roman" panose="02020603050405020304" pitchFamily="18" charset="0"/>
              </a:rPr>
              <a:t>and Presentations</a:t>
            </a:r>
            <a:endParaRPr lang="en-US" sz="4800" dirty="0">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900891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1945"/>
          </a:xfrm>
        </p:spPr>
        <p:txBody>
          <a:bodyPr/>
          <a:lstStyle/>
          <a:p>
            <a:r>
              <a:rPr lang="en-US" dirty="0" smtClean="0">
                <a:latin typeface="Verdana" panose="020B0604030504040204" pitchFamily="34" charset="0"/>
                <a:ea typeface="Verdana" panose="020B0604030504040204" pitchFamily="34" charset="0"/>
                <a:cs typeface="Times New Roman" panose="02020603050405020304" pitchFamily="18" charset="0"/>
              </a:rPr>
              <a:t>Conveying </a:t>
            </a:r>
            <a:r>
              <a:rPr lang="en-US" dirty="0">
                <a:latin typeface="Verdana" panose="020B0604030504040204" pitchFamily="34" charset="0"/>
                <a:ea typeface="Verdana" panose="020B0604030504040204" pitchFamily="34" charset="0"/>
                <a:cs typeface="Times New Roman" panose="02020603050405020304" pitchFamily="18" charset="0"/>
              </a:rPr>
              <a:t>of </a:t>
            </a:r>
            <a:r>
              <a:rPr lang="en-US" dirty="0" smtClean="0">
                <a:latin typeface="Verdana" panose="020B0604030504040204" pitchFamily="34" charset="0"/>
                <a:ea typeface="Verdana" panose="020B0604030504040204" pitchFamily="34" charset="0"/>
                <a:cs typeface="Times New Roman" panose="02020603050405020304" pitchFamily="18" charset="0"/>
              </a:rPr>
              <a:t>Findings</a:t>
            </a:r>
            <a:endParaRPr lang="en-US"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437106" y="1504278"/>
            <a:ext cx="10561820" cy="4530762"/>
          </a:xfrm>
        </p:spPr>
        <p:txBody>
          <a:bodyPr>
            <a:normAutofit/>
          </a:bodyPr>
          <a:lstStyle/>
          <a:p>
            <a:pPr marL="0" indent="0">
              <a:buNone/>
            </a:pPr>
            <a:r>
              <a:rPr lang="en-US" sz="2800" dirty="0" smtClean="0">
                <a:latin typeface="Verdana" panose="020B0604030504040204" pitchFamily="34" charset="0"/>
                <a:ea typeface="Verdana" panose="020B0604030504040204" pitchFamily="34" charset="0"/>
              </a:rPr>
              <a:t>For the SQL Server analysis queries, I forwarded the </a:t>
            </a:r>
            <a:r>
              <a:rPr lang="en-US" sz="2800" dirty="0" smtClean="0">
                <a:latin typeface="Verdana" panose="020B0604030504040204" pitchFamily="34" charset="0"/>
                <a:ea typeface="Verdana" panose="020B0604030504040204" pitchFamily="34" charset="0"/>
              </a:rPr>
              <a:t>results </a:t>
            </a:r>
            <a:r>
              <a:rPr lang="en-US" sz="2800" dirty="0" smtClean="0">
                <a:latin typeface="Verdana" panose="020B0604030504040204" pitchFamily="34" charset="0"/>
                <a:ea typeface="Verdana" panose="020B0604030504040204" pitchFamily="34" charset="0"/>
              </a:rPr>
              <a:t>in the form of csv file (Tabular Form).</a:t>
            </a:r>
          </a:p>
        </p:txBody>
      </p:sp>
      <p:pic>
        <p:nvPicPr>
          <p:cNvPr id="7" name="Picture 6"/>
          <p:cNvPicPr>
            <a:picLocks noChangeAspect="1"/>
          </p:cNvPicPr>
          <p:nvPr/>
        </p:nvPicPr>
        <p:blipFill>
          <a:blip r:embed="rId2"/>
          <a:stretch>
            <a:fillRect/>
          </a:stretch>
        </p:blipFill>
        <p:spPr>
          <a:xfrm>
            <a:off x="2197100" y="3279843"/>
            <a:ext cx="8942433" cy="3145648"/>
          </a:xfrm>
          <a:prstGeom prst="rect">
            <a:avLst/>
          </a:prstGeom>
        </p:spPr>
      </p:pic>
    </p:spTree>
    <p:extLst>
      <p:ext uri="{BB962C8B-B14F-4D97-AF65-F5344CB8AC3E}">
        <p14:creationId xmlns:p14="http://schemas.microsoft.com/office/powerpoint/2010/main" val="4271217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1447800"/>
            <a:ext cx="8825658" cy="1608909"/>
          </a:xfrm>
        </p:spPr>
        <p:txBody>
          <a:bodyPr/>
          <a:lstStyle/>
          <a:p>
            <a:r>
              <a:rPr lang="en-US" sz="4800" dirty="0" smtClean="0">
                <a:latin typeface="Verdana" panose="020B0604030504040204" pitchFamily="34" charset="0"/>
                <a:ea typeface="Verdana" panose="020B0604030504040204" pitchFamily="34" charset="0"/>
                <a:cs typeface="Times New Roman" panose="02020603050405020304" pitchFamily="18" charset="0"/>
              </a:rPr>
              <a:t>Project Documentation</a:t>
            </a:r>
            <a:endParaRPr lang="en-US" sz="4800" dirty="0">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964501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1945"/>
          </a:xfrm>
        </p:spPr>
        <p:txBody>
          <a:bodyPr/>
          <a:lstStyle/>
          <a:p>
            <a:r>
              <a:rPr lang="en-US" dirty="0" smtClean="0">
                <a:latin typeface="Verdana" panose="020B0604030504040204" pitchFamily="34" charset="0"/>
                <a:ea typeface="Verdana" panose="020B0604030504040204" pitchFamily="34" charset="0"/>
                <a:cs typeface="Times New Roman" panose="02020603050405020304" pitchFamily="18" charset="0"/>
              </a:rPr>
              <a:t>Project Documentation</a:t>
            </a:r>
            <a:endParaRPr lang="en-US"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437106" y="1504278"/>
            <a:ext cx="10561820" cy="4530762"/>
          </a:xfrm>
        </p:spPr>
        <p:txBody>
          <a:bodyPr>
            <a:normAutofit/>
          </a:bodyPr>
          <a:lstStyle/>
          <a:p>
            <a:pPr marL="0" indent="0">
              <a:buNone/>
            </a:pPr>
            <a:r>
              <a:rPr lang="en-US" sz="2400" dirty="0" smtClean="0">
                <a:latin typeface="Verdana" panose="020B0604030504040204" pitchFamily="34" charset="0"/>
                <a:ea typeface="Verdana" panose="020B0604030504040204" pitchFamily="34" charset="0"/>
              </a:rPr>
              <a:t>I documented the project by establishing the documentation database </a:t>
            </a:r>
            <a:r>
              <a:rPr lang="en-US" sz="2400" i="1" dirty="0" smtClean="0">
                <a:latin typeface="Verdana" panose="020B0604030504040204" pitchFamily="34" charset="0"/>
                <a:ea typeface="Verdana" panose="020B0604030504040204" pitchFamily="34" charset="0"/>
              </a:rPr>
              <a:t>Business Requests </a:t>
            </a:r>
            <a:r>
              <a:rPr lang="en-US" sz="2400" dirty="0">
                <a:latin typeface="Verdana" panose="020B0604030504040204" pitchFamily="34" charset="0"/>
                <a:ea typeface="Verdana" panose="020B0604030504040204" pitchFamily="34" charset="0"/>
              </a:rPr>
              <a:t>which is dedicated to </a:t>
            </a:r>
            <a:r>
              <a:rPr lang="en-US" sz="2400" dirty="0" smtClean="0">
                <a:latin typeface="Verdana" panose="020B0604030504040204" pitchFamily="34" charset="0"/>
                <a:ea typeface="Verdana" panose="020B0604030504040204" pitchFamily="34" charset="0"/>
              </a:rPr>
              <a:t>show and document each and every question in every business request. </a:t>
            </a:r>
          </a:p>
          <a:p>
            <a:pPr marL="0" indent="0">
              <a:buNone/>
            </a:pPr>
            <a:endParaRPr lang="en-US" sz="2400" dirty="0">
              <a:latin typeface="Verdana" panose="020B0604030504040204" pitchFamily="34" charset="0"/>
              <a:ea typeface="Verdana" panose="020B0604030504040204" pitchFamily="34" charset="0"/>
            </a:endParaRPr>
          </a:p>
          <a:p>
            <a:pPr marL="457200" indent="-457200">
              <a:buFont typeface="+mj-lt"/>
              <a:buAutoNum type="arabicPeriod"/>
            </a:pPr>
            <a:endParaRPr lang="en-US" sz="2400" dirty="0" smtClean="0">
              <a:latin typeface="Verdana" panose="020B0604030504040204" pitchFamily="34" charset="0"/>
              <a:ea typeface="Verdana" panose="020B0604030504040204" pitchFamily="34" charset="0"/>
            </a:endParaRPr>
          </a:p>
          <a:p>
            <a:pPr marL="0" indent="0">
              <a:buNone/>
            </a:pPr>
            <a:endParaRPr lang="en-US" sz="2800" dirty="0" smtClean="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3416300" y="2889998"/>
            <a:ext cx="6831012" cy="3828302"/>
          </a:xfrm>
          <a:prstGeom prst="rect">
            <a:avLst/>
          </a:prstGeom>
        </p:spPr>
      </p:pic>
    </p:spTree>
    <p:extLst>
      <p:ext uri="{BB962C8B-B14F-4D97-AF65-F5344CB8AC3E}">
        <p14:creationId xmlns:p14="http://schemas.microsoft.com/office/powerpoint/2010/main" val="365901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1945"/>
          </a:xfrm>
        </p:spPr>
        <p:txBody>
          <a:bodyPr/>
          <a:lstStyle/>
          <a:p>
            <a:r>
              <a:rPr lang="en-US" dirty="0" smtClean="0">
                <a:latin typeface="Verdana" panose="020B0604030504040204" pitchFamily="34" charset="0"/>
                <a:ea typeface="Verdana" panose="020B0604030504040204" pitchFamily="34" charset="0"/>
                <a:cs typeface="Times New Roman" panose="02020603050405020304" pitchFamily="18" charset="0"/>
              </a:rPr>
              <a:t>Project Documentation</a:t>
            </a:r>
            <a:endParaRPr lang="en-US"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437106" y="1504277"/>
            <a:ext cx="10561820" cy="5157779"/>
          </a:xfrm>
        </p:spPr>
        <p:txBody>
          <a:bodyPr>
            <a:normAutofit/>
          </a:bodyPr>
          <a:lstStyle/>
          <a:p>
            <a:pPr marL="0" indent="0">
              <a:buNone/>
            </a:pPr>
            <a:r>
              <a:rPr lang="en-US" sz="2400" dirty="0" smtClean="0">
                <a:latin typeface="Verdana" panose="020B0604030504040204" pitchFamily="34" charset="0"/>
                <a:ea typeface="Verdana" panose="020B0604030504040204" pitchFamily="34" charset="0"/>
              </a:rPr>
              <a:t>Project documentation is important for mainly two reasons:</a:t>
            </a:r>
          </a:p>
          <a:p>
            <a:pPr marL="457200" indent="-457200">
              <a:buFont typeface="+mj-lt"/>
              <a:buAutoNum type="arabicPeriod"/>
            </a:pPr>
            <a:r>
              <a:rPr lang="en-US" sz="2400" dirty="0" smtClean="0">
                <a:latin typeface="Verdana" panose="020B0604030504040204" pitchFamily="34" charset="0"/>
                <a:ea typeface="Verdana" panose="020B0604030504040204" pitchFamily="34" charset="0"/>
              </a:rPr>
              <a:t>To ensure and emphasize the job responsibilities and roles.</a:t>
            </a:r>
          </a:p>
          <a:p>
            <a:pPr marL="457200" indent="-457200">
              <a:buFont typeface="+mj-lt"/>
              <a:buAutoNum type="arabicPeriod"/>
            </a:pPr>
            <a:r>
              <a:rPr lang="en-US" sz="2400" dirty="0" smtClean="0">
                <a:latin typeface="Verdana" panose="020B0604030504040204" pitchFamily="34" charset="0"/>
                <a:ea typeface="Verdana" panose="020B0604030504040204" pitchFamily="34" charset="0"/>
              </a:rPr>
              <a:t>To facilitate answering or automating the </a:t>
            </a:r>
            <a:r>
              <a:rPr lang="en-US" sz="2400" dirty="0" smtClean="0">
                <a:latin typeface="Verdana" panose="020B0604030504040204" pitchFamily="34" charset="0"/>
                <a:ea typeface="Verdana" panose="020B0604030504040204" pitchFamily="34" charset="0"/>
              </a:rPr>
              <a:t>answering process </a:t>
            </a:r>
            <a:r>
              <a:rPr lang="en-US" sz="2400" dirty="0" smtClean="0">
                <a:latin typeface="Verdana" panose="020B0604030504040204" pitchFamily="34" charset="0"/>
                <a:ea typeface="Verdana" panose="020B0604030504040204" pitchFamily="34" charset="0"/>
              </a:rPr>
              <a:t>if the main database is loaded incrementally and the same questions are asked regularly. For example, the data analyst can use SSIS to execute SQL Tasks that query the documentation database for certain questions and store the results in variables or flat file. Next, the data analyst can add a data flow tasks </a:t>
            </a:r>
            <a:r>
              <a:rPr lang="en-US" sz="2400" dirty="0" smtClean="0">
                <a:latin typeface="Verdana" panose="020B0604030504040204" pitchFamily="34" charset="0"/>
                <a:ea typeface="Verdana" panose="020B0604030504040204" pitchFamily="34" charset="0"/>
              </a:rPr>
              <a:t>to </a:t>
            </a:r>
            <a:r>
              <a:rPr lang="en-US" sz="2400" dirty="0" smtClean="0">
                <a:latin typeface="Verdana" panose="020B0604030504040204" pitchFamily="34" charset="0"/>
                <a:ea typeface="Verdana" panose="020B0604030504040204" pitchFamily="34" charset="0"/>
              </a:rPr>
              <a:t>query the main database using the results stored in a variable or flat files, then store the final results in a flat files. Next, the data analyst can add a system </a:t>
            </a:r>
            <a:r>
              <a:rPr lang="en-US" sz="2400" dirty="0" smtClean="0">
                <a:latin typeface="Verdana" panose="020B0604030504040204" pitchFamily="34" charset="0"/>
                <a:ea typeface="Verdana" panose="020B0604030504040204" pitchFamily="34" charset="0"/>
              </a:rPr>
              <a:t>tasks </a:t>
            </a:r>
            <a:r>
              <a:rPr lang="en-US" sz="2400" dirty="0" smtClean="0">
                <a:latin typeface="Verdana" panose="020B0604030504040204" pitchFamily="34" charset="0"/>
                <a:ea typeface="Verdana" panose="020B0604030504040204" pitchFamily="34" charset="0"/>
              </a:rPr>
              <a:t>to move the files into the desired location. This can be automated and scheduled to be executed regularly.</a:t>
            </a:r>
          </a:p>
          <a:p>
            <a:pPr marL="457200" indent="-457200">
              <a:buFont typeface="+mj-lt"/>
              <a:buAutoNum type="arabicPeriod"/>
            </a:pPr>
            <a:endParaRPr lang="en-US" sz="2400" dirty="0" smtClean="0">
              <a:latin typeface="Verdana" panose="020B0604030504040204" pitchFamily="34" charset="0"/>
              <a:ea typeface="Verdana" panose="020B0604030504040204" pitchFamily="34" charset="0"/>
            </a:endParaRPr>
          </a:p>
          <a:p>
            <a:pPr marL="0" indent="0">
              <a:buNone/>
            </a:pPr>
            <a:endParaRPr lang="en-US" sz="2800" dirty="0" smtClean="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373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1945"/>
          </a:xfrm>
        </p:spPr>
        <p:txBody>
          <a:bodyPr/>
          <a:lstStyle/>
          <a:p>
            <a:r>
              <a:rPr lang="en-US" dirty="0" smtClean="0">
                <a:latin typeface="Verdana" panose="020B0604030504040204" pitchFamily="34" charset="0"/>
                <a:ea typeface="Verdana" panose="020B0604030504040204" pitchFamily="34" charset="0"/>
                <a:cs typeface="Times New Roman" panose="02020603050405020304" pitchFamily="18" charset="0"/>
              </a:rPr>
              <a:t>References</a:t>
            </a:r>
            <a:endParaRPr lang="en-US"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437106" y="1504277"/>
            <a:ext cx="10561820" cy="5157779"/>
          </a:xfrm>
        </p:spPr>
        <p:txBody>
          <a:bodyPr>
            <a:normAutofit/>
          </a:bodyPr>
          <a:lstStyle/>
          <a:p>
            <a:pPr marL="0" indent="0">
              <a:buNone/>
            </a:pPr>
            <a:r>
              <a:rPr lang="en-US" sz="2800" dirty="0" smtClean="0">
                <a:latin typeface="Verdana" panose="020B0604030504040204" pitchFamily="34" charset="0"/>
                <a:ea typeface="Verdana" panose="020B0604030504040204" pitchFamily="34" charset="0"/>
              </a:rPr>
              <a:t>Project Link on GitHub:</a:t>
            </a:r>
          </a:p>
          <a:p>
            <a:pPr marL="0" indent="0">
              <a:buNone/>
            </a:pPr>
            <a:r>
              <a:rPr lang="en-US" sz="2800" dirty="0">
                <a:latin typeface="Verdana" panose="020B0604030504040204" pitchFamily="34" charset="0"/>
                <a:ea typeface="Verdana" panose="020B0604030504040204" pitchFamily="34" charset="0"/>
              </a:rPr>
              <a:t>https://git.io/JMfHh</a:t>
            </a:r>
            <a:endParaRPr lang="en-US" sz="2800" dirty="0" smtClean="0">
              <a:latin typeface="Verdana" panose="020B0604030504040204" pitchFamily="34" charset="0"/>
              <a:ea typeface="Verdana" panose="020B0604030504040204" pitchFamily="34" charset="0"/>
            </a:endParaRPr>
          </a:p>
          <a:p>
            <a:pPr marL="0" indent="0">
              <a:buNone/>
            </a:pPr>
            <a:endParaRPr lang="en-US" sz="2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99784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Verdana" panose="020B0604030504040204" pitchFamily="34" charset="0"/>
                <a:ea typeface="Verdana" panose="020B0604030504040204" pitchFamily="34" charset="0"/>
                <a:cs typeface="Times New Roman" panose="02020603050405020304" pitchFamily="18" charset="0"/>
              </a:rPr>
              <a:t>Table of Content </a:t>
            </a:r>
            <a:endParaRPr lang="en-US" dirty="0">
              <a:latin typeface="Verdana" panose="020B0604030504040204" pitchFamily="34" charset="0"/>
              <a:ea typeface="Verdana" panose="020B0604030504040204" pitchFamily="34" charset="0"/>
              <a:cs typeface="Times New Roman" panose="02020603050405020304" pitchFamily="18" charset="0"/>
            </a:endParaRPr>
          </a:p>
        </p:txBody>
      </p:sp>
      <p:sp>
        <p:nvSpPr>
          <p:cNvPr id="2" name="Content Placeholder 1"/>
          <p:cNvSpPr>
            <a:spLocks noGrp="1"/>
          </p:cNvSpPr>
          <p:nvPr>
            <p:ph idx="1"/>
          </p:nvPr>
        </p:nvSpPr>
        <p:spPr/>
        <p:txBody>
          <a:bodyPr>
            <a:normAutofit fontScale="92500" lnSpcReduction="20000"/>
          </a:bodyPr>
          <a:lstStyle/>
          <a:p>
            <a:pPr>
              <a:lnSpc>
                <a:spcPct val="150000"/>
              </a:lnSpc>
            </a:pPr>
            <a:r>
              <a:rPr lang="en-US" dirty="0" smtClean="0">
                <a:hlinkClick r:id="rId2" action="ppaction://hlinksldjump"/>
              </a:rPr>
              <a:t>Introduction</a:t>
            </a:r>
            <a:endParaRPr lang="en-US" dirty="0" smtClean="0"/>
          </a:p>
          <a:p>
            <a:pPr>
              <a:lnSpc>
                <a:spcPct val="150000"/>
              </a:lnSpc>
            </a:pPr>
            <a:r>
              <a:rPr lang="en-US" dirty="0" smtClean="0">
                <a:hlinkClick r:id="rId3" action="ppaction://hlinksldjump"/>
              </a:rPr>
              <a:t>Project Planning and Specifications</a:t>
            </a:r>
            <a:endParaRPr lang="en-US" dirty="0" smtClean="0"/>
          </a:p>
          <a:p>
            <a:pPr>
              <a:lnSpc>
                <a:spcPct val="150000"/>
              </a:lnSpc>
            </a:pPr>
            <a:r>
              <a:rPr lang="en-US" dirty="0" smtClean="0">
                <a:hlinkClick r:id="rId4" action="ppaction://hlinksldjump"/>
              </a:rPr>
              <a:t>Data Collection</a:t>
            </a:r>
            <a:endParaRPr lang="en-US" dirty="0" smtClean="0"/>
          </a:p>
          <a:p>
            <a:pPr>
              <a:lnSpc>
                <a:spcPct val="150000"/>
              </a:lnSpc>
            </a:pPr>
            <a:r>
              <a:rPr lang="en-US" dirty="0" smtClean="0">
                <a:hlinkClick r:id="rId5" action="ppaction://hlinksldjump"/>
              </a:rPr>
              <a:t>Data Preparation</a:t>
            </a:r>
            <a:endParaRPr lang="en-US" dirty="0" smtClean="0"/>
          </a:p>
          <a:p>
            <a:pPr>
              <a:lnSpc>
                <a:spcPct val="150000"/>
              </a:lnSpc>
            </a:pPr>
            <a:r>
              <a:rPr lang="en-US" dirty="0" smtClean="0">
                <a:hlinkClick r:id="rId6" action="ppaction://hlinksldjump"/>
              </a:rPr>
              <a:t>Data Analysis</a:t>
            </a:r>
            <a:endParaRPr lang="en-US" dirty="0" smtClean="0"/>
          </a:p>
          <a:p>
            <a:pPr>
              <a:lnSpc>
                <a:spcPct val="150000"/>
              </a:lnSpc>
            </a:pPr>
            <a:r>
              <a:rPr lang="en-US" dirty="0" smtClean="0">
                <a:hlinkClick r:id="rId7" action="ppaction://hlinksldjump"/>
              </a:rPr>
              <a:t>Findings Conveying and Presentation</a:t>
            </a:r>
            <a:endParaRPr lang="en-US" dirty="0" smtClean="0"/>
          </a:p>
          <a:p>
            <a:pPr>
              <a:lnSpc>
                <a:spcPct val="150000"/>
              </a:lnSpc>
            </a:pPr>
            <a:r>
              <a:rPr lang="en-US" dirty="0" smtClean="0">
                <a:hlinkClick r:id="rId8" action="ppaction://hlinksldjump"/>
              </a:rPr>
              <a:t>Project Documentation</a:t>
            </a:r>
            <a:endParaRPr lang="en-US" dirty="0" smtClean="0"/>
          </a:p>
          <a:p>
            <a:pPr>
              <a:lnSpc>
                <a:spcPct val="150000"/>
              </a:lnSpc>
            </a:pPr>
            <a:r>
              <a:rPr lang="en-US" dirty="0" smtClean="0">
                <a:hlinkClick r:id="rId9" action="ppaction://hlinksldjump"/>
              </a:rPr>
              <a:t>References</a:t>
            </a:r>
            <a:endParaRPr lang="en-US" dirty="0"/>
          </a:p>
        </p:txBody>
      </p:sp>
    </p:spTree>
    <p:extLst>
      <p:ext uri="{BB962C8B-B14F-4D97-AF65-F5344CB8AC3E}">
        <p14:creationId xmlns:p14="http://schemas.microsoft.com/office/powerpoint/2010/main" val="1149403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1000"/>
              </a:spcBef>
              <a:buClr>
                <a:schemeClr val="accent1"/>
              </a:buClr>
              <a:buSzPct val="80000"/>
            </a:pPr>
            <a:r>
              <a:rPr lang="en-US" dirty="0">
                <a:solidFill>
                  <a:schemeClr val="tx1"/>
                </a:solidFill>
                <a:latin typeface="Verdana" panose="020B0604030504040204" pitchFamily="34" charset="0"/>
                <a:ea typeface="Verdana" panose="020B0604030504040204" pitchFamily="34" charset="0"/>
              </a:rPr>
              <a:t>Introduction</a:t>
            </a:r>
          </a:p>
        </p:txBody>
      </p:sp>
      <p:sp>
        <p:nvSpPr>
          <p:cNvPr id="3" name="Content Placeholder 2"/>
          <p:cNvSpPr>
            <a:spLocks noGrp="1"/>
          </p:cNvSpPr>
          <p:nvPr>
            <p:ph idx="1"/>
          </p:nvPr>
        </p:nvSpPr>
        <p:spPr>
          <a:xfrm>
            <a:off x="1103312" y="2052918"/>
            <a:ext cx="9221788" cy="4195481"/>
          </a:xfrm>
        </p:spPr>
        <p:txBody>
          <a:bodyPr>
            <a:normAutofit/>
          </a:bodyPr>
          <a:lstStyle/>
          <a:p>
            <a:pPr marL="0" indent="0">
              <a:buNone/>
            </a:pPr>
            <a:r>
              <a:rPr lang="en-US" sz="2400" dirty="0">
                <a:latin typeface="Verdana" panose="020B0604030504040204" pitchFamily="34" charset="0"/>
                <a:ea typeface="Verdana" panose="020B0604030504040204" pitchFamily="34" charset="0"/>
              </a:rPr>
              <a:t>Scenario:</a:t>
            </a: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I have received </a:t>
            </a:r>
            <a:r>
              <a:rPr lang="en-US" sz="2400" dirty="0" smtClean="0">
                <a:latin typeface="Verdana" panose="020B0604030504040204" pitchFamily="34" charset="0"/>
                <a:ea typeface="Verdana" panose="020B0604030504040204" pitchFamily="34" charset="0"/>
              </a:rPr>
              <a:t>a </a:t>
            </a:r>
            <a:r>
              <a:rPr lang="en-US" sz="2400" dirty="0">
                <a:latin typeface="Verdana" panose="020B0604030504040204" pitchFamily="34" charset="0"/>
                <a:ea typeface="Verdana" panose="020B0604030504040204" pitchFamily="34" charset="0"/>
              </a:rPr>
              <a:t>business </a:t>
            </a:r>
            <a:r>
              <a:rPr lang="en-US" sz="2400" dirty="0" smtClean="0">
                <a:latin typeface="Verdana" panose="020B0604030504040204" pitchFamily="34" charset="0"/>
                <a:ea typeface="Verdana" panose="020B0604030504040204" pitchFamily="34" charset="0"/>
              </a:rPr>
              <a:t>request </a:t>
            </a:r>
            <a:r>
              <a:rPr lang="en-US" sz="2400" dirty="0">
                <a:latin typeface="Verdana" panose="020B0604030504040204" pitchFamily="34" charset="0"/>
                <a:ea typeface="Verdana" panose="020B0604030504040204" pitchFamily="34" charset="0"/>
              </a:rPr>
              <a:t>from the </a:t>
            </a:r>
            <a:r>
              <a:rPr lang="en-US" sz="2400" dirty="0" smtClean="0">
                <a:latin typeface="Verdana" panose="020B0604030504040204" pitchFamily="34" charset="0"/>
                <a:ea typeface="Verdana" panose="020B0604030504040204" pitchFamily="34" charset="0"/>
              </a:rPr>
              <a:t>Sales </a:t>
            </a:r>
            <a:r>
              <a:rPr lang="en-US" sz="2400" dirty="0">
                <a:latin typeface="Verdana" panose="020B0604030504040204" pitchFamily="34" charset="0"/>
                <a:ea typeface="Verdana" panose="020B0604030504040204" pitchFamily="34" charset="0"/>
              </a:rPr>
              <a:t>and Marketing in Parch and </a:t>
            </a:r>
            <a:r>
              <a:rPr lang="en-US" sz="2400" dirty="0" smtClean="0">
                <a:latin typeface="Verdana" panose="020B0604030504040204" pitchFamily="34" charset="0"/>
                <a:ea typeface="Verdana" panose="020B0604030504040204" pitchFamily="34" charset="0"/>
              </a:rPr>
              <a:t>Posey containing multiple business questions. </a:t>
            </a:r>
            <a:endParaRPr lang="en-US" sz="2400" dirty="0">
              <a:latin typeface="Verdana" panose="020B0604030504040204" pitchFamily="34" charset="0"/>
              <a:ea typeface="Verdana" panose="020B0604030504040204" pitchFamily="34" charset="0"/>
            </a:endParaRPr>
          </a:p>
          <a:p>
            <a:pPr marL="0" indent="0">
              <a:buNone/>
            </a:pPr>
            <a:endParaRPr lang="en-US" sz="2400" dirty="0">
              <a:latin typeface="Verdana" panose="020B0604030504040204" pitchFamily="34" charset="0"/>
              <a:ea typeface="Verdana" panose="020B0604030504040204" pitchFamily="34" charset="0"/>
            </a:endParaRPr>
          </a:p>
          <a:p>
            <a:pPr marL="0" indent="0">
              <a:buNone/>
            </a:pPr>
            <a:r>
              <a:rPr lang="en-US" sz="2400" dirty="0">
                <a:latin typeface="Verdana" panose="020B0604030504040204" pitchFamily="34" charset="0"/>
                <a:ea typeface="Verdana" panose="020B0604030504040204" pitchFamily="34" charset="0"/>
              </a:rPr>
              <a:t>To answer these questions, I </a:t>
            </a:r>
            <a:r>
              <a:rPr lang="en-US" sz="2400" dirty="0" smtClean="0">
                <a:latin typeface="Verdana" panose="020B0604030504040204" pitchFamily="34" charset="0"/>
                <a:ea typeface="Verdana" panose="020B0604030504040204" pitchFamily="34" charset="0"/>
              </a:rPr>
              <a:t>analyzed </a:t>
            </a:r>
            <a:r>
              <a:rPr lang="en-US" sz="2400" dirty="0">
                <a:latin typeface="Verdana" panose="020B0604030504040204" pitchFamily="34" charset="0"/>
                <a:ea typeface="Verdana" panose="020B0604030504040204" pitchFamily="34" charset="0"/>
              </a:rPr>
              <a:t>the Parch &amp; Posey dataset which consists of 5 csv files for the tables of orders, accounts, web events, sales representatives and regions.</a:t>
            </a:r>
          </a:p>
        </p:txBody>
      </p:sp>
    </p:spTree>
    <p:extLst>
      <p:ext uri="{BB962C8B-B14F-4D97-AF65-F5344CB8AC3E}">
        <p14:creationId xmlns:p14="http://schemas.microsoft.com/office/powerpoint/2010/main" val="1658739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08232" cy="918882"/>
          </a:xfrm>
        </p:spPr>
        <p:txBody>
          <a:bodyPr/>
          <a:lstStyle/>
          <a:p>
            <a:r>
              <a:rPr lang="en-US" dirty="0">
                <a:latin typeface="Verdana" panose="020B0604030504040204" pitchFamily="34" charset="0"/>
                <a:ea typeface="Verdana" panose="020B0604030504040204" pitchFamily="34" charset="0"/>
              </a:rPr>
              <a:t>Project Planning and </a:t>
            </a:r>
            <a:r>
              <a:rPr lang="en-US" dirty="0" smtClean="0">
                <a:latin typeface="Verdana" panose="020B0604030504040204" pitchFamily="34" charset="0"/>
                <a:ea typeface="Verdana" panose="020B0604030504040204" pitchFamily="34" charset="0"/>
              </a:rPr>
              <a:t>Specifications</a:t>
            </a:r>
            <a:endParaRPr lang="en-US"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106680" y="1242060"/>
            <a:ext cx="5795555" cy="5615940"/>
          </a:xfrm>
        </p:spPr>
        <p:txBody>
          <a:bodyPr>
            <a:normAutofit/>
          </a:bodyPr>
          <a:lstStyle/>
          <a:p>
            <a:pPr marL="0" indent="0">
              <a:buNone/>
            </a:pPr>
            <a:r>
              <a:rPr lang="en-US" sz="1800" dirty="0" smtClean="0">
                <a:latin typeface="Verdana" panose="020B0604030504040204" pitchFamily="34" charset="0"/>
                <a:ea typeface="Verdana" panose="020B0604030504040204" pitchFamily="34" charset="0"/>
              </a:rPr>
              <a:t>The plan for this project consists of the following stages:</a:t>
            </a:r>
          </a:p>
          <a:p>
            <a:pPr marL="457200" indent="-457200">
              <a:buFont typeface="+mj-lt"/>
              <a:buAutoNum type="arabicPeriod"/>
            </a:pPr>
            <a:r>
              <a:rPr lang="en-US" sz="1800" b="1" dirty="0" smtClean="0">
                <a:latin typeface="Verdana" panose="020B0604030504040204" pitchFamily="34" charset="0"/>
                <a:ea typeface="Verdana" panose="020B0604030504040204" pitchFamily="34" charset="0"/>
              </a:rPr>
              <a:t>Data Collection</a:t>
            </a:r>
            <a:r>
              <a:rPr lang="en-US" sz="1800" dirty="0" smtClean="0">
                <a:latin typeface="Verdana" panose="020B0604030504040204" pitchFamily="34" charset="0"/>
                <a:ea typeface="Verdana" panose="020B0604030504040204" pitchFamily="34" charset="0"/>
              </a:rPr>
              <a:t>: </a:t>
            </a:r>
            <a:br>
              <a:rPr lang="en-US" sz="1800" dirty="0" smtClean="0">
                <a:latin typeface="Verdana" panose="020B0604030504040204" pitchFamily="34" charset="0"/>
                <a:ea typeface="Verdana" panose="020B0604030504040204" pitchFamily="34" charset="0"/>
              </a:rPr>
            </a:br>
            <a:r>
              <a:rPr lang="en-US" sz="1800" dirty="0" smtClean="0">
                <a:latin typeface="Verdana" panose="020B0604030504040204" pitchFamily="34" charset="0"/>
                <a:ea typeface="Verdana" panose="020B0604030504040204" pitchFamily="34" charset="0"/>
              </a:rPr>
              <a:t>Get the required datasets, and upload them into MS SQL Server.</a:t>
            </a:r>
          </a:p>
          <a:p>
            <a:pPr marL="457200" indent="-457200">
              <a:buFont typeface="+mj-lt"/>
              <a:buAutoNum type="arabicPeriod"/>
            </a:pPr>
            <a:r>
              <a:rPr lang="en-US" sz="1800" b="1" dirty="0" smtClean="0">
                <a:latin typeface="Verdana" panose="020B0604030504040204" pitchFamily="34" charset="0"/>
                <a:ea typeface="Verdana" panose="020B0604030504040204" pitchFamily="34" charset="0"/>
              </a:rPr>
              <a:t>Data Preparation</a:t>
            </a:r>
            <a:r>
              <a:rPr lang="en-US" sz="1800" dirty="0" smtClean="0">
                <a:latin typeface="Verdana" panose="020B0604030504040204" pitchFamily="34" charset="0"/>
                <a:ea typeface="Verdana" panose="020B0604030504040204" pitchFamily="34" charset="0"/>
              </a:rPr>
              <a:t>: </a:t>
            </a:r>
            <a:br>
              <a:rPr lang="en-US" sz="1800" dirty="0" smtClean="0">
                <a:latin typeface="Verdana" panose="020B0604030504040204" pitchFamily="34" charset="0"/>
                <a:ea typeface="Verdana" panose="020B0604030504040204" pitchFamily="34" charset="0"/>
              </a:rPr>
            </a:br>
            <a:r>
              <a:rPr lang="en-US" sz="1800" dirty="0">
                <a:latin typeface="Verdana" panose="020B0604030504040204" pitchFamily="34" charset="0"/>
                <a:ea typeface="Verdana" panose="020B0604030504040204" pitchFamily="34" charset="0"/>
              </a:rPr>
              <a:t>T</a:t>
            </a:r>
            <a:r>
              <a:rPr lang="en-US" sz="1800" dirty="0" smtClean="0">
                <a:latin typeface="Verdana" panose="020B0604030504040204" pitchFamily="34" charset="0"/>
                <a:ea typeface="Verdana" panose="020B0604030504040204" pitchFamily="34" charset="0"/>
              </a:rPr>
              <a:t>ransform the data as required and ready make sure it is ready for analysis</a:t>
            </a:r>
          </a:p>
          <a:p>
            <a:pPr marL="457200" indent="-457200">
              <a:buFont typeface="+mj-lt"/>
              <a:buAutoNum type="arabicPeriod"/>
            </a:pPr>
            <a:r>
              <a:rPr lang="en-US" sz="1800" b="1" dirty="0" smtClean="0">
                <a:latin typeface="Verdana" panose="020B0604030504040204" pitchFamily="34" charset="0"/>
                <a:ea typeface="Verdana" panose="020B0604030504040204" pitchFamily="34" charset="0"/>
              </a:rPr>
              <a:t>Data Analysis</a:t>
            </a:r>
            <a:r>
              <a:rPr lang="en-US" sz="1800" dirty="0" smtClean="0">
                <a:latin typeface="Verdana" panose="020B0604030504040204" pitchFamily="34" charset="0"/>
                <a:ea typeface="Verdana" panose="020B0604030504040204" pitchFamily="34" charset="0"/>
              </a:rPr>
              <a:t>: </a:t>
            </a:r>
            <a:br>
              <a:rPr lang="en-US" sz="1800" dirty="0" smtClean="0">
                <a:latin typeface="Verdana" panose="020B0604030504040204" pitchFamily="34" charset="0"/>
                <a:ea typeface="Verdana" panose="020B0604030504040204" pitchFamily="34" charset="0"/>
              </a:rPr>
            </a:br>
            <a:r>
              <a:rPr lang="en-US" sz="1800" dirty="0">
                <a:latin typeface="Verdana" panose="020B0604030504040204" pitchFamily="34" charset="0"/>
                <a:ea typeface="Verdana" panose="020B0604030504040204" pitchFamily="34" charset="0"/>
              </a:rPr>
              <a:t>W</a:t>
            </a:r>
            <a:r>
              <a:rPr lang="en-US" sz="1800" dirty="0" smtClean="0">
                <a:latin typeface="Verdana" panose="020B0604030504040204" pitchFamily="34" charset="0"/>
                <a:ea typeface="Verdana" panose="020B0604030504040204" pitchFamily="34" charset="0"/>
              </a:rPr>
              <a:t>rite queries using T-SQL to retrieve data using multiple conditions and methods.</a:t>
            </a:r>
          </a:p>
          <a:p>
            <a:pPr marL="457200" indent="-457200">
              <a:buFont typeface="+mj-lt"/>
              <a:buAutoNum type="arabicPeriod"/>
            </a:pPr>
            <a:r>
              <a:rPr lang="en-US" sz="1800" b="1" dirty="0" smtClean="0">
                <a:latin typeface="Verdana" panose="020B0604030504040204" pitchFamily="34" charset="0"/>
                <a:ea typeface="Verdana" panose="020B0604030504040204" pitchFamily="34" charset="0"/>
              </a:rPr>
              <a:t>Findings Conveying</a:t>
            </a:r>
            <a:r>
              <a:rPr lang="en-US" sz="1800" dirty="0" smtClean="0">
                <a:latin typeface="Verdana" panose="020B0604030504040204" pitchFamily="34" charset="0"/>
                <a:ea typeface="Verdana" panose="020B0604030504040204" pitchFamily="34" charset="0"/>
              </a:rPr>
              <a:t>: </a:t>
            </a:r>
            <a:br>
              <a:rPr lang="en-US" sz="1800" dirty="0" smtClean="0">
                <a:latin typeface="Verdana" panose="020B0604030504040204" pitchFamily="34" charset="0"/>
                <a:ea typeface="Verdana" panose="020B0604030504040204" pitchFamily="34" charset="0"/>
              </a:rPr>
            </a:br>
            <a:r>
              <a:rPr lang="en-US" sz="1800" dirty="0" smtClean="0">
                <a:latin typeface="Verdana" panose="020B0604030504040204" pitchFamily="34" charset="0"/>
                <a:ea typeface="Verdana" panose="020B0604030504040204" pitchFamily="34" charset="0"/>
              </a:rPr>
              <a:t>Send the answers of the questions in the form of csv files (tabular form to the corresponding department</a:t>
            </a:r>
            <a:r>
              <a:rPr lang="en-US" sz="1800" dirty="0" smtClean="0">
                <a:latin typeface="Verdana" panose="020B0604030504040204" pitchFamily="34" charset="0"/>
                <a:ea typeface="Verdana" panose="020B0604030504040204" pitchFamily="34" charset="0"/>
              </a:rPr>
              <a:t>.</a:t>
            </a:r>
          </a:p>
          <a:p>
            <a:pPr marL="457200" indent="-457200">
              <a:buFont typeface="+mj-lt"/>
              <a:buAutoNum type="arabicPeriod"/>
            </a:pPr>
            <a:r>
              <a:rPr lang="en-US" sz="1800" dirty="0" smtClean="0">
                <a:latin typeface="Verdana" panose="020B0604030504040204" pitchFamily="34" charset="0"/>
                <a:ea typeface="Verdana" panose="020B0604030504040204" pitchFamily="34" charset="0"/>
              </a:rPr>
              <a:t>Project Documentation:</a:t>
            </a:r>
          </a:p>
          <a:p>
            <a:pPr marL="0" indent="0">
              <a:buNone/>
            </a:pPr>
            <a:r>
              <a:rPr lang="en-US" sz="1800" dirty="0" smtClean="0">
                <a:latin typeface="Verdana" panose="020B0604030504040204" pitchFamily="34" charset="0"/>
                <a:ea typeface="Verdana" panose="020B0604030504040204" pitchFamily="34" charset="0"/>
              </a:rPr>
              <a:t>      Document the queries in a database.</a:t>
            </a:r>
          </a:p>
          <a:p>
            <a:pPr marL="0" indent="0">
              <a:buNone/>
            </a:pPr>
            <a:endParaRPr lang="en-US" sz="1800" dirty="0" smtClean="0">
              <a:latin typeface="Verdana" panose="020B0604030504040204" pitchFamily="34" charset="0"/>
              <a:ea typeface="Verdana" panose="020B0604030504040204" pitchFamily="34" charset="0"/>
            </a:endParaRPr>
          </a:p>
          <a:p>
            <a:pPr marL="0" indent="0">
              <a:buNone/>
            </a:pPr>
            <a:endParaRPr lang="en-US" dirty="0" smtClean="0">
              <a:latin typeface="Verdana" panose="020B0604030504040204" pitchFamily="34" charset="0"/>
              <a:ea typeface="Verdana" panose="020B0604030504040204" pitchFamily="34" charset="0"/>
            </a:endParaRPr>
          </a:p>
          <a:p>
            <a:endParaRPr lang="en-US" dirty="0" smtClean="0"/>
          </a:p>
          <a:p>
            <a:endParaRPr lang="en-US" dirty="0"/>
          </a:p>
          <a:p>
            <a:endParaRPr lang="en-US" dirty="0" smtClean="0"/>
          </a:p>
        </p:txBody>
      </p:sp>
      <p:sp>
        <p:nvSpPr>
          <p:cNvPr id="4" name="Content Placeholder 2"/>
          <p:cNvSpPr txBox="1">
            <a:spLocks/>
          </p:cNvSpPr>
          <p:nvPr/>
        </p:nvSpPr>
        <p:spPr>
          <a:xfrm>
            <a:off x="6165669" y="1672046"/>
            <a:ext cx="5286103" cy="50030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dirty="0" smtClean="0">
                <a:latin typeface="Verdana" panose="020B0604030504040204" pitchFamily="34" charset="0"/>
                <a:ea typeface="Verdana" panose="020B0604030504040204" pitchFamily="34" charset="0"/>
              </a:rPr>
              <a:t>Project Specifications</a:t>
            </a:r>
          </a:p>
          <a:p>
            <a:pPr>
              <a:lnSpc>
                <a:spcPct val="150000"/>
              </a:lnSpc>
            </a:pPr>
            <a:r>
              <a:rPr lang="en-US" dirty="0" smtClean="0">
                <a:latin typeface="Verdana" panose="020B0604030504040204" pitchFamily="34" charset="0"/>
                <a:ea typeface="Verdana" panose="020B0604030504040204" pitchFamily="34" charset="0"/>
              </a:rPr>
              <a:t>Database:</a:t>
            </a:r>
          </a:p>
          <a:p>
            <a:pPr marL="0" indent="0">
              <a:lnSpc>
                <a:spcPct val="150000"/>
              </a:lnSpc>
              <a:buFont typeface="Wingdings 3" charset="2"/>
              <a:buNone/>
            </a:pPr>
            <a:r>
              <a:rPr lang="en-US" dirty="0" smtClean="0">
                <a:latin typeface="Verdana" panose="020B0604030504040204" pitchFamily="34" charset="0"/>
                <a:ea typeface="Verdana" panose="020B0604030504040204" pitchFamily="34" charset="0"/>
              </a:rPr>
              <a:t>	Parch &amp; Posey.</a:t>
            </a:r>
          </a:p>
          <a:p>
            <a:pPr>
              <a:lnSpc>
                <a:spcPct val="150000"/>
              </a:lnSpc>
            </a:pPr>
            <a:r>
              <a:rPr lang="en-US" dirty="0" smtClean="0">
                <a:latin typeface="Verdana" panose="020B0604030504040204" pitchFamily="34" charset="0"/>
                <a:ea typeface="Verdana" panose="020B0604030504040204" pitchFamily="34" charset="0"/>
              </a:rPr>
              <a:t>Data Analysis Software:</a:t>
            </a:r>
          </a:p>
          <a:p>
            <a:pPr marL="457200" lvl="1" indent="0">
              <a:lnSpc>
                <a:spcPct val="150000"/>
              </a:lnSpc>
              <a:buFont typeface="Wingdings 3" charset="2"/>
              <a:buNone/>
            </a:pPr>
            <a:r>
              <a:rPr lang="en-US" dirty="0" smtClean="0">
                <a:latin typeface="Verdana" panose="020B0604030504040204" pitchFamily="34" charset="0"/>
                <a:ea typeface="Verdana" panose="020B0604030504040204" pitchFamily="34" charset="0"/>
              </a:rPr>
              <a:t>MS SQL Server &amp; MS Power BI</a:t>
            </a:r>
          </a:p>
          <a:p>
            <a:pPr>
              <a:lnSpc>
                <a:spcPct val="150000"/>
              </a:lnSpc>
            </a:pPr>
            <a:r>
              <a:rPr lang="en-US" dirty="0" smtClean="0">
                <a:latin typeface="Verdana" panose="020B0604030504040204" pitchFamily="34" charset="0"/>
                <a:ea typeface="Verdana" panose="020B0604030504040204" pitchFamily="34" charset="0"/>
              </a:rPr>
              <a:t>Database Management Tool:</a:t>
            </a:r>
          </a:p>
          <a:p>
            <a:pPr marL="457200" lvl="1" indent="0">
              <a:lnSpc>
                <a:spcPct val="150000"/>
              </a:lnSpc>
              <a:buFont typeface="Wingdings 3" charset="2"/>
              <a:buNone/>
            </a:pPr>
            <a:r>
              <a:rPr lang="en-US" dirty="0" smtClean="0">
                <a:latin typeface="Verdana" panose="020B0604030504040204" pitchFamily="34" charset="0"/>
                <a:ea typeface="Verdana" panose="020B0604030504040204" pitchFamily="34" charset="0"/>
              </a:rPr>
              <a:t>SQL Server Management Studio</a:t>
            </a:r>
          </a:p>
          <a:p>
            <a:pPr>
              <a:lnSpc>
                <a:spcPct val="150000"/>
              </a:lnSpc>
            </a:pPr>
            <a:r>
              <a:rPr lang="en-US" dirty="0" smtClean="0">
                <a:latin typeface="Verdana" panose="020B0604030504040204" pitchFamily="34" charset="0"/>
                <a:ea typeface="Verdana" panose="020B0604030504040204" pitchFamily="34" charset="0"/>
              </a:rPr>
              <a:t>Programming Language:</a:t>
            </a:r>
          </a:p>
          <a:p>
            <a:pPr marL="0" indent="0">
              <a:lnSpc>
                <a:spcPct val="150000"/>
              </a:lnSpc>
              <a:buFont typeface="Wingdings 3" charset="2"/>
              <a:buNone/>
            </a:pPr>
            <a:r>
              <a:rPr lang="en-US" dirty="0" smtClean="0">
                <a:latin typeface="Verdana" panose="020B0604030504040204" pitchFamily="34" charset="0"/>
                <a:ea typeface="Verdana" panose="020B0604030504040204" pitchFamily="34" charset="0"/>
              </a:rPr>
              <a:t>	T-SQL &amp; DAX</a:t>
            </a:r>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1781058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595169" cy="1010322"/>
          </a:xfrm>
        </p:spPr>
        <p:txBody>
          <a:bodyPr/>
          <a:lstStyle/>
          <a:p>
            <a:r>
              <a:rPr lang="en-US" dirty="0">
                <a:latin typeface="Verdana" panose="020B0604030504040204" pitchFamily="34" charset="0"/>
                <a:ea typeface="Verdana" panose="020B0604030504040204" pitchFamily="34" charset="0"/>
              </a:rPr>
              <a:t>Project Planning and Specifications</a:t>
            </a:r>
            <a:endParaRPr lang="en-US" dirty="0"/>
          </a:p>
        </p:txBody>
      </p:sp>
      <p:sp>
        <p:nvSpPr>
          <p:cNvPr id="3" name="Content Placeholder 2"/>
          <p:cNvSpPr>
            <a:spLocks noGrp="1"/>
          </p:cNvSpPr>
          <p:nvPr>
            <p:ph idx="1"/>
          </p:nvPr>
        </p:nvSpPr>
        <p:spPr/>
        <p:txBody>
          <a:bodyPr/>
          <a:lstStyle/>
          <a:p>
            <a:r>
              <a:rPr lang="en-US" dirty="0" smtClean="0">
                <a:latin typeface="Verdana" panose="020B0604030504040204" pitchFamily="34" charset="0"/>
                <a:ea typeface="Verdana" panose="020B0604030504040204" pitchFamily="34" charset="0"/>
              </a:rPr>
              <a:t>Sales &amp; Marketing Business Request </a:t>
            </a:r>
            <a:endParaRPr lang="en-US" dirty="0">
              <a:latin typeface="Verdana" panose="020B0604030504040204" pitchFamily="34" charset="0"/>
              <a:ea typeface="Verdana" panose="020B0604030504040204" pitchFamily="34" charset="0"/>
            </a:endParaRPr>
          </a:p>
        </p:txBody>
      </p:sp>
      <p:pic>
        <p:nvPicPr>
          <p:cNvPr id="5" name="Picture 4"/>
          <p:cNvPicPr>
            <a:picLocks noChangeAspect="1"/>
          </p:cNvPicPr>
          <p:nvPr/>
        </p:nvPicPr>
        <p:blipFill>
          <a:blip r:embed="rId2"/>
          <a:stretch>
            <a:fillRect/>
          </a:stretch>
        </p:blipFill>
        <p:spPr>
          <a:xfrm>
            <a:off x="6375400" y="1254772"/>
            <a:ext cx="4138612" cy="5501628"/>
          </a:xfrm>
          <a:prstGeom prst="rect">
            <a:avLst/>
          </a:prstGeom>
        </p:spPr>
      </p:pic>
    </p:spTree>
    <p:extLst>
      <p:ext uri="{BB962C8B-B14F-4D97-AF65-F5344CB8AC3E}">
        <p14:creationId xmlns:p14="http://schemas.microsoft.com/office/powerpoint/2010/main" val="257090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1447800"/>
            <a:ext cx="8825658" cy="1608909"/>
          </a:xfrm>
        </p:spPr>
        <p:txBody>
          <a:bodyPr/>
          <a:lstStyle/>
          <a:p>
            <a:r>
              <a:rPr lang="en-US" sz="4800" dirty="0" smtClean="0">
                <a:latin typeface="Verdana" panose="020B0604030504040204" pitchFamily="34" charset="0"/>
                <a:ea typeface="Verdana" panose="020B0604030504040204" pitchFamily="34" charset="0"/>
                <a:cs typeface="Times New Roman" panose="02020603050405020304" pitchFamily="18" charset="0"/>
              </a:rPr>
              <a:t>Data Collection</a:t>
            </a:r>
            <a:endParaRPr lang="en-US" sz="4800" dirty="0">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315134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08232" cy="918882"/>
          </a:xfrm>
        </p:spPr>
        <p:txBody>
          <a:bodyPr/>
          <a:lstStyle/>
          <a:p>
            <a:r>
              <a:rPr lang="en-US" dirty="0" smtClean="0">
                <a:latin typeface="Verdana" panose="020B0604030504040204" pitchFamily="34" charset="0"/>
                <a:ea typeface="Verdana" panose="020B0604030504040204" pitchFamily="34" charset="0"/>
              </a:rPr>
              <a:t>Data Collection</a:t>
            </a:r>
            <a:endParaRPr lang="en-US"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182880" y="1463040"/>
            <a:ext cx="11508377" cy="5212080"/>
          </a:xfrm>
        </p:spPr>
        <p:txBody>
          <a:bodyPr>
            <a:normAutofit/>
          </a:bodyPr>
          <a:lstStyle/>
          <a:p>
            <a:pPr marL="0" indent="0">
              <a:buNone/>
            </a:pPr>
            <a:r>
              <a:rPr lang="en-US" dirty="0" smtClean="0">
                <a:latin typeface="Verdana" panose="020B0604030504040204" pitchFamily="34" charset="0"/>
                <a:ea typeface="Verdana" panose="020B0604030504040204" pitchFamily="34" charset="0"/>
              </a:rPr>
              <a:t>The data collection stage went as the following</a:t>
            </a:r>
          </a:p>
          <a:p>
            <a:pPr marL="457200" indent="-457200">
              <a:buFont typeface="+mj-lt"/>
              <a:buAutoNum type="arabicPeriod"/>
            </a:pPr>
            <a:r>
              <a:rPr lang="en-US" dirty="0" smtClean="0">
                <a:latin typeface="Verdana" panose="020B0604030504040204" pitchFamily="34" charset="0"/>
                <a:ea typeface="Verdana" panose="020B0604030504040204" pitchFamily="34" charset="0"/>
              </a:rPr>
              <a:t>I established the database </a:t>
            </a:r>
            <a:r>
              <a:rPr lang="en-US" i="1" dirty="0" smtClean="0">
                <a:latin typeface="Verdana" panose="020B0604030504040204" pitchFamily="34" charset="0"/>
                <a:ea typeface="Verdana" panose="020B0604030504040204" pitchFamily="34" charset="0"/>
              </a:rPr>
              <a:t>Parch &amp; Posey </a:t>
            </a:r>
            <a:r>
              <a:rPr lang="en-US" dirty="0" smtClean="0">
                <a:latin typeface="Verdana" panose="020B0604030504040204" pitchFamily="34" charset="0"/>
                <a:ea typeface="Verdana" panose="020B0604030504040204" pitchFamily="34" charset="0"/>
              </a:rPr>
              <a:t>and imported the 5 csv files into it as tables using SSIS. </a:t>
            </a:r>
          </a:p>
          <a:p>
            <a:pPr marL="457200" indent="-457200">
              <a:buFont typeface="+mj-lt"/>
              <a:buAutoNum type="arabicPeriod"/>
            </a:pPr>
            <a:r>
              <a:rPr lang="en-US" dirty="0" smtClean="0">
                <a:latin typeface="Verdana" panose="020B0604030504040204" pitchFamily="34" charset="0"/>
                <a:ea typeface="Verdana" panose="020B0604030504040204" pitchFamily="34" charset="0"/>
              </a:rPr>
              <a:t>Examined the data within the SQL Server tables and find </a:t>
            </a:r>
            <a:r>
              <a:rPr lang="en-US" dirty="0" smtClean="0">
                <a:latin typeface="Verdana" panose="020B0604030504040204" pitchFamily="34" charset="0"/>
                <a:ea typeface="Verdana" panose="020B0604030504040204" pitchFamily="34" charset="0"/>
              </a:rPr>
              <a:t>it is </a:t>
            </a:r>
            <a:r>
              <a:rPr lang="en-US" dirty="0" smtClean="0">
                <a:latin typeface="Verdana" panose="020B0604030504040204" pitchFamily="34" charset="0"/>
                <a:ea typeface="Verdana" panose="020B0604030504040204" pitchFamily="34" charset="0"/>
              </a:rPr>
              <a:t>as intended.</a:t>
            </a:r>
          </a:p>
          <a:p>
            <a:pPr marL="0" indent="0">
              <a:buNone/>
            </a:pPr>
            <a:endParaRPr lang="en-US" dirty="0" smtClean="0"/>
          </a:p>
          <a:p>
            <a:endParaRPr lang="en-US" dirty="0"/>
          </a:p>
          <a:p>
            <a:endParaRPr lang="en-US" dirty="0" smtClean="0"/>
          </a:p>
        </p:txBody>
      </p:sp>
      <p:pic>
        <p:nvPicPr>
          <p:cNvPr id="5" name="Picture 4"/>
          <p:cNvPicPr>
            <a:picLocks noChangeAspect="1"/>
          </p:cNvPicPr>
          <p:nvPr/>
        </p:nvPicPr>
        <p:blipFill>
          <a:blip r:embed="rId2"/>
          <a:stretch>
            <a:fillRect/>
          </a:stretch>
        </p:blipFill>
        <p:spPr>
          <a:xfrm>
            <a:off x="1214846" y="3108512"/>
            <a:ext cx="4091690" cy="3566607"/>
          </a:xfrm>
          <a:prstGeom prst="rect">
            <a:avLst/>
          </a:prstGeom>
        </p:spPr>
      </p:pic>
      <p:pic>
        <p:nvPicPr>
          <p:cNvPr id="6" name="Picture 5"/>
          <p:cNvPicPr>
            <a:picLocks noChangeAspect="1"/>
          </p:cNvPicPr>
          <p:nvPr/>
        </p:nvPicPr>
        <p:blipFill>
          <a:blip r:embed="rId3"/>
          <a:stretch>
            <a:fillRect/>
          </a:stretch>
        </p:blipFill>
        <p:spPr>
          <a:xfrm>
            <a:off x="5995850" y="3131278"/>
            <a:ext cx="4065573" cy="3543841"/>
          </a:xfrm>
          <a:prstGeom prst="rect">
            <a:avLst/>
          </a:prstGeom>
        </p:spPr>
      </p:pic>
    </p:spTree>
    <p:extLst>
      <p:ext uri="{BB962C8B-B14F-4D97-AF65-F5344CB8AC3E}">
        <p14:creationId xmlns:p14="http://schemas.microsoft.com/office/powerpoint/2010/main" val="868424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08232" cy="918882"/>
          </a:xfrm>
        </p:spPr>
        <p:txBody>
          <a:bodyPr/>
          <a:lstStyle/>
          <a:p>
            <a:r>
              <a:rPr lang="en-US" dirty="0" smtClean="0">
                <a:latin typeface="Verdana" panose="020B0604030504040204" pitchFamily="34" charset="0"/>
                <a:ea typeface="Verdana" panose="020B0604030504040204" pitchFamily="34" charset="0"/>
              </a:rPr>
              <a:t>Data Collection</a:t>
            </a:r>
            <a:endParaRPr lang="en-US"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182880" y="1463040"/>
            <a:ext cx="11508377" cy="5212080"/>
          </a:xfrm>
        </p:spPr>
        <p:txBody>
          <a:bodyPr>
            <a:normAutofit/>
          </a:bodyPr>
          <a:lstStyle/>
          <a:p>
            <a:pPr marL="0" indent="0">
              <a:buNone/>
            </a:pPr>
            <a:endParaRPr lang="en-US" dirty="0" smtClean="0"/>
          </a:p>
          <a:p>
            <a:endParaRPr lang="en-US" dirty="0"/>
          </a:p>
          <a:p>
            <a:endParaRPr lang="en-US" dirty="0" smtClean="0"/>
          </a:p>
        </p:txBody>
      </p:sp>
      <p:pic>
        <p:nvPicPr>
          <p:cNvPr id="7" name="Picture 6"/>
          <p:cNvPicPr>
            <a:picLocks noChangeAspect="1"/>
          </p:cNvPicPr>
          <p:nvPr/>
        </p:nvPicPr>
        <p:blipFill>
          <a:blip r:embed="rId2"/>
          <a:stretch>
            <a:fillRect/>
          </a:stretch>
        </p:blipFill>
        <p:spPr>
          <a:xfrm>
            <a:off x="431075" y="1854929"/>
            <a:ext cx="6738979" cy="3618407"/>
          </a:xfrm>
          <a:prstGeom prst="rect">
            <a:avLst/>
          </a:prstGeom>
        </p:spPr>
      </p:pic>
      <p:pic>
        <p:nvPicPr>
          <p:cNvPr id="9" name="Picture 8"/>
          <p:cNvPicPr>
            <a:picLocks noChangeAspect="1"/>
          </p:cNvPicPr>
          <p:nvPr/>
        </p:nvPicPr>
        <p:blipFill>
          <a:blip r:embed="rId3"/>
          <a:stretch>
            <a:fillRect/>
          </a:stretch>
        </p:blipFill>
        <p:spPr>
          <a:xfrm>
            <a:off x="4307070" y="2878451"/>
            <a:ext cx="5947273" cy="3617872"/>
          </a:xfrm>
          <a:prstGeom prst="rect">
            <a:avLst/>
          </a:prstGeom>
        </p:spPr>
      </p:pic>
    </p:spTree>
    <p:extLst>
      <p:ext uri="{BB962C8B-B14F-4D97-AF65-F5344CB8AC3E}">
        <p14:creationId xmlns:p14="http://schemas.microsoft.com/office/powerpoint/2010/main" val="2917378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1447800"/>
            <a:ext cx="8825658" cy="1608909"/>
          </a:xfrm>
        </p:spPr>
        <p:txBody>
          <a:bodyPr/>
          <a:lstStyle/>
          <a:p>
            <a:r>
              <a:rPr lang="en-US" sz="4800" dirty="0" smtClean="0">
                <a:latin typeface="Verdana" panose="020B0604030504040204" pitchFamily="34" charset="0"/>
                <a:ea typeface="Verdana" panose="020B0604030504040204" pitchFamily="34" charset="0"/>
                <a:cs typeface="Times New Roman" panose="02020603050405020304" pitchFamily="18" charset="0"/>
              </a:rPr>
              <a:t>Data Preparation</a:t>
            </a:r>
            <a:endParaRPr lang="en-US" sz="4800" dirty="0">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174428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1117</TotalTime>
  <Words>602</Words>
  <Application>Microsoft Office PowerPoint</Application>
  <PresentationFormat>Widescreen</PresentationFormat>
  <Paragraphs>79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Century Gothic</vt:lpstr>
      <vt:lpstr>Times New Roman</vt:lpstr>
      <vt:lpstr>Verdana</vt:lpstr>
      <vt:lpstr>Wingdings 3</vt:lpstr>
      <vt:lpstr>Ion</vt:lpstr>
      <vt:lpstr>Parch &amp; Posey Analysis</vt:lpstr>
      <vt:lpstr>Table of Content </vt:lpstr>
      <vt:lpstr>Introduction</vt:lpstr>
      <vt:lpstr>Project Planning and Specifications</vt:lpstr>
      <vt:lpstr>Project Planning and Specifications</vt:lpstr>
      <vt:lpstr>Data Collection</vt:lpstr>
      <vt:lpstr>Data Collection</vt:lpstr>
      <vt:lpstr>Data Collection</vt:lpstr>
      <vt:lpstr>Data Preparation</vt:lpstr>
      <vt:lpstr>Data Preparation</vt:lpstr>
      <vt:lpstr>Data Analysis</vt:lpstr>
      <vt:lpstr>Data Analysis</vt:lpstr>
      <vt:lpstr>Data Analysis</vt:lpstr>
      <vt:lpstr>Findings Conveying and Presentations</vt:lpstr>
      <vt:lpstr>Conveying of Findings</vt:lpstr>
      <vt:lpstr>Project Documentation</vt:lpstr>
      <vt:lpstr>Project Documentation</vt:lpstr>
      <vt:lpstr>Project Documentation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Waleed Alsudany</dc:creator>
  <cp:lastModifiedBy>Waleed Alsudany</cp:lastModifiedBy>
  <cp:revision>112</cp:revision>
  <dcterms:created xsi:type="dcterms:W3CDTF">2021-09-22T16:28:42Z</dcterms:created>
  <dcterms:modified xsi:type="dcterms:W3CDTF">2021-11-25T19:25:51Z</dcterms:modified>
</cp:coreProperties>
</file>