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3" r:id="rId1"/>
  </p:sldMasterIdLst>
  <p:sldIdLst>
    <p:sldId id="256" r:id="rId2"/>
    <p:sldId id="299" r:id="rId3"/>
    <p:sldId id="284" r:id="rId4"/>
    <p:sldId id="288" r:id="rId5"/>
    <p:sldId id="303" r:id="rId6"/>
    <p:sldId id="300" r:id="rId7"/>
    <p:sldId id="257" r:id="rId8"/>
    <p:sldId id="285" r:id="rId9"/>
    <p:sldId id="286" r:id="rId10"/>
    <p:sldId id="290" r:id="rId11"/>
    <p:sldId id="294" r:id="rId12"/>
    <p:sldId id="289" r:id="rId13"/>
    <p:sldId id="291" r:id="rId14"/>
    <p:sldId id="292" r:id="rId15"/>
    <p:sldId id="293" r:id="rId16"/>
    <p:sldId id="301" r:id="rId17"/>
    <p:sldId id="295" r:id="rId18"/>
    <p:sldId id="296" r:id="rId19"/>
    <p:sldId id="297" r:id="rId20"/>
    <p:sldId id="298" r:id="rId21"/>
    <p:sldId id="30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728358-49C5-41AC-B685-5EAA14A7B6E0}"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245980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4615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31743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06262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9496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9/30/2021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9345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9/30/2021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4849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5507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9994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5587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728358-49C5-41AC-B685-5EAA14A7B6E0}"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107910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3472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3688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F728358-49C5-41AC-B685-5EAA14A7B6E0}" type="datetimeFigureOut">
              <a:rPr lang="en-US" smtClean="0"/>
              <a:t>9/30/2021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277951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DF5F92-E675-4B36-9A60-69A962A68675}" type="datetimeFigureOut">
              <a:rPr lang="en-US" smtClean="0"/>
              <a:t>9/30/2021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2554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586B75A-687E-405C-8A0B-8D00578BA2C3}" type="datetimeFigureOut">
              <a:rPr lang="en-US" smtClean="0"/>
              <a:pPr/>
              <a:t>9/30/2021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47862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F728358-49C5-41AC-B685-5EAA14A7B6E0}"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373884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86B75A-687E-405C-8A0B-8D00578BA2C3}" type="datetimeFigureOut">
              <a:rPr lang="en-US" smtClean="0"/>
              <a:pPr/>
              <a:t>9/30/2021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00013051"/>
      </p:ext>
    </p:extLst>
  </p:cSld>
  <p:clrMap bg1="dk1" tx1="lt1" bg2="dk2" tx2="lt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2331" y="182880"/>
            <a:ext cx="9653452" cy="2965269"/>
          </a:xfrm>
        </p:spPr>
        <p:txBody>
          <a:bodyPr/>
          <a:lstStyle/>
          <a:p>
            <a:r>
              <a:rPr lang="en-US" sz="4800" b="1" dirty="0" smtClean="0"/>
              <a:t>SSIS PROJECT 2</a:t>
            </a:r>
            <a:br>
              <a:rPr lang="en-US" sz="4800" b="1" dirty="0" smtClean="0"/>
            </a:br>
            <a:r>
              <a:rPr lang="en-US" sz="4800" b="1" dirty="0" smtClean="0"/>
              <a:t>INCREMENTAL LOADING OF EXCEL FILE INTO SQL SERVER DATABASE TABLE</a:t>
            </a:r>
            <a:endParaRPr lang="en-US" sz="4800" b="1" dirty="0"/>
          </a:p>
        </p:txBody>
      </p:sp>
      <p:sp>
        <p:nvSpPr>
          <p:cNvPr id="3" name="Subtitle 2"/>
          <p:cNvSpPr>
            <a:spLocks noGrp="1"/>
          </p:cNvSpPr>
          <p:nvPr>
            <p:ph type="subTitle" idx="1"/>
          </p:nvPr>
        </p:nvSpPr>
        <p:spPr>
          <a:xfrm>
            <a:off x="692331" y="3732351"/>
            <a:ext cx="8825658" cy="861420"/>
          </a:xfrm>
        </p:spPr>
        <p:txBody>
          <a:bodyPr>
            <a:normAutofit fontScale="92500"/>
          </a:bodyPr>
          <a:lstStyle/>
          <a:p>
            <a:r>
              <a:rPr lang="en-US" sz="4800" b="1" dirty="0" smtClean="0">
                <a:solidFill>
                  <a:schemeClr val="tx2"/>
                </a:solidFill>
              </a:rPr>
              <a:t>Executed by: WALEED ABDULLA</a:t>
            </a:r>
            <a:endParaRPr lang="en-US" sz="4800" b="1" dirty="0">
              <a:solidFill>
                <a:schemeClr val="tx2"/>
              </a:solidFill>
            </a:endParaRPr>
          </a:p>
        </p:txBody>
      </p:sp>
    </p:spTree>
    <p:extLst>
      <p:ext uri="{BB962C8B-B14F-4D97-AF65-F5344CB8AC3E}">
        <p14:creationId xmlns:p14="http://schemas.microsoft.com/office/powerpoint/2010/main" val="84528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17" y="1237353"/>
            <a:ext cx="9893099" cy="1009458"/>
          </a:xfrm>
        </p:spPr>
        <p:txBody>
          <a:bodyPr/>
          <a:lstStyle/>
          <a:p>
            <a:r>
              <a:rPr lang="en-US" sz="1800" dirty="0" smtClean="0"/>
              <a:t>-  For the historical data option, I used start and end dates to identify current and expired records.</a:t>
            </a:r>
            <a:br>
              <a:rPr lang="en-US" sz="1800" dirty="0" smtClean="0"/>
            </a:br>
            <a:r>
              <a:rPr lang="en-US" sz="1800" dirty="0" smtClean="0"/>
              <a:t>- Enabled inference of member support</a:t>
            </a:r>
            <a:br>
              <a:rPr lang="en-US" sz="1800" dirty="0" smtClean="0"/>
            </a:br>
            <a:endParaRPr lang="en-US" sz="1800" dirty="0"/>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t>Project Designing</a:t>
            </a:r>
            <a:endParaRPr lang="en-US" sz="3600" dirty="0"/>
          </a:p>
        </p:txBody>
      </p:sp>
      <p:pic>
        <p:nvPicPr>
          <p:cNvPr id="9" name="Content Placeholder 8"/>
          <p:cNvPicPr>
            <a:picLocks noGrp="1" noChangeAspect="1"/>
          </p:cNvPicPr>
          <p:nvPr>
            <p:ph idx="1"/>
          </p:nvPr>
        </p:nvPicPr>
        <p:blipFill>
          <a:blip r:embed="rId2"/>
          <a:stretch>
            <a:fillRect/>
          </a:stretch>
        </p:blipFill>
        <p:spPr>
          <a:xfrm>
            <a:off x="844731" y="2399947"/>
            <a:ext cx="4027714" cy="3826630"/>
          </a:xfrm>
          <a:prstGeom prst="rect">
            <a:avLst/>
          </a:prstGeom>
        </p:spPr>
      </p:pic>
      <p:pic>
        <p:nvPicPr>
          <p:cNvPr id="10" name="Picture 9"/>
          <p:cNvPicPr>
            <a:picLocks noChangeAspect="1"/>
          </p:cNvPicPr>
          <p:nvPr/>
        </p:nvPicPr>
        <p:blipFill>
          <a:blip r:embed="rId3"/>
          <a:stretch>
            <a:fillRect/>
          </a:stretch>
        </p:blipFill>
        <p:spPr>
          <a:xfrm>
            <a:off x="6104788" y="2913826"/>
            <a:ext cx="3979738" cy="3630666"/>
          </a:xfrm>
          <a:prstGeom prst="rect">
            <a:avLst/>
          </a:prstGeom>
        </p:spPr>
      </p:pic>
    </p:spTree>
    <p:extLst>
      <p:ext uri="{BB962C8B-B14F-4D97-AF65-F5344CB8AC3E}">
        <p14:creationId xmlns:p14="http://schemas.microsoft.com/office/powerpoint/2010/main" val="2869535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17" y="1237353"/>
            <a:ext cx="9893099" cy="669824"/>
          </a:xfrm>
        </p:spPr>
        <p:txBody>
          <a:bodyPr/>
          <a:lstStyle/>
          <a:p>
            <a:r>
              <a:rPr lang="en-US" sz="1800" dirty="0" smtClean="0"/>
              <a:t>-  Added new Excel destination to record the errors when changing the fixed columns</a:t>
            </a:r>
            <a:br>
              <a:rPr lang="en-US" sz="1800" dirty="0" smtClean="0"/>
            </a:br>
            <a:endParaRPr lang="en-US" sz="1800" dirty="0"/>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t>Project Designing</a:t>
            </a:r>
            <a:endParaRPr lang="en-US" sz="3600" dirty="0"/>
          </a:p>
        </p:txBody>
      </p:sp>
      <p:pic>
        <p:nvPicPr>
          <p:cNvPr id="4" name="Content Placeholder 3"/>
          <p:cNvPicPr>
            <a:picLocks noGrp="1" noChangeAspect="1"/>
          </p:cNvPicPr>
          <p:nvPr>
            <p:ph idx="1"/>
          </p:nvPr>
        </p:nvPicPr>
        <p:blipFill>
          <a:blip r:embed="rId2"/>
          <a:stretch>
            <a:fillRect/>
          </a:stretch>
        </p:blipFill>
        <p:spPr>
          <a:xfrm>
            <a:off x="322217" y="2217067"/>
            <a:ext cx="4279198" cy="2727938"/>
          </a:xfrm>
          <a:prstGeom prst="rect">
            <a:avLst/>
          </a:prstGeom>
        </p:spPr>
      </p:pic>
      <p:pic>
        <p:nvPicPr>
          <p:cNvPr id="6" name="Picture 5"/>
          <p:cNvPicPr>
            <a:picLocks noChangeAspect="1"/>
          </p:cNvPicPr>
          <p:nvPr/>
        </p:nvPicPr>
        <p:blipFill>
          <a:blip r:embed="rId3"/>
          <a:stretch>
            <a:fillRect/>
          </a:stretch>
        </p:blipFill>
        <p:spPr>
          <a:xfrm>
            <a:off x="4932344" y="3148118"/>
            <a:ext cx="4499040" cy="2721693"/>
          </a:xfrm>
          <a:prstGeom prst="rect">
            <a:avLst/>
          </a:prstGeom>
        </p:spPr>
      </p:pic>
    </p:spTree>
    <p:extLst>
      <p:ext uri="{BB962C8B-B14F-4D97-AF65-F5344CB8AC3E}">
        <p14:creationId xmlns:p14="http://schemas.microsoft.com/office/powerpoint/2010/main" val="1201511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9893099" cy="824729"/>
          </a:xfrm>
        </p:spPr>
        <p:txBody>
          <a:bodyPr/>
          <a:lstStyle/>
          <a:p>
            <a:r>
              <a:rPr lang="en-US" sz="1800" dirty="0" smtClean="0"/>
              <a:t>Step 5:</a:t>
            </a:r>
            <a:br>
              <a:rPr lang="en-US" sz="1800" dirty="0" smtClean="0"/>
            </a:br>
            <a:r>
              <a:rPr lang="en-US" sz="1800" dirty="0" smtClean="0"/>
              <a:t>- Executed the package to see if it is working</a:t>
            </a:r>
            <a:endParaRPr lang="en-US" sz="1800" dirty="0"/>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t>Project Designing</a:t>
            </a:r>
            <a:endParaRPr lang="en-US" sz="3600" dirty="0"/>
          </a:p>
        </p:txBody>
      </p:sp>
      <p:pic>
        <p:nvPicPr>
          <p:cNvPr id="10" name="Content Placeholder 9"/>
          <p:cNvPicPr>
            <a:picLocks noGrp="1" noChangeAspect="1"/>
          </p:cNvPicPr>
          <p:nvPr>
            <p:ph idx="1"/>
          </p:nvPr>
        </p:nvPicPr>
        <p:blipFill>
          <a:blip r:embed="rId2"/>
          <a:stretch>
            <a:fillRect/>
          </a:stretch>
        </p:blipFill>
        <p:spPr>
          <a:xfrm>
            <a:off x="5637106" y="3200400"/>
            <a:ext cx="5537387" cy="3387634"/>
          </a:xfrm>
          <a:prstGeom prst="rect">
            <a:avLst/>
          </a:prstGeom>
        </p:spPr>
      </p:pic>
      <p:pic>
        <p:nvPicPr>
          <p:cNvPr id="12" name="Picture 11"/>
          <p:cNvPicPr>
            <a:picLocks noChangeAspect="1"/>
          </p:cNvPicPr>
          <p:nvPr/>
        </p:nvPicPr>
        <p:blipFill>
          <a:blip r:embed="rId3"/>
          <a:stretch>
            <a:fillRect/>
          </a:stretch>
        </p:blipFill>
        <p:spPr>
          <a:xfrm>
            <a:off x="301148" y="2299063"/>
            <a:ext cx="5150498" cy="3605349"/>
          </a:xfrm>
          <a:prstGeom prst="rect">
            <a:avLst/>
          </a:prstGeom>
        </p:spPr>
      </p:pic>
    </p:spTree>
    <p:extLst>
      <p:ext uri="{BB962C8B-B14F-4D97-AF65-F5344CB8AC3E}">
        <p14:creationId xmlns:p14="http://schemas.microsoft.com/office/powerpoint/2010/main" val="3369243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11199223" cy="1497747"/>
          </a:xfrm>
        </p:spPr>
        <p:txBody>
          <a:bodyPr/>
          <a:lstStyle/>
          <a:p>
            <a:r>
              <a:rPr lang="en-US" sz="1800" dirty="0" smtClean="0"/>
              <a:t>Step 6:</a:t>
            </a:r>
            <a:br>
              <a:rPr lang="en-US" sz="1800" dirty="0" smtClean="0"/>
            </a:br>
            <a:r>
              <a:rPr lang="en-US" sz="1800" dirty="0" smtClean="0"/>
              <a:t>- Tested the package by changing some of  the changing keys in few records and   executing the package.</a:t>
            </a:r>
            <a:br>
              <a:rPr lang="en-US" sz="1800" dirty="0" smtClean="0"/>
            </a:br>
            <a:r>
              <a:rPr lang="en-US" sz="1800" dirty="0" smtClean="0"/>
              <a:t>- Verified the correct functionality of the package (the changing columns were changed without inserting new records.)</a:t>
            </a:r>
            <a:endParaRPr lang="en-US" sz="1800" dirty="0"/>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t>Project Designing</a:t>
            </a:r>
            <a:endParaRPr lang="en-US" sz="3600" dirty="0"/>
          </a:p>
        </p:txBody>
      </p:sp>
      <p:pic>
        <p:nvPicPr>
          <p:cNvPr id="13" name="Content Placeholder 12"/>
          <p:cNvPicPr>
            <a:picLocks noGrp="1" noChangeAspect="1"/>
          </p:cNvPicPr>
          <p:nvPr>
            <p:ph idx="1"/>
          </p:nvPr>
        </p:nvPicPr>
        <p:blipFill>
          <a:blip r:embed="rId2"/>
          <a:stretch>
            <a:fillRect/>
          </a:stretch>
        </p:blipFill>
        <p:spPr>
          <a:xfrm>
            <a:off x="255542" y="3265858"/>
            <a:ext cx="5465843" cy="3168279"/>
          </a:xfrm>
          <a:prstGeom prst="rect">
            <a:avLst/>
          </a:prstGeom>
        </p:spPr>
      </p:pic>
      <p:pic>
        <p:nvPicPr>
          <p:cNvPr id="15" name="Picture 14"/>
          <p:cNvPicPr>
            <a:picLocks noChangeAspect="1"/>
          </p:cNvPicPr>
          <p:nvPr/>
        </p:nvPicPr>
        <p:blipFill>
          <a:blip r:embed="rId3"/>
          <a:stretch>
            <a:fillRect/>
          </a:stretch>
        </p:blipFill>
        <p:spPr>
          <a:xfrm>
            <a:off x="5943599" y="3265858"/>
            <a:ext cx="5447211" cy="3171794"/>
          </a:xfrm>
          <a:prstGeom prst="rect">
            <a:avLst/>
          </a:prstGeom>
        </p:spPr>
      </p:pic>
    </p:spTree>
    <p:extLst>
      <p:ext uri="{BB962C8B-B14F-4D97-AF65-F5344CB8AC3E}">
        <p14:creationId xmlns:p14="http://schemas.microsoft.com/office/powerpoint/2010/main" val="1996173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9893099" cy="962169"/>
          </a:xfrm>
        </p:spPr>
        <p:txBody>
          <a:bodyPr/>
          <a:lstStyle/>
          <a:p>
            <a:r>
              <a:rPr lang="en-US" sz="1800" dirty="0" smtClean="0"/>
              <a:t>Step </a:t>
            </a:r>
            <a:r>
              <a:rPr lang="en-US" sz="1800" dirty="0"/>
              <a:t>7</a:t>
            </a:r>
            <a:r>
              <a:rPr lang="en-US" sz="1800" dirty="0" smtClean="0"/>
              <a:t>:</a:t>
            </a:r>
            <a:br>
              <a:rPr lang="en-US" sz="1800" dirty="0" smtClean="0"/>
            </a:br>
            <a:r>
              <a:rPr lang="en-US" sz="1800" dirty="0" smtClean="0"/>
              <a:t>- Tested the package by changing the historical keys in some rows and see if the are old rows are recorded and the new rows are inserted</a:t>
            </a:r>
            <a:endParaRPr lang="en-US" sz="1800" dirty="0"/>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t>Project Designing</a:t>
            </a:r>
            <a:endParaRPr lang="en-US" sz="3600" dirty="0"/>
          </a:p>
        </p:txBody>
      </p:sp>
      <p:pic>
        <p:nvPicPr>
          <p:cNvPr id="11" name="Content Placeholder 10"/>
          <p:cNvPicPr>
            <a:picLocks noGrp="1" noChangeAspect="1"/>
          </p:cNvPicPr>
          <p:nvPr>
            <p:ph idx="1"/>
          </p:nvPr>
        </p:nvPicPr>
        <p:blipFill>
          <a:blip r:embed="rId2"/>
          <a:stretch>
            <a:fillRect/>
          </a:stretch>
        </p:blipFill>
        <p:spPr>
          <a:xfrm>
            <a:off x="3213463" y="2378851"/>
            <a:ext cx="5943600" cy="4455433"/>
          </a:xfrm>
          <a:prstGeom prst="rect">
            <a:avLst/>
          </a:prstGeom>
        </p:spPr>
      </p:pic>
    </p:spTree>
    <p:extLst>
      <p:ext uri="{BB962C8B-B14F-4D97-AF65-F5344CB8AC3E}">
        <p14:creationId xmlns:p14="http://schemas.microsoft.com/office/powerpoint/2010/main" val="394008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9893099" cy="962169"/>
          </a:xfrm>
        </p:spPr>
        <p:txBody>
          <a:bodyPr/>
          <a:lstStyle/>
          <a:p>
            <a:r>
              <a:rPr lang="en-US" sz="1800" dirty="0" smtClean="0"/>
              <a:t>Step 8:</a:t>
            </a:r>
            <a:br>
              <a:rPr lang="en-US" sz="1800" dirty="0" smtClean="0"/>
            </a:br>
            <a:r>
              <a:rPr lang="en-US" sz="1800" dirty="0" smtClean="0"/>
              <a:t>- Tested the package by changing the a value in a fixed key and see if the package executed and the exception is recorded in other excel file</a:t>
            </a:r>
            <a:endParaRPr lang="en-US" sz="1800" dirty="0"/>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t>Project Designing</a:t>
            </a:r>
            <a:endParaRPr lang="en-US" sz="3600" dirty="0"/>
          </a:p>
        </p:txBody>
      </p:sp>
      <p:pic>
        <p:nvPicPr>
          <p:cNvPr id="4" name="Content Placeholder 3"/>
          <p:cNvPicPr>
            <a:picLocks noGrp="1" noChangeAspect="1"/>
          </p:cNvPicPr>
          <p:nvPr>
            <p:ph idx="1"/>
          </p:nvPr>
        </p:nvPicPr>
        <p:blipFill>
          <a:blip r:embed="rId2"/>
          <a:stretch>
            <a:fillRect/>
          </a:stretch>
        </p:blipFill>
        <p:spPr>
          <a:xfrm>
            <a:off x="505097" y="2499487"/>
            <a:ext cx="4418295" cy="2804033"/>
          </a:xfrm>
          <a:prstGeom prst="rect">
            <a:avLst/>
          </a:prstGeom>
        </p:spPr>
      </p:pic>
      <p:pic>
        <p:nvPicPr>
          <p:cNvPr id="6" name="Picture 5"/>
          <p:cNvPicPr>
            <a:picLocks noChangeAspect="1"/>
          </p:cNvPicPr>
          <p:nvPr/>
        </p:nvPicPr>
        <p:blipFill>
          <a:blip r:embed="rId3"/>
          <a:stretch>
            <a:fillRect/>
          </a:stretch>
        </p:blipFill>
        <p:spPr>
          <a:xfrm>
            <a:off x="2941945" y="3901503"/>
            <a:ext cx="2509701" cy="2862187"/>
          </a:xfrm>
          <a:prstGeom prst="rect">
            <a:avLst/>
          </a:prstGeom>
        </p:spPr>
      </p:pic>
      <p:pic>
        <p:nvPicPr>
          <p:cNvPr id="7" name="Picture 6"/>
          <p:cNvPicPr>
            <a:picLocks noChangeAspect="1"/>
          </p:cNvPicPr>
          <p:nvPr/>
        </p:nvPicPr>
        <p:blipFill>
          <a:blip r:embed="rId4"/>
          <a:stretch>
            <a:fillRect/>
          </a:stretch>
        </p:blipFill>
        <p:spPr>
          <a:xfrm>
            <a:off x="4923392" y="2229457"/>
            <a:ext cx="4325383" cy="2718065"/>
          </a:xfrm>
          <a:prstGeom prst="rect">
            <a:avLst/>
          </a:prstGeom>
        </p:spPr>
      </p:pic>
      <p:pic>
        <p:nvPicPr>
          <p:cNvPr id="9" name="Picture 8"/>
          <p:cNvPicPr>
            <a:picLocks noChangeAspect="1"/>
          </p:cNvPicPr>
          <p:nvPr/>
        </p:nvPicPr>
        <p:blipFill>
          <a:blip r:embed="rId5"/>
          <a:stretch>
            <a:fillRect/>
          </a:stretch>
        </p:blipFill>
        <p:spPr>
          <a:xfrm>
            <a:off x="7073265" y="3901503"/>
            <a:ext cx="4351020" cy="2565154"/>
          </a:xfrm>
          <a:prstGeom prst="rect">
            <a:avLst/>
          </a:prstGeom>
        </p:spPr>
      </p:pic>
    </p:spTree>
    <p:extLst>
      <p:ext uri="{BB962C8B-B14F-4D97-AF65-F5344CB8AC3E}">
        <p14:creationId xmlns:p14="http://schemas.microsoft.com/office/powerpoint/2010/main" val="2005604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72237" y="2529713"/>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Project Deployment &amp; Automation</a:t>
            </a:r>
            <a:endParaRPr lang="en-US" b="1" dirty="0"/>
          </a:p>
        </p:txBody>
      </p:sp>
    </p:spTree>
    <p:extLst>
      <p:ext uri="{BB962C8B-B14F-4D97-AF65-F5344CB8AC3E}">
        <p14:creationId xmlns:p14="http://schemas.microsoft.com/office/powerpoint/2010/main" val="859589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9893099" cy="687849"/>
          </a:xfrm>
        </p:spPr>
        <p:txBody>
          <a:bodyPr/>
          <a:lstStyle/>
          <a:p>
            <a:r>
              <a:rPr lang="en-US" sz="1800" dirty="0" smtClean="0"/>
              <a:t>Step 1:</a:t>
            </a:r>
            <a:br>
              <a:rPr lang="en-US" sz="1800" dirty="0" smtClean="0"/>
            </a:br>
            <a:r>
              <a:rPr lang="en-US" sz="1800" dirty="0" smtClean="0"/>
              <a:t>- Deployed the project to SQL Server</a:t>
            </a:r>
            <a:endParaRPr lang="en-US" sz="1800" dirty="0"/>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t>Project Deployment and Automation</a:t>
            </a:r>
            <a:endParaRPr lang="en-US" sz="3600" dirty="0"/>
          </a:p>
        </p:txBody>
      </p:sp>
      <p:pic>
        <p:nvPicPr>
          <p:cNvPr id="8" name="Content Placeholder 7"/>
          <p:cNvPicPr>
            <a:picLocks noGrp="1" noChangeAspect="1"/>
          </p:cNvPicPr>
          <p:nvPr>
            <p:ph idx="1"/>
          </p:nvPr>
        </p:nvPicPr>
        <p:blipFill>
          <a:blip r:embed="rId2"/>
          <a:stretch>
            <a:fillRect/>
          </a:stretch>
        </p:blipFill>
        <p:spPr>
          <a:xfrm>
            <a:off x="2575912" y="2301875"/>
            <a:ext cx="6157526" cy="4194175"/>
          </a:xfrm>
          <a:prstGeom prst="rect">
            <a:avLst/>
          </a:prstGeom>
        </p:spPr>
      </p:pic>
    </p:spTree>
    <p:extLst>
      <p:ext uri="{BB962C8B-B14F-4D97-AF65-F5344CB8AC3E}">
        <p14:creationId xmlns:p14="http://schemas.microsoft.com/office/powerpoint/2010/main" val="2926886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9893099" cy="962169"/>
          </a:xfrm>
        </p:spPr>
        <p:txBody>
          <a:bodyPr/>
          <a:lstStyle/>
          <a:p>
            <a:r>
              <a:rPr lang="en-US" sz="1800" dirty="0" smtClean="0"/>
              <a:t>Step 2:</a:t>
            </a:r>
            <a:br>
              <a:rPr lang="en-US" sz="1800" dirty="0" smtClean="0"/>
            </a:br>
            <a:r>
              <a:rPr lang="en-US" sz="1800" dirty="0" smtClean="0"/>
              <a:t>- Verified the project in my localhost SQL Server</a:t>
            </a:r>
            <a:endParaRPr lang="en-US" sz="1800" dirty="0"/>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Project Deployment and Automation</a:t>
            </a:r>
            <a:endParaRPr lang="en-US" sz="3600" dirty="0"/>
          </a:p>
        </p:txBody>
      </p:sp>
      <p:pic>
        <p:nvPicPr>
          <p:cNvPr id="8" name="Content Placeholder 7"/>
          <p:cNvPicPr>
            <a:picLocks noGrp="1" noChangeAspect="1"/>
          </p:cNvPicPr>
          <p:nvPr>
            <p:ph idx="1"/>
          </p:nvPr>
        </p:nvPicPr>
        <p:blipFill>
          <a:blip r:embed="rId2"/>
          <a:stretch>
            <a:fillRect/>
          </a:stretch>
        </p:blipFill>
        <p:spPr>
          <a:xfrm>
            <a:off x="1996543" y="2457587"/>
            <a:ext cx="7212939" cy="4195762"/>
          </a:xfrm>
          <a:prstGeom prst="rect">
            <a:avLst/>
          </a:prstGeom>
        </p:spPr>
      </p:pic>
    </p:spTree>
    <p:extLst>
      <p:ext uri="{BB962C8B-B14F-4D97-AF65-F5344CB8AC3E}">
        <p14:creationId xmlns:p14="http://schemas.microsoft.com/office/powerpoint/2010/main" val="104147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9893099" cy="962169"/>
          </a:xfrm>
        </p:spPr>
        <p:txBody>
          <a:bodyPr/>
          <a:lstStyle/>
          <a:p>
            <a:r>
              <a:rPr lang="en-US" sz="1800" dirty="0" smtClean="0"/>
              <a:t>Step </a:t>
            </a:r>
            <a:r>
              <a:rPr lang="en-US" sz="1800" dirty="0"/>
              <a:t>3</a:t>
            </a:r>
            <a:r>
              <a:rPr lang="en-US" sz="1800" dirty="0" smtClean="0"/>
              <a:t>:</a:t>
            </a:r>
            <a:br>
              <a:rPr lang="en-US" sz="1800" dirty="0" smtClean="0"/>
            </a:br>
            <a:r>
              <a:rPr lang="en-US" sz="1800" dirty="0" smtClean="0"/>
              <a:t>- Added new job in the SQL Server Agent.</a:t>
            </a:r>
            <a:endParaRPr lang="en-US" sz="1800" dirty="0"/>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Project Deployment and Automation</a:t>
            </a:r>
            <a:endParaRPr lang="en-US" sz="3600" dirty="0"/>
          </a:p>
        </p:txBody>
      </p:sp>
      <p:pic>
        <p:nvPicPr>
          <p:cNvPr id="4" name="Content Placeholder 3"/>
          <p:cNvPicPr>
            <a:picLocks noGrp="1" noChangeAspect="1"/>
          </p:cNvPicPr>
          <p:nvPr>
            <p:ph idx="1"/>
          </p:nvPr>
        </p:nvPicPr>
        <p:blipFill>
          <a:blip r:embed="rId2"/>
          <a:stretch>
            <a:fillRect/>
          </a:stretch>
        </p:blipFill>
        <p:spPr>
          <a:xfrm>
            <a:off x="1989004" y="2392272"/>
            <a:ext cx="7384773" cy="4195762"/>
          </a:xfrm>
          <a:prstGeom prst="rect">
            <a:avLst/>
          </a:prstGeom>
        </p:spPr>
      </p:pic>
    </p:spTree>
    <p:extLst>
      <p:ext uri="{BB962C8B-B14F-4D97-AF65-F5344CB8AC3E}">
        <p14:creationId xmlns:p14="http://schemas.microsoft.com/office/powerpoint/2010/main" val="3719697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797" y="1928821"/>
            <a:ext cx="9404723" cy="1400530"/>
          </a:xfrm>
        </p:spPr>
        <p:txBody>
          <a:bodyPr/>
          <a:lstStyle/>
          <a:p>
            <a:r>
              <a:rPr lang="en-US" b="1" dirty="0" smtClean="0"/>
              <a:t>Project Objectives and Understanding</a:t>
            </a:r>
            <a:endParaRPr lang="en-US" b="1" dirty="0"/>
          </a:p>
        </p:txBody>
      </p:sp>
    </p:spTree>
    <p:extLst>
      <p:ext uri="{BB962C8B-B14F-4D97-AF65-F5344CB8AC3E}">
        <p14:creationId xmlns:p14="http://schemas.microsoft.com/office/powerpoint/2010/main" val="2408983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9893099" cy="962169"/>
          </a:xfrm>
        </p:spPr>
        <p:txBody>
          <a:bodyPr/>
          <a:lstStyle/>
          <a:p>
            <a:r>
              <a:rPr lang="en-US" sz="1800" dirty="0" smtClean="0"/>
              <a:t>Step </a:t>
            </a:r>
            <a:r>
              <a:rPr lang="en-US" sz="1800" dirty="0"/>
              <a:t>3</a:t>
            </a:r>
            <a:r>
              <a:rPr lang="en-US" sz="1800" dirty="0" smtClean="0"/>
              <a:t>:</a:t>
            </a:r>
            <a:br>
              <a:rPr lang="en-US" sz="1800" dirty="0" smtClean="0"/>
            </a:br>
            <a:r>
              <a:rPr lang="en-US" sz="1800" dirty="0" smtClean="0"/>
              <a:t>- Added new job in the SQL Server Agent.</a:t>
            </a:r>
            <a:endParaRPr lang="en-US" sz="1800" dirty="0"/>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t>Project Designing</a:t>
            </a:r>
            <a:endParaRPr lang="en-US" sz="3600" dirty="0"/>
          </a:p>
        </p:txBody>
      </p:sp>
      <p:pic>
        <p:nvPicPr>
          <p:cNvPr id="4" name="Content Placeholder 3"/>
          <p:cNvPicPr>
            <a:picLocks noGrp="1" noChangeAspect="1"/>
          </p:cNvPicPr>
          <p:nvPr>
            <p:ph idx="1"/>
          </p:nvPr>
        </p:nvPicPr>
        <p:blipFill>
          <a:blip r:embed="rId2"/>
          <a:stretch>
            <a:fillRect/>
          </a:stretch>
        </p:blipFill>
        <p:spPr>
          <a:xfrm>
            <a:off x="1989004" y="2392272"/>
            <a:ext cx="7384773" cy="4195762"/>
          </a:xfrm>
          <a:prstGeom prst="rect">
            <a:avLst/>
          </a:prstGeom>
        </p:spPr>
      </p:pic>
    </p:spTree>
    <p:extLst>
      <p:ext uri="{BB962C8B-B14F-4D97-AF65-F5344CB8AC3E}">
        <p14:creationId xmlns:p14="http://schemas.microsoft.com/office/powerpoint/2010/main" val="3830475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03312" y="2052918"/>
            <a:ext cx="8946541" cy="1931253"/>
          </a:xfrm>
        </p:spPr>
        <p:txBody>
          <a:bodyPr/>
          <a:lstStyle/>
          <a:p>
            <a:r>
              <a:rPr lang="en-US" dirty="0" smtClean="0"/>
              <a:t>By using SSIS to incrementally load data from Excel to SQL Server Database on weekly basis, I managed to automate the process and to be executed with maintaining  control for further customization of the process. This enables the IT Team to focus on other important issue within the organization.</a:t>
            </a:r>
            <a:endParaRPr lang="en-US" dirty="0"/>
          </a:p>
        </p:txBody>
      </p:sp>
    </p:spTree>
    <p:extLst>
      <p:ext uri="{BB962C8B-B14F-4D97-AF65-F5344CB8AC3E}">
        <p14:creationId xmlns:p14="http://schemas.microsoft.com/office/powerpoint/2010/main" val="325052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8882"/>
          </a:xfrm>
        </p:spPr>
        <p:txBody>
          <a:bodyPr/>
          <a:lstStyle/>
          <a:p>
            <a:r>
              <a:rPr lang="en-US" dirty="0" smtClean="0"/>
              <a:t>Project Objectives &amp; Specifications</a:t>
            </a:r>
            <a:endParaRPr lang="en-US" dirty="0"/>
          </a:p>
        </p:txBody>
      </p:sp>
      <p:sp>
        <p:nvSpPr>
          <p:cNvPr id="3" name="Content Placeholder 2"/>
          <p:cNvSpPr>
            <a:spLocks noGrp="1"/>
          </p:cNvSpPr>
          <p:nvPr>
            <p:ph idx="1"/>
          </p:nvPr>
        </p:nvSpPr>
        <p:spPr>
          <a:xfrm>
            <a:off x="169817" y="1371600"/>
            <a:ext cx="11795760" cy="5303520"/>
          </a:xfrm>
        </p:spPr>
        <p:txBody>
          <a:bodyPr/>
          <a:lstStyle/>
          <a:p>
            <a:r>
              <a:rPr lang="en-US" dirty="0" smtClean="0"/>
              <a:t>Objective: To incrementally upload data from an Excel file into SQL Server table on daily basis.</a:t>
            </a:r>
          </a:p>
          <a:p>
            <a:r>
              <a:rPr lang="en-US" dirty="0" smtClean="0"/>
              <a:t>Source File Specs:</a:t>
            </a:r>
          </a:p>
          <a:p>
            <a:pPr marL="0" indent="0">
              <a:buNone/>
            </a:pPr>
            <a:r>
              <a:rPr lang="en-US" dirty="0"/>
              <a:t>	Location: The source file is placed in a "Source" </a:t>
            </a:r>
            <a:r>
              <a:rPr lang="en-US" dirty="0" smtClean="0"/>
              <a:t>folder.</a:t>
            </a:r>
          </a:p>
          <a:p>
            <a:r>
              <a:rPr lang="en-US" dirty="0" smtClean="0"/>
              <a:t>Target Specs:</a:t>
            </a:r>
          </a:p>
          <a:p>
            <a:pPr marL="457200" lvl="1" indent="0">
              <a:buNone/>
            </a:pPr>
            <a:r>
              <a:rPr lang="en-US" dirty="0" smtClean="0"/>
              <a:t>Location</a:t>
            </a:r>
            <a:r>
              <a:rPr lang="en-US" dirty="0"/>
              <a:t>:  </a:t>
            </a:r>
            <a:r>
              <a:rPr lang="en-US" dirty="0" smtClean="0"/>
              <a:t>SQL Table</a:t>
            </a:r>
          </a:p>
          <a:p>
            <a:pPr marL="342900" lvl="1" indent="-342900"/>
            <a:r>
              <a:rPr lang="en-US" sz="2000" dirty="0" smtClean="0"/>
              <a:t>Frequency: </a:t>
            </a:r>
            <a:r>
              <a:rPr lang="en-US" sz="2000" dirty="0" smtClean="0"/>
              <a:t>Daily</a:t>
            </a:r>
            <a:endParaRPr lang="en-US" sz="2000" dirty="0"/>
          </a:p>
          <a:p>
            <a:pPr marL="342900" lvl="1" indent="-342900"/>
            <a:r>
              <a:rPr lang="en-US" sz="2000" dirty="0" smtClean="0"/>
              <a:t>Requirements:</a:t>
            </a:r>
          </a:p>
          <a:p>
            <a:pPr marL="0" lvl="1" indent="0">
              <a:buNone/>
            </a:pPr>
            <a:r>
              <a:rPr lang="en-US" sz="2000" dirty="0" smtClean="0"/>
              <a:t>	- Update columns that may be changed frequently</a:t>
            </a:r>
          </a:p>
          <a:p>
            <a:pPr marL="0" lvl="1" indent="0">
              <a:buNone/>
            </a:pPr>
            <a:r>
              <a:rPr lang="en-US" sz="2000" dirty="0"/>
              <a:t>	</a:t>
            </a:r>
            <a:r>
              <a:rPr lang="en-US" sz="2000" dirty="0" smtClean="0"/>
              <a:t>- Maintain history for columns that may be critical and have impacts  on other metrics</a:t>
            </a:r>
          </a:p>
          <a:p>
            <a:pPr marL="0" lvl="1" indent="0">
              <a:buNone/>
            </a:pPr>
            <a:r>
              <a:rPr lang="en-US" sz="2000" dirty="0"/>
              <a:t>	</a:t>
            </a:r>
            <a:r>
              <a:rPr lang="en-US" sz="2000" dirty="0" smtClean="0"/>
              <a:t>- Do not change but record all exceptions raised in the Fixed Key columns</a:t>
            </a:r>
            <a:endParaRPr lang="en-US" dirty="0"/>
          </a:p>
        </p:txBody>
      </p:sp>
    </p:spTree>
    <p:extLst>
      <p:ext uri="{BB962C8B-B14F-4D97-AF65-F5344CB8AC3E}">
        <p14:creationId xmlns:p14="http://schemas.microsoft.com/office/powerpoint/2010/main" val="1781058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8882"/>
          </a:xfrm>
        </p:spPr>
        <p:txBody>
          <a:bodyPr/>
          <a:lstStyle/>
          <a:p>
            <a:r>
              <a:rPr lang="en-US" dirty="0" smtClean="0"/>
              <a:t>Project Understanding and Planning</a:t>
            </a:r>
            <a:endParaRPr lang="en-US" dirty="0"/>
          </a:p>
        </p:txBody>
      </p:sp>
      <p:sp>
        <p:nvSpPr>
          <p:cNvPr id="3" name="Content Placeholder 2"/>
          <p:cNvSpPr>
            <a:spLocks noGrp="1"/>
          </p:cNvSpPr>
          <p:nvPr>
            <p:ph idx="1"/>
          </p:nvPr>
        </p:nvSpPr>
        <p:spPr>
          <a:xfrm>
            <a:off x="169817" y="1371600"/>
            <a:ext cx="11795760" cy="5486400"/>
          </a:xfrm>
        </p:spPr>
        <p:txBody>
          <a:bodyPr/>
          <a:lstStyle/>
          <a:p>
            <a:r>
              <a:rPr lang="en-US" dirty="0" smtClean="0"/>
              <a:t>Identification of the Business Keys columns:</a:t>
            </a:r>
          </a:p>
          <a:p>
            <a:pPr marL="0" indent="0">
              <a:buNone/>
            </a:pPr>
            <a:r>
              <a:rPr lang="en-US" dirty="0"/>
              <a:t>	</a:t>
            </a:r>
            <a:r>
              <a:rPr lang="en-US" dirty="0" smtClean="0"/>
              <a:t>- Id</a:t>
            </a:r>
          </a:p>
          <a:p>
            <a:r>
              <a:rPr lang="en-US" dirty="0" smtClean="0"/>
              <a:t>Identification of the Fixed Columns:</a:t>
            </a:r>
          </a:p>
          <a:p>
            <a:pPr marL="0" indent="0">
              <a:buNone/>
            </a:pPr>
            <a:r>
              <a:rPr lang="en-US" dirty="0"/>
              <a:t>	</a:t>
            </a:r>
            <a:r>
              <a:rPr lang="en-US" dirty="0" smtClean="0"/>
              <a:t>- Segment, Category, Product, Date, Month Number, Month Name, Year</a:t>
            </a:r>
          </a:p>
          <a:p>
            <a:r>
              <a:rPr lang="en-US" dirty="0" smtClean="0"/>
              <a:t>Identification of Changing Columns:</a:t>
            </a:r>
          </a:p>
          <a:p>
            <a:pPr marL="0" indent="0">
              <a:buNone/>
            </a:pPr>
            <a:r>
              <a:rPr lang="en-US" sz="2000" dirty="0"/>
              <a:t>	</a:t>
            </a:r>
            <a:r>
              <a:rPr lang="en-US" sz="2000" dirty="0" smtClean="0"/>
              <a:t>- Units Sold, Manufacturing Price, Sales Price, Gross Sales, Sales, Profit, COGS</a:t>
            </a:r>
            <a:endParaRPr lang="en-US" sz="2000" dirty="0"/>
          </a:p>
          <a:p>
            <a:pPr marL="342900" lvl="1" indent="-342900"/>
            <a:r>
              <a:rPr lang="en-US" sz="2000" dirty="0" smtClean="0"/>
              <a:t>Requirements:</a:t>
            </a:r>
          </a:p>
          <a:p>
            <a:pPr marL="0" lvl="1" indent="0">
              <a:buNone/>
            </a:pPr>
            <a:r>
              <a:rPr lang="en-US" sz="2000" dirty="0" smtClean="0"/>
              <a:t>	- Update columns that may be changed frequently</a:t>
            </a:r>
          </a:p>
          <a:p>
            <a:pPr marL="0" lvl="1" indent="0">
              <a:buNone/>
            </a:pPr>
            <a:r>
              <a:rPr lang="en-US" sz="2000" dirty="0"/>
              <a:t>	</a:t>
            </a:r>
            <a:r>
              <a:rPr lang="en-US" sz="2000" dirty="0" smtClean="0"/>
              <a:t>- Maintain history for columns that may be critical and have impacts  on other metrics</a:t>
            </a:r>
          </a:p>
          <a:p>
            <a:pPr marL="0" lvl="1" indent="0">
              <a:buNone/>
            </a:pPr>
            <a:r>
              <a:rPr lang="en-US" sz="2000" dirty="0"/>
              <a:t>	</a:t>
            </a:r>
            <a:r>
              <a:rPr lang="en-US" sz="2000" dirty="0" smtClean="0"/>
              <a:t>- Do not change but record all exceptions raised in the Fixed Key columns</a:t>
            </a:r>
          </a:p>
          <a:p>
            <a:pPr marL="342900" lvl="1" indent="-342900"/>
            <a:r>
              <a:rPr lang="en-US" sz="2000" dirty="0"/>
              <a:t>Project General Data </a:t>
            </a:r>
            <a:r>
              <a:rPr lang="en-US" sz="2000" dirty="0" smtClean="0"/>
              <a:t>Flow:</a:t>
            </a:r>
            <a:endParaRPr lang="en-US" sz="2000" dirty="0"/>
          </a:p>
        </p:txBody>
      </p:sp>
      <p:sp>
        <p:nvSpPr>
          <p:cNvPr id="4" name="Rounded Rectangle 3"/>
          <p:cNvSpPr/>
          <p:nvPr/>
        </p:nvSpPr>
        <p:spPr>
          <a:xfrm>
            <a:off x="888274" y="6178731"/>
            <a:ext cx="1946366" cy="496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Source</a:t>
            </a:r>
            <a:endParaRPr lang="en-US" dirty="0"/>
          </a:p>
        </p:txBody>
      </p:sp>
      <p:sp>
        <p:nvSpPr>
          <p:cNvPr id="5" name="Rounded Rectangle 4"/>
          <p:cNvSpPr/>
          <p:nvPr/>
        </p:nvSpPr>
        <p:spPr>
          <a:xfrm>
            <a:off x="4352678" y="6139535"/>
            <a:ext cx="1946366" cy="496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Slowly Changing Dimension</a:t>
            </a:r>
            <a:endParaRPr lang="en-US" dirty="0"/>
          </a:p>
        </p:txBody>
      </p:sp>
      <p:sp>
        <p:nvSpPr>
          <p:cNvPr id="6" name="Rounded Rectangle 5"/>
          <p:cNvSpPr/>
          <p:nvPr/>
        </p:nvSpPr>
        <p:spPr>
          <a:xfrm>
            <a:off x="7830145" y="6139539"/>
            <a:ext cx="1946366" cy="496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Destination</a:t>
            </a:r>
            <a:endParaRPr lang="en-US" dirty="0"/>
          </a:p>
        </p:txBody>
      </p:sp>
      <p:cxnSp>
        <p:nvCxnSpPr>
          <p:cNvPr id="10" name="Straight Arrow Connector 9"/>
          <p:cNvCxnSpPr>
            <a:stCxn id="4" idx="3"/>
          </p:cNvCxnSpPr>
          <p:nvPr/>
        </p:nvCxnSpPr>
        <p:spPr>
          <a:xfrm flipV="1">
            <a:off x="2834640" y="6426925"/>
            <a:ext cx="14891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299044" y="6426924"/>
            <a:ext cx="14891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6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4379"/>
          </a:xfrm>
        </p:spPr>
        <p:txBody>
          <a:bodyPr/>
          <a:lstStyle/>
          <a:p>
            <a:r>
              <a:rPr lang="en-US" dirty="0" smtClean="0"/>
              <a:t>Tasks</a:t>
            </a:r>
            <a:endParaRPr lang="en-US" dirty="0"/>
          </a:p>
        </p:txBody>
      </p:sp>
      <p:sp>
        <p:nvSpPr>
          <p:cNvPr id="3" name="Content Placeholder 2"/>
          <p:cNvSpPr>
            <a:spLocks noGrp="1"/>
          </p:cNvSpPr>
          <p:nvPr>
            <p:ph idx="1"/>
          </p:nvPr>
        </p:nvSpPr>
        <p:spPr>
          <a:xfrm>
            <a:off x="647092" y="1645921"/>
            <a:ext cx="9403742" cy="4863736"/>
          </a:xfrm>
        </p:spPr>
        <p:txBody>
          <a:bodyPr/>
          <a:lstStyle/>
          <a:p>
            <a:pPr marL="0" indent="0">
              <a:buNone/>
            </a:pPr>
            <a:r>
              <a:rPr lang="en-US" dirty="0" smtClean="0"/>
              <a:t>In this project, I:</a:t>
            </a:r>
          </a:p>
          <a:p>
            <a:r>
              <a:rPr lang="en-US" dirty="0"/>
              <a:t>Understood the project objectives and </a:t>
            </a:r>
            <a:r>
              <a:rPr lang="en-US" dirty="0" smtClean="0"/>
              <a:t>specifications</a:t>
            </a:r>
            <a:endParaRPr lang="en-US" dirty="0"/>
          </a:p>
          <a:p>
            <a:r>
              <a:rPr lang="en-US" dirty="0"/>
              <a:t>Added an Excel connection and configured it</a:t>
            </a:r>
            <a:r>
              <a:rPr lang="en-US" dirty="0" smtClean="0"/>
              <a:t>.</a:t>
            </a:r>
            <a:endParaRPr lang="en-US" dirty="0"/>
          </a:p>
          <a:p>
            <a:r>
              <a:rPr lang="en-US" dirty="0"/>
              <a:t>Made a SQL Server Database Table</a:t>
            </a:r>
          </a:p>
          <a:p>
            <a:r>
              <a:rPr lang="en-US" dirty="0"/>
              <a:t>Added Slowly Changing Dimension component </a:t>
            </a:r>
            <a:r>
              <a:rPr lang="en-US" dirty="0" smtClean="0"/>
              <a:t>to the data flow and configured it.</a:t>
            </a:r>
          </a:p>
          <a:p>
            <a:r>
              <a:rPr lang="en-US" dirty="0" smtClean="0"/>
              <a:t>Added Excel destination connection to register the exceptions.</a:t>
            </a:r>
          </a:p>
          <a:p>
            <a:r>
              <a:rPr lang="en-US" dirty="0" smtClean="0"/>
              <a:t>Deployed the project to my localhost SQL Server.</a:t>
            </a:r>
          </a:p>
          <a:p>
            <a:r>
              <a:rPr lang="en-US" dirty="0" smtClean="0"/>
              <a:t>Automated the process and scheduled it on a weekly basis.</a:t>
            </a:r>
            <a:endParaRPr lang="en-US" dirty="0"/>
          </a:p>
        </p:txBody>
      </p:sp>
    </p:spTree>
    <p:extLst>
      <p:ext uri="{BB962C8B-B14F-4D97-AF65-F5344CB8AC3E}">
        <p14:creationId xmlns:p14="http://schemas.microsoft.com/office/powerpoint/2010/main" val="88104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8363" y="2516649"/>
            <a:ext cx="9404723" cy="1400530"/>
          </a:xfrm>
        </p:spPr>
        <p:txBody>
          <a:bodyPr/>
          <a:lstStyle/>
          <a:p>
            <a:r>
              <a:rPr lang="en-US" b="1" dirty="0" smtClean="0"/>
              <a:t>Project Designing</a:t>
            </a:r>
            <a:endParaRPr lang="en-US" b="1" dirty="0"/>
          </a:p>
        </p:txBody>
      </p:sp>
    </p:spTree>
    <p:extLst>
      <p:ext uri="{BB962C8B-B14F-4D97-AF65-F5344CB8AC3E}">
        <p14:creationId xmlns:p14="http://schemas.microsoft.com/office/powerpoint/2010/main" val="323418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 y="1327930"/>
            <a:ext cx="10215155" cy="1467522"/>
          </a:xfrm>
        </p:spPr>
        <p:txBody>
          <a:bodyPr/>
          <a:lstStyle/>
          <a:p>
            <a:r>
              <a:rPr lang="en-US" sz="1800" b="1" dirty="0" smtClean="0"/>
              <a:t>Step 1: </a:t>
            </a:r>
            <a:br>
              <a:rPr lang="en-US" sz="1800" b="1" dirty="0" smtClean="0"/>
            </a:br>
            <a:r>
              <a:rPr lang="en-US" sz="1800" b="1" dirty="0" smtClean="0"/>
              <a:t>- Added new Data Flow task to the Control Flow. </a:t>
            </a:r>
            <a:br>
              <a:rPr lang="en-US" sz="1800" b="1" dirty="0" smtClean="0"/>
            </a:br>
            <a:r>
              <a:rPr lang="en-US" sz="1800" b="1" dirty="0" smtClean="0"/>
              <a:t>- Added </a:t>
            </a:r>
            <a:r>
              <a:rPr lang="en-US" sz="1800" b="1" dirty="0"/>
              <a:t>Excel </a:t>
            </a:r>
            <a:r>
              <a:rPr lang="en-US" sz="1800" b="1" dirty="0" smtClean="0"/>
              <a:t> File Source Connection and configured it.</a:t>
            </a:r>
            <a:r>
              <a:rPr lang="en-US" sz="1800" b="1" dirty="0"/>
              <a:t> </a:t>
            </a:r>
            <a:r>
              <a:rPr lang="en-US" sz="1800" b="1" dirty="0" smtClean="0"/>
              <a:t>During the configuration process, I verified and changed some the data types of the  output columns to make sure that they fit in SQL Server DB Table.</a:t>
            </a:r>
            <a:endParaRPr lang="en-US" sz="1800" dirty="0"/>
          </a:p>
        </p:txBody>
      </p:sp>
      <p:pic>
        <p:nvPicPr>
          <p:cNvPr id="5" name="Content Placeholder 4"/>
          <p:cNvPicPr>
            <a:picLocks noGrp="1" noChangeAspect="1"/>
          </p:cNvPicPr>
          <p:nvPr>
            <p:ph idx="1"/>
          </p:nvPr>
        </p:nvPicPr>
        <p:blipFill>
          <a:blip r:embed="rId2"/>
          <a:stretch>
            <a:fillRect/>
          </a:stretch>
        </p:blipFill>
        <p:spPr>
          <a:xfrm>
            <a:off x="156754" y="2939143"/>
            <a:ext cx="5482064" cy="3082834"/>
          </a:xfrm>
          <a:prstGeom prst="rect">
            <a:avLst/>
          </a:prstGeom>
        </p:spPr>
      </p:pic>
      <p:pic>
        <p:nvPicPr>
          <p:cNvPr id="6" name="Picture 5"/>
          <p:cNvPicPr>
            <a:picLocks noChangeAspect="1"/>
          </p:cNvPicPr>
          <p:nvPr/>
        </p:nvPicPr>
        <p:blipFill>
          <a:blip r:embed="rId3"/>
          <a:stretch>
            <a:fillRect/>
          </a:stretch>
        </p:blipFill>
        <p:spPr>
          <a:xfrm>
            <a:off x="5900416" y="3478666"/>
            <a:ext cx="4943931" cy="3379334"/>
          </a:xfrm>
          <a:prstGeom prst="rect">
            <a:avLst/>
          </a:prstGeom>
        </p:spPr>
      </p:pic>
      <p:sp>
        <p:nvSpPr>
          <p:cNvPr id="7" name="Title 1"/>
          <p:cNvSpPr txBox="1">
            <a:spLocks/>
          </p:cNvSpPr>
          <p:nvPr/>
        </p:nvSpPr>
        <p:spPr>
          <a:xfrm>
            <a:off x="156754" y="134993"/>
            <a:ext cx="10215155" cy="80553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t>Project Designing</a:t>
            </a:r>
            <a:endParaRPr lang="en-US" sz="4000" dirty="0"/>
          </a:p>
        </p:txBody>
      </p:sp>
    </p:spTree>
    <p:extLst>
      <p:ext uri="{BB962C8B-B14F-4D97-AF65-F5344CB8AC3E}">
        <p14:creationId xmlns:p14="http://schemas.microsoft.com/office/powerpoint/2010/main" val="2323087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59" y="1053738"/>
            <a:ext cx="9893099" cy="1480456"/>
          </a:xfrm>
        </p:spPr>
        <p:txBody>
          <a:bodyPr/>
          <a:lstStyle/>
          <a:p>
            <a:r>
              <a:rPr lang="en-US" sz="1800" b="1" dirty="0" smtClean="0"/>
              <a:t>Step 2:</a:t>
            </a:r>
            <a:br>
              <a:rPr lang="en-US" sz="1800" b="1" dirty="0" smtClean="0"/>
            </a:br>
            <a:r>
              <a:rPr lang="en-US" sz="1800" b="1" dirty="0" smtClean="0"/>
              <a:t>- Added OLE DB temporary destination to make a SQL Server database table.</a:t>
            </a:r>
            <a:br>
              <a:rPr lang="en-US" sz="1800" b="1" dirty="0" smtClean="0"/>
            </a:br>
            <a:r>
              <a:rPr lang="en-US" sz="1800" b="1" dirty="0" smtClean="0"/>
              <a:t>- Modified the SQL code to add </a:t>
            </a:r>
            <a:r>
              <a:rPr lang="en-US" sz="1800" b="1" dirty="0"/>
              <a:t> two new </a:t>
            </a:r>
            <a:r>
              <a:rPr lang="en-US" sz="1800" b="1" dirty="0" smtClean="0"/>
              <a:t> columns ; StartDate and EndDate.</a:t>
            </a:r>
            <a:br>
              <a:rPr lang="en-US" sz="1800" b="1" dirty="0" smtClean="0"/>
            </a:br>
            <a:r>
              <a:rPr lang="en-US" sz="1800" b="1" dirty="0" smtClean="0"/>
              <a:t>-Mapped the input columns to the output columns</a:t>
            </a:r>
            <a:br>
              <a:rPr lang="en-US" sz="1800" b="1" dirty="0" smtClean="0"/>
            </a:br>
            <a:r>
              <a:rPr lang="en-US" sz="1800" b="1" dirty="0" smtClean="0"/>
              <a:t>- Deleted the OLE DB Destination connection</a:t>
            </a:r>
            <a:br>
              <a:rPr lang="en-US" sz="1800" b="1" dirty="0" smtClean="0"/>
            </a:br>
            <a:endParaRPr lang="en-US" sz="1800" dirty="0"/>
          </a:p>
        </p:txBody>
      </p:sp>
      <p:pic>
        <p:nvPicPr>
          <p:cNvPr id="5" name="Content Placeholder 4"/>
          <p:cNvPicPr>
            <a:picLocks noGrp="1" noChangeAspect="1"/>
          </p:cNvPicPr>
          <p:nvPr>
            <p:ph idx="1"/>
          </p:nvPr>
        </p:nvPicPr>
        <p:blipFill>
          <a:blip r:embed="rId2"/>
          <a:stretch>
            <a:fillRect/>
          </a:stretch>
        </p:blipFill>
        <p:spPr>
          <a:xfrm>
            <a:off x="3540536" y="3592948"/>
            <a:ext cx="2569070" cy="1867879"/>
          </a:xfrm>
          <a:prstGeom prst="rect">
            <a:avLst/>
          </a:prstGeom>
        </p:spPr>
      </p:pic>
      <p:sp>
        <p:nvSpPr>
          <p:cNvPr id="6" name="Title 1"/>
          <p:cNvSpPr txBox="1">
            <a:spLocks/>
          </p:cNvSpPr>
          <p:nvPr/>
        </p:nvSpPr>
        <p:spPr>
          <a:xfrm>
            <a:off x="322217" y="187108"/>
            <a:ext cx="9893099" cy="8666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t>Project Designing</a:t>
            </a:r>
            <a:r>
              <a:rPr lang="en-US" sz="1800" b="1" dirty="0" smtClean="0"/>
              <a:t/>
            </a:r>
            <a:br>
              <a:rPr lang="en-US" sz="1800" b="1" dirty="0" smtClean="0"/>
            </a:br>
            <a:endParaRPr lang="en-US" sz="1800" dirty="0"/>
          </a:p>
        </p:txBody>
      </p:sp>
      <p:pic>
        <p:nvPicPr>
          <p:cNvPr id="7" name="Picture 6"/>
          <p:cNvPicPr>
            <a:picLocks noChangeAspect="1"/>
          </p:cNvPicPr>
          <p:nvPr/>
        </p:nvPicPr>
        <p:blipFill>
          <a:blip r:embed="rId3"/>
          <a:stretch>
            <a:fillRect/>
          </a:stretch>
        </p:blipFill>
        <p:spPr>
          <a:xfrm>
            <a:off x="6204857" y="4140926"/>
            <a:ext cx="2817766" cy="1805528"/>
          </a:xfrm>
          <a:prstGeom prst="rect">
            <a:avLst/>
          </a:prstGeom>
        </p:spPr>
      </p:pic>
      <p:pic>
        <p:nvPicPr>
          <p:cNvPr id="8" name="Picture 7"/>
          <p:cNvPicPr>
            <a:picLocks noChangeAspect="1"/>
          </p:cNvPicPr>
          <p:nvPr/>
        </p:nvPicPr>
        <p:blipFill>
          <a:blip r:embed="rId4"/>
          <a:stretch>
            <a:fillRect/>
          </a:stretch>
        </p:blipFill>
        <p:spPr>
          <a:xfrm>
            <a:off x="9117874" y="4735440"/>
            <a:ext cx="2959517" cy="1921038"/>
          </a:xfrm>
          <a:prstGeom prst="rect">
            <a:avLst/>
          </a:prstGeom>
        </p:spPr>
      </p:pic>
      <p:pic>
        <p:nvPicPr>
          <p:cNvPr id="10" name="Picture 9"/>
          <p:cNvPicPr>
            <a:picLocks noChangeAspect="1"/>
          </p:cNvPicPr>
          <p:nvPr/>
        </p:nvPicPr>
        <p:blipFill>
          <a:blip r:embed="rId5"/>
          <a:stretch>
            <a:fillRect/>
          </a:stretch>
        </p:blipFill>
        <p:spPr>
          <a:xfrm>
            <a:off x="350273" y="2995227"/>
            <a:ext cx="3142638" cy="2048463"/>
          </a:xfrm>
          <a:prstGeom prst="rect">
            <a:avLst/>
          </a:prstGeom>
        </p:spPr>
      </p:pic>
    </p:spTree>
    <p:extLst>
      <p:ext uri="{BB962C8B-B14F-4D97-AF65-F5344CB8AC3E}">
        <p14:creationId xmlns:p14="http://schemas.microsoft.com/office/powerpoint/2010/main" val="4259013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9893099" cy="824729"/>
          </a:xfrm>
        </p:spPr>
        <p:txBody>
          <a:bodyPr/>
          <a:lstStyle/>
          <a:p>
            <a:r>
              <a:rPr lang="en-US" sz="1800" dirty="0" smtClean="0"/>
              <a:t>Step 4:</a:t>
            </a:r>
            <a:br>
              <a:rPr lang="en-US" sz="1800" dirty="0" smtClean="0"/>
            </a:br>
            <a:r>
              <a:rPr lang="en-US" sz="1800" dirty="0" smtClean="0"/>
              <a:t>- Added Slowly Changing Dimension destination and configured it.</a:t>
            </a:r>
            <a:br>
              <a:rPr lang="en-US" sz="1800" dirty="0" smtClean="0"/>
            </a:br>
            <a:r>
              <a:rPr lang="en-US" sz="1800" dirty="0" smtClean="0"/>
              <a:t>- Configured the business key, fixed keys, changing  keys, fixed keys and historical keys.</a:t>
            </a:r>
            <a:endParaRPr lang="en-US" sz="1800" dirty="0"/>
          </a:p>
        </p:txBody>
      </p:sp>
      <p:pic>
        <p:nvPicPr>
          <p:cNvPr id="4" name="Content Placeholder 3"/>
          <p:cNvPicPr>
            <a:picLocks noGrp="1" noChangeAspect="1"/>
          </p:cNvPicPr>
          <p:nvPr>
            <p:ph idx="1"/>
          </p:nvPr>
        </p:nvPicPr>
        <p:blipFill>
          <a:blip r:embed="rId2"/>
          <a:stretch>
            <a:fillRect/>
          </a:stretch>
        </p:blipFill>
        <p:spPr>
          <a:xfrm>
            <a:off x="0" y="2692718"/>
            <a:ext cx="2952882" cy="2114413"/>
          </a:xfrm>
          <a:prstGeom prst="rect">
            <a:avLst/>
          </a:prstGeom>
        </p:spPr>
      </p:pic>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t>Project Designing</a:t>
            </a:r>
            <a:endParaRPr lang="en-US" sz="3600" dirty="0"/>
          </a:p>
        </p:txBody>
      </p:sp>
      <p:pic>
        <p:nvPicPr>
          <p:cNvPr id="6" name="Picture 5"/>
          <p:cNvPicPr>
            <a:picLocks noChangeAspect="1"/>
          </p:cNvPicPr>
          <p:nvPr/>
        </p:nvPicPr>
        <p:blipFill>
          <a:blip r:embed="rId3"/>
          <a:stretch>
            <a:fillRect/>
          </a:stretch>
        </p:blipFill>
        <p:spPr>
          <a:xfrm>
            <a:off x="2425758" y="3108310"/>
            <a:ext cx="3517582" cy="2875130"/>
          </a:xfrm>
          <a:prstGeom prst="rect">
            <a:avLst/>
          </a:prstGeom>
        </p:spPr>
      </p:pic>
      <p:pic>
        <p:nvPicPr>
          <p:cNvPr id="3" name="Picture 2"/>
          <p:cNvPicPr>
            <a:picLocks noChangeAspect="1"/>
          </p:cNvPicPr>
          <p:nvPr/>
        </p:nvPicPr>
        <p:blipFill>
          <a:blip r:embed="rId4"/>
          <a:stretch>
            <a:fillRect/>
          </a:stretch>
        </p:blipFill>
        <p:spPr>
          <a:xfrm>
            <a:off x="5943340" y="3749924"/>
            <a:ext cx="2927441" cy="2729592"/>
          </a:xfrm>
          <a:prstGeom prst="rect">
            <a:avLst/>
          </a:prstGeom>
        </p:spPr>
      </p:pic>
      <p:pic>
        <p:nvPicPr>
          <p:cNvPr id="7" name="Picture 6"/>
          <p:cNvPicPr>
            <a:picLocks noChangeAspect="1"/>
          </p:cNvPicPr>
          <p:nvPr/>
        </p:nvPicPr>
        <p:blipFill>
          <a:blip r:embed="rId5"/>
          <a:stretch>
            <a:fillRect/>
          </a:stretch>
        </p:blipFill>
        <p:spPr>
          <a:xfrm>
            <a:off x="8677236" y="4264300"/>
            <a:ext cx="2504570" cy="2593700"/>
          </a:xfrm>
          <a:prstGeom prst="rect">
            <a:avLst/>
          </a:prstGeom>
        </p:spPr>
      </p:pic>
    </p:spTree>
    <p:extLst>
      <p:ext uri="{BB962C8B-B14F-4D97-AF65-F5344CB8AC3E}">
        <p14:creationId xmlns:p14="http://schemas.microsoft.com/office/powerpoint/2010/main" val="13657775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TM02836342[[fn=Ion]]</Template>
  <TotalTime>1064</TotalTime>
  <Words>748</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SSIS PROJECT 2 INCREMENTAL LOADING OF EXCEL FILE INTO SQL SERVER DATABASE TABLE</vt:lpstr>
      <vt:lpstr>Project Objectives and Understanding</vt:lpstr>
      <vt:lpstr>Project Objectives &amp; Specifications</vt:lpstr>
      <vt:lpstr>Project Understanding and Planning</vt:lpstr>
      <vt:lpstr>Tasks</vt:lpstr>
      <vt:lpstr>Project Designing</vt:lpstr>
      <vt:lpstr>Step 1:  - Added new Data Flow task to the Control Flow.  - Added Excel  File Source Connection and configured it. During the configuration process, I verified and changed some the data types of the  output columns to make sure that they fit in SQL Server DB Table.</vt:lpstr>
      <vt:lpstr>Step 2: - Added OLE DB temporary destination to make a SQL Server database table. - Modified the SQL code to add  two new  columns ; StartDate and EndDate. -Mapped the input columns to the output columns - Deleted the OLE DB Destination connection </vt:lpstr>
      <vt:lpstr>Step 4: - Added Slowly Changing Dimension destination and configured it. - Configured the business key, fixed keys, changing  keys, fixed keys and historical keys.</vt:lpstr>
      <vt:lpstr>-  For the historical data option, I used start and end dates to identify current and expired records. - Enabled inference of member support </vt:lpstr>
      <vt:lpstr>-  Added new Excel destination to record the errors when changing the fixed columns </vt:lpstr>
      <vt:lpstr>Step 5: - Executed the package to see if it is working</vt:lpstr>
      <vt:lpstr>Step 6: - Tested the package by changing some of  the changing keys in few records and   executing the package. - Verified the correct functionality of the package (the changing columns were changed without inserting new records.)</vt:lpstr>
      <vt:lpstr>Step 7: - Tested the package by changing the historical keys in some rows and see if the are old rows are recorded and the new rows are inserted</vt:lpstr>
      <vt:lpstr>Step 8: - Tested the package by changing the a value in a fixed key and see if the package executed and the exception is recorded in other excel file</vt:lpstr>
      <vt:lpstr>PowerPoint Presentation</vt:lpstr>
      <vt:lpstr>Step 1: - Deployed the project to SQL Server</vt:lpstr>
      <vt:lpstr>Step 2: - Verified the project in my localhost SQL Server</vt:lpstr>
      <vt:lpstr>Step 3: - Added new job in the SQL Server Agent.</vt:lpstr>
      <vt:lpstr>Step 3: - Added new job in the SQL Server Agent.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Waleed Alsudany</dc:creator>
  <cp:lastModifiedBy>Waleed Alsudany</cp:lastModifiedBy>
  <cp:revision>76</cp:revision>
  <dcterms:created xsi:type="dcterms:W3CDTF">2021-09-22T16:28:42Z</dcterms:created>
  <dcterms:modified xsi:type="dcterms:W3CDTF">2021-09-30T08:18:10Z</dcterms:modified>
</cp:coreProperties>
</file>