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1" r:id="rId6"/>
    <p:sldId id="259" r:id="rId7"/>
    <p:sldId id="269" r:id="rId8"/>
    <p:sldId id="271" r:id="rId9"/>
    <p:sldId id="267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82964" autoAdjust="0"/>
  </p:normalViewPr>
  <p:slideViewPr>
    <p:cSldViewPr snapToGrid="0">
      <p:cViewPr varScale="1">
        <p:scale>
          <a:sx n="75" d="100"/>
          <a:sy n="75" d="100"/>
        </p:scale>
        <p:origin x="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Airline%20Delay%20Analysis\Airliens%20Dela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Airline%20Delay%20Analysis\Airliens%20Delay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Airline%20Delay%20Analysis\Airliens%20Delay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Airline%20Delay%20Analysis\Airliens%20Delay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Airline%20Delay%20Analysis\Airliens%20Delay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Airline%20Delay%20Analysis\Airliens%20Delay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[Airliens Delay Analysis.xlsx]Average Delay Timeline!PivotTable1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Delay per Flight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'Average Delay Timeline'!$C$3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'Average Delay Timeline'!$B$4:$B$15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'Average Delay Timeline'!$C$4:$C$15</c:f>
              <c:numCache>
                <c:formatCode>General</c:formatCode>
                <c:ptCount val="12"/>
                <c:pt idx="0">
                  <c:v>11.8</c:v>
                </c:pt>
                <c:pt idx="1">
                  <c:v>11.9</c:v>
                </c:pt>
                <c:pt idx="2">
                  <c:v>11.4</c:v>
                </c:pt>
                <c:pt idx="3">
                  <c:v>10.3</c:v>
                </c:pt>
                <c:pt idx="4">
                  <c:v>10.9</c:v>
                </c:pt>
                <c:pt idx="5">
                  <c:v>14.5</c:v>
                </c:pt>
                <c:pt idx="6">
                  <c:v>14.1</c:v>
                </c:pt>
                <c:pt idx="7">
                  <c:v>12</c:v>
                </c:pt>
                <c:pt idx="8">
                  <c:v>8.4</c:v>
                </c:pt>
                <c:pt idx="9">
                  <c:v>9.1</c:v>
                </c:pt>
                <c:pt idx="10">
                  <c:v>9</c:v>
                </c:pt>
                <c:pt idx="11">
                  <c:v>14.2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C-46ED-BAAA-1DEC44CF4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3683296"/>
        <c:axId val="1773682048"/>
      </c:lineChart>
      <c:catAx>
        <c:axId val="177368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82048"/>
        <c:crosses val="autoZero"/>
        <c:auto val="1"/>
        <c:lblAlgn val="ctr"/>
        <c:lblOffset val="100"/>
        <c:noMultiLvlLbl val="0"/>
      </c:catAx>
      <c:valAx>
        <c:axId val="1773682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8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[Airliens Delay Analysis.xlsx]Delay Reasons Distribution!PivotTable7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Reasons for Dealy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'Delay Reasons Distribution'!$B$3</c:f>
              <c:strCache>
                <c:ptCount val="1"/>
                <c:pt idx="0">
                  <c:v>% Carrier Delay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'Delay Reasons Distribution'!$B$4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'Delay Reasons Distribution'!$B$4</c:f>
              <c:numCache>
                <c:formatCode>0.00%;\-0.00%;0.00%</c:formatCode>
                <c:ptCount val="1"/>
                <c:pt idx="0">
                  <c:v>0.25786756677462475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2-4BF9-AB88-6B2A4DBA26F4}"/>
            </c:ext>
          </c:extLst>
        </c:ser>
        <c:ser>
          <c:idx val="1"/>
          <c:order val="1"/>
          <c:tx>
            <c:strRef>
              <c:f>'Delay Reasons Distribution'!$C$3</c:f>
              <c:strCache>
                <c:ptCount val="1"/>
                <c:pt idx="0">
                  <c:v>% Weather Delay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'Delay Reasons Distribution'!$B$4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'Delay Reasons Distribution'!$C$4</c:f>
              <c:numCache>
                <c:formatCode>0.00%;\-0.00%;0.00%</c:formatCode>
                <c:ptCount val="1"/>
                <c:pt idx="0">
                  <c:v>4.5987631727885392E-2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82-4BF9-AB88-6B2A4DBA26F4}"/>
            </c:ext>
          </c:extLst>
        </c:ser>
        <c:ser>
          <c:idx val="2"/>
          <c:order val="2"/>
          <c:tx>
            <c:strRef>
              <c:f>'Delay Reasons Distribution'!$D$3</c:f>
              <c:strCache>
                <c:ptCount val="1"/>
                <c:pt idx="0">
                  <c:v>% Late Aircraft Delay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'Delay Reasons Distribution'!$B$4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'Delay Reasons Distribution'!$D$4</c:f>
              <c:numCache>
                <c:formatCode>0.00%;\-0.00%;0.00%</c:formatCode>
                <c:ptCount val="1"/>
                <c:pt idx="0">
                  <c:v>0.36267655166526824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82-4BF9-AB88-6B2A4DBA26F4}"/>
            </c:ext>
          </c:extLst>
        </c:ser>
        <c:ser>
          <c:idx val="3"/>
          <c:order val="3"/>
          <c:tx>
            <c:strRef>
              <c:f>'Delay Reasons Distribution'!$E$3</c:f>
              <c:strCache>
                <c:ptCount val="1"/>
                <c:pt idx="0">
                  <c:v>% Security Delay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'Delay Reasons Distribution'!$B$4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'Delay Reasons Distribution'!$E$4</c:f>
              <c:numCache>
                <c:formatCode>0.00%;\-0.00%;0.00%</c:formatCode>
                <c:ptCount val="1"/>
                <c:pt idx="0">
                  <c:v>1.5390752776760133E-3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82-4BF9-AB88-6B2A4DBA26F4}"/>
            </c:ext>
          </c:extLst>
        </c:ser>
        <c:ser>
          <c:idx val="4"/>
          <c:order val="4"/>
          <c:tx>
            <c:strRef>
              <c:f>'Delay Reasons Distribution'!$F$3</c:f>
              <c:strCache>
                <c:ptCount val="1"/>
                <c:pt idx="0">
                  <c:v>% National Aviation System Delay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'Delay Reasons Distribution'!$B$4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'Delay Reasons Distribution'!$F$4</c:f>
              <c:numCache>
                <c:formatCode>0.00%;\-0.00%;0.00%</c:formatCode>
                <c:ptCount val="1"/>
                <c:pt idx="0">
                  <c:v>0.33192894513132049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82-4BF9-AB88-6B2A4DBA26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4625008"/>
        <c:axId val="2100536320"/>
      </c:barChart>
      <c:catAx>
        <c:axId val="209462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0536320"/>
        <c:crosses val="autoZero"/>
        <c:auto val="1"/>
        <c:lblAlgn val="ctr"/>
        <c:lblOffset val="100"/>
        <c:noMultiLvlLbl val="0"/>
      </c:catAx>
      <c:valAx>
        <c:axId val="2100536320"/>
        <c:scaling>
          <c:orientation val="minMax"/>
        </c:scaling>
        <c:delete val="1"/>
        <c:axPos val="l"/>
        <c:numFmt formatCode="0.00%;\-0.00%;0.00%" sourceLinked="1"/>
        <c:majorTickMark val="none"/>
        <c:minorTickMark val="none"/>
        <c:tickLblPos val="nextTo"/>
        <c:crossAx val="209462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[Airliens Delay Analysis.xlsx]Top10&amp;Worst10inDelay!PivotTable4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Airports in Avg. Delay per Flight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'Top10&amp;Worst10inDelay'!$E$2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'Top10&amp;Worst10inDelay'!$D$3:$D$12</c:f>
              <c:strCache>
                <c:ptCount val="10"/>
                <c:pt idx="0">
                  <c:v> Ronald Reagan Washington National</c:v>
                </c:pt>
                <c:pt idx="1">
                  <c:v> Baltimore/Washington International Thurgood Marshall</c:v>
                </c:pt>
                <c:pt idx="2">
                  <c:v> Seattle/Tacoma International</c:v>
                </c:pt>
                <c:pt idx="3">
                  <c:v> McCarran International</c:v>
                </c:pt>
                <c:pt idx="4">
                  <c:v> Chicago Midway International</c:v>
                </c:pt>
                <c:pt idx="5">
                  <c:v> Portland International</c:v>
                </c:pt>
                <c:pt idx="6">
                  <c:v> San Diego International</c:v>
                </c:pt>
                <c:pt idx="7">
                  <c:v> Charlotte Douglas International</c:v>
                </c:pt>
                <c:pt idx="8">
                  <c:v> Phoenix Sky Harbor International</c:v>
                </c:pt>
                <c:pt idx="9">
                  <c:v> Salt Lake City International</c:v>
                </c:pt>
              </c:strCache>
            </c:strRef>
          </c:cat>
          <c:val>
            <c:numRef>
              <c:f>'Top10&amp;Worst10inDelay'!$E$3:$E$12</c:f>
              <c:numCache>
                <c:formatCode>General</c:formatCode>
                <c:ptCount val="10"/>
                <c:pt idx="0">
                  <c:v>9.6999999999999993</c:v>
                </c:pt>
                <c:pt idx="1">
                  <c:v>9.6</c:v>
                </c:pt>
                <c:pt idx="2">
                  <c:v>9.5</c:v>
                </c:pt>
                <c:pt idx="3">
                  <c:v>9.5</c:v>
                </c:pt>
                <c:pt idx="4">
                  <c:v>9.3000000000000007</c:v>
                </c:pt>
                <c:pt idx="5">
                  <c:v>9</c:v>
                </c:pt>
                <c:pt idx="6">
                  <c:v>8.8000000000000007</c:v>
                </c:pt>
                <c:pt idx="7">
                  <c:v>8.6999999999999993</c:v>
                </c:pt>
                <c:pt idx="8">
                  <c:v>7.8</c:v>
                </c:pt>
                <c:pt idx="9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C7-4377-9923-5E549566E64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1033925552"/>
        <c:axId val="1033927216"/>
      </c:barChart>
      <c:catAx>
        <c:axId val="1033925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927216"/>
        <c:crosses val="autoZero"/>
        <c:auto val="1"/>
        <c:lblAlgn val="ctr"/>
        <c:lblOffset val="100"/>
        <c:noMultiLvlLbl val="0"/>
      </c:catAx>
      <c:valAx>
        <c:axId val="10339272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3392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[Airliens Delay Analysis.xlsx]Top10&amp;Worst10inOnTime%!PivotTable5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Airport in On-Time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'Top10&amp;Worst10inOnTime%'!$C$3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04D-4294-B9F6-A06E383BA84C}"/>
              </c:ext>
            </c:extLst>
          </c:dPt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04D-4294-B9F6-A06E383BA8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'Top10&amp;Worst10inOnTime%'!$B$4:$B$13</c:f>
              <c:strCache>
                <c:ptCount val="10"/>
                <c:pt idx="0">
                  <c:v> Seattle/Tacoma International</c:v>
                </c:pt>
                <c:pt idx="1">
                  <c:v> Detroit Metro Wayne County</c:v>
                </c:pt>
                <c:pt idx="2">
                  <c:v> Denver International</c:v>
                </c:pt>
                <c:pt idx="3">
                  <c:v> Baltimore/Washington International Thurgood Marshall</c:v>
                </c:pt>
                <c:pt idx="4">
                  <c:v> Charlotte Douglas International</c:v>
                </c:pt>
                <c:pt idx="5">
                  <c:v> Chicago Midway International</c:v>
                </c:pt>
                <c:pt idx="6">
                  <c:v> Minneapolis-St Paul International</c:v>
                </c:pt>
                <c:pt idx="7">
                  <c:v> Portland International</c:v>
                </c:pt>
                <c:pt idx="8">
                  <c:v> Phoenix Sky Harbor International</c:v>
                </c:pt>
                <c:pt idx="9">
                  <c:v> Salt Lake City International</c:v>
                </c:pt>
              </c:strCache>
            </c:strRef>
          </c:cat>
          <c:val>
            <c:numRef>
              <c:f>'Top10&amp;Worst10inOnTime%'!$C$4:$C$13</c:f>
              <c:numCache>
                <c:formatCode>0.00%;\-0.00%;0.00%</c:formatCode>
                <c:ptCount val="10"/>
                <c:pt idx="0">
                  <c:v>0.79864650266167536</c:v>
                </c:pt>
                <c:pt idx="1">
                  <c:v>0.8018213374052171</c:v>
                </c:pt>
                <c:pt idx="2">
                  <c:v>0.80236442628909699</c:v>
                </c:pt>
                <c:pt idx="3">
                  <c:v>0.8026830945505844</c:v>
                </c:pt>
                <c:pt idx="4">
                  <c:v>0.80310017104302533</c:v>
                </c:pt>
                <c:pt idx="5">
                  <c:v>0.80317165000079205</c:v>
                </c:pt>
                <c:pt idx="6">
                  <c:v>0.80342826819574631</c:v>
                </c:pt>
                <c:pt idx="7">
                  <c:v>0.80759415101693199</c:v>
                </c:pt>
                <c:pt idx="8">
                  <c:v>0.82423895404922476</c:v>
                </c:pt>
                <c:pt idx="9">
                  <c:v>0.84249327820983555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4D-4294-B9F6-A06E383BA8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axId val="1950523680"/>
        <c:axId val="1950510784"/>
      </c:barChart>
      <c:catAx>
        <c:axId val="195052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Airports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510784"/>
        <c:crosses val="autoZero"/>
        <c:auto val="1"/>
        <c:lblAlgn val="ctr"/>
        <c:lblOffset val="100"/>
        <c:noMultiLvlLbl val="0"/>
      </c:catAx>
      <c:valAx>
        <c:axId val="19505107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% On-Time</a:t>
                </a:r>
                <a:endParaRPr lang="en-US" b="1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;\-0.00%;0.00%" sourceLinked="1"/>
        <c:majorTickMark val="none"/>
        <c:minorTickMark val="none"/>
        <c:tickLblPos val="nextTo"/>
        <c:crossAx val="195052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[Airliens Delay Analysis.xlsx]Top10&amp;Worst10inDelay!PivotTable2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Worst 10 Airports in Avg. Delay per Flight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'Top10&amp;Worst10inDelay'!$B$1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'Top10&amp;Worst10inDelay'!$A$2:$A$11</c:f>
              <c:strCache>
                <c:ptCount val="10"/>
                <c:pt idx="0">
                  <c:v> Miami International</c:v>
                </c:pt>
                <c:pt idx="1">
                  <c:v> Washington Dulles International</c:v>
                </c:pt>
                <c:pt idx="2">
                  <c:v> Hartsfield-Jackson Atlanta International</c:v>
                </c:pt>
                <c:pt idx="3">
                  <c:v> Logan International</c:v>
                </c:pt>
                <c:pt idx="4">
                  <c:v> Philadelphia International</c:v>
                </c:pt>
                <c:pt idx="5">
                  <c:v> John F. Kennedy International</c:v>
                </c:pt>
                <c:pt idx="6">
                  <c:v> Chicago O'Hare International</c:v>
                </c:pt>
                <c:pt idx="7">
                  <c:v> San Francisco International</c:v>
                </c:pt>
                <c:pt idx="8">
                  <c:v> LaGuardia</c:v>
                </c:pt>
                <c:pt idx="9">
                  <c:v> Newark Liberty International</c:v>
                </c:pt>
              </c:strCache>
            </c:strRef>
          </c:cat>
          <c:val>
            <c:numRef>
              <c:f>'Top10&amp;Worst10inDelay'!$B$2:$B$11</c:f>
              <c:numCache>
                <c:formatCode>General</c:formatCode>
                <c:ptCount val="10"/>
                <c:pt idx="0">
                  <c:v>11.7</c:v>
                </c:pt>
                <c:pt idx="1">
                  <c:v>11.7</c:v>
                </c:pt>
                <c:pt idx="2">
                  <c:v>12.1</c:v>
                </c:pt>
                <c:pt idx="3">
                  <c:v>12.6</c:v>
                </c:pt>
                <c:pt idx="4">
                  <c:v>13.5</c:v>
                </c:pt>
                <c:pt idx="5">
                  <c:v>14.9</c:v>
                </c:pt>
                <c:pt idx="6">
                  <c:v>15.7</c:v>
                </c:pt>
                <c:pt idx="7">
                  <c:v>15.7</c:v>
                </c:pt>
                <c:pt idx="8">
                  <c:v>15.8</c:v>
                </c:pt>
                <c:pt idx="9">
                  <c:v>19.899999999999999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6-4C9B-9732-02304EE542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axId val="1958142176"/>
        <c:axId val="1958152576"/>
      </c:barChart>
      <c:catAx>
        <c:axId val="1958142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Airports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152576"/>
        <c:crosses val="autoZero"/>
        <c:auto val="1"/>
        <c:lblAlgn val="ctr"/>
        <c:lblOffset val="100"/>
        <c:noMultiLvlLbl val="0"/>
      </c:catAx>
      <c:valAx>
        <c:axId val="19581525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5814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[Airliens Delay Analysis.xlsx]Top10&amp;Worst10inOnTime%!PivotTable6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Worst 10 Airport in On-Time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'Top10&amp;Worst10inOnTime%'!$I$2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CD7-4BA9-B07F-4809D0410267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CD7-4BA9-B07F-4809D04102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'Top10&amp;Worst10inOnTime%'!$H$3:$H$12</c:f>
              <c:strCache>
                <c:ptCount val="10"/>
                <c:pt idx="0">
                  <c:v> Miami International</c:v>
                </c:pt>
                <c:pt idx="1">
                  <c:v> Hartsfield-Jackson Atlanta International</c:v>
                </c:pt>
                <c:pt idx="2">
                  <c:v> Fort Lauderdale-Hollywood International</c:v>
                </c:pt>
                <c:pt idx="3">
                  <c:v> Logan International</c:v>
                </c:pt>
                <c:pt idx="4">
                  <c:v> Philadelphia International</c:v>
                </c:pt>
                <c:pt idx="5">
                  <c:v> John F. Kennedy International</c:v>
                </c:pt>
                <c:pt idx="6">
                  <c:v> Chicago O'Hare International</c:v>
                </c:pt>
                <c:pt idx="7">
                  <c:v> San Francisco International</c:v>
                </c:pt>
                <c:pt idx="8">
                  <c:v> LaGuardia</c:v>
                </c:pt>
                <c:pt idx="9">
                  <c:v> Newark Liberty International</c:v>
                </c:pt>
              </c:strCache>
            </c:strRef>
          </c:cat>
          <c:val>
            <c:numRef>
              <c:f>'Top10&amp;Worst10inOnTime%'!$I$3:$I$12</c:f>
              <c:numCache>
                <c:formatCode>0.00%;\-0.00%;0.00%</c:formatCode>
                <c:ptCount val="10"/>
                <c:pt idx="0">
                  <c:v>0.77471846513348386</c:v>
                </c:pt>
                <c:pt idx="1">
                  <c:v>0.77428060290906386</c:v>
                </c:pt>
                <c:pt idx="2">
                  <c:v>0.76441586179967158</c:v>
                </c:pt>
                <c:pt idx="3">
                  <c:v>0.75532137370400854</c:v>
                </c:pt>
                <c:pt idx="4">
                  <c:v>0.74255273518028386</c:v>
                </c:pt>
                <c:pt idx="5">
                  <c:v>0.73085388591271105</c:v>
                </c:pt>
                <c:pt idx="6">
                  <c:v>0.72940238835611071</c:v>
                </c:pt>
                <c:pt idx="7">
                  <c:v>0.72362900155998633</c:v>
                </c:pt>
                <c:pt idx="8">
                  <c:v>0.69188548499591962</c:v>
                </c:pt>
                <c:pt idx="9">
                  <c:v>0.67234481953602243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D7-4BA9-B07F-4809D04102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axId val="1958145504"/>
        <c:axId val="1958157568"/>
      </c:barChart>
      <c:catAx>
        <c:axId val="1958145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Airports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157568"/>
        <c:crosses val="autoZero"/>
        <c:auto val="1"/>
        <c:lblAlgn val="ctr"/>
        <c:lblOffset val="100"/>
        <c:noMultiLvlLbl val="0"/>
      </c:catAx>
      <c:valAx>
        <c:axId val="19581575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% On-Time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;\-0.00%;0.00%" sourceLinked="1"/>
        <c:majorTickMark val="none"/>
        <c:minorTickMark val="none"/>
        <c:tickLblPos val="nextTo"/>
        <c:crossAx val="195814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8975-F033-48F1-BBEA-28512316EBB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647B-8B20-4B73-83FA-E18BD387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agenda</a:t>
            </a:r>
            <a:r>
              <a:rPr lang="en-US" baseline="0" dirty="0" smtClean="0"/>
              <a:t> for this presentation will cover an overview of the business of the company. Then, I will discuss the areas where the company is losing based on fuel cost by aircraft, revenue by flights, revenue by routes and average ticket price by flights. After that I will discuss the areas where the company is gaining based on almost the same criteria. And lastly, I will discuss the possible scenarios for  adding Chicago-Atlanta route. So, I hope the show will be enjoyable.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7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05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0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6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5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1CBE97-ABAC-44E3-BFEF-B70F29FFAC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38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236537"/>
            <a:ext cx="10121900" cy="31924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Airlines Delay Analysis</a:t>
            </a:r>
            <a:r>
              <a:rPr lang="en-US" sz="6600" b="1" dirty="0" smtClean="0">
                <a:ln w="0"/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6600" b="1" dirty="0" smtClean="0">
                <a:ln w="0"/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sz="6600" b="1" dirty="0">
              <a:ln w="0"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406" l="9961" r="97266">
                        <a14:foregroundMark x1="55273" y1="35938" x2="57227" y2="39063"/>
                        <a14:foregroundMark x1="60352" y1="41719" x2="62500" y2="48750"/>
                        <a14:foregroundMark x1="68359" y1="67188" x2="67578" y2="68594"/>
                        <a14:foregroundMark x1="68066" y1="69688" x2="67773" y2="68281"/>
                        <a14:foregroundMark x1="65820" y1="71563" x2="64941" y2="71094"/>
                        <a14:foregroundMark x1="67773" y1="70469" x2="66504" y2="71406"/>
                        <a14:foregroundMark x1="66602" y1="71719" x2="67285" y2="71406"/>
                        <a14:foregroundMark x1="62109" y1="68281" x2="61230" y2="67500"/>
                        <a14:foregroundMark x1="52832" y1="47656" x2="55664" y2="54844"/>
                        <a14:foregroundMark x1="51270" y1="37969" x2="51270" y2="38750"/>
                        <a14:foregroundMark x1="51172" y1="37656" x2="51270" y2="37656"/>
                        <a14:foregroundMark x1="51953" y1="62187" x2="51270" y2="61406"/>
                        <a14:foregroundMark x1="54688" y1="59062" x2="53320" y2="60781"/>
                        <a14:foregroundMark x1="54883" y1="58906" x2="55566" y2="57969"/>
                        <a14:foregroundMark x1="51270" y1="60781" x2="49219" y2="60000"/>
                        <a14:foregroundMark x1="50879" y1="60156" x2="49316" y2="59844"/>
                        <a14:foregroundMark x1="51172" y1="36406" x2="51074" y2="36406"/>
                        <a14:foregroundMark x1="47559" y1="63750" x2="47852" y2="62031"/>
                        <a14:backgroundMark x1="51953" y1="60781" x2="52637" y2="60156"/>
                        <a14:backgroundMark x1="60547" y1="68750" x2="60547" y2="69688"/>
                        <a14:backgroundMark x1="58398" y1="73125" x2="58398" y2="7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2" y="2560320"/>
            <a:ext cx="10325100" cy="51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Airports in Delay Time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860712"/>
              </p:ext>
            </p:extLst>
          </p:nvPr>
        </p:nvGraphicFramePr>
        <p:xfrm>
          <a:off x="1384662" y="1819272"/>
          <a:ext cx="4010297" cy="481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528228"/>
              </p:ext>
            </p:extLst>
          </p:nvPr>
        </p:nvGraphicFramePr>
        <p:xfrm>
          <a:off x="6531430" y="1899510"/>
          <a:ext cx="4310742" cy="4840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4411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10 Airports in Delay Time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049488"/>
              </p:ext>
            </p:extLst>
          </p:nvPr>
        </p:nvGraphicFramePr>
        <p:xfrm>
          <a:off x="1802673" y="1740489"/>
          <a:ext cx="3448595" cy="4843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422141"/>
              </p:ext>
            </p:extLst>
          </p:nvPr>
        </p:nvGraphicFramePr>
        <p:xfrm>
          <a:off x="6631168" y="1740488"/>
          <a:ext cx="3583986" cy="4843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1755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and </a:t>
            </a:r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4266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The company should weights things out y looking to the general metrics to see if they are suitable for more investment in the business</a:t>
            </a:r>
            <a:r>
              <a:rPr lang="en-US" sz="2000" dirty="0" smtClean="0"/>
              <a:t>.</a:t>
            </a:r>
          </a:p>
          <a:p>
            <a:pPr marL="342900" lvl="2" indent="-342900"/>
            <a:endParaRPr lang="en-US" sz="2000" dirty="0"/>
          </a:p>
          <a:p>
            <a:pPr marL="342900" lvl="2" indent="-342900"/>
            <a:r>
              <a:rPr lang="en-US" sz="2000" dirty="0"/>
              <a:t>The company should make a plan to avoid delay surge during May, June, July and December</a:t>
            </a:r>
            <a:r>
              <a:rPr lang="en-US" sz="2000" dirty="0" smtClean="0"/>
              <a:t>.</a:t>
            </a:r>
          </a:p>
          <a:p>
            <a:pPr marL="342900" lvl="2" indent="-342900"/>
            <a:endParaRPr lang="en-US" sz="2000" dirty="0"/>
          </a:p>
          <a:p>
            <a:pPr marL="342900" lvl="2" indent="-342900"/>
            <a:r>
              <a:rPr lang="en-US" sz="2000" dirty="0"/>
              <a:t>The top management should talk to politicians to address the issue of Nation Aviation System Delay</a:t>
            </a:r>
            <a:r>
              <a:rPr lang="en-US" sz="2000" dirty="0" smtClean="0"/>
              <a:t>.</a:t>
            </a:r>
          </a:p>
          <a:p>
            <a:pPr marL="342900" lvl="2" indent="-342900"/>
            <a:endParaRPr lang="en-US" sz="2000" dirty="0"/>
          </a:p>
          <a:p>
            <a:pPr marL="342900" lvl="2" indent="-342900"/>
            <a:r>
              <a:rPr lang="en-US" sz="2000" dirty="0"/>
              <a:t>The company should investigate the reasons for Late Aircraft Delay (is it due to staff or machinery and how to reduce it).</a:t>
            </a:r>
          </a:p>
          <a:p>
            <a:pPr marL="34290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249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628"/>
            <a:ext cx="10058400" cy="4782732"/>
          </a:xfrm>
        </p:spPr>
        <p:txBody>
          <a:bodyPr>
            <a:normAutofit fontScale="92500" lnSpcReduction="20000"/>
          </a:bodyPr>
          <a:lstStyle/>
          <a:p>
            <a:pPr marL="685800" lvl="1" indent="-279400"/>
            <a:r>
              <a:rPr lang="en-US" sz="2000" dirty="0"/>
              <a:t>Introduction</a:t>
            </a:r>
            <a:r>
              <a:rPr lang="en-US" sz="2000" dirty="0" smtClean="0"/>
              <a:t>.</a:t>
            </a:r>
          </a:p>
          <a:p>
            <a:pPr marL="685800" lvl="1" indent="-279400"/>
            <a:endParaRPr lang="en-US" sz="2000" dirty="0"/>
          </a:p>
          <a:p>
            <a:pPr marL="685800" lvl="1" indent="-279400"/>
            <a:r>
              <a:rPr lang="en-US" sz="2000" dirty="0"/>
              <a:t>Objective of the Analysis</a:t>
            </a:r>
            <a:r>
              <a:rPr lang="en-US" sz="2000" dirty="0" smtClean="0"/>
              <a:t>.</a:t>
            </a:r>
          </a:p>
          <a:p>
            <a:pPr marL="685800" lvl="1" indent="-279400"/>
            <a:endParaRPr lang="en-US" sz="2000" dirty="0"/>
          </a:p>
          <a:p>
            <a:pPr marL="685800" lvl="1" indent="-279400"/>
            <a:r>
              <a:rPr lang="en-US" sz="2000" dirty="0"/>
              <a:t>Flights with lowest average ticket price</a:t>
            </a:r>
            <a:r>
              <a:rPr lang="en-US" sz="2000" dirty="0" smtClean="0"/>
              <a:t>.</a:t>
            </a:r>
          </a:p>
          <a:p>
            <a:pPr marL="685800" lvl="1" indent="-279400"/>
            <a:endParaRPr lang="en-US" sz="2000" dirty="0"/>
          </a:p>
          <a:p>
            <a:pPr marL="685800" lvl="1" indent="-279400"/>
            <a:r>
              <a:rPr lang="en-US" sz="2000" dirty="0"/>
              <a:t>Flights with highest revenue</a:t>
            </a:r>
            <a:r>
              <a:rPr lang="en-US" sz="2000" dirty="0" smtClean="0"/>
              <a:t>.</a:t>
            </a:r>
          </a:p>
          <a:p>
            <a:pPr marL="685800" lvl="1" indent="-279400"/>
            <a:endParaRPr lang="en-US" sz="2000" dirty="0"/>
          </a:p>
          <a:p>
            <a:pPr marL="685800" lvl="1" indent="-279400"/>
            <a:r>
              <a:rPr lang="en-US" sz="2000" dirty="0"/>
              <a:t>Routes with highest revenue</a:t>
            </a:r>
            <a:r>
              <a:rPr lang="en-US" sz="2000" dirty="0" smtClean="0"/>
              <a:t>.</a:t>
            </a:r>
          </a:p>
          <a:p>
            <a:pPr marL="685800" lvl="1" indent="-279400"/>
            <a:endParaRPr lang="en-US" sz="2000" dirty="0"/>
          </a:p>
          <a:p>
            <a:pPr marL="685800" lvl="1" indent="-279400"/>
            <a:r>
              <a:rPr lang="en-US" sz="2000" dirty="0"/>
              <a:t>Flights with highest average ticket price</a:t>
            </a:r>
            <a:r>
              <a:rPr lang="en-US" sz="2000" dirty="0" smtClean="0"/>
              <a:t>.</a:t>
            </a:r>
          </a:p>
          <a:p>
            <a:pPr marL="685800" lvl="1" indent="-279400"/>
            <a:endParaRPr lang="en-US" sz="2000" dirty="0"/>
          </a:p>
          <a:p>
            <a:pPr marL="685800" lvl="1" indent="-279400"/>
            <a:r>
              <a:rPr lang="en-US" sz="2000" dirty="0"/>
              <a:t>Scenarios for adding Atlanta-Chicago route.</a:t>
            </a:r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054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Analysis is </a:t>
            </a:r>
            <a:r>
              <a:rPr lang="en-US" dirty="0" smtClean="0"/>
              <a:t>based </a:t>
            </a:r>
            <a:r>
              <a:rPr lang="en-US" dirty="0" smtClean="0"/>
              <a:t>on a dataset of more than 4200 records of internal flights in the USA.</a:t>
            </a:r>
          </a:p>
          <a:p>
            <a:endParaRPr lang="en-US" dirty="0" smtClean="0"/>
          </a:p>
          <a:p>
            <a:r>
              <a:rPr lang="en-US" dirty="0" smtClean="0"/>
              <a:t>The total number of columns in the dataset after “Data Wrangling” is 26 columns.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time-frame of the analysis extend from June 2003 till January 2016.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15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Objective </a:t>
            </a:r>
            <a:r>
              <a:rPr lang="en-US" dirty="0"/>
              <a:t>of the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Goal</a:t>
            </a:r>
          </a:p>
          <a:p>
            <a:r>
              <a:rPr lang="en-US" dirty="0" smtClean="0"/>
              <a:t>To provide insights for the CEO of startup airline company. By showing the potential delays  the new airline may encounter in different airports.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Objective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build self-service dynamic and interactive dashboard that shows the performance of airport in term of </a:t>
            </a:r>
            <a:r>
              <a:rPr lang="en-US" dirty="0" smtClean="0"/>
              <a:t>the metrics </a:t>
            </a:r>
            <a:r>
              <a:rPr lang="en-US" dirty="0"/>
              <a:t>of managing flight delays.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with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Several columns with several values.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columns to use?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1853248"/>
            <a:ext cx="5514294" cy="300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4" y="3605001"/>
            <a:ext cx="5603966" cy="24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8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30837" cy="4195763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Standardization for Comparison.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Delay per Flight.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% of On-Time Flights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14" y="2383957"/>
            <a:ext cx="6339245" cy="177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14" y="4477106"/>
            <a:ext cx="6238734" cy="20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Flights Delayed = 20.28%.</a:t>
            </a:r>
          </a:p>
          <a:p>
            <a:endParaRPr lang="en-US" dirty="0" smtClean="0"/>
          </a:p>
          <a:p>
            <a:r>
              <a:rPr lang="en-US" dirty="0" smtClean="0"/>
              <a:t>% Flights Cancelled = 1.82%.</a:t>
            </a:r>
          </a:p>
          <a:p>
            <a:endParaRPr lang="en-US" dirty="0" smtClean="0"/>
          </a:p>
          <a:p>
            <a:r>
              <a:rPr lang="en-US" dirty="0" smtClean="0"/>
              <a:t>% Flights Diverted = 0.2 %.</a:t>
            </a:r>
          </a:p>
          <a:p>
            <a:endParaRPr lang="en-US" dirty="0" smtClean="0"/>
          </a:p>
          <a:p>
            <a:r>
              <a:rPr lang="en-US" dirty="0" smtClean="0"/>
              <a:t>% Flights On-Time = 77.67 %</a:t>
            </a:r>
          </a:p>
        </p:txBody>
      </p:sp>
    </p:spTree>
    <p:extLst>
      <p:ext uri="{BB962C8B-B14F-4D97-AF65-F5344CB8AC3E}">
        <p14:creationId xmlns:p14="http://schemas.microsoft.com/office/powerpoint/2010/main" val="4968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 Trend Through the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23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100" indent="-2921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100" indent="-2921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170366"/>
              </p:ext>
            </p:extLst>
          </p:nvPr>
        </p:nvGraphicFramePr>
        <p:xfrm>
          <a:off x="1645920" y="2305049"/>
          <a:ext cx="8948057" cy="3795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343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Delay Reasons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9985821"/>
              </p:ext>
            </p:extLst>
          </p:nvPr>
        </p:nvGraphicFramePr>
        <p:xfrm>
          <a:off x="1103312" y="2060575"/>
          <a:ext cx="8947521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6850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507</Words>
  <Application>Microsoft Office PowerPoint</Application>
  <PresentationFormat>Widescreen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Wingdings 3</vt:lpstr>
      <vt:lpstr>Ion</vt:lpstr>
      <vt:lpstr>Airlines Delay Analysis </vt:lpstr>
      <vt:lpstr>Agenda</vt:lpstr>
      <vt:lpstr> Introduction</vt:lpstr>
      <vt:lpstr>Goal and Objective of the Analysis</vt:lpstr>
      <vt:lpstr>Challenge with Dataset</vt:lpstr>
      <vt:lpstr>Data Standardization</vt:lpstr>
      <vt:lpstr>General Metrics</vt:lpstr>
      <vt:lpstr>Delay Trend Through the Year</vt:lpstr>
      <vt:lpstr>Distribution of Delay Reasons</vt:lpstr>
      <vt:lpstr>Top 10 Airports in Delay Time</vt:lpstr>
      <vt:lpstr>Worst 10 Airports in Delay Time</vt:lpstr>
      <vt:lpstr>Insights and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Alsudany</dc:creator>
  <cp:lastModifiedBy>Waleed Alsudany</cp:lastModifiedBy>
  <cp:revision>113</cp:revision>
  <dcterms:created xsi:type="dcterms:W3CDTF">2020-10-11T08:31:08Z</dcterms:created>
  <dcterms:modified xsi:type="dcterms:W3CDTF">2021-11-26T18:55:33Z</dcterms:modified>
</cp:coreProperties>
</file>