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56" r:id="rId10"/>
    <p:sldId id="268" r:id="rId11"/>
    <p:sldId id="258" r:id="rId12"/>
    <p:sldId id="257" r:id="rId13"/>
    <p:sldId id="261" r:id="rId14"/>
    <p:sldId id="259" r:id="rId15"/>
    <p:sldId id="260" r:id="rId16"/>
    <p:sldId id="262" r:id="rId17"/>
    <p:sldId id="263" r:id="rId18"/>
    <p:sldId id="265" r:id="rId19"/>
    <p:sldId id="264" r:id="rId20"/>
    <p:sldId id="266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7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Excel%20Portfolio\Lendo%20Chanllenge\COVID\Excel\Covid_countries-aggregat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Excel%20Portfolio\Lendo%20Chanllenge\COVID\Excel\Covid_countries-aggregat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Excel%20Portfolio\Lendo%20Chanllenge\COVID\Excel\Covid_countries-aggregat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Excel%20Portfolio\Lendo%20Chanllenge\COVID\Excel\Covid_countries-aggregate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Excel%20Portfolio\Lendo%20Chanllenge\COVID\Excel\Covid_countries-aggregate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Excel%20Portfolio\Lendo%20Chanllenge\COVID\Excel\Covid_countries-aggregate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[Covid_countries-aggregated.xlsx]PTs!PivotTable1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Confirmed &amp; Recovered Cases Timeline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PTs!$D$3</c:f>
              <c:strCache>
                <c:ptCount val="1"/>
                <c:pt idx="0">
                  <c:v>Total Confirmed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PTs!$B$4:$C$22</c:f>
              <c:multiLvlStrCache>
                <c:ptCount val="1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</c:lvl>
                <c:lvl>
                  <c:pt idx="0">
                    <c:v>2020</c:v>
                  </c:pt>
                  <c:pt idx="12">
                    <c:v>2021</c:v>
                  </c:pt>
                </c:lvl>
              </c:multiLvlStrCache>
            </c:multiLvlStrRef>
          </c:cat>
          <c:val>
            <c:numRef>
              <c:f>PTs!$D$4:$D$22</c:f>
              <c:numCache>
                <c:formatCode>#,##0</c:formatCode>
                <c:ptCount val="16"/>
                <c:pt idx="0">
                  <c:v>9357</c:v>
                </c:pt>
                <c:pt idx="1">
                  <c:v>75988</c:v>
                </c:pt>
                <c:pt idx="2">
                  <c:v>779264</c:v>
                </c:pt>
                <c:pt idx="3">
                  <c:v>2407767</c:v>
                </c:pt>
                <c:pt idx="4">
                  <c:v>2884748</c:v>
                </c:pt>
                <c:pt idx="5">
                  <c:v>4243790</c:v>
                </c:pt>
                <c:pt idx="6">
                  <c:v>7071402</c:v>
                </c:pt>
                <c:pt idx="7">
                  <c:v>7841448</c:v>
                </c:pt>
                <c:pt idx="8">
                  <c:v>8368685</c:v>
                </c:pt>
                <c:pt idx="9">
                  <c:v>12035468</c:v>
                </c:pt>
                <c:pt idx="10">
                  <c:v>17220031</c:v>
                </c:pt>
                <c:pt idx="11">
                  <c:v>19960109</c:v>
                </c:pt>
                <c:pt idx="12">
                  <c:v>19187194</c:v>
                </c:pt>
                <c:pt idx="13">
                  <c:v>10988665</c:v>
                </c:pt>
                <c:pt idx="14">
                  <c:v>14699425</c:v>
                </c:pt>
                <c:pt idx="15">
                  <c:v>13174060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5E-49E3-86EC-E861363837E8}"/>
            </c:ext>
          </c:extLst>
        </c:ser>
        <c:ser>
          <c:idx val="1"/>
          <c:order val="1"/>
          <c:tx>
            <c:strRef>
              <c:f>PTs!$E$3</c:f>
              <c:strCache>
                <c:ptCount val="1"/>
                <c:pt idx="0">
                  <c:v>Total Recovered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PTs!$B$4:$C$22</c:f>
              <c:multiLvlStrCache>
                <c:ptCount val="1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</c:lvl>
                <c:lvl>
                  <c:pt idx="0">
                    <c:v>2020</c:v>
                  </c:pt>
                  <c:pt idx="12">
                    <c:v>2021</c:v>
                  </c:pt>
                </c:lvl>
              </c:multiLvlStrCache>
            </c:multiLvlStrRef>
          </c:cat>
          <c:val>
            <c:numRef>
              <c:f>PTs!$E$4:$E$22</c:f>
              <c:numCache>
                <c:formatCode>#,##0</c:formatCode>
                <c:ptCount val="16"/>
                <c:pt idx="0">
                  <c:v>195</c:v>
                </c:pt>
                <c:pt idx="1">
                  <c:v>39486</c:v>
                </c:pt>
                <c:pt idx="2">
                  <c:v>137553</c:v>
                </c:pt>
                <c:pt idx="3">
                  <c:v>821783</c:v>
                </c:pt>
                <c:pt idx="4">
                  <c:v>1594851</c:v>
                </c:pt>
                <c:pt idx="5">
                  <c:v>2689641</c:v>
                </c:pt>
                <c:pt idx="6">
                  <c:v>5001477</c:v>
                </c:pt>
                <c:pt idx="7">
                  <c:v>6385766</c:v>
                </c:pt>
                <c:pt idx="8">
                  <c:v>6767480</c:v>
                </c:pt>
                <c:pt idx="9">
                  <c:v>7032843</c:v>
                </c:pt>
                <c:pt idx="10">
                  <c:v>9857669</c:v>
                </c:pt>
                <c:pt idx="11">
                  <c:v>12612710</c:v>
                </c:pt>
                <c:pt idx="12">
                  <c:v>9770987</c:v>
                </c:pt>
                <c:pt idx="13">
                  <c:v>7142170</c:v>
                </c:pt>
                <c:pt idx="14">
                  <c:v>8573789</c:v>
                </c:pt>
                <c:pt idx="15">
                  <c:v>8162038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5E-49E3-86EC-E861363837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5186511"/>
        <c:axId val="1485198991"/>
      </c:lineChart>
      <c:catAx>
        <c:axId val="1485186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5198991"/>
        <c:crosses val="autoZero"/>
        <c:auto val="1"/>
        <c:lblAlgn val="ctr"/>
        <c:lblOffset val="100"/>
        <c:noMultiLvlLbl val="0"/>
      </c:catAx>
      <c:valAx>
        <c:axId val="148519899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,\K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5186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[Covid_countries-aggregated.xlsx]PTs!PivotTable3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Deaths Timeline 
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PTs!$J$3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PTs!$H$4:$I$22</c:f>
              <c:multiLvlStrCache>
                <c:ptCount val="1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</c:lvl>
                <c:lvl>
                  <c:pt idx="0">
                    <c:v>2020</c:v>
                  </c:pt>
                  <c:pt idx="12">
                    <c:v>2021</c:v>
                  </c:pt>
                </c:lvl>
              </c:multiLvlStrCache>
            </c:multiLvlStrRef>
          </c:cat>
          <c:val>
            <c:numRef>
              <c:f>PTs!$J$4:$J$22</c:f>
              <c:numCache>
                <c:formatCode>#,##0</c:formatCode>
                <c:ptCount val="16"/>
                <c:pt idx="0">
                  <c:v>196</c:v>
                </c:pt>
                <c:pt idx="1">
                  <c:v>2729</c:v>
                </c:pt>
                <c:pt idx="2">
                  <c:v>41537</c:v>
                </c:pt>
                <c:pt idx="3">
                  <c:v>192817</c:v>
                </c:pt>
                <c:pt idx="4">
                  <c:v>139632</c:v>
                </c:pt>
                <c:pt idx="5">
                  <c:v>132967</c:v>
                </c:pt>
                <c:pt idx="6">
                  <c:v>166821</c:v>
                </c:pt>
                <c:pt idx="7">
                  <c:v>175460</c:v>
                </c:pt>
                <c:pt idx="8">
                  <c:v>163173</c:v>
                </c:pt>
                <c:pt idx="9">
                  <c:v>180742</c:v>
                </c:pt>
                <c:pt idx="10">
                  <c:v>273745</c:v>
                </c:pt>
                <c:pt idx="11">
                  <c:v>351322</c:v>
                </c:pt>
                <c:pt idx="12">
                  <c:v>408170</c:v>
                </c:pt>
                <c:pt idx="13">
                  <c:v>295739</c:v>
                </c:pt>
                <c:pt idx="14">
                  <c:v>281490</c:v>
                </c:pt>
                <c:pt idx="15">
                  <c:v>213358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46-48C9-AF62-A7DD29705A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562175"/>
        <c:axId val="79574655"/>
      </c:lineChart>
      <c:catAx>
        <c:axId val="79562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74655"/>
        <c:crosses val="autoZero"/>
        <c:auto val="1"/>
        <c:lblAlgn val="ctr"/>
        <c:lblOffset val="100"/>
        <c:noMultiLvlLbl val="0"/>
      </c:catAx>
      <c:valAx>
        <c:axId val="7957465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,\K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621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[Covid_countries-aggregated.xlsx]PTs!PivotTable11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Worst 3 Countries in Confirmed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PTs!$F$45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73AF-4728-A4CF-F8D4C96974BC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3AF-4728-A4CF-F8D4C96974BC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73AF-4728-A4CF-F8D4C96974B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PTs!$E$46:$E$49</c:f>
              <c:strCache>
                <c:ptCount val="3"/>
                <c:pt idx="0">
                  <c:v>Brazil</c:v>
                </c:pt>
                <c:pt idx="1">
                  <c:v>India</c:v>
                </c:pt>
                <c:pt idx="2">
                  <c:v>US</c:v>
                </c:pt>
              </c:strCache>
            </c:strRef>
          </c:cat>
          <c:val>
            <c:numRef>
              <c:f>PTs!$F$46:$F$49</c:f>
              <c:numCache>
                <c:formatCode>#,##0</c:formatCode>
                <c:ptCount val="3"/>
                <c:pt idx="0">
                  <c:v>13973695</c:v>
                </c:pt>
                <c:pt idx="1">
                  <c:v>15320972</c:v>
                </c:pt>
                <c:pt idx="2">
                  <c:v>31737346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3AF-4728-A4CF-F8D4C96974B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8"/>
        <c:axId val="82470415"/>
        <c:axId val="82480399"/>
      </c:barChart>
      <c:catAx>
        <c:axId val="824704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80399"/>
        <c:crosses val="autoZero"/>
        <c:auto val="1"/>
        <c:lblAlgn val="ctr"/>
        <c:lblOffset val="100"/>
        <c:noMultiLvlLbl val="0"/>
      </c:catAx>
      <c:valAx>
        <c:axId val="82480399"/>
        <c:scaling>
          <c:orientation val="minMax"/>
        </c:scaling>
        <c:delete val="1"/>
        <c:axPos val="b"/>
        <c:numFmt formatCode="#,##0,\K" sourceLinked="0"/>
        <c:majorTickMark val="none"/>
        <c:minorTickMark val="none"/>
        <c:tickLblPos val="nextTo"/>
        <c:crossAx val="82470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bg2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[Covid_countries-aggregated.xlsx]PTs!PivotTable5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Worst 3 Countries in Deaths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PTs!$C$45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PTs!$B$46:$B$49</c:f>
              <c:strCache>
                <c:ptCount val="3"/>
                <c:pt idx="0">
                  <c:v>Mexico</c:v>
                </c:pt>
                <c:pt idx="1">
                  <c:v>Brazil</c:v>
                </c:pt>
                <c:pt idx="2">
                  <c:v>US</c:v>
                </c:pt>
              </c:strCache>
            </c:strRef>
          </c:cat>
          <c:val>
            <c:numRef>
              <c:f>PTs!$C$46:$C$49</c:f>
              <c:numCache>
                <c:formatCode>#,##0</c:formatCode>
                <c:ptCount val="3"/>
                <c:pt idx="0">
                  <c:v>212466</c:v>
                </c:pt>
                <c:pt idx="1">
                  <c:v>374682</c:v>
                </c:pt>
                <c:pt idx="2">
                  <c:v>567690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0E-416D-A48A-D1664B101A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8"/>
        <c:axId val="82494959"/>
        <c:axId val="82495791"/>
      </c:barChart>
      <c:catAx>
        <c:axId val="824949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95791"/>
        <c:crosses val="autoZero"/>
        <c:auto val="1"/>
        <c:lblAlgn val="ctr"/>
        <c:lblOffset val="100"/>
        <c:noMultiLvlLbl val="0"/>
      </c:catAx>
      <c:valAx>
        <c:axId val="82495791"/>
        <c:scaling>
          <c:orientation val="minMax"/>
        </c:scaling>
        <c:delete val="1"/>
        <c:axPos val="b"/>
        <c:numFmt formatCode="#,##0" sourceLinked="1"/>
        <c:majorTickMark val="none"/>
        <c:minorTickMark val="none"/>
        <c:tickLblPos val="nextTo"/>
        <c:crossAx val="82494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[Covid_countries-aggregated.xlsx]PTs!PivotTable6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3 Countries in % Recovered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8"/>
        <c:axId val="745499200"/>
        <c:axId val="745503776"/>
      </c:barChart>
      <c:catAx>
        <c:axId val="745499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503776"/>
        <c:crosses val="autoZero"/>
        <c:auto val="1"/>
        <c:lblAlgn val="ctr"/>
        <c:lblOffset val="100"/>
        <c:noMultiLvlLbl val="0"/>
      </c:catAx>
      <c:valAx>
        <c:axId val="745503776"/>
        <c:scaling>
          <c:orientation val="minMax"/>
        </c:scaling>
        <c:delete val="1"/>
        <c:axPos val="b"/>
        <c:numFmt formatCode="0.00%;\-0.00%;0.00%" sourceLinked="1"/>
        <c:majorTickMark val="none"/>
        <c:minorTickMark val="none"/>
        <c:tickLblPos val="nextTo"/>
        <c:crossAx val="745499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[Covid_countries-aggregated.xlsx]PTs!PivotTable6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3 Countries in % Recovered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PTs!$D$54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PTs!$C$55:$C$57</c:f>
              <c:strCache>
                <c:ptCount val="3"/>
                <c:pt idx="0">
                  <c:v>Ghana</c:v>
                </c:pt>
                <c:pt idx="1">
                  <c:v>Grenada</c:v>
                </c:pt>
                <c:pt idx="2">
                  <c:v>Uganda</c:v>
                </c:pt>
              </c:strCache>
            </c:strRef>
          </c:cat>
          <c:val>
            <c:numRef>
              <c:f>PTs!$D$55:$D$57</c:f>
              <c:numCache>
                <c:formatCode>0.00%;\-0.00%;0.00%</c:formatCode>
                <c:ptCount val="3"/>
                <c:pt idx="0">
                  <c:v>0.97738498947758667</c:v>
                </c:pt>
                <c:pt idx="1">
                  <c:v>0.98089171974522293</c:v>
                </c:pt>
                <c:pt idx="2">
                  <c:v>0.98819305558902193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CA-4F32-B30F-B38D4AFC796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8"/>
        <c:axId val="745499200"/>
        <c:axId val="745503776"/>
      </c:barChart>
      <c:catAx>
        <c:axId val="745499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503776"/>
        <c:crosses val="autoZero"/>
        <c:auto val="1"/>
        <c:lblAlgn val="ctr"/>
        <c:lblOffset val="100"/>
        <c:noMultiLvlLbl val="0"/>
      </c:catAx>
      <c:valAx>
        <c:axId val="745503776"/>
        <c:scaling>
          <c:orientation val="minMax"/>
        </c:scaling>
        <c:delete val="1"/>
        <c:axPos val="b"/>
        <c:numFmt formatCode="0.00%;\-0.00%;0.00%" sourceLinked="1"/>
        <c:majorTickMark val="none"/>
        <c:minorTickMark val="none"/>
        <c:tickLblPos val="nextTo"/>
        <c:crossAx val="745499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bg2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9685F644-04DC-40BB-9064-A22ECAA6D2B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40254BB-4E24-47BA-AFE7-B11A3C8A9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3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F644-04DC-40BB-9064-A22ECAA6D2B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54BB-4E24-47BA-AFE7-B11A3C8A9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4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F644-04DC-40BB-9064-A22ECAA6D2B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54BB-4E24-47BA-AFE7-B11A3C8A9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21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F644-04DC-40BB-9064-A22ECAA6D2B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54BB-4E24-47BA-AFE7-B11A3C8A9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45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F644-04DC-40BB-9064-A22ECAA6D2B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54BB-4E24-47BA-AFE7-B11A3C8A9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79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F644-04DC-40BB-9064-A22ECAA6D2B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54BB-4E24-47BA-AFE7-B11A3C8A9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09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F644-04DC-40BB-9064-A22ECAA6D2B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54BB-4E24-47BA-AFE7-B11A3C8A9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56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F644-04DC-40BB-9064-A22ECAA6D2B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54BB-4E24-47BA-AFE7-B11A3C8A9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50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F644-04DC-40BB-9064-A22ECAA6D2B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54BB-4E24-47BA-AFE7-B11A3C8A9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7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F644-04DC-40BB-9064-A22ECAA6D2B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54BB-4E24-47BA-AFE7-B11A3C8A9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0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F644-04DC-40BB-9064-A22ECAA6D2B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54BB-4E24-47BA-AFE7-B11A3C8A9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9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F644-04DC-40BB-9064-A22ECAA6D2B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54BB-4E24-47BA-AFE7-B11A3C8A9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7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F644-04DC-40BB-9064-A22ECAA6D2B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54BB-4E24-47BA-AFE7-B11A3C8A9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7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F644-04DC-40BB-9064-A22ECAA6D2B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54BB-4E24-47BA-AFE7-B11A3C8A9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5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F644-04DC-40BB-9064-A22ECAA6D2B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54BB-4E24-47BA-AFE7-B11A3C8A9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F644-04DC-40BB-9064-A22ECAA6D2B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54BB-4E24-47BA-AFE7-B11A3C8A9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3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F644-04DC-40BB-9064-A22ECAA6D2B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54BB-4E24-47BA-AFE7-B11A3C8A9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3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685F644-04DC-40BB-9064-A22ECAA6D2B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40254BB-4E24-47BA-AFE7-B11A3C8A9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0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3" y="266569"/>
            <a:ext cx="10130346" cy="611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58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5204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Introduction.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Data Quality.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Data Cleansing.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Analysis: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General Figures.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Development of the Pandemic.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Worst 3 Countries in Confirmed Cases.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Worst 3 Countries in Deaths Cases.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Top 3 Countries in Percent Recovered.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Insights and Lessons.</a:t>
            </a:r>
          </a:p>
          <a:p>
            <a:pPr lvl="1"/>
            <a:endParaRPr lang="en-US" dirty="0" smtClean="0">
              <a:solidFill>
                <a:schemeClr val="bg2"/>
              </a:solidFill>
            </a:endParaRPr>
          </a:p>
          <a:p>
            <a:pPr lvl="1"/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094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578" y="2616562"/>
            <a:ext cx="11142616" cy="322253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The dataset shows the records of daily COVID-pandemic cases worldwide.</a:t>
            </a: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The data consist of 5 columns for Date, Country, Confirmed, Recovered &amp; Deaths cases.</a:t>
            </a:r>
          </a:p>
          <a:p>
            <a:pPr marL="0" indent="0">
              <a:buNone/>
            </a:pPr>
            <a:endParaRPr lang="en-US" dirty="0" smtClean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The total number of records is more than </a:t>
            </a:r>
            <a:r>
              <a:rPr lang="en-US" sz="2400" dirty="0" smtClean="0">
                <a:solidFill>
                  <a:schemeClr val="bg2"/>
                </a:solidFill>
              </a:rPr>
              <a:t>82,000, and the timeline extend from January 22 2020 till April 19 2021.</a:t>
            </a:r>
            <a:endParaRPr lang="en-US" sz="2400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170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704" y="2603500"/>
            <a:ext cx="7358614" cy="3716618"/>
          </a:xfrm>
        </p:spPr>
        <p:txBody>
          <a:bodyPr/>
          <a:lstStyle/>
          <a:p>
            <a:r>
              <a:rPr lang="en-US" sz="2400" dirty="0" smtClean="0">
                <a:solidFill>
                  <a:schemeClr val="bg2"/>
                </a:solidFill>
              </a:rPr>
              <a:t>Some countries show more recovered cases than confirmed.</a:t>
            </a: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sz="2800" dirty="0" smtClean="0">
                <a:solidFill>
                  <a:schemeClr val="bg2"/>
                </a:solidFill>
              </a:rPr>
              <a:t>Other countries showed very high recovered percentage (99% or more).</a:t>
            </a: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>To avoid dealing with outliers, those countries are deleted from the data.</a:t>
            </a:r>
            <a:endParaRPr lang="en-US" sz="2400" dirty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071" y="2607491"/>
            <a:ext cx="3355549" cy="316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55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51248"/>
            <a:ext cx="8825659" cy="1328420"/>
          </a:xfrm>
        </p:spPr>
        <p:txBody>
          <a:bodyPr/>
          <a:lstStyle/>
          <a:p>
            <a:r>
              <a:rPr lang="en-US" sz="2400" dirty="0" smtClean="0">
                <a:solidFill>
                  <a:schemeClr val="bg2"/>
                </a:solidFill>
              </a:rPr>
              <a:t>The original dataset showed the accumulated total numbers of cases. Therefore, new columns are added to show only the daily number of cases which helps in calculations.</a:t>
            </a:r>
          </a:p>
          <a:p>
            <a:endParaRPr lang="en-US" sz="2400" dirty="0">
              <a:solidFill>
                <a:schemeClr val="bg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812" y="3980093"/>
            <a:ext cx="6571519" cy="279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63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2337" y="1380748"/>
            <a:ext cx="8865623" cy="1819656"/>
          </a:xfrm>
        </p:spPr>
        <p:txBody>
          <a:bodyPr/>
          <a:lstStyle/>
          <a:p>
            <a:pPr algn="ctr"/>
            <a:r>
              <a:rPr lang="en-US" sz="4800" dirty="0" smtClean="0"/>
              <a:t>Analysis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7699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Figures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85136" y="2512060"/>
            <a:ext cx="10392612" cy="5969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After Excluding the outliers, below are the general figures of the dataset.</a:t>
            </a:r>
            <a:endParaRPr lang="en-US" sz="2400" dirty="0">
              <a:solidFill>
                <a:schemeClr val="bg2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130458"/>
              </p:ext>
            </p:extLst>
          </p:nvPr>
        </p:nvGraphicFramePr>
        <p:xfrm>
          <a:off x="1867989" y="3227735"/>
          <a:ext cx="8112624" cy="27681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56312">
                  <a:extLst>
                    <a:ext uri="{9D8B030D-6E8A-4147-A177-3AD203B41FA5}">
                      <a16:colId xmlns:a16="http://schemas.microsoft.com/office/drawing/2014/main" val="3016032115"/>
                    </a:ext>
                  </a:extLst>
                </a:gridCol>
                <a:gridCol w="4056312">
                  <a:extLst>
                    <a:ext uri="{9D8B030D-6E8A-4147-A177-3AD203B41FA5}">
                      <a16:colId xmlns:a16="http://schemas.microsoft.com/office/drawing/2014/main" val="3368904184"/>
                    </a:ext>
                  </a:extLst>
                </a:gridCol>
              </a:tblGrid>
              <a:tr h="46135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2"/>
                          </a:solidFill>
                        </a:rPr>
                        <a:t>Measure Name</a:t>
                      </a:r>
                      <a:endParaRPr 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992074"/>
                  </a:ext>
                </a:extLst>
              </a:tr>
              <a:tr h="461353">
                <a:tc>
                  <a:txBody>
                    <a:bodyPr/>
                    <a:lstStyle/>
                    <a:p>
                      <a:r>
                        <a:rPr lang="en-US" dirty="0" smtClean="0"/>
                        <a:t>Total Confirmed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140,947,401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062537"/>
                  </a:ext>
                </a:extLst>
              </a:tr>
              <a:tr h="461353">
                <a:tc>
                  <a:txBody>
                    <a:bodyPr/>
                    <a:lstStyle/>
                    <a:p>
                      <a:r>
                        <a:rPr lang="en-US" dirty="0" smtClean="0"/>
                        <a:t>Total Recovered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86,590,438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906278"/>
                  </a:ext>
                </a:extLst>
              </a:tr>
              <a:tr h="461353">
                <a:tc>
                  <a:txBody>
                    <a:bodyPr/>
                    <a:lstStyle/>
                    <a:p>
                      <a:r>
                        <a:rPr lang="en-US" dirty="0" smtClean="0"/>
                        <a:t>Total Deaths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3,019,898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590943"/>
                  </a:ext>
                </a:extLst>
              </a:tr>
              <a:tr h="461353">
                <a:tc>
                  <a:txBody>
                    <a:bodyPr/>
                    <a:lstStyle/>
                    <a:p>
                      <a:r>
                        <a:rPr lang="en-US" dirty="0" smtClean="0"/>
                        <a:t>% Recovered</a:t>
                      </a:r>
                      <a:r>
                        <a:rPr lang="en-US" baseline="0" dirty="0" smtClean="0"/>
                        <a:t> in Confirmed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61.43%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41631"/>
                  </a:ext>
                </a:extLst>
              </a:tr>
              <a:tr h="461353">
                <a:tc>
                  <a:txBody>
                    <a:bodyPr/>
                    <a:lstStyle/>
                    <a:p>
                      <a:r>
                        <a:rPr lang="en-US" dirty="0" smtClean="0"/>
                        <a:t>% Deaths in Confirmed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939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471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of Pandemic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42" y="2401089"/>
            <a:ext cx="5282623" cy="396490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The recording of cases started in January 2020 with a total confirmed and recovered of 9,357 and 195 cases respectively  worldwide. </a:t>
            </a: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Reached a monthly total of  19,960,109 and 12,612,710 respectively in December 2020.</a:t>
            </a: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Both figures declined to reach monthly totals of 13, 174,060 and 8,162,038 respectively.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7146828"/>
              </p:ext>
            </p:extLst>
          </p:nvPr>
        </p:nvGraphicFramePr>
        <p:xfrm>
          <a:off x="6176232" y="2401089"/>
          <a:ext cx="5818544" cy="3964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724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Pandemic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5023777" cy="34163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Same trend can be seen in </a:t>
            </a:r>
            <a:r>
              <a:rPr lang="en-US" dirty="0">
                <a:solidFill>
                  <a:schemeClr val="bg2"/>
                </a:solidFill>
              </a:rPr>
              <a:t>the number of total</a:t>
            </a:r>
            <a:r>
              <a:rPr lang="en-US" dirty="0" smtClean="0">
                <a:solidFill>
                  <a:schemeClr val="bg2"/>
                </a:solidFill>
              </a:rPr>
              <a:t> Deaths.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The monthly total number of total in January 2020 was 196.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Increased constantly to reach a peak of 408,170 in January 2021.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Declined steadily to reach a monthly total of 213,358 in April 2121.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501214"/>
              </p:ext>
            </p:extLst>
          </p:nvPr>
        </p:nvGraphicFramePr>
        <p:xfrm>
          <a:off x="6178731" y="2603500"/>
          <a:ext cx="5259978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03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3 Countries </a:t>
            </a:r>
            <a:r>
              <a:rPr lang="en-US" dirty="0" smtClean="0"/>
              <a:t>in Confirmed Cases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302694"/>
              </p:ext>
            </p:extLst>
          </p:nvPr>
        </p:nvGraphicFramePr>
        <p:xfrm>
          <a:off x="1155700" y="2603500"/>
          <a:ext cx="9985912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2644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 3 Countries </a:t>
            </a:r>
            <a:r>
              <a:rPr lang="en-US" dirty="0"/>
              <a:t>in Deaths </a:t>
            </a:r>
            <a:r>
              <a:rPr lang="en-US" dirty="0" smtClean="0"/>
              <a:t>Case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204936"/>
              </p:ext>
            </p:extLst>
          </p:nvPr>
        </p:nvGraphicFramePr>
        <p:xfrm>
          <a:off x="1155700" y="2603500"/>
          <a:ext cx="9764849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727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70" y="1219749"/>
            <a:ext cx="11549869" cy="450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49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3 Countries in % Recovered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743519"/>
              </p:ext>
            </p:extLst>
          </p:nvPr>
        </p:nvGraphicFramePr>
        <p:xfrm>
          <a:off x="1155701" y="2603500"/>
          <a:ext cx="4415105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2933894"/>
              </p:ext>
            </p:extLst>
          </p:nvPr>
        </p:nvGraphicFramePr>
        <p:xfrm>
          <a:off x="1154954" y="2688883"/>
          <a:ext cx="7949857" cy="3330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87624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</a:t>
            </a:r>
            <a:r>
              <a:rPr lang="en-US" smtClean="0"/>
              <a:t>&amp;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26852" cy="377117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The number of cases started small, however, it developed fast.</a:t>
            </a: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That can be due to the lack of formal effective preventative measures or because of the lack of public awareness.</a:t>
            </a: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Countries with small flux of people like the African nations had small number of cases. </a:t>
            </a: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Small number of cases means no pressure on the healthcare system.</a:t>
            </a: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No pressure of the healthcare system resulted in better % Recovered in Confirmed.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92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76" y="491692"/>
            <a:ext cx="9375883" cy="592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9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29" y="1776428"/>
            <a:ext cx="11558872" cy="371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44" y="1734225"/>
            <a:ext cx="11558872" cy="371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3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453"/>
            <a:ext cx="12192000" cy="487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8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26" y="283326"/>
            <a:ext cx="11396521" cy="635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7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441166"/>
            <a:ext cx="7582486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1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9537" y="2521132"/>
            <a:ext cx="8825658" cy="1446352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COVID Pandemic Analysis</a:t>
            </a:r>
            <a:endParaRPr lang="en-US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6080" y="4846320"/>
            <a:ext cx="633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ondolences 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the good people who lost their </a:t>
            </a: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family 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 or friends in this pandemic</a:t>
            </a:r>
          </a:p>
        </p:txBody>
      </p:sp>
    </p:spTree>
    <p:extLst>
      <p:ext uri="{BB962C8B-B14F-4D97-AF65-F5344CB8AC3E}">
        <p14:creationId xmlns:p14="http://schemas.microsoft.com/office/powerpoint/2010/main" val="427044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Custom 5">
      <a:dk1>
        <a:sysClr val="windowText" lastClr="000000"/>
      </a:dk1>
      <a:lt1>
        <a:srgbClr val="3F3F3F"/>
      </a:lt1>
      <a:dk2>
        <a:srgbClr val="000000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</TotalTime>
  <Words>464</Words>
  <Application>Microsoft Office PowerPoint</Application>
  <PresentationFormat>Widescreen</PresentationFormat>
  <Paragraphs>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COVID Pandemic Analysis</vt:lpstr>
      <vt:lpstr>Agenda</vt:lpstr>
      <vt:lpstr>INTRODUCTION</vt:lpstr>
      <vt:lpstr>Data Quality</vt:lpstr>
      <vt:lpstr>Data Cleaning</vt:lpstr>
      <vt:lpstr>Analysis</vt:lpstr>
      <vt:lpstr>General Figures</vt:lpstr>
      <vt:lpstr>Development of Pandemic</vt:lpstr>
      <vt:lpstr>Development of Pandemic</vt:lpstr>
      <vt:lpstr>Worst 3 Countries in Confirmed Cases</vt:lpstr>
      <vt:lpstr>Worst 3 Countries in Deaths Case</vt:lpstr>
      <vt:lpstr>Top 3 Countries in % Recovered</vt:lpstr>
      <vt:lpstr>Insights &amp;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Pandemic Analysis</dc:title>
  <dc:creator>Waleed Alsudany</dc:creator>
  <cp:lastModifiedBy>Waleed Alsudany</cp:lastModifiedBy>
  <cp:revision>24</cp:revision>
  <dcterms:created xsi:type="dcterms:W3CDTF">2021-05-07T06:34:10Z</dcterms:created>
  <dcterms:modified xsi:type="dcterms:W3CDTF">2022-01-14T09:43:20Z</dcterms:modified>
</cp:coreProperties>
</file>