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notesSlides/notesSlide2.xml" ContentType="application/vnd.openxmlformats-officedocument.presentationml.notesSlide+xml"/>
  <Override PartName="/ppt/tags/tag65.xml" ContentType="application/vnd.openxmlformats-officedocument.presentationml.tags+xml"/>
  <Override PartName="/ppt/notesSlides/notesSlide3.xml" ContentType="application/vnd.openxmlformats-officedocument.presentationml.notesSlide+xml"/>
  <Override PartName="/ppt/tags/tag66.xml" ContentType="application/vnd.openxmlformats-officedocument.presentationml.tags+xml"/>
  <Override PartName="/ppt/notesSlides/notesSlide4.xml" ContentType="application/vnd.openxmlformats-officedocument.presentationml.notesSlide+xml"/>
  <Override PartName="/ppt/tags/tag67.xml" ContentType="application/vnd.openxmlformats-officedocument.presentationml.tags+xml"/>
  <Override PartName="/ppt/notesSlides/notesSlide5.xml" ContentType="application/vnd.openxmlformats-officedocument.presentationml.notesSlide+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notesSlides/notesSlide10.xml" ContentType="application/vnd.openxmlformats-officedocument.presentationml.notesSlide+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notesSlides/notesSlide12.xml" ContentType="application/vnd.openxmlformats-officedocument.presentationml.notesSlide+xml"/>
  <Override PartName="/ppt/tags/tag75.xml" ContentType="application/vnd.openxmlformats-officedocument.presentationml.tags+xml"/>
  <Override PartName="/ppt/notesSlides/notesSlide13.xml" ContentType="application/vnd.openxmlformats-officedocument.presentationml.notesSlide+xml"/>
  <Override PartName="/ppt/tags/tag76.xml" ContentType="application/vnd.openxmlformats-officedocument.presentationml.tags+xml"/>
  <Override PartName="/ppt/notesSlides/notesSlide14.xml" ContentType="application/vnd.openxmlformats-officedocument.presentationml.notesSlide+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notesSlides/notesSlide16.xml" ContentType="application/vnd.openxmlformats-officedocument.presentationml.notesSlide+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notesSlides/notesSlide18.xml" ContentType="application/vnd.openxmlformats-officedocument.presentationml.notesSlide+xml"/>
  <Override PartName="/ppt/tags/tag81.xml" ContentType="application/vnd.openxmlformats-officedocument.presentationml.tags+xml"/>
  <Override PartName="/ppt/notesSlides/notesSlide19.xml" ContentType="application/vnd.openxmlformats-officedocument.presentationml.notesSlide+xml"/>
  <Override PartName="/ppt/tags/tag82.xml" ContentType="application/vnd.openxmlformats-officedocument.presentationml.tags+xml"/>
  <Override PartName="/ppt/notesSlides/notesSlide20.xml" ContentType="application/vnd.openxmlformats-officedocument.presentationml.notesSlide+xml"/>
  <Override PartName="/ppt/tags/tag83.xml" ContentType="application/vnd.openxmlformats-officedocument.presentationml.tags+xml"/>
  <Override PartName="/ppt/notesSlides/notesSlide21.xml" ContentType="application/vnd.openxmlformats-officedocument.presentationml.notesSlide+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notesSlides/notesSlide23.xml" ContentType="application/vnd.openxmlformats-officedocument.presentationml.notesSlide+xml"/>
  <Override PartName="/ppt/tags/tag86.xml" ContentType="application/vnd.openxmlformats-officedocument.presentationml.tags+xml"/>
  <Override PartName="/ppt/notesSlides/notesSlide24.xml" ContentType="application/vnd.openxmlformats-officedocument.presentationml.notesSlide+xml"/>
  <Override PartName="/ppt/tags/tag87.xml" ContentType="application/vnd.openxmlformats-officedocument.presentationml.tags+xml"/>
  <Override PartName="/ppt/notesSlides/notesSlide25.xml" ContentType="application/vnd.openxmlformats-officedocument.presentationml.notesSlide+xml"/>
  <Override PartName="/ppt/tags/tag88.xml" ContentType="application/vnd.openxmlformats-officedocument.presentationml.tags+xml"/>
  <Override PartName="/ppt/notesSlides/notesSlide26.xml" ContentType="application/vnd.openxmlformats-officedocument.presentationml.notesSlide+xml"/>
  <Override PartName="/ppt/tags/tag89.xml" ContentType="application/vnd.openxmlformats-officedocument.presentationml.tags+xml"/>
  <Override PartName="/ppt/notesSlides/notesSlide27.xml" ContentType="application/vnd.openxmlformats-officedocument.presentationml.notesSlide+xml"/>
  <Override PartName="/ppt/tags/tag90.xml" ContentType="application/vnd.openxmlformats-officedocument.presentationml.tags+xml"/>
  <Override PartName="/ppt/notesSlides/notesSlide28.xml" ContentType="application/vnd.openxmlformats-officedocument.presentationml.notesSlide+xml"/>
  <Override PartName="/ppt/tags/tag91.xml" ContentType="application/vnd.openxmlformats-officedocument.presentationml.tags+xml"/>
  <Override PartName="/ppt/notesSlides/notesSlide29.xml" ContentType="application/vnd.openxmlformats-officedocument.presentationml.notesSlide+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notesSlides/notesSlide32.xml" ContentType="application/vnd.openxmlformats-officedocument.presentationml.notesSlide+xml"/>
  <Override PartName="/ppt/tags/tag95.xml" ContentType="application/vnd.openxmlformats-officedocument.presentationml.tags+xml"/>
  <Override PartName="/ppt/notesSlides/notesSlide33.xml" ContentType="application/vnd.openxmlformats-officedocument.presentationml.notesSlide+xml"/>
  <Override PartName="/ppt/tags/tag96.xml" ContentType="application/vnd.openxmlformats-officedocument.presentationml.tags+xml"/>
  <Override PartName="/ppt/notesSlides/notesSlide34.xml" ContentType="application/vnd.openxmlformats-officedocument.presentationml.notesSlide+xml"/>
  <Override PartName="/ppt/tags/tag97.xml" ContentType="application/vnd.openxmlformats-officedocument.presentationml.tags+xml"/>
  <Override PartName="/ppt/notesSlides/notesSlide35.xml" ContentType="application/vnd.openxmlformats-officedocument.presentationml.notesSlide+xml"/>
  <Override PartName="/ppt/tags/tag98.xml" ContentType="application/vnd.openxmlformats-officedocument.presentationml.tags+xml"/>
  <Override PartName="/ppt/notesSlides/notesSlide36.xml" ContentType="application/vnd.openxmlformats-officedocument.presentationml.notesSlide+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notesSlides/notesSlide38.xml" ContentType="application/vnd.openxmlformats-officedocument.presentationml.notesSlide+xml"/>
  <Override PartName="/ppt/tags/tag101.xml" ContentType="application/vnd.openxmlformats-officedocument.presentationml.tags+xml"/>
  <Override PartName="/ppt/notesSlides/notesSlide39.xml" ContentType="application/vnd.openxmlformats-officedocument.presentationml.notesSlide+xml"/>
  <Override PartName="/ppt/tags/tag102.xml" ContentType="application/vnd.openxmlformats-officedocument.presentationml.tags+xml"/>
  <Override PartName="/ppt/notesSlides/notesSlide40.xml" ContentType="application/vnd.openxmlformats-officedocument.presentationml.notesSlide+xml"/>
  <Override PartName="/ppt/tags/tag103.xml" ContentType="application/vnd.openxmlformats-officedocument.presentationml.tags+xml"/>
  <Override PartName="/ppt/notesSlides/notesSlide41.xml" ContentType="application/vnd.openxmlformats-officedocument.presentationml.notesSlide+xml"/>
  <Override PartName="/ppt/tags/tag104.xml" ContentType="application/vnd.openxmlformats-officedocument.presentationml.tags+xml"/>
  <Override PartName="/ppt/notesSlides/notesSlide42.xml" ContentType="application/vnd.openxmlformats-officedocument.presentationml.notesSlide+xml"/>
  <Override PartName="/ppt/tags/tag105.xml" ContentType="application/vnd.openxmlformats-officedocument.presentationml.tags+xml"/>
  <Override PartName="/ppt/notesSlides/notesSlide43.xml" ContentType="application/vnd.openxmlformats-officedocument.presentationml.notesSlide+xml"/>
  <Override PartName="/ppt/tags/tag106.xml" ContentType="application/vnd.openxmlformats-officedocument.presentationml.tags+xml"/>
  <Override PartName="/ppt/notesSlides/notesSlide44.xml" ContentType="application/vnd.openxmlformats-officedocument.presentationml.notesSlide+xml"/>
  <Override PartName="/ppt/tags/tag107.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310" r:id="rId2"/>
    <p:sldId id="291" r:id="rId3"/>
    <p:sldId id="258" r:id="rId4"/>
    <p:sldId id="323" r:id="rId5"/>
    <p:sldId id="281" r:id="rId6"/>
    <p:sldId id="275" r:id="rId7"/>
    <p:sldId id="324" r:id="rId8"/>
    <p:sldId id="327" r:id="rId9"/>
    <p:sldId id="262" r:id="rId10"/>
    <p:sldId id="300" r:id="rId11"/>
    <p:sldId id="311" r:id="rId12"/>
    <p:sldId id="326" r:id="rId13"/>
    <p:sldId id="267" r:id="rId14"/>
    <p:sldId id="329" r:id="rId15"/>
    <p:sldId id="301" r:id="rId16"/>
    <p:sldId id="348" r:id="rId17"/>
    <p:sldId id="359" r:id="rId18"/>
    <p:sldId id="360" r:id="rId19"/>
    <p:sldId id="361" r:id="rId20"/>
    <p:sldId id="346" r:id="rId21"/>
    <p:sldId id="367" r:id="rId22"/>
    <p:sldId id="365" r:id="rId23"/>
    <p:sldId id="366" r:id="rId24"/>
    <p:sldId id="371" r:id="rId25"/>
    <p:sldId id="370" r:id="rId26"/>
    <p:sldId id="314" r:id="rId27"/>
    <p:sldId id="318" r:id="rId28"/>
    <p:sldId id="317" r:id="rId29"/>
    <p:sldId id="319" r:id="rId30"/>
    <p:sldId id="320" r:id="rId31"/>
    <p:sldId id="321" r:id="rId32"/>
    <p:sldId id="322" r:id="rId33"/>
    <p:sldId id="352" r:id="rId34"/>
    <p:sldId id="353" r:id="rId35"/>
    <p:sldId id="354" r:id="rId36"/>
    <p:sldId id="355" r:id="rId37"/>
    <p:sldId id="356" r:id="rId38"/>
    <p:sldId id="303" r:id="rId39"/>
    <p:sldId id="270" r:id="rId40"/>
    <p:sldId id="368" r:id="rId41"/>
    <p:sldId id="304" r:id="rId42"/>
    <p:sldId id="369" r:id="rId43"/>
    <p:sldId id="305" r:id="rId44"/>
    <p:sldId id="263" r:id="rId45"/>
    <p:sldId id="28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B"/>
    <a:srgbClr val="139490"/>
    <a:srgbClr val="117392"/>
    <a:srgbClr val="1A5970"/>
    <a:srgbClr val="727A82"/>
    <a:srgbClr val="AEE174"/>
    <a:srgbClr val="28313C"/>
    <a:srgbClr val="94BF69"/>
    <a:srgbClr val="76748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9" autoAdjust="0"/>
    <p:restoredTop sz="96224"/>
  </p:normalViewPr>
  <p:slideViewPr>
    <p:cSldViewPr snapToGrid="0">
      <p:cViewPr varScale="1">
        <p:scale>
          <a:sx n="57" d="100"/>
          <a:sy n="57" d="100"/>
        </p:scale>
        <p:origin x="48" y="668"/>
      </p:cViewPr>
      <p:guideLst>
        <p:guide orient="horz" pos="2160"/>
        <p:guide pos="3840"/>
      </p:guideLst>
    </p:cSldViewPr>
  </p:slideViewPr>
  <p:outlineViewPr>
    <p:cViewPr>
      <p:scale>
        <a:sx n="30" d="100"/>
        <a:sy n="30"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324"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6DBF3-5B77-E0B2-D857-D3E43C91B7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BBD6BF-1DF2-8105-68B3-DDB95432A3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E65B0-85EB-4A82-9874-2830E8A6149A}" type="datetimeFigureOut">
              <a:rPr lang="en-US" smtClean="0"/>
              <a:t>11/20/2022</a:t>
            </a:fld>
            <a:endParaRPr lang="en-US"/>
          </a:p>
        </p:txBody>
      </p:sp>
      <p:sp>
        <p:nvSpPr>
          <p:cNvPr id="4" name="Footer Placeholder 3">
            <a:extLst>
              <a:ext uri="{FF2B5EF4-FFF2-40B4-BE49-F238E27FC236}">
                <a16:creationId xmlns:a16="http://schemas.microsoft.com/office/drawing/2014/main" id="{D239FC7A-D7CC-5C60-08C3-579723FC8C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F1EB08-1251-A9A9-671A-64B1838B87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3000-18DF-46B4-8E92-0DFE4051DF62}" type="slidenum">
              <a:rPr lang="en-US" smtClean="0"/>
              <a:t>‹#›</a:t>
            </a:fld>
            <a:endParaRPr lang="en-US"/>
          </a:p>
        </p:txBody>
      </p:sp>
    </p:spTree>
    <p:extLst>
      <p:ext uri="{BB962C8B-B14F-4D97-AF65-F5344CB8AC3E}">
        <p14:creationId xmlns:p14="http://schemas.microsoft.com/office/powerpoint/2010/main" val="1244461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63961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164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97767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02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1118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8289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1146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9800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17054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6535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7217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31219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627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503457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028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33560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43628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21254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22250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1476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74114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21655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08109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46906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42905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6221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541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1061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81642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98050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79455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7434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61047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125496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6947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5269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3916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2022/11/20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2022/11/20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2022/11/20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2022/11/20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313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2022/11/20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2.xml"/><Relationship Id="rId5" Type="http://schemas.microsoft.com/office/2007/relationships/hdphoto" Target="../media/hdphoto2.wdp"/><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3.xml"/><Relationship Id="rId5" Type="http://schemas.microsoft.com/office/2007/relationships/hdphoto" Target="../media/hdphoto2.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8.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89.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90.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9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9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95.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6.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97.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98.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99.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00.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0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05.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0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8.xml"/><Relationship Id="rId7" Type="http://schemas.openxmlformats.org/officeDocument/2006/relationships/image" Target="../media/image7.svg"/><Relationship Id="rId2" Type="http://schemas.openxmlformats.org/officeDocument/2006/relationships/slideLayout" Target="../slideLayouts/slideLayout1.xml"/><Relationship Id="rId1" Type="http://schemas.openxmlformats.org/officeDocument/2006/relationships/tags" Target="../tags/tag70.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tretch>
            <a:fillRect/>
          </a:stretch>
        </p:blipFill>
        <p:spPr>
          <a:xfrm>
            <a:off x="0" y="1905"/>
            <a:ext cx="12192000" cy="6856095"/>
          </a:xfrm>
          <a:prstGeom prst="rect">
            <a:avLst/>
          </a:prstGeom>
        </p:spPr>
      </p:pic>
      <p:grpSp>
        <p:nvGrpSpPr>
          <p:cNvPr id="24" name="组合 23"/>
          <p:cNvGrpSpPr/>
          <p:nvPr/>
        </p:nvGrpSpPr>
        <p:grpSpPr>
          <a:xfrm>
            <a:off x="548967" y="577932"/>
            <a:ext cx="2575776" cy="523151"/>
            <a:chOff x="2318" y="1686"/>
            <a:chExt cx="2775" cy="659"/>
          </a:xfrm>
        </p:grpSpPr>
        <p:sp>
          <p:nvSpPr>
            <p:cNvPr id="3" name="文本框 2"/>
            <p:cNvSpPr txBox="1"/>
            <p:nvPr/>
          </p:nvSpPr>
          <p:spPr>
            <a:xfrm>
              <a:off x="2382" y="1686"/>
              <a:ext cx="2711" cy="659"/>
            </a:xfrm>
            <a:prstGeom prst="rect">
              <a:avLst/>
            </a:prstGeom>
            <a:noFill/>
          </p:spPr>
          <p:txBody>
            <a:bodyPr wrap="square" rtlCol="0">
              <a:spAutoFit/>
            </a:bodyPr>
            <a:lstStyle/>
            <a:p>
              <a:pPr algn="l"/>
              <a:r>
                <a:rPr lang="en-US" altLang="zh-CN" sz="2800" cap="all" spc="-100" dirty="0">
                  <a:solidFill>
                    <a:schemeClr val="bg1"/>
                  </a:solidFill>
                  <a:effectLst>
                    <a:outerShdw dist="12700" dir="2700000" algn="tl" rotWithShape="0">
                      <a:prstClr val="black">
                        <a:alpha val="40000"/>
                      </a:prstClr>
                    </a:outerShdw>
                  </a:effectLst>
                  <a:uFillTx/>
                  <a:latin typeface="HP Simplified Jpan" panose="020B0500000000000000" pitchFamily="34" charset="-128"/>
                  <a:ea typeface="HP Simplified Jpan" panose="020B0500000000000000" pitchFamily="34" charset="-128"/>
                </a:rPr>
                <a:t>The Victors</a:t>
              </a:r>
            </a:p>
          </p:txBody>
        </p:sp>
        <p:sp>
          <p:nvSpPr>
            <p:cNvPr id="18" name="矩形 17"/>
            <p:cNvSpPr/>
            <p:nvPr/>
          </p:nvSpPr>
          <p:spPr>
            <a:xfrm>
              <a:off x="2318" y="1710"/>
              <a:ext cx="28" cy="567"/>
            </a:xfrm>
            <a:prstGeom prst="rect">
              <a:avLst/>
            </a:prstGeom>
            <a:solidFill>
              <a:srgbClr val="0EB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dist="12700" dir="2700000" algn="tl" rotWithShape="0">
                    <a:prstClr val="black">
                      <a:alpha val="40000"/>
                    </a:prstClr>
                  </a:outerShdw>
                </a:effectLst>
                <a:latin typeface="HP Simplified Jpan" panose="020B0500000000000000" pitchFamily="34" charset="-128"/>
                <a:ea typeface="HP Simplified Jpan" panose="020B0500000000000000" pitchFamily="34" charset="-128"/>
              </a:endParaRPr>
            </a:p>
          </p:txBody>
        </p:sp>
      </p:grpSp>
      <p:sp>
        <p:nvSpPr>
          <p:cNvPr id="22" name="圆角矩形 21"/>
          <p:cNvSpPr/>
          <p:nvPr/>
        </p:nvSpPr>
        <p:spPr>
          <a:xfrm>
            <a:off x="162035" y="1492469"/>
            <a:ext cx="6302444" cy="4366794"/>
          </a:xfrm>
          <a:prstGeom prst="roundRect">
            <a:avLst/>
          </a:prstGeom>
          <a:solidFill>
            <a:srgbClr val="28303B"/>
          </a:solidFill>
          <a:ln>
            <a:noFill/>
          </a:ln>
          <a:effectLst/>
          <a:scene3d>
            <a:camera prst="orthographicFront">
              <a:rot lat="0" lon="0" rev="0"/>
            </a:camera>
            <a:lightRig rig="chilly" dir="t">
              <a:rot lat="0" lon="0" rev="18480000"/>
            </a:lightRig>
          </a:scene3d>
          <a:sp3d prstMaterial="clear">
            <a:bevelT h="635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p>
        </p:txBody>
      </p:sp>
      <p:sp>
        <p:nvSpPr>
          <p:cNvPr id="23" name="文本框 22"/>
          <p:cNvSpPr txBox="1"/>
          <p:nvPr/>
        </p:nvSpPr>
        <p:spPr>
          <a:xfrm>
            <a:off x="548967" y="1639677"/>
            <a:ext cx="5700913" cy="4031873"/>
          </a:xfrm>
          <a:prstGeom prst="rect">
            <a:avLst/>
          </a:prstGeom>
          <a:noFill/>
        </p:spPr>
        <p:txBody>
          <a:bodyPr wrap="square" rtlCol="0">
            <a:spAutoFit/>
          </a:bodyPr>
          <a:lstStyle/>
          <a:p>
            <a:pPr algn="just"/>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Team Member</a:t>
            </a:r>
            <a:r>
              <a:rPr lang="zh-CN" altLang="en-US"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a:t>
            </a: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 </a:t>
            </a:r>
          </a:p>
          <a:p>
            <a:pPr algn="just"/>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endParaRP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Mashhor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Waleed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Saad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Nawaf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Mohamad </a:t>
            </a:r>
          </a:p>
          <a:p>
            <a:pPr marL="342900" indent="-342900" algn="just">
              <a:buFont typeface="Arial" panose="020B0604020202020204" pitchFamily="34" charset="0"/>
              <a:buChar char="•"/>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rPr>
              <a:t>Sami  </a:t>
            </a:r>
          </a:p>
        </p:txBody>
      </p:sp>
    </p:spTree>
    <p:custDataLst>
      <p:tags r:id="rId1"/>
    </p:custDataLst>
    <p:extLst>
      <p:ext uri="{BB962C8B-B14F-4D97-AF65-F5344CB8AC3E}">
        <p14:creationId xmlns:p14="http://schemas.microsoft.com/office/powerpoint/2010/main" val="401146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2979420" y="1682115"/>
            <a:ext cx="5737860" cy="3507740"/>
            <a:chOff x="5082" y="2829"/>
            <a:chExt cx="9036" cy="5524"/>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03</a:t>
              </a:r>
            </a:p>
          </p:txBody>
        </p:sp>
        <p:sp>
          <p:nvSpPr>
            <p:cNvPr id="6" name="矩形 5"/>
            <p:cNvSpPr/>
            <p:nvPr/>
          </p:nvSpPr>
          <p:spPr>
            <a:xfrm>
              <a:off x="5082" y="5881"/>
              <a:ext cx="903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Introduction to the Dataset  </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23751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7">
            <a:extLst>
              <a:ext uri="{FF2B5EF4-FFF2-40B4-BE49-F238E27FC236}">
                <a16:creationId xmlns:a16="http://schemas.microsoft.com/office/drawing/2014/main" id="{DBF8D18A-8A79-59C6-69FC-49FC4D71C82D}"/>
              </a:ext>
            </a:extLst>
          </p:cNvPr>
          <p:cNvGraphicFramePr>
            <a:graphicFrameLocks noGrp="1"/>
          </p:cNvGraphicFramePr>
          <p:nvPr>
            <p:extLst>
              <p:ext uri="{D42A27DB-BD31-4B8C-83A1-F6EECF244321}">
                <p14:modId xmlns:p14="http://schemas.microsoft.com/office/powerpoint/2010/main" val="3105540491"/>
              </p:ext>
            </p:extLst>
          </p:nvPr>
        </p:nvGraphicFramePr>
        <p:xfrm>
          <a:off x="157067" y="2243470"/>
          <a:ext cx="11877866" cy="3331707"/>
        </p:xfrm>
        <a:graphic>
          <a:graphicData uri="http://schemas.openxmlformats.org/drawingml/2006/table">
            <a:tbl>
              <a:tblPr rtl="1" firstRow="1" bandRow="1">
                <a:tableStyleId>{5C22544A-7EE6-4342-B048-85BDC9FD1C3A}</a:tableStyleId>
              </a:tblPr>
              <a:tblGrid>
                <a:gridCol w="913682">
                  <a:extLst>
                    <a:ext uri="{9D8B030D-6E8A-4147-A177-3AD203B41FA5}">
                      <a16:colId xmlns:a16="http://schemas.microsoft.com/office/drawing/2014/main" val="1467266972"/>
                    </a:ext>
                  </a:extLst>
                </a:gridCol>
                <a:gridCol w="913682">
                  <a:extLst>
                    <a:ext uri="{9D8B030D-6E8A-4147-A177-3AD203B41FA5}">
                      <a16:colId xmlns:a16="http://schemas.microsoft.com/office/drawing/2014/main" val="2389185251"/>
                    </a:ext>
                  </a:extLst>
                </a:gridCol>
                <a:gridCol w="913682">
                  <a:extLst>
                    <a:ext uri="{9D8B030D-6E8A-4147-A177-3AD203B41FA5}">
                      <a16:colId xmlns:a16="http://schemas.microsoft.com/office/drawing/2014/main" val="3638185160"/>
                    </a:ext>
                  </a:extLst>
                </a:gridCol>
                <a:gridCol w="756377">
                  <a:extLst>
                    <a:ext uri="{9D8B030D-6E8A-4147-A177-3AD203B41FA5}">
                      <a16:colId xmlns:a16="http://schemas.microsoft.com/office/drawing/2014/main" val="1840881754"/>
                    </a:ext>
                  </a:extLst>
                </a:gridCol>
                <a:gridCol w="1138334">
                  <a:extLst>
                    <a:ext uri="{9D8B030D-6E8A-4147-A177-3AD203B41FA5}">
                      <a16:colId xmlns:a16="http://schemas.microsoft.com/office/drawing/2014/main" val="858254766"/>
                    </a:ext>
                  </a:extLst>
                </a:gridCol>
                <a:gridCol w="690466">
                  <a:extLst>
                    <a:ext uri="{9D8B030D-6E8A-4147-A177-3AD203B41FA5}">
                      <a16:colId xmlns:a16="http://schemas.microsoft.com/office/drawing/2014/main" val="4222493764"/>
                    </a:ext>
                  </a:extLst>
                </a:gridCol>
                <a:gridCol w="1166326">
                  <a:extLst>
                    <a:ext uri="{9D8B030D-6E8A-4147-A177-3AD203B41FA5}">
                      <a16:colId xmlns:a16="http://schemas.microsoft.com/office/drawing/2014/main" val="2277651525"/>
                    </a:ext>
                  </a:extLst>
                </a:gridCol>
                <a:gridCol w="718457">
                  <a:extLst>
                    <a:ext uri="{9D8B030D-6E8A-4147-A177-3AD203B41FA5}">
                      <a16:colId xmlns:a16="http://schemas.microsoft.com/office/drawing/2014/main" val="4255162767"/>
                    </a:ext>
                  </a:extLst>
                </a:gridCol>
                <a:gridCol w="690466">
                  <a:extLst>
                    <a:ext uri="{9D8B030D-6E8A-4147-A177-3AD203B41FA5}">
                      <a16:colId xmlns:a16="http://schemas.microsoft.com/office/drawing/2014/main" val="3761294829"/>
                    </a:ext>
                  </a:extLst>
                </a:gridCol>
                <a:gridCol w="1110343">
                  <a:extLst>
                    <a:ext uri="{9D8B030D-6E8A-4147-A177-3AD203B41FA5}">
                      <a16:colId xmlns:a16="http://schemas.microsoft.com/office/drawing/2014/main" val="3283981030"/>
                    </a:ext>
                  </a:extLst>
                </a:gridCol>
                <a:gridCol w="1240971">
                  <a:extLst>
                    <a:ext uri="{9D8B030D-6E8A-4147-A177-3AD203B41FA5}">
                      <a16:colId xmlns:a16="http://schemas.microsoft.com/office/drawing/2014/main" val="3438509197"/>
                    </a:ext>
                  </a:extLst>
                </a:gridCol>
                <a:gridCol w="711398">
                  <a:extLst>
                    <a:ext uri="{9D8B030D-6E8A-4147-A177-3AD203B41FA5}">
                      <a16:colId xmlns:a16="http://schemas.microsoft.com/office/drawing/2014/main" val="3561701809"/>
                    </a:ext>
                  </a:extLst>
                </a:gridCol>
                <a:gridCol w="913682">
                  <a:extLst>
                    <a:ext uri="{9D8B030D-6E8A-4147-A177-3AD203B41FA5}">
                      <a16:colId xmlns:a16="http://schemas.microsoft.com/office/drawing/2014/main" val="853777678"/>
                    </a:ext>
                  </a:extLst>
                </a:gridCol>
              </a:tblGrid>
              <a:tr h="836040">
                <a:tc>
                  <a:txBody>
                    <a:bodyPr/>
                    <a:lstStyle/>
                    <a:p>
                      <a:pPr algn="ctr" rtl="1"/>
                      <a:r>
                        <a:rPr lang="en-US" sz="1200" dirty="0">
                          <a:latin typeface="HP Simplified Jpan" panose="020B0500000000000000" pitchFamily="34" charset="-128"/>
                          <a:ea typeface="HP Simplified Jpan" panose="020B0500000000000000" pitchFamily="34" charset="-128"/>
                        </a:rPr>
                        <a:t>Part</a:t>
                      </a:r>
                    </a:p>
                    <a:p>
                      <a:pPr algn="ctr" rtl="1"/>
                      <a:r>
                        <a:rPr lang="en-US" sz="1200" dirty="0">
                          <a:latin typeface="HP Simplified Jpan" panose="020B0500000000000000" pitchFamily="34" charset="-128"/>
                          <a:ea typeface="HP Simplified Jpan" panose="020B0500000000000000" pitchFamily="34" charset="-128"/>
                        </a:rPr>
                        <a:t>Name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Payment</a:t>
                      </a:r>
                    </a:p>
                    <a:p>
                      <a:pPr algn="ctr" rtl="1"/>
                      <a:r>
                        <a:rPr lang="en-US" sz="1200" dirty="0">
                          <a:latin typeface="HP Simplified Jpan" panose="020B0500000000000000" pitchFamily="34" charset="-128"/>
                          <a:ea typeface="HP Simplified Jpan" panose="020B0500000000000000" pitchFamily="34" charset="-128"/>
                        </a:rPr>
                        <a:t>Type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Total</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Spare</a:t>
                      </a:r>
                    </a:p>
                    <a:p>
                      <a:pPr algn="ctr" rtl="1"/>
                      <a:r>
                        <a:rPr lang="en-US" sz="1200" dirty="0">
                          <a:latin typeface="HP Simplified Jpan" panose="020B0500000000000000" pitchFamily="34" charset="-128"/>
                          <a:ea typeface="HP Simplified Jpan" panose="020B0500000000000000" pitchFamily="34" charset="-128"/>
                        </a:rPr>
                        <a:t>Part</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Assessment</a:t>
                      </a:r>
                    </a:p>
                    <a:p>
                      <a:pPr algn="ctr" rtl="1"/>
                      <a:r>
                        <a:rPr lang="en-US" sz="1200" dirty="0">
                          <a:latin typeface="HP Simplified Jpan" panose="020B0500000000000000" pitchFamily="34" charset="-128"/>
                          <a:ea typeface="HP Simplified Jpan" panose="020B0500000000000000" pitchFamily="34" charset="-128"/>
                        </a:rPr>
                        <a:t>Cost</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Color</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Manufacture</a:t>
                      </a:r>
                    </a:p>
                    <a:p>
                      <a:pPr algn="ctr" rtl="1"/>
                      <a:r>
                        <a:rPr lang="en-US" sz="1200" dirty="0">
                          <a:latin typeface="HP Simplified Jpan" panose="020B0500000000000000" pitchFamily="34" charset="-128"/>
                          <a:ea typeface="HP Simplified Jpan" panose="020B0500000000000000" pitchFamily="34" charset="-128"/>
                        </a:rPr>
                        <a:t>Year</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Model</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Car</a:t>
                      </a:r>
                    </a:p>
                    <a:p>
                      <a:pPr algn="ctr" rtl="1"/>
                      <a:r>
                        <a:rPr lang="en-US" sz="1200" dirty="0">
                          <a:latin typeface="HP Simplified Jpan" panose="020B0500000000000000" pitchFamily="34" charset="-128"/>
                          <a:ea typeface="HP Simplified Jpan" panose="020B0500000000000000" pitchFamily="34" charset="-128"/>
                        </a:rPr>
                        <a:t>Brand</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Close</a:t>
                      </a:r>
                      <a:endParaRPr lang="ar-SA" sz="1400" dirty="0">
                        <a:latin typeface="HP Simplified Jpan" panose="020B0500000000000000" pitchFamily="34" charset="-128"/>
                        <a:ea typeface="HP Simplified Jpan" panose="020B0500000000000000" pitchFamily="34" charset="-128"/>
                      </a:endParaRPr>
                    </a:p>
                    <a:p>
                      <a:pPr algn="ctr" rtl="1"/>
                      <a:r>
                        <a:rPr lang="en-US" sz="1400" dirty="0">
                          <a:latin typeface="HP Simplified Jpan" panose="020B0500000000000000" pitchFamily="34" charset="-128"/>
                          <a:ea typeface="HP Simplified Jpan" panose="020B0500000000000000" pitchFamily="34" charset="-128"/>
                        </a:rPr>
                        <a:t>Time</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Registration</a:t>
                      </a:r>
                      <a:endParaRPr lang="ar-SA" sz="1400" dirty="0">
                        <a:latin typeface="HP Simplified Jpan" panose="020B0500000000000000" pitchFamily="34" charset="-128"/>
                        <a:ea typeface="HP Simplified Jpan" panose="020B0500000000000000" pitchFamily="34" charset="-128"/>
                      </a:endParaRPr>
                    </a:p>
                    <a:p>
                      <a:pPr algn="ctr" rtl="1"/>
                      <a:r>
                        <a:rPr lang="en-US" sz="1400" dirty="0">
                          <a:latin typeface="HP Simplified Jpan" panose="020B0500000000000000" pitchFamily="34" charset="-128"/>
                          <a:ea typeface="HP Simplified Jpan" panose="020B0500000000000000" pitchFamily="34" charset="-128"/>
                        </a:rPr>
                        <a:t>Time</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City</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400" dirty="0">
                          <a:latin typeface="HP Simplified Jpan" panose="020B0500000000000000" pitchFamily="34" charset="-128"/>
                          <a:ea typeface="HP Simplified Jpan" panose="020B0500000000000000" pitchFamily="34" charset="-128"/>
                        </a:rPr>
                        <a:t>Area</a:t>
                      </a:r>
                      <a:endParaRPr lang="ar-SA" sz="14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852256">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كروم مقاس 18 عدد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896645">
                <a:tc>
                  <a:txBody>
                    <a:bodyPr/>
                    <a:lstStyle/>
                    <a:p>
                      <a:pPr algn="ctr" rtl="1"/>
                      <a:r>
                        <a:rPr lang="ar-SA" sz="14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عضمة</a:t>
                      </a: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صدام امامي يمين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رمادي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كامري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تويوتا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2018-06-12 15:03:00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i="0" kern="1200" dirty="0">
                          <a:solidFill>
                            <a:srgbClr val="28303B"/>
                          </a:solidFill>
                          <a:effectLst/>
                          <a:latin typeface="Calibri" panose="020F0502020204030204" pitchFamily="34" charset="0"/>
                          <a:ea typeface="+mn-ea"/>
                          <a:cs typeface="Calibri" panose="020F0502020204030204" pitchFamily="34" charset="0"/>
                        </a:rPr>
                        <a:t>2018-06-12 14:49:24.967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العروبة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746766">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 خلفي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فضي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اكسنت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هيونداي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i="0" kern="1200" dirty="0">
                          <a:solidFill>
                            <a:srgbClr val="28303B"/>
                          </a:solidFill>
                          <a:effectLst/>
                          <a:latin typeface="Calibri" panose="020F0502020204030204" pitchFamily="34" charset="0"/>
                          <a:ea typeface="+mn-ea"/>
                          <a:cs typeface="Calibri" panose="020F0502020204030204" pitchFamily="34" charset="0"/>
                        </a:rPr>
                        <a:t>2018-07-03 08:34:00</a:t>
                      </a:r>
                      <a:endPar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1400" b="1" i="0" kern="1200" dirty="0">
                          <a:solidFill>
                            <a:srgbClr val="28303B"/>
                          </a:solidFill>
                          <a:effectLst/>
                          <a:latin typeface="Calibri" panose="020F0502020204030204" pitchFamily="34" charset="0"/>
                          <a:ea typeface="+mn-ea"/>
                          <a:cs typeface="Calibri" panose="020F0502020204030204" pitchFamily="34" charset="0"/>
                        </a:rPr>
                        <a:t>2018-07-03 08:20:46.043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4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الصناعية الجديدة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sp>
        <p:nvSpPr>
          <p:cNvPr id="18" name="TextBox 17">
            <a:extLst>
              <a:ext uri="{FF2B5EF4-FFF2-40B4-BE49-F238E27FC236}">
                <a16:creationId xmlns:a16="http://schemas.microsoft.com/office/drawing/2014/main" id="{D4B99F7D-DCF4-73E7-2BF7-81DB2CB8D6F5}"/>
              </a:ext>
            </a:extLst>
          </p:cNvPr>
          <p:cNvSpPr txBox="1"/>
          <p:nvPr/>
        </p:nvSpPr>
        <p:spPr>
          <a:xfrm>
            <a:off x="3667584" y="487293"/>
            <a:ext cx="4856832" cy="707886"/>
          </a:xfrm>
          <a:prstGeom prst="rect">
            <a:avLst/>
          </a:prstGeom>
          <a:noFill/>
        </p:spPr>
        <p:txBody>
          <a:bodyPr wrap="square" rtlCol="1">
            <a:spAutoFit/>
          </a:bodyPr>
          <a:lstStyle/>
          <a:p>
            <a:pPr algn="ctr"/>
            <a:r>
              <a:rPr lang="en-US" sz="4000" b="1" dirty="0">
                <a:solidFill>
                  <a:schemeClr val="bg1">
                    <a:lumMod val="95000"/>
                  </a:schemeClr>
                </a:solidFill>
                <a:latin typeface="HP Simplified Jpan" panose="020B0500000000000000" pitchFamily="34" charset="-128"/>
                <a:ea typeface="HP Simplified Jpan" panose="020B0500000000000000" pitchFamily="34" charset="-128"/>
              </a:rPr>
              <a:t>Dataset Sample</a:t>
            </a:r>
            <a:endParaRPr lang="ar-SA" sz="4000" b="1" dirty="0">
              <a:solidFill>
                <a:schemeClr val="bg1">
                  <a:lumMod val="95000"/>
                </a:schemeClr>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171834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sp>
        <p:nvSpPr>
          <p:cNvPr id="3" name="矩形 2"/>
          <p:cNvSpPr/>
          <p:nvPr/>
        </p:nvSpPr>
        <p:spPr>
          <a:xfrm>
            <a:off x="2667577" y="2768571"/>
            <a:ext cx="6621895" cy="1320858"/>
          </a:xfrm>
          <a:prstGeom prst="rect">
            <a:avLst/>
          </a:prstGeom>
          <a:noFill/>
          <a:ln w="12700">
            <a:noFill/>
          </a:ln>
          <a:effectLst/>
        </p:spPr>
        <p:txBody>
          <a:bodyPr wrap="square">
            <a:spAutoFit/>
          </a:bodyPr>
          <a:lstStyle/>
          <a:p>
            <a:pPr algn="ctr"/>
            <a:r>
              <a:rPr lang="en-US" sz="4000" b="1" dirty="0">
                <a:solidFill>
                  <a:schemeClr val="bg1"/>
                </a:solidFill>
                <a:latin typeface="HP Simplified Jpan" panose="020B0500000000000000" pitchFamily="34" charset="-128"/>
                <a:ea typeface="HP Simplified Jpan" panose="020B0500000000000000" pitchFamily="34" charset="-128"/>
              </a:rPr>
              <a:t>Columns Description</a:t>
            </a:r>
            <a:endParaRPr lang="ar-SA" sz="4000" b="1" dirty="0">
              <a:solidFill>
                <a:schemeClr val="bg1"/>
              </a:solidFill>
              <a:latin typeface="HP Simplified Jpan" panose="020B0500000000000000" pitchFamily="34" charset="-128"/>
              <a:ea typeface="HP Simplified Jpan" panose="020B0500000000000000" pitchFamily="34" charset="-128"/>
            </a:endParaRPr>
          </a:p>
          <a:p>
            <a:pPr algn="ctr">
              <a:lnSpc>
                <a:spcPct val="100000"/>
              </a:lnSpc>
            </a:pPr>
            <a:endParaRPr lang="en-US" altLang="zh-CN" sz="4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endParaRPr>
          </a:p>
        </p:txBody>
      </p:sp>
    </p:spTree>
    <p:custDataLst>
      <p:tags r:id="rId1"/>
    </p:custDataLst>
    <p:extLst>
      <p:ext uri="{BB962C8B-B14F-4D97-AF65-F5344CB8AC3E}">
        <p14:creationId xmlns:p14="http://schemas.microsoft.com/office/powerpoint/2010/main" val="285093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cxnSp>
        <p:nvCxnSpPr>
          <p:cNvPr id="3" name="直接连接符 2"/>
          <p:cNvCxnSpPr/>
          <p:nvPr/>
        </p:nvCxnSpPr>
        <p:spPr>
          <a:xfrm>
            <a:off x="965114"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593639" y="154616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5" name="TextBox 32"/>
          <p:cNvSpPr txBox="1"/>
          <p:nvPr/>
        </p:nvSpPr>
        <p:spPr>
          <a:xfrm>
            <a:off x="612054" y="1756981"/>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01</a:t>
            </a:r>
          </a:p>
        </p:txBody>
      </p:sp>
      <p:sp>
        <p:nvSpPr>
          <p:cNvPr id="7" name="椭圆 6"/>
          <p:cNvSpPr/>
          <p:nvPr/>
        </p:nvSpPr>
        <p:spPr>
          <a:xfrm>
            <a:off x="593639" y="244122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8" name="TextBox 35"/>
          <p:cNvSpPr txBox="1"/>
          <p:nvPr/>
        </p:nvSpPr>
        <p:spPr>
          <a:xfrm>
            <a:off x="612054" y="2664744"/>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02</a:t>
            </a:r>
          </a:p>
        </p:txBody>
      </p:sp>
      <p:sp>
        <p:nvSpPr>
          <p:cNvPr id="9" name="椭圆 8"/>
          <p:cNvSpPr/>
          <p:nvPr/>
        </p:nvSpPr>
        <p:spPr>
          <a:xfrm>
            <a:off x="593639" y="3340744"/>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 name="TextBox 38"/>
          <p:cNvSpPr txBox="1"/>
          <p:nvPr/>
        </p:nvSpPr>
        <p:spPr>
          <a:xfrm>
            <a:off x="612054" y="3538229"/>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03</a:t>
            </a:r>
          </a:p>
        </p:txBody>
      </p:sp>
      <p:sp>
        <p:nvSpPr>
          <p:cNvPr id="12" name="椭圆 11"/>
          <p:cNvSpPr/>
          <p:nvPr/>
        </p:nvSpPr>
        <p:spPr>
          <a:xfrm>
            <a:off x="593639" y="4239629"/>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 name="TextBox 41"/>
          <p:cNvSpPr txBox="1"/>
          <p:nvPr/>
        </p:nvSpPr>
        <p:spPr>
          <a:xfrm>
            <a:off x="612054" y="4424414"/>
            <a:ext cx="706755" cy="321945"/>
          </a:xfrm>
          <a:prstGeom prst="rect">
            <a:avLst/>
          </a:prstGeom>
          <a:noFill/>
        </p:spPr>
        <p:txBody>
          <a:bodyPr wrap="square" rtlCol="0">
            <a:spAutoFit/>
          </a:bodyPr>
          <a:lstStyle/>
          <a:p>
            <a:pPr algn="ctr"/>
            <a:r>
              <a:rPr lang="en-US" altLang="zh-CN" sz="150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04</a:t>
            </a:r>
          </a:p>
        </p:txBody>
      </p:sp>
      <p:grpSp>
        <p:nvGrpSpPr>
          <p:cNvPr id="23" name="Group 22">
            <a:extLst>
              <a:ext uri="{FF2B5EF4-FFF2-40B4-BE49-F238E27FC236}">
                <a16:creationId xmlns:a16="http://schemas.microsoft.com/office/drawing/2014/main" id="{36F0AA96-5371-EF5C-63DA-58912E9EB6C7}"/>
              </a:ext>
            </a:extLst>
          </p:cNvPr>
          <p:cNvGrpSpPr/>
          <p:nvPr/>
        </p:nvGrpSpPr>
        <p:grpSpPr>
          <a:xfrm>
            <a:off x="1413019" y="2509576"/>
            <a:ext cx="2795421" cy="644590"/>
            <a:chOff x="7343140" y="1306767"/>
            <a:chExt cx="3277870" cy="644590"/>
          </a:xfrm>
        </p:grpSpPr>
        <p:sp>
          <p:nvSpPr>
            <p:cNvPr id="6" name="TextBox 106"/>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City</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 name="TextBox 106"/>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Where did the accident happen.</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20" name="TextBox 19">
            <a:extLst>
              <a:ext uri="{FF2B5EF4-FFF2-40B4-BE49-F238E27FC236}">
                <a16:creationId xmlns:a16="http://schemas.microsoft.com/office/drawing/2014/main" id="{E56CD2DC-3478-75AD-0879-C8F2DEB57957}"/>
              </a:ext>
            </a:extLst>
          </p:cNvPr>
          <p:cNvSpPr txBox="1"/>
          <p:nvPr/>
        </p:nvSpPr>
        <p:spPr>
          <a:xfrm>
            <a:off x="3667584" y="425149"/>
            <a:ext cx="485683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Columns Description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24" name="Group 23">
            <a:extLst>
              <a:ext uri="{FF2B5EF4-FFF2-40B4-BE49-F238E27FC236}">
                <a16:creationId xmlns:a16="http://schemas.microsoft.com/office/drawing/2014/main" id="{7FCCBE65-93E2-B516-F1B5-20780801C19A}"/>
              </a:ext>
            </a:extLst>
          </p:cNvPr>
          <p:cNvGrpSpPr/>
          <p:nvPr/>
        </p:nvGrpSpPr>
        <p:grpSpPr>
          <a:xfrm>
            <a:off x="1413019" y="1608809"/>
            <a:ext cx="2795421" cy="644590"/>
            <a:chOff x="7343140" y="1306767"/>
            <a:chExt cx="3277870" cy="644590"/>
          </a:xfrm>
        </p:grpSpPr>
        <p:sp>
          <p:nvSpPr>
            <p:cNvPr id="25" name="TextBox 106">
              <a:extLst>
                <a:ext uri="{FF2B5EF4-FFF2-40B4-BE49-F238E27FC236}">
                  <a16:creationId xmlns:a16="http://schemas.microsoft.com/office/drawing/2014/main" id="{B6C2411B-F9B1-371A-04C0-09F728BFFE57}"/>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Area</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26" name="TextBox 106">
              <a:extLst>
                <a:ext uri="{FF2B5EF4-FFF2-40B4-BE49-F238E27FC236}">
                  <a16:creationId xmlns:a16="http://schemas.microsoft.com/office/drawing/2014/main" id="{22FEA29F-F28B-CB84-D5CD-45DD391329F5}"/>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err="1">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Taqdeer</a:t>
              </a: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 Centre Area.</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27" name="Group 26">
            <a:extLst>
              <a:ext uri="{FF2B5EF4-FFF2-40B4-BE49-F238E27FC236}">
                <a16:creationId xmlns:a16="http://schemas.microsoft.com/office/drawing/2014/main" id="{07CAC7D7-E27D-9D81-5101-4E0CBB7F9234}"/>
              </a:ext>
            </a:extLst>
          </p:cNvPr>
          <p:cNvGrpSpPr/>
          <p:nvPr/>
        </p:nvGrpSpPr>
        <p:grpSpPr>
          <a:xfrm>
            <a:off x="1413019" y="3402912"/>
            <a:ext cx="2795421" cy="644590"/>
            <a:chOff x="7343140" y="1306767"/>
            <a:chExt cx="3277870" cy="644590"/>
          </a:xfrm>
        </p:grpSpPr>
        <p:sp>
          <p:nvSpPr>
            <p:cNvPr id="28" name="TextBox 106">
              <a:extLst>
                <a:ext uri="{FF2B5EF4-FFF2-40B4-BE49-F238E27FC236}">
                  <a16:creationId xmlns:a16="http://schemas.microsoft.com/office/drawing/2014/main" id="{564BBAEE-973A-36E1-5422-02ED1FE64D75}"/>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RegistristionTime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29" name="TextBox 106">
              <a:extLst>
                <a:ext uri="{FF2B5EF4-FFF2-40B4-BE49-F238E27FC236}">
                  <a16:creationId xmlns:a16="http://schemas.microsoft.com/office/drawing/2014/main" id="{848A405A-1095-E82D-1E3F-DB165BF47B4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time when the assessment started.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30" name="Group 29">
            <a:extLst>
              <a:ext uri="{FF2B5EF4-FFF2-40B4-BE49-F238E27FC236}">
                <a16:creationId xmlns:a16="http://schemas.microsoft.com/office/drawing/2014/main" id="{3223DB45-5FE4-5923-81F8-C62EED3A7F76}"/>
              </a:ext>
            </a:extLst>
          </p:cNvPr>
          <p:cNvGrpSpPr/>
          <p:nvPr/>
        </p:nvGrpSpPr>
        <p:grpSpPr>
          <a:xfrm>
            <a:off x="1413019" y="4282263"/>
            <a:ext cx="2795421" cy="644590"/>
            <a:chOff x="7343140" y="1306767"/>
            <a:chExt cx="3277870" cy="644590"/>
          </a:xfrm>
        </p:grpSpPr>
        <p:sp>
          <p:nvSpPr>
            <p:cNvPr id="31" name="TextBox 106">
              <a:extLst>
                <a:ext uri="{FF2B5EF4-FFF2-40B4-BE49-F238E27FC236}">
                  <a16:creationId xmlns:a16="http://schemas.microsoft.com/office/drawing/2014/main" id="{4B0458D8-3E9C-8A3C-AB90-D6766003A39E}"/>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CloseTime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32" name="TextBox 106">
              <a:extLst>
                <a:ext uri="{FF2B5EF4-FFF2-40B4-BE49-F238E27FC236}">
                  <a16:creationId xmlns:a16="http://schemas.microsoft.com/office/drawing/2014/main" id="{D5757DF4-FC09-9E7E-9EBA-BEC1AED54CCB}"/>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time when the assessment closed.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54" name="椭圆 3">
            <a:extLst>
              <a:ext uri="{FF2B5EF4-FFF2-40B4-BE49-F238E27FC236}">
                <a16:creationId xmlns:a16="http://schemas.microsoft.com/office/drawing/2014/main" id="{C4F08D87-C486-0E03-7376-C9B69BF4A631}"/>
              </a:ext>
            </a:extLst>
          </p:cNvPr>
          <p:cNvSpPr/>
          <p:nvPr/>
        </p:nvSpPr>
        <p:spPr>
          <a:xfrm>
            <a:off x="593639" y="513044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55" name="TextBox 32">
            <a:extLst>
              <a:ext uri="{FF2B5EF4-FFF2-40B4-BE49-F238E27FC236}">
                <a16:creationId xmlns:a16="http://schemas.microsoft.com/office/drawing/2014/main" id="{30B21E16-85AC-B33A-C504-82B8C6EF412A}"/>
              </a:ext>
            </a:extLst>
          </p:cNvPr>
          <p:cNvSpPr txBox="1"/>
          <p:nvPr/>
        </p:nvSpPr>
        <p:spPr>
          <a:xfrm>
            <a:off x="612054" y="5341265"/>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05</a:t>
            </a:r>
          </a:p>
        </p:txBody>
      </p:sp>
      <p:grpSp>
        <p:nvGrpSpPr>
          <p:cNvPr id="56" name="Group 55">
            <a:extLst>
              <a:ext uri="{FF2B5EF4-FFF2-40B4-BE49-F238E27FC236}">
                <a16:creationId xmlns:a16="http://schemas.microsoft.com/office/drawing/2014/main" id="{540F668C-09E5-ABD4-EF79-DCD9618665CB}"/>
              </a:ext>
            </a:extLst>
          </p:cNvPr>
          <p:cNvGrpSpPr/>
          <p:nvPr/>
        </p:nvGrpSpPr>
        <p:grpSpPr>
          <a:xfrm>
            <a:off x="1413019" y="5171783"/>
            <a:ext cx="2795421" cy="644590"/>
            <a:chOff x="7343140" y="1306767"/>
            <a:chExt cx="3277870" cy="644590"/>
          </a:xfrm>
        </p:grpSpPr>
        <p:sp>
          <p:nvSpPr>
            <p:cNvPr id="57" name="TextBox 106">
              <a:extLst>
                <a:ext uri="{FF2B5EF4-FFF2-40B4-BE49-F238E27FC236}">
                  <a16:creationId xmlns:a16="http://schemas.microsoft.com/office/drawing/2014/main" id="{99DB1990-67D3-B82A-6EB5-9969A2F21A7C}"/>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CarBrand</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58" name="TextBox 106">
              <a:extLst>
                <a:ext uri="{FF2B5EF4-FFF2-40B4-BE49-F238E27FC236}">
                  <a16:creationId xmlns:a16="http://schemas.microsoft.com/office/drawing/2014/main" id="{5AB58090-A10B-EBAF-2FCB-BEE8E709E250}"/>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Car manufacture company.</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cxnSp>
        <p:nvCxnSpPr>
          <p:cNvPr id="95" name="直接连接符 2">
            <a:extLst>
              <a:ext uri="{FF2B5EF4-FFF2-40B4-BE49-F238E27FC236}">
                <a16:creationId xmlns:a16="http://schemas.microsoft.com/office/drawing/2014/main" id="{203964E2-0EE1-F14F-F61C-BFE49F203C77}"/>
              </a:ext>
            </a:extLst>
          </p:cNvPr>
          <p:cNvCxnSpPr/>
          <p:nvPr/>
        </p:nvCxnSpPr>
        <p:spPr>
          <a:xfrm>
            <a:off x="4695436"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椭圆 3">
            <a:extLst>
              <a:ext uri="{FF2B5EF4-FFF2-40B4-BE49-F238E27FC236}">
                <a16:creationId xmlns:a16="http://schemas.microsoft.com/office/drawing/2014/main" id="{F419C9CD-9E08-9FE6-0588-0391AF590124}"/>
              </a:ext>
            </a:extLst>
          </p:cNvPr>
          <p:cNvSpPr/>
          <p:nvPr/>
        </p:nvSpPr>
        <p:spPr>
          <a:xfrm>
            <a:off x="4323961" y="154616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97" name="TextBox 32">
            <a:extLst>
              <a:ext uri="{FF2B5EF4-FFF2-40B4-BE49-F238E27FC236}">
                <a16:creationId xmlns:a16="http://schemas.microsoft.com/office/drawing/2014/main" id="{417448B8-A63E-254F-E528-42AD1D58528C}"/>
              </a:ext>
            </a:extLst>
          </p:cNvPr>
          <p:cNvSpPr txBox="1"/>
          <p:nvPr/>
        </p:nvSpPr>
        <p:spPr>
          <a:xfrm>
            <a:off x="4342376" y="1756981"/>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06</a:t>
            </a:r>
          </a:p>
        </p:txBody>
      </p:sp>
      <p:sp>
        <p:nvSpPr>
          <p:cNvPr id="98" name="椭圆 6">
            <a:extLst>
              <a:ext uri="{FF2B5EF4-FFF2-40B4-BE49-F238E27FC236}">
                <a16:creationId xmlns:a16="http://schemas.microsoft.com/office/drawing/2014/main" id="{5756D857-40FC-873F-94A5-84A193719429}"/>
              </a:ext>
            </a:extLst>
          </p:cNvPr>
          <p:cNvSpPr/>
          <p:nvPr/>
        </p:nvSpPr>
        <p:spPr>
          <a:xfrm>
            <a:off x="4323961" y="244122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99" name="TextBox 35">
            <a:extLst>
              <a:ext uri="{FF2B5EF4-FFF2-40B4-BE49-F238E27FC236}">
                <a16:creationId xmlns:a16="http://schemas.microsoft.com/office/drawing/2014/main" id="{D001F76B-63EB-C711-4794-E72B3F918753}"/>
              </a:ext>
            </a:extLst>
          </p:cNvPr>
          <p:cNvSpPr txBox="1"/>
          <p:nvPr/>
        </p:nvSpPr>
        <p:spPr>
          <a:xfrm>
            <a:off x="4342376" y="266474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07</a:t>
            </a:r>
          </a:p>
        </p:txBody>
      </p:sp>
      <p:sp>
        <p:nvSpPr>
          <p:cNvPr id="100" name="椭圆 8">
            <a:extLst>
              <a:ext uri="{FF2B5EF4-FFF2-40B4-BE49-F238E27FC236}">
                <a16:creationId xmlns:a16="http://schemas.microsoft.com/office/drawing/2014/main" id="{02F9E62C-3846-935A-3B80-DF78133ECB9A}"/>
              </a:ext>
            </a:extLst>
          </p:cNvPr>
          <p:cNvSpPr/>
          <p:nvPr/>
        </p:nvSpPr>
        <p:spPr>
          <a:xfrm>
            <a:off x="4323961" y="3340744"/>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1" name="TextBox 38">
            <a:extLst>
              <a:ext uri="{FF2B5EF4-FFF2-40B4-BE49-F238E27FC236}">
                <a16:creationId xmlns:a16="http://schemas.microsoft.com/office/drawing/2014/main" id="{9873EC8E-38C5-6A9C-4880-5473C1679FE4}"/>
              </a:ext>
            </a:extLst>
          </p:cNvPr>
          <p:cNvSpPr txBox="1"/>
          <p:nvPr/>
        </p:nvSpPr>
        <p:spPr>
          <a:xfrm>
            <a:off x="4342376" y="3538229"/>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08</a:t>
            </a:r>
          </a:p>
        </p:txBody>
      </p:sp>
      <p:sp>
        <p:nvSpPr>
          <p:cNvPr id="102" name="椭圆 11">
            <a:extLst>
              <a:ext uri="{FF2B5EF4-FFF2-40B4-BE49-F238E27FC236}">
                <a16:creationId xmlns:a16="http://schemas.microsoft.com/office/drawing/2014/main" id="{815206EF-BD60-9049-98FC-83C3142E2066}"/>
              </a:ext>
            </a:extLst>
          </p:cNvPr>
          <p:cNvSpPr/>
          <p:nvPr/>
        </p:nvSpPr>
        <p:spPr>
          <a:xfrm>
            <a:off x="4323961" y="4239629"/>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03" name="TextBox 41">
            <a:extLst>
              <a:ext uri="{FF2B5EF4-FFF2-40B4-BE49-F238E27FC236}">
                <a16:creationId xmlns:a16="http://schemas.microsoft.com/office/drawing/2014/main" id="{B8383CC1-0F6E-F56A-3B89-6EC71600AE0B}"/>
              </a:ext>
            </a:extLst>
          </p:cNvPr>
          <p:cNvSpPr txBox="1"/>
          <p:nvPr/>
        </p:nvSpPr>
        <p:spPr>
          <a:xfrm>
            <a:off x="4342376" y="442441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09</a:t>
            </a:r>
          </a:p>
        </p:txBody>
      </p:sp>
      <p:grpSp>
        <p:nvGrpSpPr>
          <p:cNvPr id="104" name="Group 103">
            <a:extLst>
              <a:ext uri="{FF2B5EF4-FFF2-40B4-BE49-F238E27FC236}">
                <a16:creationId xmlns:a16="http://schemas.microsoft.com/office/drawing/2014/main" id="{B4D1C37D-2C52-BB54-E2B7-4DCDC0A2A189}"/>
              </a:ext>
            </a:extLst>
          </p:cNvPr>
          <p:cNvGrpSpPr/>
          <p:nvPr/>
        </p:nvGrpSpPr>
        <p:grpSpPr>
          <a:xfrm>
            <a:off x="5130772" y="2509576"/>
            <a:ext cx="2923512" cy="644590"/>
            <a:chOff x="7343140" y="1306767"/>
            <a:chExt cx="3277870" cy="644590"/>
          </a:xfrm>
        </p:grpSpPr>
        <p:sp>
          <p:nvSpPr>
            <p:cNvPr id="105" name="TextBox 106">
              <a:extLst>
                <a:ext uri="{FF2B5EF4-FFF2-40B4-BE49-F238E27FC236}">
                  <a16:creationId xmlns:a16="http://schemas.microsoft.com/office/drawing/2014/main" id="{179B53F1-28AF-11BB-D93E-9BEF904F3D71}"/>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ManufactureYear</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06" name="TextBox 106">
              <a:extLst>
                <a:ext uri="{FF2B5EF4-FFF2-40B4-BE49-F238E27FC236}">
                  <a16:creationId xmlns:a16="http://schemas.microsoft.com/office/drawing/2014/main" id="{965EF2D6-95E8-BA04-F752-C5293251FC6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year when the car manufactured.</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07" name="Group 106">
            <a:extLst>
              <a:ext uri="{FF2B5EF4-FFF2-40B4-BE49-F238E27FC236}">
                <a16:creationId xmlns:a16="http://schemas.microsoft.com/office/drawing/2014/main" id="{2FDF3FF0-5169-F01D-96C2-9E9762565B50}"/>
              </a:ext>
            </a:extLst>
          </p:cNvPr>
          <p:cNvGrpSpPr/>
          <p:nvPr/>
        </p:nvGrpSpPr>
        <p:grpSpPr>
          <a:xfrm>
            <a:off x="5130772" y="1608809"/>
            <a:ext cx="2923512" cy="644590"/>
            <a:chOff x="7343140" y="1306767"/>
            <a:chExt cx="3277870" cy="644590"/>
          </a:xfrm>
        </p:grpSpPr>
        <p:sp>
          <p:nvSpPr>
            <p:cNvPr id="108" name="TextBox 106">
              <a:extLst>
                <a:ext uri="{FF2B5EF4-FFF2-40B4-BE49-F238E27FC236}">
                  <a16:creationId xmlns:a16="http://schemas.microsoft.com/office/drawing/2014/main" id="{4D8ED92A-B335-DB14-8FBB-C7E89D492810}"/>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CarModel</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09" name="TextBox 106">
              <a:extLst>
                <a:ext uri="{FF2B5EF4-FFF2-40B4-BE49-F238E27FC236}">
                  <a16:creationId xmlns:a16="http://schemas.microsoft.com/office/drawing/2014/main" id="{66397896-FBCB-45C5-40C1-6D9FF84A062B}"/>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name of the car.</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10" name="Group 109">
            <a:extLst>
              <a:ext uri="{FF2B5EF4-FFF2-40B4-BE49-F238E27FC236}">
                <a16:creationId xmlns:a16="http://schemas.microsoft.com/office/drawing/2014/main" id="{00D21690-E4EF-7A67-827F-07332B120C51}"/>
              </a:ext>
            </a:extLst>
          </p:cNvPr>
          <p:cNvGrpSpPr/>
          <p:nvPr/>
        </p:nvGrpSpPr>
        <p:grpSpPr>
          <a:xfrm>
            <a:off x="5130772" y="3402912"/>
            <a:ext cx="2923512" cy="644590"/>
            <a:chOff x="7343140" y="1306767"/>
            <a:chExt cx="3277870" cy="644590"/>
          </a:xfrm>
        </p:grpSpPr>
        <p:sp>
          <p:nvSpPr>
            <p:cNvPr id="111" name="TextBox 106">
              <a:extLst>
                <a:ext uri="{FF2B5EF4-FFF2-40B4-BE49-F238E27FC236}">
                  <a16:creationId xmlns:a16="http://schemas.microsoft.com/office/drawing/2014/main" id="{49B1FD81-A0EB-76C8-6739-5529B4746357}"/>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CarColor</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2" name="TextBox 106">
              <a:extLst>
                <a:ext uri="{FF2B5EF4-FFF2-40B4-BE49-F238E27FC236}">
                  <a16:creationId xmlns:a16="http://schemas.microsoft.com/office/drawing/2014/main" id="{B9269115-7B6D-E006-AD4B-9EB036A9AB60}"/>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color of the car.</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13" name="Group 112">
            <a:extLst>
              <a:ext uri="{FF2B5EF4-FFF2-40B4-BE49-F238E27FC236}">
                <a16:creationId xmlns:a16="http://schemas.microsoft.com/office/drawing/2014/main" id="{94AEC37F-D034-07CF-9637-D91671A418F1}"/>
              </a:ext>
            </a:extLst>
          </p:cNvPr>
          <p:cNvGrpSpPr/>
          <p:nvPr/>
        </p:nvGrpSpPr>
        <p:grpSpPr>
          <a:xfrm>
            <a:off x="5130772" y="4282263"/>
            <a:ext cx="2923512" cy="760336"/>
            <a:chOff x="7343140" y="1306767"/>
            <a:chExt cx="3277870" cy="760336"/>
          </a:xfrm>
        </p:grpSpPr>
        <p:sp>
          <p:nvSpPr>
            <p:cNvPr id="114" name="TextBox 106">
              <a:extLst>
                <a:ext uri="{FF2B5EF4-FFF2-40B4-BE49-F238E27FC236}">
                  <a16:creationId xmlns:a16="http://schemas.microsoft.com/office/drawing/2014/main" id="{4A47EC91-7547-8146-8AA5-389154BCF45A}"/>
                </a:ext>
              </a:extLst>
            </p:cNvPr>
            <p:cNvSpPr txBox="1"/>
            <p:nvPr/>
          </p:nvSpPr>
          <p:spPr>
            <a:xfrm>
              <a:off x="7343140" y="1306767"/>
              <a:ext cx="2005965" cy="760336"/>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AssessmentCost</a:t>
              </a:r>
              <a:endPar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a:p>
              <a:pPr>
                <a:lnSpc>
                  <a:spcPct val="150000"/>
                </a:lnSpc>
              </a:pP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15" name="TextBox 106">
              <a:extLst>
                <a:ext uri="{FF2B5EF4-FFF2-40B4-BE49-F238E27FC236}">
                  <a16:creationId xmlns:a16="http://schemas.microsoft.com/office/drawing/2014/main" id="{98B3D14B-9091-0E38-E95E-505E624C8606}"/>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cost of hand work.</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
        <p:nvSpPr>
          <p:cNvPr id="116" name="椭圆 3">
            <a:extLst>
              <a:ext uri="{FF2B5EF4-FFF2-40B4-BE49-F238E27FC236}">
                <a16:creationId xmlns:a16="http://schemas.microsoft.com/office/drawing/2014/main" id="{25C963A2-D967-18D2-B081-CCC85A9524B1}"/>
              </a:ext>
            </a:extLst>
          </p:cNvPr>
          <p:cNvSpPr/>
          <p:nvPr/>
        </p:nvSpPr>
        <p:spPr>
          <a:xfrm>
            <a:off x="4323961" y="513044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17" name="TextBox 32">
            <a:extLst>
              <a:ext uri="{FF2B5EF4-FFF2-40B4-BE49-F238E27FC236}">
                <a16:creationId xmlns:a16="http://schemas.microsoft.com/office/drawing/2014/main" id="{6C3605F4-D5F0-AFCC-AE99-A61C409C6109}"/>
              </a:ext>
            </a:extLst>
          </p:cNvPr>
          <p:cNvSpPr txBox="1"/>
          <p:nvPr/>
        </p:nvSpPr>
        <p:spPr>
          <a:xfrm>
            <a:off x="4342376" y="5341265"/>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10</a:t>
            </a:r>
          </a:p>
        </p:txBody>
      </p:sp>
      <p:grpSp>
        <p:nvGrpSpPr>
          <p:cNvPr id="118" name="Group 117">
            <a:extLst>
              <a:ext uri="{FF2B5EF4-FFF2-40B4-BE49-F238E27FC236}">
                <a16:creationId xmlns:a16="http://schemas.microsoft.com/office/drawing/2014/main" id="{C1F2B043-E4D8-42C3-425F-2CBF59AE61AA}"/>
              </a:ext>
            </a:extLst>
          </p:cNvPr>
          <p:cNvGrpSpPr/>
          <p:nvPr/>
        </p:nvGrpSpPr>
        <p:grpSpPr>
          <a:xfrm>
            <a:off x="5130772" y="5171783"/>
            <a:ext cx="2923512" cy="760336"/>
            <a:chOff x="7343140" y="1306767"/>
            <a:chExt cx="3277870" cy="760336"/>
          </a:xfrm>
        </p:grpSpPr>
        <p:sp>
          <p:nvSpPr>
            <p:cNvPr id="119" name="TextBox 106">
              <a:extLst>
                <a:ext uri="{FF2B5EF4-FFF2-40B4-BE49-F238E27FC236}">
                  <a16:creationId xmlns:a16="http://schemas.microsoft.com/office/drawing/2014/main" id="{E1019267-98D8-5DB5-B4FB-D930E5F925B3}"/>
                </a:ext>
              </a:extLst>
            </p:cNvPr>
            <p:cNvSpPr txBox="1"/>
            <p:nvPr/>
          </p:nvSpPr>
          <p:spPr>
            <a:xfrm>
              <a:off x="7343140" y="1306767"/>
              <a:ext cx="2005965" cy="760336"/>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SparePartCost</a:t>
              </a:r>
              <a:endPar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a:p>
              <a:pPr>
                <a:lnSpc>
                  <a:spcPct val="150000"/>
                </a:lnSpc>
              </a:pP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20" name="TextBox 106">
              <a:extLst>
                <a:ext uri="{FF2B5EF4-FFF2-40B4-BE49-F238E27FC236}">
                  <a16:creationId xmlns:a16="http://schemas.microsoft.com/office/drawing/2014/main" id="{F486F1B4-25A3-FCF1-C311-DDAC72D3F1E4}"/>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cost of damaged parts.</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cxnSp>
        <p:nvCxnSpPr>
          <p:cNvPr id="126" name="直接连接符 2">
            <a:extLst>
              <a:ext uri="{FF2B5EF4-FFF2-40B4-BE49-F238E27FC236}">
                <a16:creationId xmlns:a16="http://schemas.microsoft.com/office/drawing/2014/main" id="{3FDE74D4-7AD1-6016-7613-CA2F3F0415DA}"/>
              </a:ext>
            </a:extLst>
          </p:cNvPr>
          <p:cNvCxnSpPr/>
          <p:nvPr/>
        </p:nvCxnSpPr>
        <p:spPr>
          <a:xfrm>
            <a:off x="8507400" y="1979866"/>
            <a:ext cx="0" cy="3495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椭圆 3">
            <a:extLst>
              <a:ext uri="{FF2B5EF4-FFF2-40B4-BE49-F238E27FC236}">
                <a16:creationId xmlns:a16="http://schemas.microsoft.com/office/drawing/2014/main" id="{EFE60509-7711-7D2F-6D33-5C7BD281F4A9}"/>
              </a:ext>
            </a:extLst>
          </p:cNvPr>
          <p:cNvSpPr/>
          <p:nvPr/>
        </p:nvSpPr>
        <p:spPr>
          <a:xfrm>
            <a:off x="8135925" y="2034431"/>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28" name="TextBox 32">
            <a:extLst>
              <a:ext uri="{FF2B5EF4-FFF2-40B4-BE49-F238E27FC236}">
                <a16:creationId xmlns:a16="http://schemas.microsoft.com/office/drawing/2014/main" id="{3C953789-0707-8975-C2E1-40EFB3A2FA09}"/>
              </a:ext>
            </a:extLst>
          </p:cNvPr>
          <p:cNvSpPr txBox="1"/>
          <p:nvPr/>
        </p:nvSpPr>
        <p:spPr>
          <a:xfrm>
            <a:off x="8154340" y="2245251"/>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11</a:t>
            </a:r>
          </a:p>
        </p:txBody>
      </p:sp>
      <p:sp>
        <p:nvSpPr>
          <p:cNvPr id="129" name="椭圆 6">
            <a:extLst>
              <a:ext uri="{FF2B5EF4-FFF2-40B4-BE49-F238E27FC236}">
                <a16:creationId xmlns:a16="http://schemas.microsoft.com/office/drawing/2014/main" id="{0C09A0F1-CBE4-BAA7-03DC-4240969C1FFE}"/>
              </a:ext>
            </a:extLst>
          </p:cNvPr>
          <p:cNvSpPr/>
          <p:nvPr/>
        </p:nvSpPr>
        <p:spPr>
          <a:xfrm>
            <a:off x="8135925" y="3320114"/>
            <a:ext cx="742950" cy="742950"/>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0" name="TextBox 35">
            <a:extLst>
              <a:ext uri="{FF2B5EF4-FFF2-40B4-BE49-F238E27FC236}">
                <a16:creationId xmlns:a16="http://schemas.microsoft.com/office/drawing/2014/main" id="{C732AD2C-D2A4-59E8-3F33-1BCE1D86BCF3}"/>
              </a:ext>
            </a:extLst>
          </p:cNvPr>
          <p:cNvSpPr txBox="1"/>
          <p:nvPr/>
        </p:nvSpPr>
        <p:spPr>
          <a:xfrm>
            <a:off x="8154340" y="3543634"/>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12</a:t>
            </a:r>
          </a:p>
        </p:txBody>
      </p:sp>
      <p:sp>
        <p:nvSpPr>
          <p:cNvPr id="131" name="椭圆 8">
            <a:extLst>
              <a:ext uri="{FF2B5EF4-FFF2-40B4-BE49-F238E27FC236}">
                <a16:creationId xmlns:a16="http://schemas.microsoft.com/office/drawing/2014/main" id="{368F712A-811B-1527-BF2C-D37976261806}"/>
              </a:ext>
            </a:extLst>
          </p:cNvPr>
          <p:cNvSpPr/>
          <p:nvPr/>
        </p:nvSpPr>
        <p:spPr>
          <a:xfrm>
            <a:off x="8135925" y="4752295"/>
            <a:ext cx="742950" cy="742950"/>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32" name="TextBox 38">
            <a:extLst>
              <a:ext uri="{FF2B5EF4-FFF2-40B4-BE49-F238E27FC236}">
                <a16:creationId xmlns:a16="http://schemas.microsoft.com/office/drawing/2014/main" id="{BB2B1B23-34A9-10AD-C4F2-6F51B6362DD8}"/>
              </a:ext>
            </a:extLst>
          </p:cNvPr>
          <p:cNvSpPr txBox="1"/>
          <p:nvPr/>
        </p:nvSpPr>
        <p:spPr>
          <a:xfrm>
            <a:off x="8154340" y="4949780"/>
            <a:ext cx="706755" cy="321945"/>
          </a:xfrm>
          <a:prstGeom prst="rect">
            <a:avLst/>
          </a:prstGeom>
          <a:noFill/>
        </p:spPr>
        <p:txBody>
          <a:bodyPr wrap="square" rtlCol="0">
            <a:spAutoFit/>
          </a:bodyPr>
          <a:lstStyle/>
          <a:p>
            <a:pPr algn="ctr"/>
            <a:r>
              <a:rPr lang="en-US" altLang="zh-CN" sz="15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13</a:t>
            </a:r>
          </a:p>
        </p:txBody>
      </p:sp>
      <p:grpSp>
        <p:nvGrpSpPr>
          <p:cNvPr id="135" name="Group 134">
            <a:extLst>
              <a:ext uri="{FF2B5EF4-FFF2-40B4-BE49-F238E27FC236}">
                <a16:creationId xmlns:a16="http://schemas.microsoft.com/office/drawing/2014/main" id="{452AAC1E-D4A0-296D-397D-507A6EFBE210}"/>
              </a:ext>
            </a:extLst>
          </p:cNvPr>
          <p:cNvGrpSpPr/>
          <p:nvPr/>
        </p:nvGrpSpPr>
        <p:grpSpPr>
          <a:xfrm>
            <a:off x="8957843" y="3388466"/>
            <a:ext cx="2769559" cy="879334"/>
            <a:chOff x="7343140" y="1306767"/>
            <a:chExt cx="3277870" cy="879334"/>
          </a:xfrm>
        </p:grpSpPr>
        <p:sp>
          <p:nvSpPr>
            <p:cNvPr id="136" name="TextBox 106">
              <a:extLst>
                <a:ext uri="{FF2B5EF4-FFF2-40B4-BE49-F238E27FC236}">
                  <a16:creationId xmlns:a16="http://schemas.microsoft.com/office/drawing/2014/main" id="{DA009047-A54F-BBC0-40CB-DB2F2D2B3385}"/>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PaymentType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37" name="TextBox 106">
              <a:extLst>
                <a:ext uri="{FF2B5EF4-FFF2-40B4-BE49-F238E27FC236}">
                  <a16:creationId xmlns:a16="http://schemas.microsoft.com/office/drawing/2014/main" id="{74349E15-766F-A9F1-D811-327101EC39B7}"/>
                </a:ext>
              </a:extLst>
            </p:cNvPr>
            <p:cNvSpPr txBox="1"/>
            <p:nvPr/>
          </p:nvSpPr>
          <p:spPr>
            <a:xfrm>
              <a:off x="7343140" y="1721422"/>
              <a:ext cx="3277870" cy="464679"/>
            </a:xfrm>
            <a:prstGeom prst="rect">
              <a:avLst/>
            </a:prstGeom>
            <a:noFill/>
          </p:spPr>
          <p:txBody>
            <a:bodyPr wrap="square" lIns="0" tIns="0" rIns="0" bIns="0" rtlCol="0">
              <a:spAutoFit/>
            </a:bodyPr>
            <a:lstStyle/>
            <a:p>
              <a:pPr>
                <a:lnSpc>
                  <a:spcPct val="150000"/>
                </a:lnSpc>
              </a:pPr>
              <a:r>
                <a:rPr lang="en-US" altLang="zh-CN"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How did the customer pay?</a:t>
              </a:r>
            </a:p>
            <a:p>
              <a:pPr>
                <a:lnSpc>
                  <a:spcPct val="150000"/>
                </a:lnSpc>
              </a:pPr>
              <a:r>
                <a:rPr lang="en-US" altLang="zh-CN"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By Insurance Company or Through POS.</a:t>
              </a:r>
              <a:endParaRPr lang="zh-CN" altLang="en-US" sz="11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38" name="Group 137">
            <a:extLst>
              <a:ext uri="{FF2B5EF4-FFF2-40B4-BE49-F238E27FC236}">
                <a16:creationId xmlns:a16="http://schemas.microsoft.com/office/drawing/2014/main" id="{2E8A1CDB-A587-C5C8-6507-7C3C92920DD1}"/>
              </a:ext>
            </a:extLst>
          </p:cNvPr>
          <p:cNvGrpSpPr/>
          <p:nvPr/>
        </p:nvGrpSpPr>
        <p:grpSpPr>
          <a:xfrm>
            <a:off x="8957843" y="2097079"/>
            <a:ext cx="2769559" cy="644590"/>
            <a:chOff x="7343140" y="1306767"/>
            <a:chExt cx="3277870" cy="644590"/>
          </a:xfrm>
        </p:grpSpPr>
        <p:sp>
          <p:nvSpPr>
            <p:cNvPr id="139" name="TextBox 106">
              <a:extLst>
                <a:ext uri="{FF2B5EF4-FFF2-40B4-BE49-F238E27FC236}">
                  <a16:creationId xmlns:a16="http://schemas.microsoft.com/office/drawing/2014/main" id="{F8536F1C-AAB5-B0F3-F1D7-678C042A0750}"/>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Total Cost</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40" name="TextBox 106">
              <a:extLst>
                <a:ext uri="{FF2B5EF4-FFF2-40B4-BE49-F238E27FC236}">
                  <a16:creationId xmlns:a16="http://schemas.microsoft.com/office/drawing/2014/main" id="{53EB3747-31CE-EFA7-F289-3F477AEBDF9A}"/>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err="1">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AssessmentCost</a:t>
              </a: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 + </a:t>
              </a:r>
              <a:r>
                <a:rPr lang="en-US" altLang="zh-CN" sz="1200" dirty="0" err="1">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SparePartCost</a:t>
              </a: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grpSp>
        <p:nvGrpSpPr>
          <p:cNvPr id="141" name="Group 140">
            <a:extLst>
              <a:ext uri="{FF2B5EF4-FFF2-40B4-BE49-F238E27FC236}">
                <a16:creationId xmlns:a16="http://schemas.microsoft.com/office/drawing/2014/main" id="{DA7AC6A6-D81E-0C72-677F-4AAAA353C7F8}"/>
              </a:ext>
            </a:extLst>
          </p:cNvPr>
          <p:cNvGrpSpPr/>
          <p:nvPr/>
        </p:nvGrpSpPr>
        <p:grpSpPr>
          <a:xfrm>
            <a:off x="8957843" y="4814463"/>
            <a:ext cx="2769559" cy="644590"/>
            <a:chOff x="7343140" y="1306767"/>
            <a:chExt cx="3277870" cy="644590"/>
          </a:xfrm>
        </p:grpSpPr>
        <p:sp>
          <p:nvSpPr>
            <p:cNvPr id="142" name="TextBox 106">
              <a:extLst>
                <a:ext uri="{FF2B5EF4-FFF2-40B4-BE49-F238E27FC236}">
                  <a16:creationId xmlns:a16="http://schemas.microsoft.com/office/drawing/2014/main" id="{5064A8F5-92B8-D9FC-DB05-83705862EB96}"/>
                </a:ext>
              </a:extLst>
            </p:cNvPr>
            <p:cNvSpPr txBox="1"/>
            <p:nvPr/>
          </p:nvSpPr>
          <p:spPr>
            <a:xfrm>
              <a:off x="7343140" y="1306767"/>
              <a:ext cx="2005965" cy="344838"/>
            </a:xfrm>
            <a:prstGeom prst="rect">
              <a:avLst/>
            </a:prstGeom>
            <a:noFill/>
          </p:spPr>
          <p:txBody>
            <a:bodyPr wrap="square" lIns="0" tIns="0" rIns="0" bIns="0" rtlCol="0">
              <a:spAutoFit/>
            </a:bodyPr>
            <a:lstStyle/>
            <a:p>
              <a:pPr>
                <a:lnSpc>
                  <a:spcPct val="150000"/>
                </a:lnSpc>
              </a:pPr>
              <a:r>
                <a:rPr lang="en-US" altLang="zh-CN" dirty="0" err="1">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rPr>
                <a:t>PartName</a:t>
              </a:r>
              <a:endParaRPr lang="zh-CN" altLang="en-US" dirty="0">
                <a:solidFill>
                  <a:schemeClr val="tx1">
                    <a:lumMod val="75000"/>
                    <a:lumOff val="25000"/>
                  </a:schemeClr>
                </a:solidFill>
                <a:latin typeface="HP Simplified Jpan" panose="020B0500000000000000" pitchFamily="34" charset="-128"/>
                <a:ea typeface="HP Simplified Jpan" panose="020B0500000000000000" pitchFamily="34" charset="-128"/>
                <a:cs typeface="+mn-ea"/>
                <a:sym typeface="+mn-lt"/>
              </a:endParaRPr>
            </a:p>
          </p:txBody>
        </p:sp>
        <p:sp>
          <p:nvSpPr>
            <p:cNvPr id="143" name="TextBox 106">
              <a:extLst>
                <a:ext uri="{FF2B5EF4-FFF2-40B4-BE49-F238E27FC236}">
                  <a16:creationId xmlns:a16="http://schemas.microsoft.com/office/drawing/2014/main" id="{38180D2F-3F93-6AD6-9253-76CBC406D418}"/>
                </a:ext>
              </a:extLst>
            </p:cNvPr>
            <p:cNvSpPr txBox="1"/>
            <p:nvPr/>
          </p:nvSpPr>
          <p:spPr>
            <a:xfrm>
              <a:off x="7343140" y="1721422"/>
              <a:ext cx="3277870" cy="229935"/>
            </a:xfrm>
            <a:prstGeom prst="rect">
              <a:avLst/>
            </a:prstGeom>
            <a:noFill/>
          </p:spPr>
          <p:txBody>
            <a:bodyPr wrap="square" lIns="0" tIns="0" rIns="0" bIns="0" rtlCol="0">
              <a:spAutoFit/>
            </a:bodyPr>
            <a:lstStyle/>
            <a:p>
              <a:pPr>
                <a:lnSpc>
                  <a:spcPct val="150000"/>
                </a:lnSpc>
              </a:pPr>
              <a:r>
                <a:rPr lang="en-US" altLang="zh-CN"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rPr>
                <a:t>The name of the damaged part.</a:t>
              </a:r>
              <a:endParaRPr lang="zh-CN" altLang="en-US" sz="12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Medium" panose="020B0600000000000000" charset="-122"/>
                <a:sym typeface="+mn-lt"/>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P Simplified Jpan" panose="020B0500000000000000" pitchFamily="34" charset="-128"/>
              <a:ea typeface="HP Simplified Jpan" panose="020B0500000000000000" pitchFamily="34" charset="-128"/>
            </a:endParaRPr>
          </a:p>
        </p:txBody>
      </p:sp>
      <p:sp>
        <p:nvSpPr>
          <p:cNvPr id="5" name="矩形 4"/>
          <p:cNvSpPr/>
          <p:nvPr/>
        </p:nvSpPr>
        <p:spPr>
          <a:xfrm>
            <a:off x="156420" y="2033461"/>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More Than 1M Records</a:t>
            </a:r>
          </a:p>
        </p:txBody>
      </p:sp>
      <p:grpSp>
        <p:nvGrpSpPr>
          <p:cNvPr id="28" name="Group 27">
            <a:extLst>
              <a:ext uri="{FF2B5EF4-FFF2-40B4-BE49-F238E27FC236}">
                <a16:creationId xmlns:a16="http://schemas.microsoft.com/office/drawing/2014/main" id="{DF23D524-953B-3AF3-69FF-DB459E4CFCDF}"/>
              </a:ext>
            </a:extLst>
          </p:cNvPr>
          <p:cNvGrpSpPr/>
          <p:nvPr/>
        </p:nvGrpSpPr>
        <p:grpSpPr>
          <a:xfrm>
            <a:off x="627038" y="2478731"/>
            <a:ext cx="9122410" cy="1781810"/>
            <a:chOff x="1543050" y="3146425"/>
            <a:chExt cx="9122410" cy="1781810"/>
          </a:xfrm>
        </p:grpSpPr>
        <p:sp>
          <p:nvSpPr>
            <p:cNvPr id="29" name="任意多边形 2">
              <a:extLst>
                <a:ext uri="{FF2B5EF4-FFF2-40B4-BE49-F238E27FC236}">
                  <a16:creationId xmlns:a16="http://schemas.microsoft.com/office/drawing/2014/main" id="{185CC617-1115-1215-CB3B-2E4825876DB2}"/>
                </a:ext>
              </a:extLst>
            </p:cNvPr>
            <p:cNvSpPr/>
            <p:nvPr/>
          </p:nvSpPr>
          <p:spPr>
            <a:xfrm>
              <a:off x="154305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solidFill>
                <a:srgbClr val="94BF69"/>
              </a:solid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1" name="任意多边形 3">
              <a:extLst>
                <a:ext uri="{FF2B5EF4-FFF2-40B4-BE49-F238E27FC236}">
                  <a16:creationId xmlns:a16="http://schemas.microsoft.com/office/drawing/2014/main" id="{6E33F990-9395-B995-6895-E56B536D7509}"/>
                </a:ext>
              </a:extLst>
            </p:cNvPr>
            <p:cNvSpPr/>
            <p:nvPr/>
          </p:nvSpPr>
          <p:spPr>
            <a:xfrm flipV="1">
              <a:off x="3368040" y="4030980"/>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solidFill>
                <a:srgbClr val="28313C"/>
              </a:solid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2" name="任意多边形 5">
              <a:extLst>
                <a:ext uri="{FF2B5EF4-FFF2-40B4-BE49-F238E27FC236}">
                  <a16:creationId xmlns:a16="http://schemas.microsoft.com/office/drawing/2014/main" id="{094BC93D-5717-7817-128A-62A943C8CE06}"/>
                </a:ext>
              </a:extLst>
            </p:cNvPr>
            <p:cNvSpPr/>
            <p:nvPr/>
          </p:nvSpPr>
          <p:spPr>
            <a:xfrm>
              <a:off x="520700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6" name="任意多边形 7">
              <a:extLst>
                <a:ext uri="{FF2B5EF4-FFF2-40B4-BE49-F238E27FC236}">
                  <a16:creationId xmlns:a16="http://schemas.microsoft.com/office/drawing/2014/main" id="{96F41B10-D34E-5CC1-EB4B-C0A07DC0EAB3}"/>
                </a:ext>
              </a:extLst>
            </p:cNvPr>
            <p:cNvSpPr/>
            <p:nvPr/>
          </p:nvSpPr>
          <p:spPr>
            <a:xfrm flipV="1">
              <a:off x="7038975" y="4030980"/>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7" name="任意多边形 9">
              <a:extLst>
                <a:ext uri="{FF2B5EF4-FFF2-40B4-BE49-F238E27FC236}">
                  <a16:creationId xmlns:a16="http://schemas.microsoft.com/office/drawing/2014/main" id="{9CC6A199-73BD-BA21-9C12-C69E02FD06CB}"/>
                </a:ext>
              </a:extLst>
            </p:cNvPr>
            <p:cNvSpPr/>
            <p:nvPr/>
          </p:nvSpPr>
          <p:spPr>
            <a:xfrm>
              <a:off x="8870950" y="3146425"/>
              <a:ext cx="1794510" cy="897255"/>
            </a:xfrm>
            <a:custGeom>
              <a:avLst/>
              <a:gdLst/>
              <a:ahLst/>
              <a:cxnLst/>
              <a:rect l="l" t="t" r="r" b="b"/>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94BF69"/>
            </a:solidFill>
            <a:ln w="7600" cap="flat">
              <a:noFill/>
              <a:bevel/>
            </a:ln>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51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38" name="ïş1ïdè">
              <a:extLst>
                <a:ext uri="{FF2B5EF4-FFF2-40B4-BE49-F238E27FC236}">
                  <a16:creationId xmlns:a16="http://schemas.microsoft.com/office/drawing/2014/main" id="{ADDA737B-64FA-4C18-2D34-9BDECF3902F7}"/>
                </a:ext>
              </a:extLst>
            </p:cNvPr>
            <p:cNvSpPr txBox="1"/>
            <p:nvPr/>
          </p:nvSpPr>
          <p:spPr bwMode="auto">
            <a:xfrm>
              <a:off x="2169795"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01</a:t>
              </a:r>
            </a:p>
          </p:txBody>
        </p:sp>
        <p:sp>
          <p:nvSpPr>
            <p:cNvPr id="39" name="ïş1ïdè">
              <a:extLst>
                <a:ext uri="{FF2B5EF4-FFF2-40B4-BE49-F238E27FC236}">
                  <a16:creationId xmlns:a16="http://schemas.microsoft.com/office/drawing/2014/main" id="{DB9C2BF4-F94B-7406-70D5-3069DC1A266E}"/>
                </a:ext>
              </a:extLst>
            </p:cNvPr>
            <p:cNvSpPr txBox="1"/>
            <p:nvPr/>
          </p:nvSpPr>
          <p:spPr bwMode="auto">
            <a:xfrm>
              <a:off x="3994785" y="4312285"/>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02</a:t>
              </a:r>
            </a:p>
          </p:txBody>
        </p:sp>
        <p:sp>
          <p:nvSpPr>
            <p:cNvPr id="40" name="ïş1ïdè">
              <a:extLst>
                <a:ext uri="{FF2B5EF4-FFF2-40B4-BE49-F238E27FC236}">
                  <a16:creationId xmlns:a16="http://schemas.microsoft.com/office/drawing/2014/main" id="{26D5C5A2-4D11-6F5C-2D95-E54F0B7E3537}"/>
                </a:ext>
              </a:extLst>
            </p:cNvPr>
            <p:cNvSpPr txBox="1"/>
            <p:nvPr/>
          </p:nvSpPr>
          <p:spPr bwMode="auto">
            <a:xfrm>
              <a:off x="5831205"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03</a:t>
              </a:r>
            </a:p>
          </p:txBody>
        </p:sp>
        <p:sp>
          <p:nvSpPr>
            <p:cNvPr id="41" name="ïş1ïdè">
              <a:extLst>
                <a:ext uri="{FF2B5EF4-FFF2-40B4-BE49-F238E27FC236}">
                  <a16:creationId xmlns:a16="http://schemas.microsoft.com/office/drawing/2014/main" id="{9C877191-636A-78AE-FCD6-438044932C18}"/>
                </a:ext>
              </a:extLst>
            </p:cNvPr>
            <p:cNvSpPr txBox="1"/>
            <p:nvPr/>
          </p:nvSpPr>
          <p:spPr bwMode="auto">
            <a:xfrm>
              <a:off x="9508490" y="3482340"/>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05</a:t>
              </a:r>
            </a:p>
          </p:txBody>
        </p:sp>
        <p:sp>
          <p:nvSpPr>
            <p:cNvPr id="42" name="ïş1ïdè">
              <a:extLst>
                <a:ext uri="{FF2B5EF4-FFF2-40B4-BE49-F238E27FC236}">
                  <a16:creationId xmlns:a16="http://schemas.microsoft.com/office/drawing/2014/main" id="{340A7948-CA35-2EE8-828D-B1CC20C13656}"/>
                </a:ext>
              </a:extLst>
            </p:cNvPr>
            <p:cNvSpPr txBox="1"/>
            <p:nvPr/>
          </p:nvSpPr>
          <p:spPr bwMode="auto">
            <a:xfrm>
              <a:off x="7717790" y="4313555"/>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04</a:t>
              </a:r>
            </a:p>
          </p:txBody>
        </p:sp>
      </p:grpSp>
      <p:sp>
        <p:nvSpPr>
          <p:cNvPr id="43" name="矩形 4">
            <a:extLst>
              <a:ext uri="{FF2B5EF4-FFF2-40B4-BE49-F238E27FC236}">
                <a16:creationId xmlns:a16="http://schemas.microsoft.com/office/drawing/2014/main" id="{A362E31D-B618-27E6-E12A-53B692A47385}"/>
              </a:ext>
            </a:extLst>
          </p:cNvPr>
          <p:cNvSpPr/>
          <p:nvPr/>
        </p:nvSpPr>
        <p:spPr>
          <a:xfrm>
            <a:off x="3758025" y="2021709"/>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Arabic Spelling Issues</a:t>
            </a:r>
          </a:p>
        </p:txBody>
      </p:sp>
      <p:sp>
        <p:nvSpPr>
          <p:cNvPr id="44" name="矩形 4">
            <a:extLst>
              <a:ext uri="{FF2B5EF4-FFF2-40B4-BE49-F238E27FC236}">
                <a16:creationId xmlns:a16="http://schemas.microsoft.com/office/drawing/2014/main" id="{C0A725A7-2D1E-D150-6A18-FDCDE4B397D3}"/>
              </a:ext>
            </a:extLst>
          </p:cNvPr>
          <p:cNvSpPr/>
          <p:nvPr/>
        </p:nvSpPr>
        <p:spPr>
          <a:xfrm>
            <a:off x="5590000" y="4482859"/>
            <a:ext cx="2860435" cy="341632"/>
          </a:xfrm>
          <a:prstGeom prst="rect">
            <a:avLst/>
          </a:prstGeom>
        </p:spPr>
        <p:txBody>
          <a:bodyPr wrap="square">
            <a:spAutoFit/>
          </a:bodyPr>
          <a:lstStyle/>
          <a:p>
            <a:pPr algn="ctr">
              <a:lnSpc>
                <a:spcPct val="90000"/>
              </a:lnSpc>
            </a:pPr>
            <a:r>
              <a:rPr lang="en-US" b="1" dirty="0">
                <a:latin typeface="HP Simplified Jpan" panose="020B0500000000000000" pitchFamily="34" charset="-128"/>
                <a:ea typeface="HP Simplified Jpan" panose="020B0500000000000000" pitchFamily="34" charset="-128"/>
              </a:rPr>
              <a:t>Parts Standardization</a:t>
            </a:r>
          </a:p>
        </p:txBody>
      </p:sp>
      <p:sp>
        <p:nvSpPr>
          <p:cNvPr id="45" name="矩形 4">
            <a:extLst>
              <a:ext uri="{FF2B5EF4-FFF2-40B4-BE49-F238E27FC236}">
                <a16:creationId xmlns:a16="http://schemas.microsoft.com/office/drawing/2014/main" id="{A48ADE50-485E-00F2-EB7B-888D680FF111}"/>
              </a:ext>
            </a:extLst>
          </p:cNvPr>
          <p:cNvSpPr/>
          <p:nvPr/>
        </p:nvSpPr>
        <p:spPr>
          <a:xfrm>
            <a:off x="7421975" y="2012870"/>
            <a:ext cx="2860435" cy="341632"/>
          </a:xfrm>
          <a:prstGeom prst="rect">
            <a:avLst/>
          </a:prstGeom>
        </p:spPr>
        <p:txBody>
          <a:bodyPr wrap="square">
            <a:spAutoFit/>
          </a:bodyPr>
          <a:lstStyle/>
          <a:p>
            <a:pPr marL="0" algn="ctr" rtl="0" eaLnBrk="1" latinLnBrk="0" hangingPunct="1">
              <a:lnSpc>
                <a:spcPct val="90000"/>
              </a:lnSpc>
              <a:spcBef>
                <a:spcPts val="0"/>
              </a:spcBef>
              <a:spcAft>
                <a:spcPts val="0"/>
              </a:spcAft>
            </a:pPr>
            <a:r>
              <a:rPr lang="en-US" b="1">
                <a:latin typeface="HP Simplified Jpan" panose="020B0500000000000000" pitchFamily="34" charset="-128"/>
                <a:ea typeface="HP Simplified Jpan" panose="020B0500000000000000" pitchFamily="34" charset="-128"/>
              </a:rPr>
              <a:t>Informal Arabic</a:t>
            </a:r>
            <a:endParaRPr lang="ar-SA" b="1" dirty="0">
              <a:latin typeface="HP Simplified Jpan" panose="020B0500000000000000" pitchFamily="34" charset="-128"/>
              <a:ea typeface="HP Simplified Jpan" panose="020B0500000000000000" pitchFamily="34" charset="-128"/>
            </a:endParaRPr>
          </a:p>
        </p:txBody>
      </p:sp>
      <p:sp>
        <p:nvSpPr>
          <p:cNvPr id="47" name="矩形 4">
            <a:extLst>
              <a:ext uri="{FF2B5EF4-FFF2-40B4-BE49-F238E27FC236}">
                <a16:creationId xmlns:a16="http://schemas.microsoft.com/office/drawing/2014/main" id="{1D6654B1-5E27-FB09-A524-F2150BE61E75}"/>
              </a:ext>
            </a:extLst>
          </p:cNvPr>
          <p:cNvSpPr/>
          <p:nvPr/>
        </p:nvSpPr>
        <p:spPr>
          <a:xfrm>
            <a:off x="2610131" y="4427460"/>
            <a:ext cx="2860435" cy="374846"/>
          </a:xfrm>
          <a:prstGeom prst="rect">
            <a:avLst/>
          </a:prstGeom>
        </p:spPr>
        <p:txBody>
          <a:bodyPr wrap="square">
            <a:spAutoFit/>
          </a:bodyPr>
          <a:lstStyle/>
          <a:p>
            <a:pPr marL="0" marR="0" lvl="0" indent="0" defTabSz="914400" rtl="0" eaLnBrk="1" fontAlgn="auto" latinLnBrk="0" hangingPunct="1">
              <a:lnSpc>
                <a:spcPct val="120000"/>
              </a:lnSpc>
              <a:spcBef>
                <a:spcPct val="20000"/>
              </a:spcBef>
              <a:spcAft>
                <a:spcPts val="0"/>
              </a:spcAft>
              <a:buClrTx/>
              <a:buSzTx/>
              <a:buFontTx/>
              <a:buNone/>
              <a:tabLst/>
              <a:defRPr/>
            </a:pPr>
            <a:r>
              <a:rPr lang="en-US" b="1" dirty="0">
                <a:latin typeface="HP Simplified Jpan" panose="020B0500000000000000" pitchFamily="34" charset="-128"/>
                <a:ea typeface="HP Simplified Jpan" panose="020B0500000000000000" pitchFamily="34" charset="-128"/>
                <a:sym typeface="Arial" panose="020B0604020202020204" pitchFamily="34" charset="0"/>
              </a:rPr>
              <a:t>Mixed Inputs</a:t>
            </a:r>
          </a:p>
        </p:txBody>
      </p:sp>
      <p:sp>
        <p:nvSpPr>
          <p:cNvPr id="48" name="TextBox 47">
            <a:extLst>
              <a:ext uri="{FF2B5EF4-FFF2-40B4-BE49-F238E27FC236}">
                <a16:creationId xmlns:a16="http://schemas.microsoft.com/office/drawing/2014/main" id="{09090DD4-FE2D-6B86-4CFA-A4138BCF08B7}"/>
              </a:ext>
            </a:extLst>
          </p:cNvPr>
          <p:cNvSpPr txBox="1"/>
          <p:nvPr/>
        </p:nvSpPr>
        <p:spPr>
          <a:xfrm>
            <a:off x="1972099" y="441704"/>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Challenges With the Dataset</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sp>
        <p:nvSpPr>
          <p:cNvPr id="49" name="任意多边形 7">
            <a:extLst>
              <a:ext uri="{FF2B5EF4-FFF2-40B4-BE49-F238E27FC236}">
                <a16:creationId xmlns:a16="http://schemas.microsoft.com/office/drawing/2014/main" id="{D8AD7799-B8CC-7675-24B5-8756E58AE8A0}"/>
              </a:ext>
            </a:extLst>
          </p:cNvPr>
          <p:cNvSpPr/>
          <p:nvPr/>
        </p:nvSpPr>
        <p:spPr>
          <a:xfrm flipV="1">
            <a:off x="9726038" y="3375986"/>
            <a:ext cx="1794510" cy="897255"/>
          </a:xfrm>
          <a:custGeom>
            <a:avLst/>
            <a:gdLst/>
            <a:ahLst/>
            <a:cxnLst/>
            <a:rect l="0" t="0" r="0" b="0"/>
            <a:pathLst>
              <a:path w="1245480" h="622739">
                <a:moveTo>
                  <a:pt x="0" y="622739"/>
                </a:moveTo>
                <a:cubicBezTo>
                  <a:pt x="0" y="278810"/>
                  <a:pt x="278811" y="0"/>
                  <a:pt x="622740" y="0"/>
                </a:cubicBezTo>
                <a:cubicBezTo>
                  <a:pt x="966667" y="0"/>
                  <a:pt x="1245480" y="278810"/>
                  <a:pt x="1245480" y="622739"/>
                </a:cubicBezTo>
                <a:cubicBezTo>
                  <a:pt x="1245480" y="622739"/>
                  <a:pt x="0" y="622739"/>
                  <a:pt x="0" y="622739"/>
                </a:cubicBezTo>
                <a:close/>
              </a:path>
            </a:pathLst>
          </a:custGeom>
          <a:solidFill>
            <a:srgbClr val="28313C"/>
          </a:solidFill>
          <a:ln w="7600" cap="flat">
            <a:noFill/>
            <a:beve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sym typeface="思源黑体 CN Normal" panose="020B0400000000000000" charset="-122"/>
            </a:endParaRPr>
          </a:p>
        </p:txBody>
      </p:sp>
      <p:sp>
        <p:nvSpPr>
          <p:cNvPr id="50" name="ïş1ïdè">
            <a:extLst>
              <a:ext uri="{FF2B5EF4-FFF2-40B4-BE49-F238E27FC236}">
                <a16:creationId xmlns:a16="http://schemas.microsoft.com/office/drawing/2014/main" id="{06EF283B-2D28-CF29-338D-E23EB27DF8A6}"/>
              </a:ext>
            </a:extLst>
          </p:cNvPr>
          <p:cNvSpPr txBox="1"/>
          <p:nvPr/>
        </p:nvSpPr>
        <p:spPr bwMode="auto">
          <a:xfrm>
            <a:off x="10416423" y="3576674"/>
            <a:ext cx="7086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20000"/>
              </a:lnSpc>
            </a:pPr>
            <a:r>
              <a:rPr lang="en-US" altLang="zh-CN" sz="2500" b="1"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Arial" panose="020B0604020202020204" pitchFamily="34" charset="0"/>
              </a:rPr>
              <a:t>06</a:t>
            </a:r>
          </a:p>
        </p:txBody>
      </p:sp>
      <p:sp>
        <p:nvSpPr>
          <p:cNvPr id="6" name="矩形 4">
            <a:extLst>
              <a:ext uri="{FF2B5EF4-FFF2-40B4-BE49-F238E27FC236}">
                <a16:creationId xmlns:a16="http://schemas.microsoft.com/office/drawing/2014/main" id="{3A6FEA60-BF1D-77ED-FAE5-F0A4F1D1B537}"/>
              </a:ext>
            </a:extLst>
          </p:cNvPr>
          <p:cNvSpPr/>
          <p:nvPr/>
        </p:nvSpPr>
        <p:spPr>
          <a:xfrm>
            <a:off x="9175146" y="4484077"/>
            <a:ext cx="2860435" cy="341632"/>
          </a:xfrm>
          <a:prstGeom prst="rect">
            <a:avLst/>
          </a:prstGeom>
        </p:spPr>
        <p:txBody>
          <a:bodyPr wrap="square">
            <a:spAutoFit/>
          </a:bodyPr>
          <a:lstStyle/>
          <a:p>
            <a:pPr marL="0" algn="ctr" rtl="0" eaLnBrk="1" latinLnBrk="0" hangingPunct="1">
              <a:lnSpc>
                <a:spcPct val="90000"/>
              </a:lnSpc>
              <a:spcBef>
                <a:spcPts val="0"/>
              </a:spcBef>
              <a:spcAft>
                <a:spcPts val="0"/>
              </a:spcAft>
            </a:pPr>
            <a:r>
              <a:rPr lang="en-US" b="1">
                <a:latin typeface="HP Simplified Jpan" panose="020B0500000000000000" pitchFamily="34" charset="-128"/>
                <a:ea typeface="HP Simplified Jpan" panose="020B0500000000000000" pitchFamily="34" charset="-128"/>
              </a:rPr>
              <a:t>Informal Arabic</a:t>
            </a:r>
            <a:endParaRPr lang="ar-SA" b="1" dirty="0">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100726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026410"/>
            <a:chOff x="5997" y="2829"/>
            <a:chExt cx="7206" cy="4766"/>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04</a:t>
              </a:r>
            </a:p>
          </p:txBody>
        </p:sp>
        <p:sp>
          <p:nvSpPr>
            <p:cNvPr id="6" name="矩形 5"/>
            <p:cNvSpPr/>
            <p:nvPr/>
          </p:nvSpPr>
          <p:spPr>
            <a:xfrm>
              <a:off x="5997" y="5899"/>
              <a:ext cx="7206" cy="1696"/>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Preprocessing</a:t>
              </a: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7" name="矩形 16"/>
            <p:cNvSpPr/>
            <p:nvPr/>
          </p:nvSpPr>
          <p:spPr>
            <a:xfrm>
              <a:off x="6234" y="6916"/>
              <a:ext cx="6731" cy="388"/>
            </a:xfrm>
            <a:prstGeom prst="rect">
              <a:avLst/>
            </a:prstGeom>
          </p:spPr>
          <p:txBody>
            <a:bodyPr wrap="square">
              <a:spAutoFit/>
            </a:bodyPr>
            <a:lstStyle/>
            <a:p>
              <a:pPr algn="ctr"/>
              <a:r>
                <a:rPr lang="en-US" altLang="zh-CN" sz="10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rPr>
                <a:t>The death zone </a:t>
              </a:r>
            </a:p>
          </p:txBody>
        </p:sp>
      </p:grpSp>
    </p:spTree>
    <p:custDataLst>
      <p:tags r:id="rId1"/>
    </p:custDataLst>
    <p:extLst>
      <p:ext uri="{BB962C8B-B14F-4D97-AF65-F5344CB8AC3E}">
        <p14:creationId xmlns:p14="http://schemas.microsoft.com/office/powerpoint/2010/main" val="364529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519678"/>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Mixed inputs</a:t>
            </a:r>
          </a:p>
        </p:txBody>
      </p:sp>
      <p:grpSp>
        <p:nvGrpSpPr>
          <p:cNvPr id="8" name="Group 7">
            <a:extLst>
              <a:ext uri="{FF2B5EF4-FFF2-40B4-BE49-F238E27FC236}">
                <a16:creationId xmlns:a16="http://schemas.microsoft.com/office/drawing/2014/main" id="{66836E71-39B8-3073-C834-9EF22662C5FD}"/>
              </a:ext>
            </a:extLst>
          </p:cNvPr>
          <p:cNvGrpSpPr/>
          <p:nvPr/>
        </p:nvGrpSpPr>
        <p:grpSpPr>
          <a:xfrm>
            <a:off x="1249248" y="1976377"/>
            <a:ext cx="2696305" cy="2988373"/>
            <a:chOff x="1265177" y="3793478"/>
            <a:chExt cx="2072640" cy="2007418"/>
          </a:xfrm>
          <a:solidFill>
            <a:srgbClr val="28313C"/>
          </a:solidFill>
        </p:grpSpPr>
        <p:sp>
          <p:nvSpPr>
            <p:cNvPr id="9" name="矩形: 圆角 1">
              <a:extLst>
                <a:ext uri="{FF2B5EF4-FFF2-40B4-BE49-F238E27FC236}">
                  <a16:creationId xmlns:a16="http://schemas.microsoft.com/office/drawing/2014/main" id="{6EBF6F8A-501A-4928-BEDB-979DC04AF521}"/>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0" name="文本框 9">
              <a:extLst>
                <a:ext uri="{FF2B5EF4-FFF2-40B4-BE49-F238E27FC236}">
                  <a16:creationId xmlns:a16="http://schemas.microsoft.com/office/drawing/2014/main" id="{C31472F8-5AB0-EF44-85BF-4638A855BFF2}"/>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grpSp>
      <p:grpSp>
        <p:nvGrpSpPr>
          <p:cNvPr id="12" name="Group 11">
            <a:extLst>
              <a:ext uri="{FF2B5EF4-FFF2-40B4-BE49-F238E27FC236}">
                <a16:creationId xmlns:a16="http://schemas.microsoft.com/office/drawing/2014/main" id="{7EB989CB-9FAE-DEA8-33CF-7A61F7C22E53}"/>
              </a:ext>
            </a:extLst>
          </p:cNvPr>
          <p:cNvGrpSpPr/>
          <p:nvPr/>
        </p:nvGrpSpPr>
        <p:grpSpPr>
          <a:xfrm>
            <a:off x="4630555" y="1976376"/>
            <a:ext cx="2696305" cy="2988373"/>
            <a:chOff x="1265177" y="3793478"/>
            <a:chExt cx="2072640" cy="2007418"/>
          </a:xfrm>
          <a:solidFill>
            <a:srgbClr val="94BF69"/>
          </a:solidFill>
        </p:grpSpPr>
        <p:sp>
          <p:nvSpPr>
            <p:cNvPr id="13" name="矩形: 圆角 1">
              <a:extLst>
                <a:ext uri="{FF2B5EF4-FFF2-40B4-BE49-F238E27FC236}">
                  <a16:creationId xmlns:a16="http://schemas.microsoft.com/office/drawing/2014/main" id="{E12C65C4-4D76-44F1-D465-DE028257B5E9}"/>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4" name="文本框 9">
              <a:extLst>
                <a:ext uri="{FF2B5EF4-FFF2-40B4-BE49-F238E27FC236}">
                  <a16:creationId xmlns:a16="http://schemas.microsoft.com/office/drawing/2014/main" id="{6C35D9E9-C299-A057-B119-B2C043B13C46}"/>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5" name="文本框 11">
              <a:extLst>
                <a:ext uri="{FF2B5EF4-FFF2-40B4-BE49-F238E27FC236}">
                  <a16:creationId xmlns:a16="http://schemas.microsoft.com/office/drawing/2014/main" id="{9D4F0DBD-6693-FA3B-1D16-13549BB2E71E}"/>
                </a:ext>
              </a:extLst>
            </p:cNvPr>
            <p:cNvSpPr txBox="1"/>
            <p:nvPr/>
          </p:nvSpPr>
          <p:spPr>
            <a:xfrm>
              <a:off x="1281812" y="4471668"/>
              <a:ext cx="2039369" cy="1141673"/>
            </a:xfrm>
            <a:prstGeom prst="rect">
              <a:avLst/>
            </a:prstGeom>
            <a:noFill/>
          </p:spPr>
          <p:txBody>
            <a:bodyPr wrap="square" rtlCol="0">
              <a:spAutoFit/>
            </a:bodyPr>
            <a:lstStyle/>
            <a:p>
              <a:pPr algn="ctr">
                <a:lnSpc>
                  <a:spcPct val="150000"/>
                </a:lnSpc>
              </a:pPr>
              <a:r>
                <a:rPr lang="en-US"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rPr>
                <a:t>1- Drop rows with null values.</a:t>
              </a:r>
            </a:p>
            <a:p>
              <a:pPr algn="ctr">
                <a:lnSpc>
                  <a:spcPct val="150000"/>
                </a:lnSpc>
              </a:pPr>
              <a:r>
                <a:rPr lang="en-US"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sym typeface="Wingdings" panose="05000000000000000000" pitchFamily="2" charset="2"/>
                </a:rPr>
                <a:t>2- Drop the rest of the mixed columns.</a:t>
              </a:r>
              <a:endParaRPr lang="ar-SA" dirty="0">
                <a:solidFill>
                  <a:schemeClr val="bg1"/>
                </a:solidFill>
                <a:latin typeface="HP Simplified Jpan" panose="020B0500000000000000" pitchFamily="34" charset="-128"/>
                <a:ea typeface="HP Simplified Jpan" panose="020B0500000000000000" pitchFamily="34" charset="-128"/>
                <a:cs typeface="Geeza Pro" panose="02000400000000000000" pitchFamily="2" charset="-78"/>
              </a:endParaRPr>
            </a:p>
          </p:txBody>
        </p:sp>
      </p:grpSp>
      <p:grpSp>
        <p:nvGrpSpPr>
          <p:cNvPr id="16" name="Group 15">
            <a:extLst>
              <a:ext uri="{FF2B5EF4-FFF2-40B4-BE49-F238E27FC236}">
                <a16:creationId xmlns:a16="http://schemas.microsoft.com/office/drawing/2014/main" id="{CFF68990-E4BC-3F10-1DAD-15F44BB35229}"/>
              </a:ext>
            </a:extLst>
          </p:cNvPr>
          <p:cNvGrpSpPr/>
          <p:nvPr/>
        </p:nvGrpSpPr>
        <p:grpSpPr>
          <a:xfrm>
            <a:off x="8115539" y="1976375"/>
            <a:ext cx="2696305" cy="2988373"/>
            <a:chOff x="1265177" y="3793478"/>
            <a:chExt cx="2072640" cy="2007418"/>
          </a:xfrm>
          <a:solidFill>
            <a:srgbClr val="28313C"/>
          </a:solidFill>
        </p:grpSpPr>
        <p:sp>
          <p:nvSpPr>
            <p:cNvPr id="17" name="矩形: 圆角 1">
              <a:extLst>
                <a:ext uri="{FF2B5EF4-FFF2-40B4-BE49-F238E27FC236}">
                  <a16:creationId xmlns:a16="http://schemas.microsoft.com/office/drawing/2014/main" id="{82C56084-847E-3057-A0A3-50F4D759535A}"/>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P Simplified Jpan" panose="020B0500000000000000" pitchFamily="34" charset="-128"/>
                  <a:ea typeface="HP Simplified Jpan" panose="020B0500000000000000" pitchFamily="34" charset="-128"/>
                </a:rPr>
                <a:t>All data consistent with the columns' titles.</a:t>
              </a:r>
              <a:endParaRPr lang="zh-CN" altLang="en-US" dirty="0">
                <a:latin typeface="HP Simplified Jpan" panose="020B0500000000000000" pitchFamily="34" charset="-128"/>
                <a:ea typeface="HP Simplified Jpan" panose="020B0500000000000000" pitchFamily="34" charset="-128"/>
              </a:endParaRPr>
            </a:p>
          </p:txBody>
        </p:sp>
        <p:sp>
          <p:nvSpPr>
            <p:cNvPr id="18" name="文本框 9">
              <a:extLst>
                <a:ext uri="{FF2B5EF4-FFF2-40B4-BE49-F238E27FC236}">
                  <a16:creationId xmlns:a16="http://schemas.microsoft.com/office/drawing/2014/main" id="{72D2B1F2-E47A-7B0B-FFDF-C2AB469691AE}"/>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graphicFrame>
        <p:nvGraphicFramePr>
          <p:cNvPr id="3" name="Table 17">
            <a:extLst>
              <a:ext uri="{FF2B5EF4-FFF2-40B4-BE49-F238E27FC236}">
                <a16:creationId xmlns:a16="http://schemas.microsoft.com/office/drawing/2014/main" id="{D6D2CED1-6511-114B-F93F-7E62555AAFB4}"/>
              </a:ext>
            </a:extLst>
          </p:cNvPr>
          <p:cNvGraphicFramePr>
            <a:graphicFrameLocks noGrp="1"/>
          </p:cNvGraphicFramePr>
          <p:nvPr>
            <p:extLst>
              <p:ext uri="{D42A27DB-BD31-4B8C-83A1-F6EECF244321}">
                <p14:modId xmlns:p14="http://schemas.microsoft.com/office/powerpoint/2010/main" val="3224178019"/>
              </p:ext>
            </p:extLst>
          </p:nvPr>
        </p:nvGraphicFramePr>
        <p:xfrm>
          <a:off x="1328210" y="3037332"/>
          <a:ext cx="2522072" cy="1572800"/>
        </p:xfrm>
        <a:graphic>
          <a:graphicData uri="http://schemas.openxmlformats.org/drawingml/2006/table">
            <a:tbl>
              <a:tblPr rtl="1" firstRow="1" bandRow="1">
                <a:tableStyleId>{5C22544A-7EE6-4342-B048-85BDC9FD1C3A}</a:tableStyleId>
              </a:tblPr>
              <a:tblGrid>
                <a:gridCol w="597231">
                  <a:extLst>
                    <a:ext uri="{9D8B030D-6E8A-4147-A177-3AD203B41FA5}">
                      <a16:colId xmlns:a16="http://schemas.microsoft.com/office/drawing/2014/main" val="4255162767"/>
                    </a:ext>
                  </a:extLst>
                </a:gridCol>
                <a:gridCol w="573963">
                  <a:extLst>
                    <a:ext uri="{9D8B030D-6E8A-4147-A177-3AD203B41FA5}">
                      <a16:colId xmlns:a16="http://schemas.microsoft.com/office/drawing/2014/main" val="3761294829"/>
                    </a:ext>
                  </a:extLst>
                </a:gridCol>
                <a:gridCol w="591363">
                  <a:extLst>
                    <a:ext uri="{9D8B030D-6E8A-4147-A177-3AD203B41FA5}">
                      <a16:colId xmlns:a16="http://schemas.microsoft.com/office/drawing/2014/main" val="3561701809"/>
                    </a:ext>
                  </a:extLst>
                </a:gridCol>
                <a:gridCol w="759515">
                  <a:extLst>
                    <a:ext uri="{9D8B030D-6E8A-4147-A177-3AD203B41FA5}">
                      <a16:colId xmlns:a16="http://schemas.microsoft.com/office/drawing/2014/main" val="853777678"/>
                    </a:ext>
                  </a:extLst>
                </a:gridCol>
              </a:tblGrid>
              <a:tr h="358120">
                <a:tc>
                  <a:txBody>
                    <a:bodyPr/>
                    <a:lstStyle/>
                    <a:p>
                      <a:pPr algn="ctr" rtl="1"/>
                      <a:r>
                        <a:rPr lang="en-US" sz="1000" dirty="0">
                          <a:latin typeface="HP Simplified Jpan" panose="020B0500000000000000" pitchFamily="34" charset="-128"/>
                          <a:ea typeface="HP Simplified Jpan" panose="020B0500000000000000" pitchFamily="34" charset="-128"/>
                        </a:rPr>
                        <a:t>Car</a:t>
                      </a:r>
                    </a:p>
                    <a:p>
                      <a:pPr algn="ctr" rtl="1"/>
                      <a:r>
                        <a:rPr lang="en-US" sz="1000" dirty="0">
                          <a:latin typeface="HP Simplified Jpan" panose="020B0500000000000000" pitchFamily="34" charset="-128"/>
                          <a:ea typeface="HP Simplified Jpan" panose="020B0500000000000000" pitchFamily="34" charset="-128"/>
                        </a:rPr>
                        <a:t>Model</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Car</a:t>
                      </a:r>
                    </a:p>
                    <a:p>
                      <a:pPr algn="ctr" rtl="1"/>
                      <a:r>
                        <a:rPr lang="en-US" sz="1000" dirty="0">
                          <a:latin typeface="HP Simplified Jpan" panose="020B0500000000000000" pitchFamily="34" charset="-128"/>
                          <a:ea typeface="HP Simplified Jpan" panose="020B0500000000000000" pitchFamily="34" charset="-128"/>
                        </a:rPr>
                        <a:t>Brand</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City</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000" dirty="0">
                          <a:latin typeface="HP Simplified Jpan" panose="020B0500000000000000" pitchFamily="34" charset="-128"/>
                          <a:ea typeface="HP Simplified Jpan" panose="020B0500000000000000" pitchFamily="34" charset="-128"/>
                        </a:rPr>
                        <a:t>Area</a:t>
                      </a:r>
                      <a:endParaRPr lang="ar-SA" sz="10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365066">
                <a:tc>
                  <a:txBody>
                    <a:bodyPr/>
                    <a:lstStyle/>
                    <a:p>
                      <a:pPr algn="ctr" rtl="1"/>
                      <a:r>
                        <a:rPr lang="ar-SA" sz="10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384080">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العروبة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تويوتا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كامري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319879">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اكسنت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هيونداي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0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الصناعية الجديدة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spTree>
    <p:custDataLst>
      <p:tags r:id="rId1"/>
    </p:custDataLst>
    <p:extLst>
      <p:ext uri="{BB962C8B-B14F-4D97-AF65-F5344CB8AC3E}">
        <p14:creationId xmlns:p14="http://schemas.microsoft.com/office/powerpoint/2010/main" val="366251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Arabic Spelling Issues</a:t>
            </a:r>
          </a:p>
        </p:txBody>
      </p:sp>
      <p:grpSp>
        <p:nvGrpSpPr>
          <p:cNvPr id="3" name="Group 2">
            <a:extLst>
              <a:ext uri="{FF2B5EF4-FFF2-40B4-BE49-F238E27FC236}">
                <a16:creationId xmlns:a16="http://schemas.microsoft.com/office/drawing/2014/main" id="{CF78B1DD-BE5F-0266-E452-9D2CB729AEA6}"/>
              </a:ext>
            </a:extLst>
          </p:cNvPr>
          <p:cNvGrpSpPr/>
          <p:nvPr/>
        </p:nvGrpSpPr>
        <p:grpSpPr>
          <a:xfrm>
            <a:off x="1376931" y="2071998"/>
            <a:ext cx="2696305" cy="2988373"/>
            <a:chOff x="1265177" y="3793478"/>
            <a:chExt cx="2072640" cy="2007418"/>
          </a:xfrm>
          <a:solidFill>
            <a:srgbClr val="28313C"/>
          </a:solidFill>
        </p:grpSpPr>
        <p:sp>
          <p:nvSpPr>
            <p:cNvPr id="5" name="矩形: 圆角 1">
              <a:extLst>
                <a:ext uri="{FF2B5EF4-FFF2-40B4-BE49-F238E27FC236}">
                  <a16:creationId xmlns:a16="http://schemas.microsoft.com/office/drawing/2014/main" id="{25DB55D5-C4D1-8945-9B3C-7B20594FF188}"/>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6" name="文本框 9">
              <a:extLst>
                <a:ext uri="{FF2B5EF4-FFF2-40B4-BE49-F238E27FC236}">
                  <a16:creationId xmlns:a16="http://schemas.microsoft.com/office/drawing/2014/main" id="{EF2119BA-19EB-3E4A-2668-433C30E7A05D}"/>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7" name="文本框 11">
              <a:extLst>
                <a:ext uri="{FF2B5EF4-FFF2-40B4-BE49-F238E27FC236}">
                  <a16:creationId xmlns:a16="http://schemas.microsoft.com/office/drawing/2014/main" id="{DD684B00-F354-0DF5-7862-4B4056764007}"/>
                </a:ext>
              </a:extLst>
            </p:cNvPr>
            <p:cNvSpPr txBox="1"/>
            <p:nvPr/>
          </p:nvSpPr>
          <p:spPr>
            <a:xfrm>
              <a:off x="1430655" y="4491118"/>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ربلة</a:t>
              </a:r>
            </a:p>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err="1">
                  <a:solidFill>
                    <a:schemeClr val="bg1"/>
                  </a:solidFill>
                  <a:latin typeface="HP Simplified Jpan" panose="020B0500000000000000" pitchFamily="34" charset="-128"/>
                  <a:ea typeface="HP Simplified Jpan" panose="020B0500000000000000" pitchFamily="34" charset="-128"/>
                </a:rPr>
                <a:t>آسطب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a:solidFill>
                    <a:schemeClr val="bg1"/>
                  </a:solidFill>
                  <a:latin typeface="HP Simplified Jpan" panose="020B0500000000000000" pitchFamily="34" charset="-128"/>
                  <a:ea typeface="HP Simplified Jpan" panose="020B0500000000000000" pitchFamily="34" charset="-128"/>
                </a:rPr>
                <a:t>صدام(امامي</a:t>
              </a:r>
            </a:p>
          </p:txBody>
        </p:sp>
      </p:gr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430655" y="4496194"/>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هـ </a:t>
              </a: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 ة</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أ</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إ</a:t>
              </a:r>
            </a:p>
            <a:p>
              <a:pPr algn="ctr"/>
              <a:r>
                <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ا  آ</a:t>
              </a:r>
            </a:p>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Special char </a:t>
              </a:r>
              <a:r>
                <a:rPr lang="en-US"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 _</a:t>
              </a:r>
              <a:endParaRPr lang="ar-SA" sz="20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30655" y="4502975"/>
              <a:ext cx="1769110" cy="1095758"/>
            </a:xfrm>
            <a:prstGeom prst="rect">
              <a:avLst/>
            </a:prstGeom>
            <a:grp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a:solidFill>
                    <a:schemeClr val="bg1"/>
                  </a:solidFill>
                  <a:latin typeface="HP Simplified Jpan" panose="020B0500000000000000" pitchFamily="34" charset="-128"/>
                  <a:ea typeface="HP Simplified Jpan" panose="020B0500000000000000" pitchFamily="34" charset="-128"/>
                </a:rPr>
                <a:t>ربله</a:t>
              </a: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err="1">
                  <a:solidFill>
                    <a:schemeClr val="bg1"/>
                  </a:solidFill>
                  <a:latin typeface="HP Simplified Jpan" panose="020B0500000000000000" pitchFamily="34" charset="-128"/>
                  <a:ea typeface="HP Simplified Jpan" panose="020B0500000000000000" pitchFamily="34" charset="-128"/>
                </a:rPr>
                <a:t>اسطب</a:t>
              </a:r>
              <a:endParaRPr lang="ar-SA" sz="2000" dirty="0">
                <a:solidFill>
                  <a:schemeClr val="bg1"/>
                </a:solidFill>
                <a:latin typeface="HP Simplified Jpan" panose="020B0500000000000000" pitchFamily="34" charset="-128"/>
                <a:ea typeface="HP Simplified Jpan" panose="020B0500000000000000" pitchFamily="34" charset="-128"/>
              </a:endParaRPr>
            </a:p>
            <a:p>
              <a:pPr algn="ctr"/>
              <a:r>
                <a:rPr lang="ar-SA" sz="2000" dirty="0">
                  <a:solidFill>
                    <a:schemeClr val="bg1"/>
                  </a:solidFill>
                  <a:latin typeface="HP Simplified Jpan" panose="020B0500000000000000" pitchFamily="34" charset="-128"/>
                  <a:ea typeface="HP Simplified Jpan" panose="020B0500000000000000" pitchFamily="34" charset="-128"/>
                </a:rPr>
                <a:t>صدام امامي</a:t>
              </a:r>
            </a:p>
          </p:txBody>
        </p:sp>
      </p:grpSp>
      <p:sp>
        <p:nvSpPr>
          <p:cNvPr id="4" name="TextBox 3">
            <a:extLst>
              <a:ext uri="{FF2B5EF4-FFF2-40B4-BE49-F238E27FC236}">
                <a16:creationId xmlns:a16="http://schemas.microsoft.com/office/drawing/2014/main" id="{CEE3640E-2867-B017-C56B-C8C3C6F8BDC9}"/>
              </a:ext>
            </a:extLst>
          </p:cNvPr>
          <p:cNvSpPr txBox="1"/>
          <p:nvPr/>
        </p:nvSpPr>
        <p:spPr>
          <a:xfrm>
            <a:off x="2094474" y="1244140"/>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Before: 80K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
        <p:nvSpPr>
          <p:cNvPr id="8" name="TextBox 7">
            <a:extLst>
              <a:ext uri="{FF2B5EF4-FFF2-40B4-BE49-F238E27FC236}">
                <a16:creationId xmlns:a16="http://schemas.microsoft.com/office/drawing/2014/main" id="{88A4BA7E-FB68-D775-A208-4D7E71DC9F07}"/>
              </a:ext>
            </a:extLst>
          </p:cNvPr>
          <p:cNvSpPr txBox="1"/>
          <p:nvPr/>
        </p:nvSpPr>
        <p:spPr>
          <a:xfrm>
            <a:off x="2094474" y="5461415"/>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After: 60K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Tree>
    <p:custDataLst>
      <p:tags r:id="rId1"/>
    </p:custDataLst>
    <p:extLst>
      <p:ext uri="{BB962C8B-B14F-4D97-AF65-F5344CB8AC3E}">
        <p14:creationId xmlns:p14="http://schemas.microsoft.com/office/powerpoint/2010/main" val="231269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72009"/>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Parts Standardization</a:t>
            </a:r>
          </a:p>
        </p:txBody>
      </p:sp>
      <p:grpSp>
        <p:nvGrpSpPr>
          <p:cNvPr id="3" name="Group 2">
            <a:extLst>
              <a:ext uri="{FF2B5EF4-FFF2-40B4-BE49-F238E27FC236}">
                <a16:creationId xmlns:a16="http://schemas.microsoft.com/office/drawing/2014/main" id="{CF78B1DD-BE5F-0266-E452-9D2CB729AEA6}"/>
              </a:ext>
            </a:extLst>
          </p:cNvPr>
          <p:cNvGrpSpPr/>
          <p:nvPr/>
        </p:nvGrpSpPr>
        <p:grpSpPr>
          <a:xfrm>
            <a:off x="1376931" y="2071998"/>
            <a:ext cx="2696305" cy="2988373"/>
            <a:chOff x="1265177" y="3793478"/>
            <a:chExt cx="2072640" cy="2007418"/>
          </a:xfrm>
          <a:solidFill>
            <a:srgbClr val="28313C"/>
          </a:solidFill>
        </p:grpSpPr>
        <p:sp>
          <p:nvSpPr>
            <p:cNvPr id="5" name="矩形: 圆角 1">
              <a:extLst>
                <a:ext uri="{FF2B5EF4-FFF2-40B4-BE49-F238E27FC236}">
                  <a16:creationId xmlns:a16="http://schemas.microsoft.com/office/drawing/2014/main" id="{25DB55D5-C4D1-8945-9B3C-7B20594FF188}"/>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6" name="文本框 9">
              <a:extLst>
                <a:ext uri="{FF2B5EF4-FFF2-40B4-BE49-F238E27FC236}">
                  <a16:creationId xmlns:a16="http://schemas.microsoft.com/office/drawing/2014/main" id="{EF2119BA-19EB-3E4A-2668-433C30E7A05D}"/>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7" name="文本框 11">
              <a:extLst>
                <a:ext uri="{FF2B5EF4-FFF2-40B4-BE49-F238E27FC236}">
                  <a16:creationId xmlns:a16="http://schemas.microsoft.com/office/drawing/2014/main" id="{DD684B00-F354-0DF5-7862-4B4056764007}"/>
                </a:ext>
              </a:extLst>
            </p:cNvPr>
            <p:cNvSpPr txBox="1"/>
            <p:nvPr/>
          </p:nvSpPr>
          <p:spPr>
            <a:xfrm>
              <a:off x="1430655" y="4527324"/>
              <a:ext cx="1769110" cy="992384"/>
            </a:xfrm>
            <a:prstGeom prst="rect">
              <a:avLst/>
            </a:prstGeom>
            <a:grpFill/>
          </p:spPr>
          <p:txBody>
            <a:bodyPr wrap="square" rtlCol="0">
              <a:spAutoFit/>
            </a:bodyPr>
            <a:lstStyle/>
            <a:p>
              <a:pPr algn="ctr"/>
              <a:r>
                <a:rPr lang="ar-SA" dirty="0">
                  <a:solidFill>
                    <a:schemeClr val="bg1"/>
                  </a:solidFill>
                </a:rPr>
                <a:t>حساس</a:t>
              </a:r>
            </a:p>
            <a:p>
              <a:pPr algn="ctr"/>
              <a:r>
                <a:rPr lang="ar-SA" dirty="0" err="1">
                  <a:solidFill>
                    <a:schemeClr val="bg1"/>
                  </a:solidFill>
                </a:rPr>
                <a:t>حساسصدام</a:t>
              </a:r>
              <a:endParaRPr lang="ar-SA" dirty="0">
                <a:solidFill>
                  <a:schemeClr val="bg1"/>
                </a:solidFill>
              </a:endParaRPr>
            </a:p>
            <a:p>
              <a:pPr algn="ctr"/>
              <a:r>
                <a:rPr lang="ar-SA" dirty="0">
                  <a:solidFill>
                    <a:schemeClr val="bg1"/>
                  </a:solidFill>
                </a:rPr>
                <a:t>احساس</a:t>
              </a:r>
            </a:p>
            <a:p>
              <a:pPr algn="ctr"/>
              <a:r>
                <a:rPr lang="ar-SA" dirty="0">
                  <a:solidFill>
                    <a:schemeClr val="bg1"/>
                  </a:solidFill>
                </a:rPr>
                <a:t>حساسا</a:t>
              </a:r>
            </a:p>
            <a:p>
              <a:pPr algn="ctr"/>
              <a:r>
                <a:rPr lang="ar-SA" dirty="0">
                  <a:solidFill>
                    <a:schemeClr val="bg1"/>
                  </a:solidFill>
                </a:rPr>
                <a:t>حاس</a:t>
              </a:r>
            </a:p>
          </p:txBody>
        </p:sp>
      </p:gr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3" name="文本框 11">
              <a:extLst>
                <a:ext uri="{FF2B5EF4-FFF2-40B4-BE49-F238E27FC236}">
                  <a16:creationId xmlns:a16="http://schemas.microsoft.com/office/drawing/2014/main" id="{672DD658-38F0-2306-393F-E182FD005B9A}"/>
                </a:ext>
              </a:extLst>
            </p:cNvPr>
            <p:cNvSpPr txBox="1"/>
            <p:nvPr/>
          </p:nvSpPr>
          <p:spPr>
            <a:xfrm>
              <a:off x="1430655" y="4527325"/>
              <a:ext cx="1769110" cy="1116432"/>
            </a:xfrm>
            <a:prstGeom prst="rect">
              <a:avLst/>
            </a:prstGeom>
            <a:grpFill/>
          </p:spPr>
          <p:txBody>
            <a:bodyPr wrap="square" rtlCol="0">
              <a:spAutoFit/>
            </a:bodyPr>
            <a:lstStyle/>
            <a:p>
              <a:pPr algn="ctr"/>
              <a:r>
                <a:rPr lang="en-US" sz="1700" dirty="0">
                  <a:solidFill>
                    <a:schemeClr val="bg1"/>
                  </a:solidFill>
                </a:rPr>
                <a:t>Similarity function:</a:t>
              </a:r>
            </a:p>
            <a:p>
              <a:pPr algn="ctr"/>
              <a:r>
                <a:rPr lang="en-US" sz="1700" dirty="0">
                  <a:solidFill>
                    <a:schemeClr val="bg1"/>
                  </a:solidFill>
                </a:rPr>
                <a:t>If two elements are similar to each other by more than 75% </a:t>
              </a:r>
              <a:r>
                <a:rPr lang="en-US" sz="1700" dirty="0">
                  <a:solidFill>
                    <a:schemeClr val="bg1"/>
                  </a:solidFill>
                  <a:sym typeface="Wingdings" panose="05000000000000000000" pitchFamily="2" charset="2"/>
                </a:rPr>
                <a:t> put them in one category</a:t>
              </a:r>
              <a:endParaRPr lang="en-US" sz="1700" dirty="0">
                <a:solidFill>
                  <a:schemeClr val="bg1"/>
                </a:solidFill>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思源黑体 CN Bold" panose="020B0800000000000000" charset="-122"/>
                  <a:ea typeface="思源黑体 CN Bold" panose="020B0800000000000000" charset="-122"/>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16942" y="4534105"/>
              <a:ext cx="1769110" cy="992384"/>
            </a:xfrm>
            <a:prstGeom prst="rect">
              <a:avLst/>
            </a:prstGeom>
            <a:grpFill/>
          </p:spPr>
          <p:txBody>
            <a:bodyPr wrap="square" rtlCol="0">
              <a:spAutoFit/>
            </a:bodyPr>
            <a:lstStyle/>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a:p>
              <a:pPr algn="ctr"/>
              <a:r>
                <a:rPr lang="ar-SA" dirty="0">
                  <a:solidFill>
                    <a:schemeClr val="bg1"/>
                  </a:solidFill>
                </a:rPr>
                <a:t>حساس</a:t>
              </a:r>
            </a:p>
          </p:txBody>
        </p:sp>
      </p:grpSp>
      <p:sp>
        <p:nvSpPr>
          <p:cNvPr id="4" name="TextBox 3">
            <a:extLst>
              <a:ext uri="{FF2B5EF4-FFF2-40B4-BE49-F238E27FC236}">
                <a16:creationId xmlns:a16="http://schemas.microsoft.com/office/drawing/2014/main" id="{D04EFAC6-5B93-909D-12F3-3026F3D11E34}"/>
              </a:ext>
            </a:extLst>
          </p:cNvPr>
          <p:cNvSpPr txBox="1"/>
          <p:nvPr/>
        </p:nvSpPr>
        <p:spPr>
          <a:xfrm>
            <a:off x="2094474" y="1244231"/>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Before: 60K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
        <p:nvSpPr>
          <p:cNvPr id="8" name="TextBox 7">
            <a:extLst>
              <a:ext uri="{FF2B5EF4-FFF2-40B4-BE49-F238E27FC236}">
                <a16:creationId xmlns:a16="http://schemas.microsoft.com/office/drawing/2014/main" id="{0FCC8EDC-E1F7-FC4C-7957-49C242A77B66}"/>
              </a:ext>
            </a:extLst>
          </p:cNvPr>
          <p:cNvSpPr txBox="1"/>
          <p:nvPr/>
        </p:nvSpPr>
        <p:spPr>
          <a:xfrm>
            <a:off x="2094474" y="5478649"/>
            <a:ext cx="8003052" cy="461665"/>
          </a:xfrm>
          <a:prstGeom prst="rect">
            <a:avLst/>
          </a:prstGeom>
          <a:noFill/>
        </p:spPr>
        <p:txBody>
          <a:bodyPr wrap="square" rtlCol="1">
            <a:spAutoFit/>
          </a:bodyPr>
          <a:lstStyle/>
          <a:p>
            <a:pPr algn="ctr"/>
            <a:r>
              <a:rPr lang="en-US" sz="2400" b="1" dirty="0">
                <a:solidFill>
                  <a:srgbClr val="139490"/>
                </a:solidFill>
                <a:latin typeface="HP Simplified Jpan" panose="020B0500000000000000" pitchFamily="34" charset="-128"/>
                <a:ea typeface="HP Simplified Jpan" panose="020B0500000000000000" pitchFamily="34" charset="-128"/>
              </a:rPr>
              <a:t>After: 2K </a:t>
            </a:r>
            <a:r>
              <a:rPr lang="en-US" sz="2400" b="1" dirty="0" err="1">
                <a:solidFill>
                  <a:srgbClr val="139490"/>
                </a:solidFill>
                <a:latin typeface="HP Simplified Jpan" panose="020B0500000000000000" pitchFamily="34" charset="-128"/>
                <a:ea typeface="HP Simplified Jpan" panose="020B0500000000000000" pitchFamily="34" charset="-128"/>
              </a:rPr>
              <a:t>PartName</a:t>
            </a:r>
            <a:r>
              <a:rPr lang="en-US" sz="2400" b="1" dirty="0">
                <a:solidFill>
                  <a:srgbClr val="139490"/>
                </a:solidFill>
                <a:latin typeface="HP Simplified Jpan" panose="020B0500000000000000" pitchFamily="34" charset="-128"/>
                <a:ea typeface="HP Simplified Jpan" panose="020B0500000000000000" pitchFamily="34" charset="-128"/>
              </a:rPr>
              <a:t> unique value</a:t>
            </a:r>
          </a:p>
        </p:txBody>
      </p:sp>
    </p:spTree>
    <p:custDataLst>
      <p:tags r:id="rId1"/>
    </p:custDataLst>
    <p:extLst>
      <p:ext uri="{BB962C8B-B14F-4D97-AF65-F5344CB8AC3E}">
        <p14:creationId xmlns:p14="http://schemas.microsoft.com/office/powerpoint/2010/main" val="259895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4"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Parts Standardization cont.</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706696" cy="2988373"/>
            <a:chOff x="1265177" y="3793478"/>
            <a:chExt cx="2080628"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05699" y="3986910"/>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54209" y="4373705"/>
              <a:ext cx="1991596" cy="1260337"/>
            </a:xfrm>
            <a:prstGeom prst="rect">
              <a:avLst/>
            </a:prstGeom>
            <a:grpFill/>
          </p:spPr>
          <p:txBody>
            <a:bodyPr wrap="square" rtlCol="0">
              <a:spAutoFit/>
            </a:bodyPr>
            <a:lstStyle/>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1- Choose the first 60 categories.</a:t>
              </a:r>
            </a:p>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2- The remaining </a:t>
              </a:r>
              <a:r>
                <a:rPr lang="en-US" sz="1600"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a:t>
              </a:r>
              <a:r>
                <a:rPr lang="en-US" sz="1600" dirty="0">
                  <a:solidFill>
                    <a:schemeClr val="bg1"/>
                  </a:solidFill>
                  <a:latin typeface="HP Simplified Jpan" panose="020B0500000000000000" pitchFamily="34" charset="-128"/>
                  <a:ea typeface="HP Simplified Jpan" panose="020B0500000000000000" pitchFamily="34" charset="-128"/>
                </a:rPr>
                <a:t> Others</a:t>
              </a:r>
            </a:p>
            <a:p>
              <a:pPr>
                <a:lnSpc>
                  <a:spcPct val="150000"/>
                </a:lnSpc>
              </a:pPr>
              <a:r>
                <a:rPr lang="en-US" sz="1600" dirty="0">
                  <a:solidFill>
                    <a:schemeClr val="bg1"/>
                  </a:solidFill>
                  <a:latin typeface="HP Simplified Jpan" panose="020B0500000000000000" pitchFamily="34" charset="-128"/>
                  <a:ea typeface="HP Simplified Jpan" panose="020B0500000000000000" pitchFamily="34" charset="-128"/>
                </a:rPr>
                <a:t>3- Clustering the related categories manually.</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30655" y="4596130"/>
              <a:ext cx="1769110" cy="413493"/>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Unique values = 32</a:t>
              </a:r>
            </a:p>
            <a:p>
              <a:pPr algn="ctr"/>
              <a:r>
                <a:rPr lang="en-US" sz="1600" dirty="0">
                  <a:solidFill>
                    <a:schemeClr val="bg1"/>
                  </a:solidFill>
                  <a:latin typeface="HP Simplified Jpan" panose="020B0500000000000000" pitchFamily="34" charset="-128"/>
                  <a:ea typeface="HP Simplified Jpan" panose="020B0500000000000000" pitchFamily="34" charset="-128"/>
                </a:rPr>
                <a:t>(we have 32 categories)</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447486" y="3266878"/>
            <a:ext cx="2563570" cy="615553"/>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Unique values = 2K</a:t>
            </a:r>
          </a:p>
          <a:p>
            <a:pPr algn="ctr"/>
            <a:r>
              <a:rPr lang="en-US" sz="1600" dirty="0">
                <a:solidFill>
                  <a:schemeClr val="bg1"/>
                </a:solidFill>
                <a:latin typeface="HP Simplified Jpan" panose="020B0500000000000000" pitchFamily="34" charset="-128"/>
                <a:ea typeface="HP Simplified Jpan" panose="020B0500000000000000" pitchFamily="34" charset="-128"/>
              </a:rPr>
              <a:t>(we have 2k categories)</a:t>
            </a:r>
          </a:p>
        </p:txBody>
      </p:sp>
    </p:spTree>
    <p:custDataLst>
      <p:tags r:id="rId1"/>
    </p:custDataLst>
    <p:extLst>
      <p:ext uri="{BB962C8B-B14F-4D97-AF65-F5344CB8AC3E}">
        <p14:creationId xmlns:p14="http://schemas.microsoft.com/office/powerpoint/2010/main" val="164983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rot="10800000">
            <a:off x="0" y="0"/>
            <a:ext cx="12192000" cy="6856095"/>
          </a:xfrm>
          <a:prstGeom prst="rect">
            <a:avLst/>
          </a:prstGeom>
        </p:spPr>
      </p:pic>
      <p:sp>
        <p:nvSpPr>
          <p:cNvPr id="82" name="文本框 81"/>
          <p:cNvSpPr txBox="1"/>
          <p:nvPr/>
        </p:nvSpPr>
        <p:spPr>
          <a:xfrm>
            <a:off x="4435356" y="958577"/>
            <a:ext cx="3321288" cy="923330"/>
          </a:xfrm>
          <a:prstGeom prst="rect">
            <a:avLst/>
          </a:prstGeom>
          <a:noFill/>
        </p:spPr>
        <p:txBody>
          <a:bodyPr wrap="square" rtlCol="0">
            <a:spAutoFit/>
          </a:bodyPr>
          <a:lstStyle/>
          <a:p>
            <a:pPr algn="ctr"/>
            <a:r>
              <a:rPr lang="en-US" altLang="zh-CN" sz="54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rPr>
              <a:t>Outline</a:t>
            </a:r>
            <a:endParaRPr lang="zh-CN" altLang="zh-CN" sz="4400" cap="all" dirty="0">
              <a:solidFill>
                <a:schemeClr val="bg1"/>
              </a:solidFill>
              <a:uFillTx/>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7" name="文本框 6"/>
          <p:cNvSpPr txBox="1"/>
          <p:nvPr/>
        </p:nvSpPr>
        <p:spPr>
          <a:xfrm>
            <a:off x="1844675"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01</a:t>
            </a:r>
          </a:p>
        </p:txBody>
      </p:sp>
      <p:sp>
        <p:nvSpPr>
          <p:cNvPr id="2" name="文本框 1"/>
          <p:cNvSpPr txBox="1"/>
          <p:nvPr/>
        </p:nvSpPr>
        <p:spPr>
          <a:xfrm>
            <a:off x="2620010" y="2872483"/>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TAQDEER</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 name="文本框 2"/>
          <p:cNvSpPr txBox="1"/>
          <p:nvPr/>
        </p:nvSpPr>
        <p:spPr>
          <a:xfrm>
            <a:off x="5057775"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02</a:t>
            </a:r>
          </a:p>
        </p:txBody>
      </p:sp>
      <p:sp>
        <p:nvSpPr>
          <p:cNvPr id="25" name="文本框 24"/>
          <p:cNvSpPr txBox="1"/>
          <p:nvPr/>
        </p:nvSpPr>
        <p:spPr>
          <a:xfrm>
            <a:off x="5833110" y="2872483"/>
            <a:ext cx="2437765"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Project Specification</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2" name="文本框 31"/>
          <p:cNvSpPr txBox="1"/>
          <p:nvPr/>
        </p:nvSpPr>
        <p:spPr>
          <a:xfrm>
            <a:off x="1844675"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04</a:t>
            </a:r>
          </a:p>
        </p:txBody>
      </p:sp>
      <p:sp>
        <p:nvSpPr>
          <p:cNvPr id="6" name="文本框 5"/>
          <p:cNvSpPr txBox="1"/>
          <p:nvPr/>
        </p:nvSpPr>
        <p:spPr>
          <a:xfrm>
            <a:off x="2620010" y="4014955"/>
            <a:ext cx="2133600" cy="369332"/>
          </a:xfrm>
          <a:prstGeom prst="rect">
            <a:avLst/>
          </a:prstGeom>
          <a:noFill/>
        </p:spPr>
        <p:txBody>
          <a:bodyPr wrap="square" rtlCol="0">
            <a:spAutoFit/>
          </a:bodyPr>
          <a:lstStyle/>
          <a:p>
            <a:pPr marL="0" defTabSz="914400" rtl="1" eaLnBrk="1" latinLnBrk="0" hangingPunct="1"/>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Preprocessing</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35" name="文本框 34"/>
          <p:cNvSpPr txBox="1"/>
          <p:nvPr/>
        </p:nvSpPr>
        <p:spPr>
          <a:xfrm>
            <a:off x="5057775"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05</a:t>
            </a:r>
          </a:p>
        </p:txBody>
      </p:sp>
      <p:sp>
        <p:nvSpPr>
          <p:cNvPr id="36" name="文本框 35"/>
          <p:cNvSpPr txBox="1"/>
          <p:nvPr/>
        </p:nvSpPr>
        <p:spPr>
          <a:xfrm>
            <a:off x="5833110" y="3876456"/>
            <a:ext cx="2133600" cy="646331"/>
          </a:xfrm>
          <a:prstGeom prst="rect">
            <a:avLst/>
          </a:prstGeom>
          <a:noFill/>
        </p:spPr>
        <p:txBody>
          <a:bodyPr wrap="square" rtlCol="0">
            <a:spAutoFit/>
          </a:bodyPr>
          <a:lstStyle/>
          <a:p>
            <a:r>
              <a:rPr lang="en-US" dirty="0">
                <a:solidFill>
                  <a:schemeClr val="bg1"/>
                </a:solidFill>
                <a:latin typeface="HP Simplified Jpan" panose="020B0500000000000000" pitchFamily="34" charset="-128"/>
                <a:ea typeface="HP Simplified Jpan" panose="020B0500000000000000" pitchFamily="34" charset="-128"/>
              </a:rPr>
              <a:t>Exploratory Data Analysis </a:t>
            </a:r>
            <a:endParaRPr lang="zh-CN" altLang="en-US" dirty="0">
              <a:solidFill>
                <a:schemeClr val="bg1"/>
              </a:solidFill>
              <a:latin typeface="HP Simplified Jpan" panose="020B0500000000000000" pitchFamily="34" charset="-128"/>
              <a:ea typeface="HP Simplified Jpan" panose="020B0500000000000000" pitchFamily="34" charset="-128"/>
            </a:endParaRPr>
          </a:p>
        </p:txBody>
      </p:sp>
      <p:sp>
        <p:nvSpPr>
          <p:cNvPr id="11" name="文本框 10"/>
          <p:cNvSpPr txBox="1"/>
          <p:nvPr/>
        </p:nvSpPr>
        <p:spPr>
          <a:xfrm>
            <a:off x="8188960" y="2770406"/>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03</a:t>
            </a:r>
          </a:p>
        </p:txBody>
      </p:sp>
      <p:sp>
        <p:nvSpPr>
          <p:cNvPr id="12" name="文本框 11"/>
          <p:cNvSpPr txBox="1"/>
          <p:nvPr/>
        </p:nvSpPr>
        <p:spPr>
          <a:xfrm>
            <a:off x="8964295" y="2878127"/>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Into To  Dataset  </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15" name="文本框 14"/>
          <p:cNvSpPr txBox="1"/>
          <p:nvPr/>
        </p:nvSpPr>
        <p:spPr>
          <a:xfrm>
            <a:off x="8188960" y="3892451"/>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06</a:t>
            </a:r>
          </a:p>
        </p:txBody>
      </p:sp>
      <p:sp>
        <p:nvSpPr>
          <p:cNvPr id="16" name="文本框 15"/>
          <p:cNvSpPr txBox="1"/>
          <p:nvPr/>
        </p:nvSpPr>
        <p:spPr>
          <a:xfrm>
            <a:off x="8964295" y="4030344"/>
            <a:ext cx="2133600" cy="369332"/>
          </a:xfrm>
          <a:prstGeom prst="rect">
            <a:avLst/>
          </a:prstGeom>
          <a:noFill/>
        </p:spPr>
        <p:txBody>
          <a:bodyPr wrap="square" rtlCol="0">
            <a:spAutoFit/>
          </a:bodyPr>
          <a:lstStyle/>
          <a:p>
            <a:r>
              <a:rPr lang="en-US" dirty="0">
                <a:solidFill>
                  <a:schemeClr val="bg1"/>
                </a:solidFill>
                <a:effectLst/>
                <a:latin typeface="HP Simplified Jpan" panose="020B0500000000000000" pitchFamily="34" charset="-128"/>
                <a:ea typeface="HP Simplified Jpan" panose="020B0500000000000000" pitchFamily="34" charset="-128"/>
              </a:rPr>
              <a:t>Machine Learning</a:t>
            </a:r>
          </a:p>
        </p:txBody>
      </p:sp>
      <p:sp>
        <p:nvSpPr>
          <p:cNvPr id="10" name="文本框 14">
            <a:extLst>
              <a:ext uri="{FF2B5EF4-FFF2-40B4-BE49-F238E27FC236}">
                <a16:creationId xmlns:a16="http://schemas.microsoft.com/office/drawing/2014/main" id="{715F6F51-309E-5C7B-C1A8-B796310AAFA1}"/>
              </a:ext>
            </a:extLst>
          </p:cNvPr>
          <p:cNvSpPr txBox="1"/>
          <p:nvPr/>
        </p:nvSpPr>
        <p:spPr>
          <a:xfrm>
            <a:off x="5057775" y="4830544"/>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08</a:t>
            </a:r>
          </a:p>
        </p:txBody>
      </p:sp>
      <p:sp>
        <p:nvSpPr>
          <p:cNvPr id="14" name="文本框 15">
            <a:extLst>
              <a:ext uri="{FF2B5EF4-FFF2-40B4-BE49-F238E27FC236}">
                <a16:creationId xmlns:a16="http://schemas.microsoft.com/office/drawing/2014/main" id="{E83E4EB4-1DF2-EA2C-53B5-327E9074FA85}"/>
              </a:ext>
            </a:extLst>
          </p:cNvPr>
          <p:cNvSpPr txBox="1"/>
          <p:nvPr/>
        </p:nvSpPr>
        <p:spPr>
          <a:xfrm>
            <a:off x="5833110" y="4953654"/>
            <a:ext cx="2133600" cy="369332"/>
          </a:xfrm>
          <a:prstGeom prst="rect">
            <a:avLst/>
          </a:prstGeom>
          <a:noFill/>
        </p:spPr>
        <p:txBody>
          <a:bodyPr wrap="square" rtlCol="0">
            <a:spAutoFit/>
          </a:bodyPr>
          <a:lstStyle/>
          <a:p>
            <a:r>
              <a:rPr lang="en-US" altLang="zh-CN"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sp>
        <p:nvSpPr>
          <p:cNvPr id="22" name="文本框 14">
            <a:extLst>
              <a:ext uri="{FF2B5EF4-FFF2-40B4-BE49-F238E27FC236}">
                <a16:creationId xmlns:a16="http://schemas.microsoft.com/office/drawing/2014/main" id="{6EA3CB21-C53D-9DEF-F54C-D630A19C070B}"/>
              </a:ext>
            </a:extLst>
          </p:cNvPr>
          <p:cNvSpPr txBox="1"/>
          <p:nvPr/>
        </p:nvSpPr>
        <p:spPr>
          <a:xfrm>
            <a:off x="1844675" y="4814645"/>
            <a:ext cx="623889" cy="584775"/>
          </a:xfrm>
          <a:prstGeom prst="rect">
            <a:avLst/>
          </a:prstGeom>
          <a:noFill/>
        </p:spPr>
        <p:txBody>
          <a:bodyPr wrap="none" rtlCol="0">
            <a:spAutoFit/>
          </a:bodyPr>
          <a:lstStyle/>
          <a:p>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07</a:t>
            </a:r>
          </a:p>
        </p:txBody>
      </p:sp>
      <p:sp>
        <p:nvSpPr>
          <p:cNvPr id="23" name="文本框 15">
            <a:extLst>
              <a:ext uri="{FF2B5EF4-FFF2-40B4-BE49-F238E27FC236}">
                <a16:creationId xmlns:a16="http://schemas.microsoft.com/office/drawing/2014/main" id="{101A3500-BCA1-A378-FFE0-3CDAFF9472F1}"/>
              </a:ext>
            </a:extLst>
          </p:cNvPr>
          <p:cNvSpPr txBox="1"/>
          <p:nvPr/>
        </p:nvSpPr>
        <p:spPr>
          <a:xfrm>
            <a:off x="2620010" y="4953654"/>
            <a:ext cx="2133600" cy="369332"/>
          </a:xfrm>
          <a:prstGeom prst="rect">
            <a:avLst/>
          </a:prstGeom>
          <a:noFill/>
        </p:spPr>
        <p:txBody>
          <a:bodyPr wrap="square" rtlCol="0">
            <a:spAutoFit/>
          </a:bodyPr>
          <a:lstStyle/>
          <a:p>
            <a:pPr rtl="1"/>
            <a:r>
              <a:rPr lang="en-US" dirty="0">
                <a:solidFill>
                  <a:schemeClr val="bg1"/>
                </a:solidFill>
                <a:effectLst/>
                <a:latin typeface="HP Simplified Jpan" panose="020B0500000000000000" pitchFamily="34" charset="-128"/>
                <a:ea typeface="HP Simplified Jpan" panose="020B0500000000000000" pitchFamily="34" charset="-128"/>
              </a:rPr>
              <a:t>Summary</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a:extLst>
              <a:ext uri="{FF2B5EF4-FFF2-40B4-BE49-F238E27FC236}">
                <a16:creationId xmlns:a16="http://schemas.microsoft.com/office/drawing/2014/main" id="{09090DD4-FE2D-6B86-4CFA-A4138BCF08B7}"/>
              </a:ext>
            </a:extLst>
          </p:cNvPr>
          <p:cNvSpPr txBox="1"/>
          <p:nvPr/>
        </p:nvSpPr>
        <p:spPr>
          <a:xfrm>
            <a:off x="2122704" y="527380"/>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Informal Arabic</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94BF69"/>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思源黑体 CN Light" panose="020B0300000000000000" charset="-122"/>
              <a:ea typeface="思源黑体 CN Light" panose="020B0300000000000000" charset="-122"/>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思源黑体 CN Light" panose="020B0300000000000000" charset="-122"/>
                <a:ea typeface="思源黑体 CN Light" panose="020B0300000000000000" charset="-122"/>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527325"/>
              <a:ext cx="1991596" cy="620240"/>
            </a:xfrm>
            <a:prstGeom prst="rect">
              <a:avLst/>
            </a:prstGeom>
            <a:solidFill>
              <a:srgbClr val="28313C"/>
            </a:solidFill>
          </p:spPr>
          <p:txBody>
            <a:bodyPr wrap="square" rtlCol="0">
              <a:spAutoFit/>
            </a:bodyPr>
            <a:lstStyle/>
            <a:p>
              <a:pPr algn="ctr"/>
              <a:r>
                <a:rPr lang="en-US" dirty="0">
                  <a:solidFill>
                    <a:schemeClr val="bg1"/>
                  </a:solidFill>
                </a:rPr>
                <a:t>1- Google the Arabic word to know what is the part </a:t>
              </a:r>
              <a:r>
                <a:rPr lang="en-US" dirty="0">
                  <a:solidFill>
                    <a:schemeClr val="bg1"/>
                  </a:solidFill>
                  <a:sym typeface="Wingdings" panose="05000000000000000000" pitchFamily="2" charset="2"/>
                </a:rPr>
                <a:t></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94BF69"/>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Light" panose="020B0300000000000000" charset="-122"/>
                <a:ea typeface="思源黑体 CN Light" panose="020B0300000000000000" charset="-122"/>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思源黑体 CN Bold" panose="020B0800000000000000" charset="-122"/>
                  <a:ea typeface="思源黑体 CN Bold" panose="020B0800000000000000" charset="-122"/>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94BF69"/>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endParaRPr lang="en-US" altLang="zh-CN" sz="3000" dirty="0">
              <a:solidFill>
                <a:schemeClr val="bg1"/>
              </a:solidFill>
              <a:latin typeface="思源黑体 CN Bold" panose="020B0800000000000000" charset="-122"/>
              <a:ea typeface="思源黑体 CN Bold" panose="020B0800000000000000" charset="-122"/>
            </a:endParaRPr>
          </a:p>
        </p:txBody>
      </p:sp>
      <p:sp>
        <p:nvSpPr>
          <p:cNvPr id="19" name="文本框 11">
            <a:extLst>
              <a:ext uri="{FF2B5EF4-FFF2-40B4-BE49-F238E27FC236}">
                <a16:creationId xmlns:a16="http://schemas.microsoft.com/office/drawing/2014/main" id="{23CB45CC-72E8-2992-43B2-C0485D7B5199}"/>
              </a:ext>
            </a:extLst>
          </p:cNvPr>
          <p:cNvSpPr txBox="1"/>
          <p:nvPr/>
        </p:nvSpPr>
        <p:spPr>
          <a:xfrm>
            <a:off x="1592202" y="3266878"/>
            <a:ext cx="2301442" cy="400110"/>
          </a:xfrm>
          <a:prstGeom prst="rect">
            <a:avLst/>
          </a:prstGeom>
          <a:solidFill>
            <a:srgbClr val="94BF69"/>
          </a:solidFill>
        </p:spPr>
        <p:txBody>
          <a:bodyPr wrap="square" rtlCol="0">
            <a:spAutoFit/>
          </a:bodyPr>
          <a:lstStyle/>
          <a:p>
            <a:pPr algn="ctr"/>
            <a:r>
              <a:rPr lang="ar-SA" sz="2000" b="1" dirty="0" err="1">
                <a:solidFill>
                  <a:schemeClr val="bg1"/>
                </a:solidFill>
              </a:rPr>
              <a:t>فلنجة</a:t>
            </a:r>
            <a:endParaRPr lang="en-US" sz="2000" b="1" dirty="0">
              <a:solidFill>
                <a:schemeClr val="bg1"/>
              </a:solidFill>
            </a:endParaRPr>
          </a:p>
        </p:txBody>
      </p:sp>
      <p:pic>
        <p:nvPicPr>
          <p:cNvPr id="4" name="Picture 3">
            <a:extLst>
              <a:ext uri="{FF2B5EF4-FFF2-40B4-BE49-F238E27FC236}">
                <a16:creationId xmlns:a16="http://schemas.microsoft.com/office/drawing/2014/main" id="{C6163F93-620F-42EC-1763-BD81FCBB16C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118766" y="2730212"/>
            <a:ext cx="3076715" cy="2485986"/>
          </a:xfrm>
          <a:prstGeom prst="rect">
            <a:avLst/>
          </a:prstGeom>
        </p:spPr>
      </p:pic>
    </p:spTree>
    <p:custDataLst>
      <p:tags r:id="rId1"/>
    </p:custDataLst>
    <p:extLst>
      <p:ext uri="{BB962C8B-B14F-4D97-AF65-F5344CB8AC3E}">
        <p14:creationId xmlns:p14="http://schemas.microsoft.com/office/powerpoint/2010/main" val="1314910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1699050" y="484168"/>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Informal Arabic</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94BF69"/>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05698" y="4414276"/>
              <a:ext cx="1991596" cy="1178456"/>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1- Image search to know the English word of the part.</a:t>
              </a:r>
            </a:p>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2- Map every Arabic name with the equivalent English name.</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94BF69"/>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94BF69"/>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8551381" y="3366128"/>
            <a:ext cx="2301442" cy="400110"/>
          </a:xfrm>
          <a:prstGeom prst="rect">
            <a:avLst/>
          </a:prstGeom>
          <a:solidFill>
            <a:srgbClr val="94BF69"/>
          </a:solidFill>
        </p:spPr>
        <p:txBody>
          <a:bodyPr wrap="square" rtlCol="0">
            <a:spAutoFit/>
          </a:bodyPr>
          <a:lstStyle/>
          <a:p>
            <a:pPr algn="ctr"/>
            <a:r>
              <a:rPr lang="en-US" sz="2000" dirty="0">
                <a:solidFill>
                  <a:schemeClr val="bg1"/>
                </a:solidFill>
                <a:latin typeface="HP Simplified Jpan" panose="020B0500000000000000" pitchFamily="34" charset="-128"/>
                <a:ea typeface="HP Simplified Jpan" panose="020B0500000000000000" pitchFamily="34" charset="-128"/>
              </a:rPr>
              <a:t>Rotor</a:t>
            </a:r>
          </a:p>
        </p:txBody>
      </p:sp>
      <p:pic>
        <p:nvPicPr>
          <p:cNvPr id="4" name="Picture 3">
            <a:extLst>
              <a:ext uri="{FF2B5EF4-FFF2-40B4-BE49-F238E27FC236}">
                <a16:creationId xmlns:a16="http://schemas.microsoft.com/office/drawing/2014/main" id="{C6163F93-620F-42EC-1763-BD81FCBB16C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86725" y="2785272"/>
            <a:ext cx="3076715" cy="2485986"/>
          </a:xfrm>
          <a:prstGeom prst="rect">
            <a:avLst/>
          </a:prstGeom>
        </p:spPr>
      </p:pic>
    </p:spTree>
    <p:custDataLst>
      <p:tags r:id="rId1"/>
    </p:custDataLst>
    <p:extLst>
      <p:ext uri="{BB962C8B-B14F-4D97-AF65-F5344CB8AC3E}">
        <p14:creationId xmlns:p14="http://schemas.microsoft.com/office/powerpoint/2010/main" val="19159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167971" y="481213"/>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Translation to English Cont.</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6"/>
            <a:ext cx="2706696" cy="2988373"/>
            <a:chOff x="1265177" y="3793478"/>
            <a:chExt cx="2080628"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05699" y="3986910"/>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354209" y="4700465"/>
              <a:ext cx="1991596" cy="434168"/>
            </a:xfrm>
            <a:prstGeom prst="rect">
              <a:avLst/>
            </a:prstGeom>
            <a:grpFill/>
          </p:spPr>
          <p:txBody>
            <a:bodyPr wrap="square" rtlCol="0">
              <a:spAutoFit/>
            </a:bodyPr>
            <a:lstStyle/>
            <a:p>
              <a:pPr algn="ctr" rtl="1">
                <a:defRPr/>
              </a:pPr>
              <a:r>
                <a:rPr lang="en-US" dirty="0">
                  <a:solidFill>
                    <a:schemeClr val="bg1"/>
                  </a:solidFill>
                  <a:latin typeface="HP Simplified Jpan" panose="020B0500000000000000" pitchFamily="34" charset="-128"/>
                  <a:ea typeface="HP Simplified Jpan" panose="020B0500000000000000" pitchFamily="34" charset="-128"/>
                </a:rPr>
                <a:t>1- Use google translate API.</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sp>
          <p:nvSpPr>
            <p:cNvPr id="17" name="文本框 11">
              <a:extLst>
                <a:ext uri="{FF2B5EF4-FFF2-40B4-BE49-F238E27FC236}">
                  <a16:creationId xmlns:a16="http://schemas.microsoft.com/office/drawing/2014/main" id="{02AD9AE0-A123-A3B5-BC49-5C12E5825539}"/>
                </a:ext>
              </a:extLst>
            </p:cNvPr>
            <p:cNvSpPr txBox="1"/>
            <p:nvPr/>
          </p:nvSpPr>
          <p:spPr>
            <a:xfrm>
              <a:off x="1442712" y="4729408"/>
              <a:ext cx="1769110" cy="620240"/>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Lexus</a:t>
              </a:r>
            </a:p>
            <a:p>
              <a:pPr algn="ctr"/>
              <a:r>
                <a:rPr lang="en-US" dirty="0" err="1">
                  <a:solidFill>
                    <a:schemeClr val="bg1"/>
                  </a:solidFill>
                  <a:latin typeface="HP Simplified Jpan" panose="020B0500000000000000" pitchFamily="34" charset="-128"/>
                  <a:ea typeface="HP Simplified Jpan" panose="020B0500000000000000" pitchFamily="34" charset="-128"/>
                </a:rPr>
                <a:t>Bingle</a:t>
              </a:r>
              <a:endParaRPr lang="en-US" dirty="0">
                <a:solidFill>
                  <a:schemeClr val="bg1"/>
                </a:solidFill>
                <a:latin typeface="HP Simplified Jpan" panose="020B0500000000000000" pitchFamily="34" charset="-128"/>
                <a:ea typeface="HP Simplified Jpan" panose="020B0500000000000000" pitchFamily="34" charset="-128"/>
              </a:endParaRPr>
            </a:p>
            <a:p>
              <a:pPr algn="ctr"/>
              <a:r>
                <a:rPr lang="en-US" dirty="0">
                  <a:solidFill>
                    <a:schemeClr val="bg1"/>
                  </a:solidFill>
                  <a:latin typeface="HP Simplified Jpan" panose="020B0500000000000000" pitchFamily="34" charset="-128"/>
                  <a:ea typeface="HP Simplified Jpan" panose="020B0500000000000000" pitchFamily="34" charset="-128"/>
                </a:rPr>
                <a:t>Mercedes</a:t>
              </a:r>
              <a:endParaRPr kumimoji="0" lang="en-US" sz="1800" b="0"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447486" y="3266878"/>
            <a:ext cx="2563570" cy="1015663"/>
          </a:xfrm>
          <a:prstGeom prst="rect">
            <a:avLst/>
          </a:prstGeom>
          <a:solidFill>
            <a:srgbClr val="28313C"/>
          </a:solidFill>
        </p:spPr>
        <p:txBody>
          <a:bodyPr wrap="square" rtlCol="0">
            <a:spAutoFit/>
          </a:bodyPr>
          <a:lstStyle/>
          <a:p>
            <a:pPr algn="ctr"/>
            <a:r>
              <a:rPr lang="ar-SA" sz="2000" dirty="0">
                <a:solidFill>
                  <a:schemeClr val="bg1"/>
                </a:solidFill>
                <a:latin typeface="HP Simplified Jpan" panose="020B0500000000000000" pitchFamily="34" charset="-128"/>
                <a:ea typeface="HP Simplified Jpan" panose="020B0500000000000000" pitchFamily="34" charset="-128"/>
              </a:rPr>
              <a:t>لكزس</a:t>
            </a:r>
          </a:p>
          <a:p>
            <a:pPr algn="ctr"/>
            <a:r>
              <a:rPr lang="ar-SA" sz="2000" dirty="0">
                <a:solidFill>
                  <a:schemeClr val="bg1"/>
                </a:solidFill>
                <a:latin typeface="HP Simplified Jpan" panose="020B0500000000000000" pitchFamily="34" charset="-128"/>
                <a:ea typeface="HP Simplified Jpan" panose="020B0500000000000000" pitchFamily="34" charset="-128"/>
              </a:rPr>
              <a:t>بنتلي</a:t>
            </a:r>
          </a:p>
          <a:p>
            <a:pPr algn="ctr"/>
            <a:r>
              <a:rPr lang="ar-SA" sz="2000" dirty="0">
                <a:solidFill>
                  <a:schemeClr val="bg1"/>
                </a:solidFill>
                <a:latin typeface="HP Simplified Jpan" panose="020B0500000000000000" pitchFamily="34" charset="-128"/>
                <a:ea typeface="HP Simplified Jpan" panose="020B0500000000000000" pitchFamily="34" charset="-128"/>
              </a:rPr>
              <a:t>مرسيدس</a:t>
            </a:r>
            <a:endParaRPr lang="en-US" sz="2000" dirty="0">
              <a:solidFill>
                <a:schemeClr val="bg1"/>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401034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Translation to English cont.</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527325"/>
              <a:ext cx="1991596" cy="992384"/>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1- Print the mapping from English to Arabic then check the correctness of translation.</a:t>
              </a:r>
              <a:endPar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endParaRP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P Simplified Jpan" panose="020B0500000000000000" pitchFamily="34" charset="-128"/>
                  <a:ea typeface="HP Simplified Jpan" panose="020B0500000000000000" pitchFamily="34" charset="-128"/>
                </a:rPr>
                <a:t>Bentley</a:t>
              </a: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574362" y="3266878"/>
            <a:ext cx="2301442" cy="369332"/>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bingle</a:t>
            </a:r>
          </a:p>
        </p:txBody>
      </p:sp>
      <p:sp>
        <p:nvSpPr>
          <p:cNvPr id="3" name="文本框 23">
            <a:extLst>
              <a:ext uri="{FF2B5EF4-FFF2-40B4-BE49-F238E27FC236}">
                <a16:creationId xmlns:a16="http://schemas.microsoft.com/office/drawing/2014/main" id="{6F6DA1A7-3D91-594E-4C04-7899C3D3D3A1}"/>
              </a:ext>
            </a:extLst>
          </p:cNvPr>
          <p:cNvSpPr txBox="1"/>
          <p:nvPr/>
        </p:nvSpPr>
        <p:spPr>
          <a:xfrm>
            <a:off x="939165" y="132417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False translations</a:t>
            </a:r>
          </a:p>
        </p:txBody>
      </p:sp>
    </p:spTree>
    <p:custDataLst>
      <p:tags r:id="rId1"/>
    </p:custDataLst>
    <p:extLst>
      <p:ext uri="{BB962C8B-B14F-4D97-AF65-F5344CB8AC3E}">
        <p14:creationId xmlns:p14="http://schemas.microsoft.com/office/powerpoint/2010/main" val="154751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Combine Common Rows</a:t>
            </a:r>
          </a:p>
        </p:txBody>
      </p:sp>
      <p:sp>
        <p:nvSpPr>
          <p:cNvPr id="5" name="矩形: 圆角 1">
            <a:extLst>
              <a:ext uri="{FF2B5EF4-FFF2-40B4-BE49-F238E27FC236}">
                <a16:creationId xmlns:a16="http://schemas.microsoft.com/office/drawing/2014/main" id="{25DB55D5-C4D1-8945-9B3C-7B20594FF188}"/>
              </a:ext>
            </a:extLst>
          </p:cNvPr>
          <p:cNvSpPr/>
          <p:nvPr/>
        </p:nvSpPr>
        <p:spPr>
          <a:xfrm>
            <a:off x="1376931" y="2071998"/>
            <a:ext cx="2696305" cy="2988373"/>
          </a:xfrm>
          <a:prstGeom prst="roundRect">
            <a:avLst>
              <a:gd name="adj" fmla="val 6545"/>
            </a:avLst>
          </a:prstGeom>
          <a:solidFill>
            <a:srgbClr val="28313C"/>
          </a:solid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dirty="0">
              <a:latin typeface="HP Simplified Jpan" panose="020B0500000000000000" pitchFamily="34" charset="-128"/>
              <a:ea typeface="HP Simplified Jpan" panose="020B0500000000000000" pitchFamily="34" charset="-128"/>
            </a:endParaRPr>
          </a:p>
        </p:txBody>
      </p:sp>
      <p:grpSp>
        <p:nvGrpSpPr>
          <p:cNvPr id="10" name="Group 9">
            <a:extLst>
              <a:ext uri="{FF2B5EF4-FFF2-40B4-BE49-F238E27FC236}">
                <a16:creationId xmlns:a16="http://schemas.microsoft.com/office/drawing/2014/main" id="{5B204C95-D9C4-B7E4-0A16-B0479E839AA5}"/>
              </a:ext>
            </a:extLst>
          </p:cNvPr>
          <p:cNvGrpSpPr/>
          <p:nvPr/>
        </p:nvGrpSpPr>
        <p:grpSpPr>
          <a:xfrm>
            <a:off x="4758238" y="2071997"/>
            <a:ext cx="2696305" cy="2988373"/>
            <a:chOff x="1265177" y="3793478"/>
            <a:chExt cx="2072640" cy="2007418"/>
          </a:xfrm>
          <a:solidFill>
            <a:srgbClr val="94BF69"/>
          </a:solidFill>
        </p:grpSpPr>
        <p:sp>
          <p:nvSpPr>
            <p:cNvPr id="11" name="矩形: 圆角 1">
              <a:extLst>
                <a:ext uri="{FF2B5EF4-FFF2-40B4-BE49-F238E27FC236}">
                  <a16:creationId xmlns:a16="http://schemas.microsoft.com/office/drawing/2014/main" id="{E56E3977-D49F-C669-404A-149804363A24}"/>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zh-CN" altLang="en-US" dirty="0">
                <a:latin typeface="HP Simplified Jpan" panose="020B0500000000000000" pitchFamily="34" charset="-128"/>
                <a:ea typeface="HP Simplified Jpan" panose="020B0500000000000000" pitchFamily="34" charset="-128"/>
              </a:endParaRPr>
            </a:p>
          </p:txBody>
        </p:sp>
        <p:sp>
          <p:nvSpPr>
            <p:cNvPr id="12" name="文本框 9">
              <a:extLst>
                <a:ext uri="{FF2B5EF4-FFF2-40B4-BE49-F238E27FC236}">
                  <a16:creationId xmlns:a16="http://schemas.microsoft.com/office/drawing/2014/main" id="{B5FAC802-4028-2106-F5C8-A868E918D2EB}"/>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Solution</a:t>
              </a:r>
            </a:p>
          </p:txBody>
        </p:sp>
        <p:sp>
          <p:nvSpPr>
            <p:cNvPr id="13" name="文本框 11">
              <a:extLst>
                <a:ext uri="{FF2B5EF4-FFF2-40B4-BE49-F238E27FC236}">
                  <a16:creationId xmlns:a16="http://schemas.microsoft.com/office/drawing/2014/main" id="{672DD658-38F0-2306-393F-E182FD005B9A}"/>
                </a:ext>
              </a:extLst>
            </p:cNvPr>
            <p:cNvSpPr txBox="1"/>
            <p:nvPr/>
          </p:nvSpPr>
          <p:spPr>
            <a:xfrm>
              <a:off x="1297711" y="4363543"/>
              <a:ext cx="1991596" cy="1178456"/>
            </a:xfrm>
            <a:prstGeom prst="rect">
              <a:avLst/>
            </a:prstGeom>
            <a:grp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sym typeface="Wingdings" panose="05000000000000000000" pitchFamily="2" charset="2"/>
                </a:rPr>
                <a:t>Iterate through the rows and make sure if the row is equal in all columns except the part and put a new key for them </a:t>
              </a:r>
            </a:p>
          </p:txBody>
        </p:sp>
      </p:grpSp>
      <p:grpSp>
        <p:nvGrpSpPr>
          <p:cNvPr id="14" name="Group 13">
            <a:extLst>
              <a:ext uri="{FF2B5EF4-FFF2-40B4-BE49-F238E27FC236}">
                <a16:creationId xmlns:a16="http://schemas.microsoft.com/office/drawing/2014/main" id="{0BFCC37C-D977-9C04-2909-35BE3EA8E8A9}"/>
              </a:ext>
            </a:extLst>
          </p:cNvPr>
          <p:cNvGrpSpPr/>
          <p:nvPr/>
        </p:nvGrpSpPr>
        <p:grpSpPr>
          <a:xfrm>
            <a:off x="8282671" y="2061903"/>
            <a:ext cx="2696305" cy="2988373"/>
            <a:chOff x="1265177" y="3793478"/>
            <a:chExt cx="2072640" cy="2007418"/>
          </a:xfrm>
          <a:solidFill>
            <a:srgbClr val="28313C"/>
          </a:solidFill>
        </p:grpSpPr>
        <p:sp>
          <p:nvSpPr>
            <p:cNvPr id="15" name="矩形: 圆角 1">
              <a:extLst>
                <a:ext uri="{FF2B5EF4-FFF2-40B4-BE49-F238E27FC236}">
                  <a16:creationId xmlns:a16="http://schemas.microsoft.com/office/drawing/2014/main" id="{E057E34E-9098-0370-2F49-4ED06DC61A30}"/>
                </a:ext>
              </a:extLst>
            </p:cNvPr>
            <p:cNvSpPr/>
            <p:nvPr/>
          </p:nvSpPr>
          <p:spPr>
            <a:xfrm>
              <a:off x="1265177" y="3793478"/>
              <a:ext cx="2072640" cy="2007418"/>
            </a:xfrm>
            <a:prstGeom prst="roundRect">
              <a:avLst>
                <a:gd name="adj" fmla="val 6545"/>
              </a:avLst>
            </a:prstGeom>
            <a:grpFill/>
            <a:ln w="25400">
              <a:noFill/>
            </a:ln>
            <a:effectLst>
              <a:outerShdw blurRad="203200" dist="88900" dir="5400000" algn="ctr" rotWithShape="0">
                <a:schemeClr val="tx1">
                  <a:lumMod val="75000"/>
                  <a:lumOff val="25000"/>
                  <a:alpha val="2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HP Simplified Jpan" panose="020B0500000000000000" pitchFamily="34" charset="-128"/>
                  <a:ea typeface="HP Simplified Jpan" panose="020B0500000000000000" pitchFamily="34" charset="-128"/>
                </a:rPr>
                <a:t>250 k rows </a:t>
              </a:r>
            </a:p>
            <a:p>
              <a:pPr algn="ctr"/>
              <a:r>
                <a:rPr lang="en-US" altLang="zh-CN" dirty="0">
                  <a:latin typeface="HP Simplified Jpan" panose="020B0500000000000000" pitchFamily="34" charset="-128"/>
                  <a:ea typeface="HP Simplified Jpan" panose="020B0500000000000000" pitchFamily="34" charset="-128"/>
                </a:rPr>
                <a:t>And the </a:t>
              </a:r>
              <a:r>
                <a:rPr lang="en-US" altLang="zh-CN" dirty="0" err="1">
                  <a:latin typeface="HP Simplified Jpan" panose="020B0500000000000000" pitchFamily="34" charset="-128"/>
                  <a:ea typeface="HP Simplified Jpan" panose="020B0500000000000000" pitchFamily="34" charset="-128"/>
                </a:rPr>
                <a:t>PartName</a:t>
              </a:r>
              <a:r>
                <a:rPr lang="en-US" altLang="zh-CN" dirty="0">
                  <a:latin typeface="HP Simplified Jpan" panose="020B0500000000000000" pitchFamily="34" charset="-128"/>
                  <a:ea typeface="HP Simplified Jpan" panose="020B0500000000000000" pitchFamily="34" charset="-128"/>
                </a:rPr>
                <a:t> become </a:t>
              </a:r>
              <a:r>
                <a:rPr lang="en-US" altLang="zh-CN" dirty="0" err="1">
                  <a:latin typeface="HP Simplified Jpan" panose="020B0500000000000000" pitchFamily="34" charset="-128"/>
                  <a:ea typeface="HP Simplified Jpan" panose="020B0500000000000000" pitchFamily="34" charset="-128"/>
                </a:rPr>
                <a:t>PartList</a:t>
              </a:r>
              <a:endParaRPr lang="zh-CN" altLang="en-US" dirty="0">
                <a:latin typeface="HP Simplified Jpan" panose="020B0500000000000000" pitchFamily="34" charset="-128"/>
                <a:ea typeface="HP Simplified Jpan" panose="020B0500000000000000" pitchFamily="34" charset="-128"/>
              </a:endParaRPr>
            </a:p>
          </p:txBody>
        </p:sp>
        <p:sp>
          <p:nvSpPr>
            <p:cNvPr id="16" name="文本框 9">
              <a:extLst>
                <a:ext uri="{FF2B5EF4-FFF2-40B4-BE49-F238E27FC236}">
                  <a16:creationId xmlns:a16="http://schemas.microsoft.com/office/drawing/2014/main" id="{C5D92A25-9C23-C93E-EF6B-2C6B4D0480EA}"/>
                </a:ext>
              </a:extLst>
            </p:cNvPr>
            <p:cNvSpPr txBox="1"/>
            <p:nvPr/>
          </p:nvSpPr>
          <p:spPr>
            <a:xfrm>
              <a:off x="1319412" y="4042132"/>
              <a:ext cx="1991596" cy="372144"/>
            </a:xfrm>
            <a:prstGeom prst="rect">
              <a:avLst/>
            </a:prstGeom>
            <a:grp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Result</a:t>
              </a:r>
            </a:p>
          </p:txBody>
        </p:sp>
      </p:grpSp>
      <p:sp>
        <p:nvSpPr>
          <p:cNvPr id="18" name="文本框 9">
            <a:extLst>
              <a:ext uri="{FF2B5EF4-FFF2-40B4-BE49-F238E27FC236}">
                <a16:creationId xmlns:a16="http://schemas.microsoft.com/office/drawing/2014/main" id="{B1CF7B61-A7DC-7ABC-566C-10105F8E57F4}"/>
              </a:ext>
            </a:extLst>
          </p:cNvPr>
          <p:cNvSpPr txBox="1"/>
          <p:nvPr/>
        </p:nvSpPr>
        <p:spPr>
          <a:xfrm>
            <a:off x="1447486" y="2442161"/>
            <a:ext cx="2590875" cy="553998"/>
          </a:xfrm>
          <a:prstGeom prst="rect">
            <a:avLst/>
          </a:prstGeom>
          <a:solidFill>
            <a:srgbClr val="28313C"/>
          </a:solidFill>
        </p:spPr>
        <p:txBody>
          <a:bodyPr wrap="square" rtlCol="0">
            <a:spAutoFit/>
          </a:bodyPr>
          <a:lstStyle/>
          <a:p>
            <a:pPr algn="ctr"/>
            <a:r>
              <a:rPr lang="en-US" altLang="zh-CN" sz="3000" dirty="0">
                <a:solidFill>
                  <a:schemeClr val="bg1"/>
                </a:solidFill>
                <a:latin typeface="HP Simplified Jpan" panose="020B0500000000000000" pitchFamily="34" charset="-128"/>
                <a:ea typeface="HP Simplified Jpan" panose="020B0500000000000000" pitchFamily="34" charset="-128"/>
              </a:rPr>
              <a:t>Problem</a:t>
            </a:r>
          </a:p>
        </p:txBody>
      </p:sp>
      <p:sp>
        <p:nvSpPr>
          <p:cNvPr id="19" name="文本框 11">
            <a:extLst>
              <a:ext uri="{FF2B5EF4-FFF2-40B4-BE49-F238E27FC236}">
                <a16:creationId xmlns:a16="http://schemas.microsoft.com/office/drawing/2014/main" id="{23CB45CC-72E8-2992-43B2-C0485D7B5199}"/>
              </a:ext>
            </a:extLst>
          </p:cNvPr>
          <p:cNvSpPr txBox="1"/>
          <p:nvPr/>
        </p:nvSpPr>
        <p:spPr>
          <a:xfrm>
            <a:off x="1574362" y="3266878"/>
            <a:ext cx="2301442" cy="1200329"/>
          </a:xfrm>
          <a:prstGeom prst="rect">
            <a:avLst/>
          </a:prstGeom>
          <a:solidFill>
            <a:srgbClr val="28313C"/>
          </a:solidFill>
        </p:spPr>
        <p:txBody>
          <a:bodyPr wrap="square" rtlCol="0">
            <a:spAutoFit/>
          </a:bodyPr>
          <a:lstStyle/>
          <a:p>
            <a:pPr algn="ctr"/>
            <a:r>
              <a:rPr lang="en-US" dirty="0">
                <a:solidFill>
                  <a:schemeClr val="bg1"/>
                </a:solidFill>
                <a:latin typeface="HP Simplified Jpan" panose="020B0500000000000000" pitchFamily="34" charset="-128"/>
                <a:ea typeface="HP Simplified Jpan" panose="020B0500000000000000" pitchFamily="34" charset="-128"/>
              </a:rPr>
              <a:t>There are many rows with the same value except for the part name column</a:t>
            </a:r>
          </a:p>
        </p:txBody>
      </p:sp>
    </p:spTree>
    <p:custDataLst>
      <p:tags r:id="rId1"/>
    </p:custDataLst>
    <p:extLst>
      <p:ext uri="{BB962C8B-B14F-4D97-AF65-F5344CB8AC3E}">
        <p14:creationId xmlns:p14="http://schemas.microsoft.com/office/powerpoint/2010/main" val="98196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48" name="TextBox 47">
            <a:extLst>
              <a:ext uri="{FF2B5EF4-FFF2-40B4-BE49-F238E27FC236}">
                <a16:creationId xmlns:a16="http://schemas.microsoft.com/office/drawing/2014/main" id="{09090DD4-FE2D-6B86-4CFA-A4138BCF08B7}"/>
              </a:ext>
            </a:extLst>
          </p:cNvPr>
          <p:cNvSpPr txBox="1"/>
          <p:nvPr/>
        </p:nvSpPr>
        <p:spPr>
          <a:xfrm>
            <a:off x="2094473" y="477839"/>
            <a:ext cx="8003052" cy="1323439"/>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Combine Common Rows cont.</a:t>
            </a:r>
          </a:p>
          <a:p>
            <a:pPr algn="ctr"/>
            <a:endParaRPr lang="en-US" sz="4000" b="1" dirty="0">
              <a:solidFill>
                <a:srgbClr val="139490"/>
              </a:solidFill>
              <a:latin typeface="HP Simplified Jpan" panose="020B0500000000000000" pitchFamily="34" charset="-128"/>
              <a:ea typeface="HP Simplified Jpan" panose="020B0500000000000000" pitchFamily="34" charset="-128"/>
            </a:endParaRPr>
          </a:p>
        </p:txBody>
      </p:sp>
      <p:graphicFrame>
        <p:nvGraphicFramePr>
          <p:cNvPr id="4" name="Table 17">
            <a:extLst>
              <a:ext uri="{FF2B5EF4-FFF2-40B4-BE49-F238E27FC236}">
                <a16:creationId xmlns:a16="http://schemas.microsoft.com/office/drawing/2014/main" id="{4F16C9BA-8B99-6114-EEEB-A1FD0C3686C9}"/>
              </a:ext>
            </a:extLst>
          </p:cNvPr>
          <p:cNvGraphicFramePr>
            <a:graphicFrameLocks noGrp="1"/>
          </p:cNvGraphicFramePr>
          <p:nvPr>
            <p:extLst>
              <p:ext uri="{D42A27DB-BD31-4B8C-83A1-F6EECF244321}">
                <p14:modId xmlns:p14="http://schemas.microsoft.com/office/powerpoint/2010/main" val="193862825"/>
              </p:ext>
            </p:extLst>
          </p:nvPr>
        </p:nvGraphicFramePr>
        <p:xfrm>
          <a:off x="647194" y="1652630"/>
          <a:ext cx="10897609" cy="2468746"/>
        </p:xfrm>
        <a:graphic>
          <a:graphicData uri="http://schemas.openxmlformats.org/drawingml/2006/table">
            <a:tbl>
              <a:tblPr rtl="1" firstRow="1" bandRow="1">
                <a:tableStyleId>{5C22544A-7EE6-4342-B048-85BDC9FD1C3A}</a:tableStyleId>
              </a:tblPr>
              <a:tblGrid>
                <a:gridCol w="838277">
                  <a:extLst>
                    <a:ext uri="{9D8B030D-6E8A-4147-A177-3AD203B41FA5}">
                      <a16:colId xmlns:a16="http://schemas.microsoft.com/office/drawing/2014/main" val="1467266972"/>
                    </a:ext>
                  </a:extLst>
                </a:gridCol>
                <a:gridCol w="838277">
                  <a:extLst>
                    <a:ext uri="{9D8B030D-6E8A-4147-A177-3AD203B41FA5}">
                      <a16:colId xmlns:a16="http://schemas.microsoft.com/office/drawing/2014/main" val="2389185251"/>
                    </a:ext>
                  </a:extLst>
                </a:gridCol>
                <a:gridCol w="838277">
                  <a:extLst>
                    <a:ext uri="{9D8B030D-6E8A-4147-A177-3AD203B41FA5}">
                      <a16:colId xmlns:a16="http://schemas.microsoft.com/office/drawing/2014/main" val="3638185160"/>
                    </a:ext>
                  </a:extLst>
                </a:gridCol>
                <a:gridCol w="693953">
                  <a:extLst>
                    <a:ext uri="{9D8B030D-6E8A-4147-A177-3AD203B41FA5}">
                      <a16:colId xmlns:a16="http://schemas.microsoft.com/office/drawing/2014/main" val="1840881754"/>
                    </a:ext>
                  </a:extLst>
                </a:gridCol>
                <a:gridCol w="1044390">
                  <a:extLst>
                    <a:ext uri="{9D8B030D-6E8A-4147-A177-3AD203B41FA5}">
                      <a16:colId xmlns:a16="http://schemas.microsoft.com/office/drawing/2014/main" val="858254766"/>
                    </a:ext>
                  </a:extLst>
                </a:gridCol>
                <a:gridCol w="633484">
                  <a:extLst>
                    <a:ext uri="{9D8B030D-6E8A-4147-A177-3AD203B41FA5}">
                      <a16:colId xmlns:a16="http://schemas.microsoft.com/office/drawing/2014/main" val="4222493764"/>
                    </a:ext>
                  </a:extLst>
                </a:gridCol>
                <a:gridCol w="1070072">
                  <a:extLst>
                    <a:ext uri="{9D8B030D-6E8A-4147-A177-3AD203B41FA5}">
                      <a16:colId xmlns:a16="http://schemas.microsoft.com/office/drawing/2014/main" val="2277651525"/>
                    </a:ext>
                  </a:extLst>
                </a:gridCol>
                <a:gridCol w="659164">
                  <a:extLst>
                    <a:ext uri="{9D8B030D-6E8A-4147-A177-3AD203B41FA5}">
                      <a16:colId xmlns:a16="http://schemas.microsoft.com/office/drawing/2014/main" val="4255162767"/>
                    </a:ext>
                  </a:extLst>
                </a:gridCol>
                <a:gridCol w="633484">
                  <a:extLst>
                    <a:ext uri="{9D8B030D-6E8A-4147-A177-3AD203B41FA5}">
                      <a16:colId xmlns:a16="http://schemas.microsoft.com/office/drawing/2014/main" val="3761294829"/>
                    </a:ext>
                  </a:extLst>
                </a:gridCol>
                <a:gridCol w="1018709">
                  <a:extLst>
                    <a:ext uri="{9D8B030D-6E8A-4147-A177-3AD203B41FA5}">
                      <a16:colId xmlns:a16="http://schemas.microsoft.com/office/drawing/2014/main" val="3283981030"/>
                    </a:ext>
                  </a:extLst>
                </a:gridCol>
                <a:gridCol w="1138557">
                  <a:extLst>
                    <a:ext uri="{9D8B030D-6E8A-4147-A177-3AD203B41FA5}">
                      <a16:colId xmlns:a16="http://schemas.microsoft.com/office/drawing/2014/main" val="3438509197"/>
                    </a:ext>
                  </a:extLst>
                </a:gridCol>
                <a:gridCol w="652688">
                  <a:extLst>
                    <a:ext uri="{9D8B030D-6E8A-4147-A177-3AD203B41FA5}">
                      <a16:colId xmlns:a16="http://schemas.microsoft.com/office/drawing/2014/main" val="3561701809"/>
                    </a:ext>
                  </a:extLst>
                </a:gridCol>
                <a:gridCol w="838277">
                  <a:extLst>
                    <a:ext uri="{9D8B030D-6E8A-4147-A177-3AD203B41FA5}">
                      <a16:colId xmlns:a16="http://schemas.microsoft.com/office/drawing/2014/main" val="853777678"/>
                    </a:ext>
                  </a:extLst>
                </a:gridCol>
              </a:tblGrid>
              <a:tr h="364519">
                <a:tc>
                  <a:txBody>
                    <a:bodyPr/>
                    <a:lstStyle/>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Name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Payment</a:t>
                      </a:r>
                    </a:p>
                    <a:p>
                      <a:pPr algn="ctr" rtl="1"/>
                      <a:r>
                        <a:rPr lang="en-US" sz="1100" dirty="0">
                          <a:latin typeface="HP Simplified Jpan" panose="020B0500000000000000" pitchFamily="34" charset="-128"/>
                          <a:ea typeface="HP Simplified Jpan" panose="020B0500000000000000" pitchFamily="34" charset="-128"/>
                        </a:rPr>
                        <a:t>Type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Total</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Spare</a:t>
                      </a:r>
                    </a:p>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Assessment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Color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Manufacture</a:t>
                      </a:r>
                    </a:p>
                    <a:p>
                      <a:pPr algn="ctr" rtl="1"/>
                      <a:r>
                        <a:rPr lang="en-US" sz="1100" dirty="0">
                          <a:latin typeface="HP Simplified Jpan" panose="020B0500000000000000" pitchFamily="34" charset="-128"/>
                          <a:ea typeface="HP Simplified Jpan" panose="020B0500000000000000" pitchFamily="34" charset="-128"/>
                        </a:rPr>
                        <a:t>Year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Model</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Brand</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Close</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Registration</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City</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Area</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549876">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r h="746542">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5768763"/>
                  </a:ext>
                </a:extLst>
              </a:tr>
              <a:tr h="577968">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37804"/>
                  </a:ext>
                </a:extLst>
              </a:tr>
            </a:tbl>
          </a:graphicData>
        </a:graphic>
      </p:graphicFrame>
      <p:graphicFrame>
        <p:nvGraphicFramePr>
          <p:cNvPr id="6" name="Table 17">
            <a:extLst>
              <a:ext uri="{FF2B5EF4-FFF2-40B4-BE49-F238E27FC236}">
                <a16:creationId xmlns:a16="http://schemas.microsoft.com/office/drawing/2014/main" id="{12AC4CF6-B5D0-5635-FD4B-B3A2562087F7}"/>
              </a:ext>
            </a:extLst>
          </p:cNvPr>
          <p:cNvGraphicFramePr>
            <a:graphicFrameLocks noGrp="1"/>
          </p:cNvGraphicFramePr>
          <p:nvPr>
            <p:extLst>
              <p:ext uri="{D42A27DB-BD31-4B8C-83A1-F6EECF244321}">
                <p14:modId xmlns:p14="http://schemas.microsoft.com/office/powerpoint/2010/main" val="3893418269"/>
              </p:ext>
            </p:extLst>
          </p:nvPr>
        </p:nvGraphicFramePr>
        <p:xfrm>
          <a:off x="647194" y="4941531"/>
          <a:ext cx="10897609" cy="1340902"/>
        </p:xfrm>
        <a:graphic>
          <a:graphicData uri="http://schemas.openxmlformats.org/drawingml/2006/table">
            <a:tbl>
              <a:tblPr rtl="1" firstRow="1" bandRow="1">
                <a:tableStyleId>{5C22544A-7EE6-4342-B048-85BDC9FD1C3A}</a:tableStyleId>
              </a:tblPr>
              <a:tblGrid>
                <a:gridCol w="838277">
                  <a:extLst>
                    <a:ext uri="{9D8B030D-6E8A-4147-A177-3AD203B41FA5}">
                      <a16:colId xmlns:a16="http://schemas.microsoft.com/office/drawing/2014/main" val="1467266972"/>
                    </a:ext>
                  </a:extLst>
                </a:gridCol>
                <a:gridCol w="838277">
                  <a:extLst>
                    <a:ext uri="{9D8B030D-6E8A-4147-A177-3AD203B41FA5}">
                      <a16:colId xmlns:a16="http://schemas.microsoft.com/office/drawing/2014/main" val="2389185251"/>
                    </a:ext>
                  </a:extLst>
                </a:gridCol>
                <a:gridCol w="838277">
                  <a:extLst>
                    <a:ext uri="{9D8B030D-6E8A-4147-A177-3AD203B41FA5}">
                      <a16:colId xmlns:a16="http://schemas.microsoft.com/office/drawing/2014/main" val="3638185160"/>
                    </a:ext>
                  </a:extLst>
                </a:gridCol>
                <a:gridCol w="693953">
                  <a:extLst>
                    <a:ext uri="{9D8B030D-6E8A-4147-A177-3AD203B41FA5}">
                      <a16:colId xmlns:a16="http://schemas.microsoft.com/office/drawing/2014/main" val="1840881754"/>
                    </a:ext>
                  </a:extLst>
                </a:gridCol>
                <a:gridCol w="1044390">
                  <a:extLst>
                    <a:ext uri="{9D8B030D-6E8A-4147-A177-3AD203B41FA5}">
                      <a16:colId xmlns:a16="http://schemas.microsoft.com/office/drawing/2014/main" val="858254766"/>
                    </a:ext>
                  </a:extLst>
                </a:gridCol>
                <a:gridCol w="633484">
                  <a:extLst>
                    <a:ext uri="{9D8B030D-6E8A-4147-A177-3AD203B41FA5}">
                      <a16:colId xmlns:a16="http://schemas.microsoft.com/office/drawing/2014/main" val="4222493764"/>
                    </a:ext>
                  </a:extLst>
                </a:gridCol>
                <a:gridCol w="1070072">
                  <a:extLst>
                    <a:ext uri="{9D8B030D-6E8A-4147-A177-3AD203B41FA5}">
                      <a16:colId xmlns:a16="http://schemas.microsoft.com/office/drawing/2014/main" val="2277651525"/>
                    </a:ext>
                  </a:extLst>
                </a:gridCol>
                <a:gridCol w="659164">
                  <a:extLst>
                    <a:ext uri="{9D8B030D-6E8A-4147-A177-3AD203B41FA5}">
                      <a16:colId xmlns:a16="http://schemas.microsoft.com/office/drawing/2014/main" val="4255162767"/>
                    </a:ext>
                  </a:extLst>
                </a:gridCol>
                <a:gridCol w="633484">
                  <a:extLst>
                    <a:ext uri="{9D8B030D-6E8A-4147-A177-3AD203B41FA5}">
                      <a16:colId xmlns:a16="http://schemas.microsoft.com/office/drawing/2014/main" val="3761294829"/>
                    </a:ext>
                  </a:extLst>
                </a:gridCol>
                <a:gridCol w="1018709">
                  <a:extLst>
                    <a:ext uri="{9D8B030D-6E8A-4147-A177-3AD203B41FA5}">
                      <a16:colId xmlns:a16="http://schemas.microsoft.com/office/drawing/2014/main" val="3283981030"/>
                    </a:ext>
                  </a:extLst>
                </a:gridCol>
                <a:gridCol w="1138557">
                  <a:extLst>
                    <a:ext uri="{9D8B030D-6E8A-4147-A177-3AD203B41FA5}">
                      <a16:colId xmlns:a16="http://schemas.microsoft.com/office/drawing/2014/main" val="3438509197"/>
                    </a:ext>
                  </a:extLst>
                </a:gridCol>
                <a:gridCol w="652688">
                  <a:extLst>
                    <a:ext uri="{9D8B030D-6E8A-4147-A177-3AD203B41FA5}">
                      <a16:colId xmlns:a16="http://schemas.microsoft.com/office/drawing/2014/main" val="3561701809"/>
                    </a:ext>
                  </a:extLst>
                </a:gridCol>
                <a:gridCol w="838277">
                  <a:extLst>
                    <a:ext uri="{9D8B030D-6E8A-4147-A177-3AD203B41FA5}">
                      <a16:colId xmlns:a16="http://schemas.microsoft.com/office/drawing/2014/main" val="853777678"/>
                    </a:ext>
                  </a:extLst>
                </a:gridCol>
              </a:tblGrid>
              <a:tr h="577968">
                <a:tc>
                  <a:txBody>
                    <a:bodyPr/>
                    <a:lstStyle/>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Payment</a:t>
                      </a:r>
                    </a:p>
                    <a:p>
                      <a:pPr algn="ctr" rtl="1"/>
                      <a:r>
                        <a:rPr lang="en-US" sz="1100" dirty="0">
                          <a:latin typeface="HP Simplified Jpan" panose="020B0500000000000000" pitchFamily="34" charset="-128"/>
                          <a:ea typeface="HP Simplified Jpan" panose="020B0500000000000000" pitchFamily="34" charset="-128"/>
                        </a:rPr>
                        <a:t>Type</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Total</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Spare</a:t>
                      </a:r>
                    </a:p>
                    <a:p>
                      <a:pPr algn="ctr" rtl="1"/>
                      <a:r>
                        <a:rPr lang="en-US" sz="1100" dirty="0">
                          <a:latin typeface="HP Simplified Jpan" panose="020B0500000000000000" pitchFamily="34" charset="-128"/>
                          <a:ea typeface="HP Simplified Jpan" panose="020B0500000000000000" pitchFamily="34" charset="-128"/>
                        </a:rPr>
                        <a:t>Part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Assessment</a:t>
                      </a:r>
                    </a:p>
                    <a:p>
                      <a:pPr algn="ctr" rtl="1"/>
                      <a:r>
                        <a:rPr lang="en-US" sz="1100" dirty="0">
                          <a:latin typeface="HP Simplified Jpan" panose="020B0500000000000000" pitchFamily="34" charset="-128"/>
                          <a:ea typeface="HP Simplified Jpan" panose="020B0500000000000000" pitchFamily="34" charset="-128"/>
                        </a:rPr>
                        <a:t>Cost</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Color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Manufacture</a:t>
                      </a:r>
                    </a:p>
                    <a:p>
                      <a:pPr algn="ctr" rtl="1"/>
                      <a:r>
                        <a:rPr lang="en-US" sz="1100" dirty="0">
                          <a:latin typeface="HP Simplified Jpan" panose="020B0500000000000000" pitchFamily="34" charset="-128"/>
                          <a:ea typeface="HP Simplified Jpan" panose="020B0500000000000000" pitchFamily="34" charset="-128"/>
                        </a:rPr>
                        <a:t>Year</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Model</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100" dirty="0">
                          <a:latin typeface="HP Simplified Jpan" panose="020B0500000000000000" pitchFamily="34" charset="-128"/>
                          <a:ea typeface="HP Simplified Jpan" panose="020B0500000000000000" pitchFamily="34" charset="-128"/>
                        </a:rPr>
                        <a:t>Car</a:t>
                      </a:r>
                    </a:p>
                    <a:p>
                      <a:pPr algn="ctr" rtl="1"/>
                      <a:r>
                        <a:rPr lang="en-US" sz="1100" dirty="0">
                          <a:latin typeface="HP Simplified Jpan" panose="020B0500000000000000" pitchFamily="34" charset="-128"/>
                          <a:ea typeface="HP Simplified Jpan" panose="020B0500000000000000" pitchFamily="34" charset="-128"/>
                        </a:rPr>
                        <a:t>Brand</a:t>
                      </a:r>
                      <a:endParaRPr lang="ar-SA" sz="11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Close</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Registration</a:t>
                      </a:r>
                      <a:endParaRPr lang="ar-SA" sz="1200" dirty="0">
                        <a:latin typeface="HP Simplified Jpan" panose="020B0500000000000000" pitchFamily="34" charset="-128"/>
                        <a:ea typeface="HP Simplified Jpan" panose="020B0500000000000000" pitchFamily="34" charset="-128"/>
                      </a:endParaRPr>
                    </a:p>
                    <a:p>
                      <a:pPr algn="ctr" rtl="1"/>
                      <a:r>
                        <a:rPr lang="en-US" sz="1200" dirty="0">
                          <a:latin typeface="HP Simplified Jpan" panose="020B0500000000000000" pitchFamily="34" charset="-128"/>
                          <a:ea typeface="HP Simplified Jpan" panose="020B0500000000000000" pitchFamily="34" charset="-128"/>
                        </a:rPr>
                        <a:t>Time</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City</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tc>
                  <a:txBody>
                    <a:bodyPr/>
                    <a:lstStyle/>
                    <a:p>
                      <a:pPr algn="ctr" rtl="1"/>
                      <a:r>
                        <a:rPr lang="en-US" sz="1200" dirty="0">
                          <a:latin typeface="HP Simplified Jpan" panose="020B0500000000000000" pitchFamily="34" charset="-128"/>
                          <a:ea typeface="HP Simplified Jpan" panose="020B0500000000000000" pitchFamily="34" charset="-128"/>
                        </a:rPr>
                        <a:t>Area</a:t>
                      </a:r>
                      <a:endParaRPr lang="ar-SA" sz="1200" dirty="0">
                        <a:latin typeface="HP Simplified Jpan" panose="020B0500000000000000" pitchFamily="34" charset="-128"/>
                        <a:ea typeface="HP Simplified Jpan"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BF69"/>
                    </a:solidFill>
                  </a:tcPr>
                </a:tc>
                <a:extLst>
                  <a:ext uri="{0D108BD9-81ED-4DB2-BD59-A6C34878D82A}">
                    <a16:rowId xmlns:a16="http://schemas.microsoft.com/office/drawing/2014/main" val="2807831704"/>
                  </a:ext>
                </a:extLst>
              </a:tr>
              <a:tr h="746542">
                <a:tc>
                  <a:txBody>
                    <a:bodyPr/>
                    <a:lstStyle/>
                    <a:p>
                      <a:pPr algn="ctr" rtl="1"/>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a:t>
                      </a:r>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صدام,</a:t>
                      </a:r>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 </a:t>
                      </a:r>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جنط</a:t>
                      </a:r>
                      <a:r>
                        <a:rPr lang="en-US"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عن طريق شركة التأمين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13326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5763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7563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ذهبي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err="1">
                          <a:solidFill>
                            <a:srgbClr val="28303B"/>
                          </a:solidFill>
                          <a:latin typeface="Calibri" panose="020F0502020204030204" pitchFamily="34" charset="0"/>
                          <a:ea typeface="HP Simplified Jpan" panose="020B0500000000000000" pitchFamily="34" charset="-128"/>
                          <a:cs typeface="Calibri" panose="020F0502020204030204" pitchFamily="34" charset="0"/>
                        </a:rPr>
                        <a:t>توروس</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فورد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15:44:00</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i="0" kern="1200" dirty="0">
                          <a:solidFill>
                            <a:srgbClr val="28303B"/>
                          </a:solidFill>
                          <a:effectLst/>
                          <a:latin typeface="Calibri" panose="020F0502020204030204" pitchFamily="34" charset="0"/>
                          <a:ea typeface="+mn-ea"/>
                          <a:cs typeface="Calibri" panose="020F0502020204030204" pitchFamily="34" charset="0"/>
                        </a:rPr>
                        <a:t>2018-11-04 14:04:55.33</a:t>
                      </a:r>
                      <a:endPar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الرياض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1"/>
                      <a:r>
                        <a:rPr lang="ar-SA" sz="1200" b="1" dirty="0">
                          <a:solidFill>
                            <a:srgbClr val="28303B"/>
                          </a:solidFill>
                          <a:latin typeface="Calibri" panose="020F0502020204030204" pitchFamily="34" charset="0"/>
                          <a:ea typeface="HP Simplified Jpan" panose="020B0500000000000000" pitchFamily="34" charset="-128"/>
                          <a:cs typeface="Calibri" panose="020F0502020204030204" pitchFamily="34" charset="0"/>
                        </a:rPr>
                        <a:t>صناعية العاصمة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8636321"/>
                  </a:ext>
                </a:extLst>
              </a:tr>
            </a:tbl>
          </a:graphicData>
        </a:graphic>
      </p:graphicFrame>
      <p:sp>
        <p:nvSpPr>
          <p:cNvPr id="7" name="文本框 23">
            <a:extLst>
              <a:ext uri="{FF2B5EF4-FFF2-40B4-BE49-F238E27FC236}">
                <a16:creationId xmlns:a16="http://schemas.microsoft.com/office/drawing/2014/main" id="{71B997AB-464C-94F5-831F-201F48AB558E}"/>
              </a:ext>
            </a:extLst>
          </p:cNvPr>
          <p:cNvSpPr txBox="1"/>
          <p:nvPr/>
        </p:nvSpPr>
        <p:spPr>
          <a:xfrm>
            <a:off x="557502" y="115350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Before Combine</a:t>
            </a:r>
          </a:p>
        </p:txBody>
      </p:sp>
      <p:sp>
        <p:nvSpPr>
          <p:cNvPr id="8" name="文本框 23">
            <a:extLst>
              <a:ext uri="{FF2B5EF4-FFF2-40B4-BE49-F238E27FC236}">
                <a16:creationId xmlns:a16="http://schemas.microsoft.com/office/drawing/2014/main" id="{519713C2-F8FD-E1F5-8DA3-CC006642A7FD}"/>
              </a:ext>
            </a:extLst>
          </p:cNvPr>
          <p:cNvSpPr txBox="1"/>
          <p:nvPr/>
        </p:nvSpPr>
        <p:spPr>
          <a:xfrm>
            <a:off x="557501" y="4434536"/>
            <a:ext cx="4477385" cy="553998"/>
          </a:xfrm>
          <a:prstGeom prst="rect">
            <a:avLst/>
          </a:prstGeom>
          <a:noFill/>
        </p:spPr>
        <p:txBody>
          <a:bodyPr wrap="square" rtlCol="0">
            <a:spAutoFit/>
          </a:bodyPr>
          <a:lstStyle/>
          <a:p>
            <a:pPr algn="l"/>
            <a:r>
              <a:rPr lang="en-US" altLang="zh-CN" sz="3000" b="1" dirty="0">
                <a:solidFill>
                  <a:schemeClr val="tx1">
                    <a:lumMod val="75000"/>
                    <a:lumOff val="25000"/>
                  </a:schemeClr>
                </a:solidFill>
                <a:latin typeface="HP Simplified Jpan" panose="020B0500000000000000" pitchFamily="34" charset="-128"/>
                <a:ea typeface="HP Simplified Jpan" panose="020B0500000000000000" pitchFamily="34" charset="-128"/>
              </a:rPr>
              <a:t>After Combine</a:t>
            </a:r>
          </a:p>
        </p:txBody>
      </p:sp>
    </p:spTree>
    <p:custDataLst>
      <p:tags r:id="rId1"/>
    </p:custDataLst>
    <p:extLst>
      <p:ext uri="{BB962C8B-B14F-4D97-AF65-F5344CB8AC3E}">
        <p14:creationId xmlns:p14="http://schemas.microsoft.com/office/powerpoint/2010/main" val="135767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183255" y="1682115"/>
            <a:ext cx="5329555" cy="3507740"/>
            <a:chOff x="5403" y="2829"/>
            <a:chExt cx="8393" cy="5524"/>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05</a:t>
              </a:r>
            </a:p>
          </p:txBody>
        </p:sp>
        <p:sp>
          <p:nvSpPr>
            <p:cNvPr id="6" name="矩形 5"/>
            <p:cNvSpPr/>
            <p:nvPr/>
          </p:nvSpPr>
          <p:spPr>
            <a:xfrm>
              <a:off x="5403" y="5881"/>
              <a:ext cx="8393" cy="2472"/>
            </a:xfrm>
            <a:prstGeom prst="rect">
              <a:avLst/>
            </a:prstGeom>
          </p:spPr>
          <p:txBody>
            <a:bodyPr wrap="square">
              <a:spAutoFit/>
            </a:bodyPr>
            <a:lstStyle/>
            <a:p>
              <a:pPr algn="ctr"/>
              <a:r>
                <a:rPr lang="en-US" sz="3200" dirty="0">
                  <a:solidFill>
                    <a:schemeClr val="bg1"/>
                  </a:solidFill>
                  <a:latin typeface="HP Simplified Jpan" panose="020B0500000000000000" pitchFamily="34" charset="-128"/>
                  <a:ea typeface="HP Simplified Jpan" panose="020B0500000000000000" pitchFamily="34" charset="-128"/>
                </a:rPr>
                <a:t>Exploratory Data Analysis </a:t>
              </a:r>
              <a:endParaRPr lang="zh-CN" altLang="en-US" sz="3200" dirty="0">
                <a:solidFill>
                  <a:schemeClr val="bg1"/>
                </a:solidFill>
                <a:latin typeface="HP Simplified Jpan" panose="020B0500000000000000" pitchFamily="34" charset="-128"/>
                <a:ea typeface="HP Simplified Jpan" panose="020B0500000000000000" pitchFamily="34" charset="-128"/>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54171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8313C"/>
        </a:solidFill>
        <a:effectLst/>
      </p:bgPr>
    </p:bg>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391776"/>
            <a:ext cx="577851" cy="2444899"/>
            <a:chOff x="6496369" y="2612833"/>
            <a:chExt cx="577851" cy="244489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8297" y="261283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96128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49310" y="3953719"/>
            <a:ext cx="591327" cy="2460847"/>
            <a:chOff x="6496369" y="1130872"/>
            <a:chExt cx="591327" cy="2460847"/>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130872"/>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5" name="íṩḻïdè">
            <a:extLst>
              <a:ext uri="{FF2B5EF4-FFF2-40B4-BE49-F238E27FC236}">
                <a16:creationId xmlns:a16="http://schemas.microsoft.com/office/drawing/2014/main" id="{20306002-36F2-AFC4-98B6-58D48D0E3605}"/>
              </a:ext>
            </a:extLst>
          </p:cNvPr>
          <p:cNvSpPr/>
          <p:nvPr/>
        </p:nvSpPr>
        <p:spPr>
          <a:xfrm>
            <a:off x="593332" y="380475"/>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01</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6" name="íşļiďé">
            <a:extLst>
              <a:ext uri="{FF2B5EF4-FFF2-40B4-BE49-F238E27FC236}">
                <a16:creationId xmlns:a16="http://schemas.microsoft.com/office/drawing/2014/main" id="{4B4C7656-E8B0-9F41-83E4-D5DD1DDDB683}"/>
              </a:ext>
            </a:extLst>
          </p:cNvPr>
          <p:cNvSpPr/>
          <p:nvPr/>
        </p:nvSpPr>
        <p:spPr>
          <a:xfrm>
            <a:off x="749310" y="2026460"/>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8" name="文本框 3">
            <a:extLst>
              <a:ext uri="{FF2B5EF4-FFF2-40B4-BE49-F238E27FC236}">
                <a16:creationId xmlns:a16="http://schemas.microsoft.com/office/drawing/2014/main" id="{52E6F6BE-72C7-736F-0BE3-B16E61157455}"/>
              </a:ext>
            </a:extLst>
          </p:cNvPr>
          <p:cNvSpPr txBox="1"/>
          <p:nvPr/>
        </p:nvSpPr>
        <p:spPr>
          <a:xfrm>
            <a:off x="2238688" y="5203305"/>
            <a:ext cx="9714002" cy="630942"/>
          </a:xfrm>
          <a:prstGeom prst="rect">
            <a:avLst/>
          </a:prstGeom>
          <a:noFill/>
        </p:spPr>
        <p:txBody>
          <a:bodyPr wrap="square" rtlCol="0">
            <a:spAutoFit/>
          </a:bodyPr>
          <a:lstStyle/>
          <a:p>
            <a:pPr algn="l"/>
            <a:endParaRPr lang="en-US" altLang="zh-CN" sz="1700" dirty="0">
              <a:solidFill>
                <a:srgbClr val="28313C"/>
              </a:solidFill>
              <a:latin typeface="HP Simplified Jpan" panose="020B0500000000000000" pitchFamily="34" charset="-128"/>
              <a:ea typeface="HP Simplified Jpan" panose="020B0500000000000000" pitchFamily="34" charset="-128"/>
            </a:endParaRPr>
          </a:p>
          <a:p>
            <a:pPr algn="l"/>
            <a:r>
              <a:rPr lang="en-US" altLang="zh-CN" dirty="0">
                <a:solidFill>
                  <a:srgbClr val="28313C"/>
                </a:solidFill>
                <a:latin typeface="HP Simplified Jpan" panose="020B0500000000000000" pitchFamily="34" charset="-128"/>
                <a:ea typeface="HP Simplified Jpan" panose="020B0500000000000000" pitchFamily="34" charset="-128"/>
              </a:rPr>
              <a:t>New Industrial is the most commonly visited city center in Riyadh</a:t>
            </a:r>
          </a:p>
        </p:txBody>
      </p:sp>
      <p:pic>
        <p:nvPicPr>
          <p:cNvPr id="9" name="Picture 8">
            <a:extLst>
              <a:ext uri="{FF2B5EF4-FFF2-40B4-BE49-F238E27FC236}">
                <a16:creationId xmlns:a16="http://schemas.microsoft.com/office/drawing/2014/main" id="{34690AFF-1CCC-0B6D-FD7F-71521AF6B2F6}"/>
              </a:ext>
            </a:extLst>
          </p:cNvPr>
          <p:cNvPicPr>
            <a:picLocks noChangeAspect="1"/>
          </p:cNvPicPr>
          <p:nvPr/>
        </p:nvPicPr>
        <p:blipFill>
          <a:blip r:embed="rId4"/>
          <a:stretch>
            <a:fillRect/>
          </a:stretch>
        </p:blipFill>
        <p:spPr>
          <a:xfrm>
            <a:off x="1774134" y="417530"/>
            <a:ext cx="9731583" cy="4785775"/>
          </a:xfrm>
          <a:prstGeom prst="rect">
            <a:avLst/>
          </a:prstGeom>
        </p:spPr>
      </p:pic>
    </p:spTree>
    <p:custDataLst>
      <p:tags r:id="rId1"/>
    </p:custDataLst>
    <p:extLst>
      <p:ext uri="{BB962C8B-B14F-4D97-AF65-F5344CB8AC3E}">
        <p14:creationId xmlns:p14="http://schemas.microsoft.com/office/powerpoint/2010/main" val="300947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7"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96128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49310" y="3953719"/>
            <a:ext cx="591327" cy="2460847"/>
            <a:chOff x="6496369" y="1130872"/>
            <a:chExt cx="591327" cy="2460847"/>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130872"/>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5" name="íṩḻïdè">
            <a:extLst>
              <a:ext uri="{FF2B5EF4-FFF2-40B4-BE49-F238E27FC236}">
                <a16:creationId xmlns:a16="http://schemas.microsoft.com/office/drawing/2014/main" id="{95609C68-414B-457F-A2C2-2F8EBE527190}"/>
              </a:ext>
            </a:extLst>
          </p:cNvPr>
          <p:cNvSpPr/>
          <p:nvPr/>
        </p:nvSpPr>
        <p:spPr>
          <a:xfrm>
            <a:off x="606808" y="1803126"/>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02</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9" name="Picture 8">
            <a:extLst>
              <a:ext uri="{FF2B5EF4-FFF2-40B4-BE49-F238E27FC236}">
                <a16:creationId xmlns:a16="http://schemas.microsoft.com/office/drawing/2014/main" id="{6E63ECE1-AF88-B518-31CC-6C739A6AF775}"/>
              </a:ext>
            </a:extLst>
          </p:cNvPr>
          <p:cNvPicPr>
            <a:picLocks noChangeAspect="1"/>
          </p:cNvPicPr>
          <p:nvPr/>
        </p:nvPicPr>
        <p:blipFill>
          <a:blip r:embed="rId4"/>
          <a:stretch>
            <a:fillRect/>
          </a:stretch>
        </p:blipFill>
        <p:spPr>
          <a:xfrm>
            <a:off x="1630882" y="1002947"/>
            <a:ext cx="10102063" cy="4483454"/>
          </a:xfrm>
          <a:prstGeom prst="rect">
            <a:avLst/>
          </a:prstGeom>
        </p:spPr>
      </p:pic>
      <p:sp>
        <p:nvSpPr>
          <p:cNvPr id="10" name="TextBox 9">
            <a:extLst>
              <a:ext uri="{FF2B5EF4-FFF2-40B4-BE49-F238E27FC236}">
                <a16:creationId xmlns:a16="http://schemas.microsoft.com/office/drawing/2014/main" id="{E91EC2E9-3199-BE81-4D5A-B60C0613A1D2}"/>
              </a:ext>
            </a:extLst>
          </p:cNvPr>
          <p:cNvSpPr txBox="1"/>
          <p:nvPr/>
        </p:nvSpPr>
        <p:spPr>
          <a:xfrm>
            <a:off x="2285998" y="5690922"/>
            <a:ext cx="8192279" cy="369332"/>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The </a:t>
            </a:r>
            <a:r>
              <a:rPr lang="en-US" dirty="0" err="1">
                <a:latin typeface="HP Simplified Jpan" panose="020B0500000000000000" pitchFamily="34" charset="-128"/>
                <a:ea typeface="HP Simplified Jpan" panose="020B0500000000000000" pitchFamily="34" charset="-128"/>
              </a:rPr>
              <a:t>Remmal</a:t>
            </a:r>
            <a:r>
              <a:rPr lang="en-US" dirty="0">
                <a:latin typeface="HP Simplified Jpan" panose="020B0500000000000000" pitchFamily="34" charset="-128"/>
                <a:ea typeface="HP Simplified Jpan" panose="020B0500000000000000" pitchFamily="34" charset="-128"/>
              </a:rPr>
              <a:t> Industrial is the Fastest Time Evaluation between the Areas</a:t>
            </a:r>
          </a:p>
        </p:txBody>
      </p:sp>
    </p:spTree>
    <p:custDataLst>
      <p:tags r:id="rId1"/>
    </p:custDataLst>
    <p:extLst>
      <p:ext uri="{BB962C8B-B14F-4D97-AF65-F5344CB8AC3E}">
        <p14:creationId xmlns:p14="http://schemas.microsoft.com/office/powerpoint/2010/main" val="284153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069" y="110359"/>
            <a:ext cx="11951862" cy="6570359"/>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301740" y="1070689"/>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313949" y="4071719"/>
            <a:ext cx="591327" cy="2334720"/>
            <a:chOff x="6496369" y="1256999"/>
            <a:chExt cx="591327" cy="2334720"/>
          </a:xfrm>
        </p:grpSpPr>
        <p:sp>
          <p:nvSpPr>
            <p:cNvPr id="54" name="íşļiďé">
              <a:extLst>
                <a:ext uri="{FF2B5EF4-FFF2-40B4-BE49-F238E27FC236}">
                  <a16:creationId xmlns:a16="http://schemas.microsoft.com/office/drawing/2014/main" id="{E84B4F75-1674-1614-1BFC-284B0038A683}"/>
                </a:ext>
              </a:extLst>
            </p:cNvPr>
            <p:cNvSpPr/>
            <p:nvPr/>
          </p:nvSpPr>
          <p:spPr>
            <a:xfrm>
              <a:off x="6496369" y="175537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25699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42781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301741" y="295025"/>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3" name="íṩḻïdè">
            <a:extLst>
              <a:ext uri="{FF2B5EF4-FFF2-40B4-BE49-F238E27FC236}">
                <a16:creationId xmlns:a16="http://schemas.microsoft.com/office/drawing/2014/main" id="{56AF5006-3B6F-F36F-7E8F-21B88C8D55A3}"/>
              </a:ext>
            </a:extLst>
          </p:cNvPr>
          <p:cNvSpPr/>
          <p:nvPr/>
        </p:nvSpPr>
        <p:spPr>
          <a:xfrm>
            <a:off x="186875" y="2923651"/>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03</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320688" y="165673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8" name="TextBox 7">
            <a:extLst>
              <a:ext uri="{FF2B5EF4-FFF2-40B4-BE49-F238E27FC236}">
                <a16:creationId xmlns:a16="http://schemas.microsoft.com/office/drawing/2014/main" id="{DDCE4729-83EE-8D0C-67DE-8273B7DEAA26}"/>
              </a:ext>
            </a:extLst>
          </p:cNvPr>
          <p:cNvSpPr txBox="1"/>
          <p:nvPr/>
        </p:nvSpPr>
        <p:spPr>
          <a:xfrm>
            <a:off x="11887200" y="110359"/>
            <a:ext cx="184731" cy="369332"/>
          </a:xfrm>
          <a:prstGeom prst="rect">
            <a:avLst/>
          </a:prstGeom>
          <a:noFill/>
        </p:spPr>
        <p:txBody>
          <a:bodyPr wrap="none" rtlCol="0">
            <a:spAutoFit/>
          </a:bodyPr>
          <a:lstStyle/>
          <a:p>
            <a:endParaRPr lang="en-SA" dirty="0"/>
          </a:p>
        </p:txBody>
      </p:sp>
      <p:pic>
        <p:nvPicPr>
          <p:cNvPr id="7" name="Picture 6">
            <a:extLst>
              <a:ext uri="{FF2B5EF4-FFF2-40B4-BE49-F238E27FC236}">
                <a16:creationId xmlns:a16="http://schemas.microsoft.com/office/drawing/2014/main" id="{59C4493E-EB47-AD11-771C-D617E473F3CA}"/>
              </a:ext>
            </a:extLst>
          </p:cNvPr>
          <p:cNvPicPr>
            <a:picLocks noChangeAspect="1"/>
          </p:cNvPicPr>
          <p:nvPr/>
        </p:nvPicPr>
        <p:blipFill>
          <a:blip r:embed="rId4"/>
          <a:stretch>
            <a:fillRect/>
          </a:stretch>
        </p:blipFill>
        <p:spPr>
          <a:xfrm>
            <a:off x="1143487" y="627237"/>
            <a:ext cx="5814564" cy="5536601"/>
          </a:xfrm>
          <a:prstGeom prst="rect">
            <a:avLst/>
          </a:prstGeom>
        </p:spPr>
      </p:pic>
      <p:pic>
        <p:nvPicPr>
          <p:cNvPr id="10" name="Picture 9">
            <a:extLst>
              <a:ext uri="{FF2B5EF4-FFF2-40B4-BE49-F238E27FC236}">
                <a16:creationId xmlns:a16="http://schemas.microsoft.com/office/drawing/2014/main" id="{A6C96280-C2E7-C0C5-0D21-4412FCDC09B1}"/>
              </a:ext>
            </a:extLst>
          </p:cNvPr>
          <p:cNvPicPr>
            <a:picLocks noChangeAspect="1"/>
          </p:cNvPicPr>
          <p:nvPr/>
        </p:nvPicPr>
        <p:blipFill>
          <a:blip r:embed="rId5"/>
          <a:stretch>
            <a:fillRect/>
          </a:stretch>
        </p:blipFill>
        <p:spPr>
          <a:xfrm>
            <a:off x="6829921" y="627237"/>
            <a:ext cx="5041391" cy="3175310"/>
          </a:xfrm>
          <a:prstGeom prst="rect">
            <a:avLst/>
          </a:prstGeom>
        </p:spPr>
      </p:pic>
      <p:pic>
        <p:nvPicPr>
          <p:cNvPr id="12" name="Picture 11">
            <a:extLst>
              <a:ext uri="{FF2B5EF4-FFF2-40B4-BE49-F238E27FC236}">
                <a16:creationId xmlns:a16="http://schemas.microsoft.com/office/drawing/2014/main" id="{6A6D2956-33E8-2362-BF6A-83A5418A59AC}"/>
              </a:ext>
            </a:extLst>
          </p:cNvPr>
          <p:cNvPicPr>
            <a:picLocks noChangeAspect="1"/>
          </p:cNvPicPr>
          <p:nvPr/>
        </p:nvPicPr>
        <p:blipFill>
          <a:blip r:embed="rId6"/>
          <a:stretch>
            <a:fillRect/>
          </a:stretch>
        </p:blipFill>
        <p:spPr>
          <a:xfrm>
            <a:off x="6836661" y="3802547"/>
            <a:ext cx="5041390" cy="2361291"/>
          </a:xfrm>
          <a:prstGeom prst="rect">
            <a:avLst/>
          </a:prstGeom>
        </p:spPr>
      </p:pic>
    </p:spTree>
    <p:custDataLst>
      <p:tags r:id="rId1"/>
    </p:custDataLst>
    <p:extLst>
      <p:ext uri="{BB962C8B-B14F-4D97-AF65-F5344CB8AC3E}">
        <p14:creationId xmlns:p14="http://schemas.microsoft.com/office/powerpoint/2010/main" val="130937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2534285"/>
            <a:chOff x="5997" y="2829"/>
            <a:chExt cx="7206" cy="3991"/>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solidFill>
                    <a:schemeClr val="bg1"/>
                  </a:solidFill>
                  <a:latin typeface="HP Simplified Jpan" panose="020B0500000000000000" pitchFamily="34" charset="-128"/>
                  <a:ea typeface="HP Simplified Jpan" panose="020B0500000000000000" pitchFamily="34" charset="-128"/>
                  <a:cs typeface="庞门正道标题体" panose="02010600030101010101" charset="-122"/>
                </a:rPr>
                <a:t>0</a:t>
              </a: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1</a:t>
              </a:r>
            </a:p>
          </p:txBody>
        </p:sp>
        <p:sp>
          <p:nvSpPr>
            <p:cNvPr id="6" name="矩形 5"/>
            <p:cNvSpPr/>
            <p:nvPr/>
          </p:nvSpPr>
          <p:spPr>
            <a:xfrm>
              <a:off x="5997" y="5899"/>
              <a:ext cx="7206" cy="921"/>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TAQDEER</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7" y="256644"/>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762786" y="3906420"/>
            <a:ext cx="577851" cy="2555444"/>
            <a:chOff x="6509845" y="1036275"/>
            <a:chExt cx="577851" cy="2555444"/>
          </a:xfrm>
        </p:grpSpPr>
        <p:sp>
          <p:nvSpPr>
            <p:cNvPr id="61" name="iṡlîdè">
              <a:extLst>
                <a:ext uri="{FF2B5EF4-FFF2-40B4-BE49-F238E27FC236}">
                  <a16:creationId xmlns:a16="http://schemas.microsoft.com/office/drawing/2014/main" id="{67B65580-8213-3203-16A1-2AFC6F7C9F37}"/>
                </a:ext>
              </a:extLst>
            </p:cNvPr>
            <p:cNvSpPr/>
            <p:nvPr/>
          </p:nvSpPr>
          <p:spPr>
            <a:xfrm>
              <a:off x="6509845" y="30138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506649"/>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3" name="íṩḻïdè">
            <a:extLst>
              <a:ext uri="{FF2B5EF4-FFF2-40B4-BE49-F238E27FC236}">
                <a16:creationId xmlns:a16="http://schemas.microsoft.com/office/drawing/2014/main" id="{56AF5006-3B6F-F36F-7E8F-21B88C8D55A3}"/>
              </a:ext>
            </a:extLst>
          </p:cNvPr>
          <p:cNvSpPr/>
          <p:nvPr/>
        </p:nvSpPr>
        <p:spPr>
          <a:xfrm>
            <a:off x="606807" y="4385189"/>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04</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762785" y="18655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0" name="Picture 9">
            <a:extLst>
              <a:ext uri="{FF2B5EF4-FFF2-40B4-BE49-F238E27FC236}">
                <a16:creationId xmlns:a16="http://schemas.microsoft.com/office/drawing/2014/main" id="{AA39C3CB-D8A2-BFF0-357B-1192C6AEBBFD}"/>
              </a:ext>
            </a:extLst>
          </p:cNvPr>
          <p:cNvPicPr>
            <a:picLocks noChangeAspect="1"/>
          </p:cNvPicPr>
          <p:nvPr/>
        </p:nvPicPr>
        <p:blipFill>
          <a:blip r:embed="rId4"/>
          <a:stretch>
            <a:fillRect/>
          </a:stretch>
        </p:blipFill>
        <p:spPr>
          <a:xfrm>
            <a:off x="1606504" y="396136"/>
            <a:ext cx="9897389" cy="4559381"/>
          </a:xfrm>
          <a:prstGeom prst="rect">
            <a:avLst/>
          </a:prstGeom>
        </p:spPr>
      </p:pic>
      <p:sp>
        <p:nvSpPr>
          <p:cNvPr id="11" name="TextBox 10">
            <a:extLst>
              <a:ext uri="{FF2B5EF4-FFF2-40B4-BE49-F238E27FC236}">
                <a16:creationId xmlns:a16="http://schemas.microsoft.com/office/drawing/2014/main" id="{669593B3-7213-2C3D-59E1-01DD30B26DE9}"/>
              </a:ext>
            </a:extLst>
          </p:cNvPr>
          <p:cNvSpPr txBox="1"/>
          <p:nvPr/>
        </p:nvSpPr>
        <p:spPr>
          <a:xfrm>
            <a:off x="2006082" y="5131837"/>
            <a:ext cx="9140696" cy="923330"/>
          </a:xfrm>
          <a:prstGeom prst="rect">
            <a:avLst/>
          </a:prstGeom>
          <a:noFill/>
        </p:spPr>
        <p:txBody>
          <a:bodyPr wrap="square" rtlCol="0">
            <a:spAutoFit/>
          </a:bodyPr>
          <a:lstStyle/>
          <a:p>
            <a:r>
              <a:rPr lang="en-US" altLang="zh-CN" sz="1800" dirty="0">
                <a:solidFill>
                  <a:srgbClr val="28313C"/>
                </a:solidFill>
                <a:latin typeface="HP Simplified Jpan" panose="020B0500000000000000" pitchFamily="34" charset="-128"/>
                <a:ea typeface="HP Simplified Jpan" panose="020B0500000000000000" pitchFamily="34" charset="-128"/>
              </a:rPr>
              <a:t>We can observe that Saturday is the least crowded, and it can be noted that the </a:t>
            </a:r>
            <a:r>
              <a:rPr lang="en-US" altLang="zh-CN" sz="1800" dirty="0" err="1">
                <a:solidFill>
                  <a:srgbClr val="28313C"/>
                </a:solidFill>
                <a:latin typeface="HP Simplified Jpan" panose="020B0500000000000000" pitchFamily="34" charset="-128"/>
                <a:ea typeface="HP Simplified Jpan" panose="020B0500000000000000" pitchFamily="34" charset="-128"/>
              </a:rPr>
              <a:t>Orouba</a:t>
            </a:r>
            <a:r>
              <a:rPr lang="en-US" altLang="zh-CN" sz="1800" dirty="0">
                <a:solidFill>
                  <a:srgbClr val="28313C"/>
                </a:solidFill>
                <a:latin typeface="HP Simplified Jpan" panose="020B0500000000000000" pitchFamily="34" charset="-128"/>
                <a:ea typeface="HP Simplified Jpan" panose="020B0500000000000000" pitchFamily="34" charset="-128"/>
              </a:rPr>
              <a:t> Center does not operate on Saturday.</a:t>
            </a:r>
          </a:p>
          <a:p>
            <a:endParaRPr lang="en-US" dirty="0"/>
          </a:p>
        </p:txBody>
      </p:sp>
    </p:spTree>
    <p:custDataLst>
      <p:tags r:id="rId1"/>
    </p:custDataLst>
    <p:extLst>
      <p:ext uri="{BB962C8B-B14F-4D97-AF65-F5344CB8AC3E}">
        <p14:creationId xmlns:p14="http://schemas.microsoft.com/office/powerpoint/2010/main" val="38336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6"/>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1" name="isḻïḑê">
            <a:extLst>
              <a:ext uri="{FF2B5EF4-FFF2-40B4-BE49-F238E27FC236}">
                <a16:creationId xmlns:a16="http://schemas.microsoft.com/office/drawing/2014/main" id="{1A233D1E-7C6B-C050-D288-C31B140C814B}"/>
              </a:ext>
            </a:extLst>
          </p:cNvPr>
          <p:cNvGrpSpPr/>
          <p:nvPr/>
        </p:nvGrpSpPr>
        <p:grpSpPr>
          <a:xfrm>
            <a:off x="749310" y="1249886"/>
            <a:ext cx="577851" cy="2586789"/>
            <a:chOff x="6496369" y="2470943"/>
            <a:chExt cx="577851" cy="2586789"/>
          </a:xfrm>
        </p:grpSpPr>
        <p:sp>
          <p:nvSpPr>
            <p:cNvPr id="44" name="iṡlîdè">
              <a:extLst>
                <a:ext uri="{FF2B5EF4-FFF2-40B4-BE49-F238E27FC236}">
                  <a16:creationId xmlns:a16="http://schemas.microsoft.com/office/drawing/2014/main" id="{344DB452-F267-69FC-3362-864CD4A33AA5}"/>
                </a:ext>
              </a:extLst>
            </p:cNvPr>
            <p:cNvSpPr/>
            <p:nvPr/>
          </p:nvSpPr>
          <p:spPr>
            <a:xfrm>
              <a:off x="6496369" y="447988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cxnSp>
          <p:nvCxnSpPr>
            <p:cNvPr id="46" name="直接连接符 28">
              <a:extLst>
                <a:ext uri="{FF2B5EF4-FFF2-40B4-BE49-F238E27FC236}">
                  <a16:creationId xmlns:a16="http://schemas.microsoft.com/office/drawing/2014/main" id="{62731433-E1B9-F295-5D8C-6263C077462F}"/>
                </a:ext>
              </a:extLst>
            </p:cNvPr>
            <p:cNvCxnSpPr/>
            <p:nvPr/>
          </p:nvCxnSpPr>
          <p:spPr>
            <a:xfrm>
              <a:off x="6786008" y="247094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8" name="直接连接符 29">
              <a:extLst>
                <a:ext uri="{FF2B5EF4-FFF2-40B4-BE49-F238E27FC236}">
                  <a16:creationId xmlns:a16="http://schemas.microsoft.com/office/drawing/2014/main" id="{F1C8D4DF-67BB-3791-63CA-2943F9455F2B}"/>
                </a:ext>
              </a:extLst>
            </p:cNvPr>
            <p:cNvCxnSpPr/>
            <p:nvPr/>
          </p:nvCxnSpPr>
          <p:spPr>
            <a:xfrm>
              <a:off x="6786008" y="3803623"/>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nvGrpSpPr>
          <p:cNvPr id="52" name="isḻïḑê">
            <a:extLst>
              <a:ext uri="{FF2B5EF4-FFF2-40B4-BE49-F238E27FC236}">
                <a16:creationId xmlns:a16="http://schemas.microsoft.com/office/drawing/2014/main" id="{EE16B086-B5C1-8B8A-E5C2-7569B84BFC2D}"/>
              </a:ext>
            </a:extLst>
          </p:cNvPr>
          <p:cNvGrpSpPr/>
          <p:nvPr/>
        </p:nvGrpSpPr>
        <p:grpSpPr>
          <a:xfrm>
            <a:off x="1045220" y="3906420"/>
            <a:ext cx="0" cy="1647859"/>
            <a:chOff x="6792279" y="1036275"/>
            <a:chExt cx="0" cy="1647859"/>
          </a:xfrm>
        </p:grpSpPr>
        <p:cxnSp>
          <p:nvCxnSpPr>
            <p:cNvPr id="62" name="直接连接符 28">
              <a:extLst>
                <a:ext uri="{FF2B5EF4-FFF2-40B4-BE49-F238E27FC236}">
                  <a16:creationId xmlns:a16="http://schemas.microsoft.com/office/drawing/2014/main" id="{E5F18B08-33CF-1EC5-18C1-B5FE855AF563}"/>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63" name="直接连接符 29">
              <a:extLst>
                <a:ext uri="{FF2B5EF4-FFF2-40B4-BE49-F238E27FC236}">
                  <a16:creationId xmlns:a16="http://schemas.microsoft.com/office/drawing/2014/main" id="{DD08BC3D-65B5-FDF6-417C-F7AECDF7E2A6}"/>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6" name="íşļiďé">
            <a:extLst>
              <a:ext uri="{FF2B5EF4-FFF2-40B4-BE49-F238E27FC236}">
                <a16:creationId xmlns:a16="http://schemas.microsoft.com/office/drawing/2014/main" id="{30A348F3-81C5-6E8A-EAB9-4A91693EE6AB}"/>
              </a:ext>
            </a:extLst>
          </p:cNvPr>
          <p:cNvSpPr/>
          <p:nvPr/>
        </p:nvSpPr>
        <p:spPr>
          <a:xfrm>
            <a:off x="762786" y="54617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pPr lvl="0">
              <a:defRPr sz="3200"/>
            </a:pPr>
            <a:endParaRPr sz="160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4" name="iṡlîdè">
            <a:extLst>
              <a:ext uri="{FF2B5EF4-FFF2-40B4-BE49-F238E27FC236}">
                <a16:creationId xmlns:a16="http://schemas.microsoft.com/office/drawing/2014/main" id="{85C4DF69-D762-8277-9FA5-926D9913A419}"/>
              </a:ext>
            </a:extLst>
          </p:cNvPr>
          <p:cNvSpPr/>
          <p:nvPr/>
        </p:nvSpPr>
        <p:spPr>
          <a:xfrm>
            <a:off x="762785" y="186556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5" name="íṩḻïdè">
            <a:extLst>
              <a:ext uri="{FF2B5EF4-FFF2-40B4-BE49-F238E27FC236}">
                <a16:creationId xmlns:a16="http://schemas.microsoft.com/office/drawing/2014/main" id="{AC06C7D5-0534-70C4-27A2-B8C146D905FB}"/>
              </a:ext>
            </a:extLst>
          </p:cNvPr>
          <p:cNvSpPr/>
          <p:nvPr/>
        </p:nvSpPr>
        <p:spPr>
          <a:xfrm>
            <a:off x="593332" y="5618085"/>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05</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9" name="iṡlîdè">
            <a:extLst>
              <a:ext uri="{FF2B5EF4-FFF2-40B4-BE49-F238E27FC236}">
                <a16:creationId xmlns:a16="http://schemas.microsoft.com/office/drawing/2014/main" id="{5E69E339-6601-052C-71D6-EB28AF769C2B}"/>
              </a:ext>
            </a:extLst>
          </p:cNvPr>
          <p:cNvSpPr/>
          <p:nvPr/>
        </p:nvSpPr>
        <p:spPr>
          <a:xfrm>
            <a:off x="762785" y="448561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8" name="Picture 7">
            <a:extLst>
              <a:ext uri="{FF2B5EF4-FFF2-40B4-BE49-F238E27FC236}">
                <a16:creationId xmlns:a16="http://schemas.microsoft.com/office/drawing/2014/main" id="{8685454D-BDE9-780A-5425-9B69AC250361}"/>
              </a:ext>
            </a:extLst>
          </p:cNvPr>
          <p:cNvPicPr>
            <a:picLocks noChangeAspect="1"/>
          </p:cNvPicPr>
          <p:nvPr/>
        </p:nvPicPr>
        <p:blipFill>
          <a:blip r:embed="rId4"/>
          <a:stretch>
            <a:fillRect/>
          </a:stretch>
        </p:blipFill>
        <p:spPr>
          <a:xfrm>
            <a:off x="1605713" y="546173"/>
            <a:ext cx="9541067" cy="4778154"/>
          </a:xfrm>
          <a:prstGeom prst="rect">
            <a:avLst/>
          </a:prstGeom>
        </p:spPr>
      </p:pic>
      <p:sp>
        <p:nvSpPr>
          <p:cNvPr id="10" name="TextBox 9">
            <a:extLst>
              <a:ext uri="{FF2B5EF4-FFF2-40B4-BE49-F238E27FC236}">
                <a16:creationId xmlns:a16="http://schemas.microsoft.com/office/drawing/2014/main" id="{2AB02AE1-F17F-4491-857A-33821644B4C5}"/>
              </a:ext>
            </a:extLst>
          </p:cNvPr>
          <p:cNvSpPr txBox="1"/>
          <p:nvPr/>
        </p:nvSpPr>
        <p:spPr>
          <a:xfrm>
            <a:off x="2267338" y="5618085"/>
            <a:ext cx="9041363" cy="646331"/>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GMC is the highest Spare part cost, and Isuzu is the lowest one.</a:t>
            </a:r>
          </a:p>
          <a:p>
            <a:endParaRPr lang="en-US" dirty="0">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419058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5" name="íṩḻïdè">
            <a:extLst>
              <a:ext uri="{FF2B5EF4-FFF2-40B4-BE49-F238E27FC236}">
                <a16:creationId xmlns:a16="http://schemas.microsoft.com/office/drawing/2014/main" id="{AC06C7D5-0534-70C4-27A2-B8C146D905FB}"/>
              </a:ext>
            </a:extLst>
          </p:cNvPr>
          <p:cNvSpPr/>
          <p:nvPr/>
        </p:nvSpPr>
        <p:spPr>
          <a:xfrm>
            <a:off x="593332" y="431221"/>
            <a:ext cx="889806" cy="889802"/>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06</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4" name="Picture 3">
            <a:extLst>
              <a:ext uri="{FF2B5EF4-FFF2-40B4-BE49-F238E27FC236}">
                <a16:creationId xmlns:a16="http://schemas.microsoft.com/office/drawing/2014/main" id="{353969EC-193C-576E-252E-8A226523F74F}"/>
              </a:ext>
            </a:extLst>
          </p:cNvPr>
          <p:cNvPicPr>
            <a:picLocks noChangeAspect="1"/>
          </p:cNvPicPr>
          <p:nvPr/>
        </p:nvPicPr>
        <p:blipFill>
          <a:blip r:embed="rId4"/>
          <a:stretch>
            <a:fillRect/>
          </a:stretch>
        </p:blipFill>
        <p:spPr>
          <a:xfrm>
            <a:off x="1681182" y="519213"/>
            <a:ext cx="9823463" cy="4639746"/>
          </a:xfrm>
          <a:prstGeom prst="rect">
            <a:avLst/>
          </a:prstGeom>
        </p:spPr>
      </p:pic>
      <p:sp>
        <p:nvSpPr>
          <p:cNvPr id="6" name="TextBox 5">
            <a:extLst>
              <a:ext uri="{FF2B5EF4-FFF2-40B4-BE49-F238E27FC236}">
                <a16:creationId xmlns:a16="http://schemas.microsoft.com/office/drawing/2014/main" id="{CFC69FA0-15C7-27ED-EC2F-C152B0A8DAEA}"/>
              </a:ext>
            </a:extLst>
          </p:cNvPr>
          <p:cNvSpPr txBox="1"/>
          <p:nvPr/>
        </p:nvSpPr>
        <p:spPr>
          <a:xfrm>
            <a:off x="2127380" y="5411755"/>
            <a:ext cx="7128587" cy="662474"/>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Land Rover is the highest Spare part cost, and the Lexus is the lowest one.</a:t>
            </a:r>
          </a:p>
        </p:txBody>
      </p:sp>
      <p:grpSp>
        <p:nvGrpSpPr>
          <p:cNvPr id="7" name="isḻïḑê">
            <a:extLst>
              <a:ext uri="{FF2B5EF4-FFF2-40B4-BE49-F238E27FC236}">
                <a16:creationId xmlns:a16="http://schemas.microsoft.com/office/drawing/2014/main" id="{53E85F7E-CF23-037C-8B48-B30BE290CCA1}"/>
              </a:ext>
            </a:extLst>
          </p:cNvPr>
          <p:cNvGrpSpPr/>
          <p:nvPr/>
        </p:nvGrpSpPr>
        <p:grpSpPr>
          <a:xfrm>
            <a:off x="1007897" y="1452469"/>
            <a:ext cx="0" cy="1647859"/>
            <a:chOff x="6792279" y="1036275"/>
            <a:chExt cx="0" cy="1647859"/>
          </a:xfrm>
        </p:grpSpPr>
        <p:cxnSp>
          <p:nvCxnSpPr>
            <p:cNvPr id="8" name="直接连接符 28">
              <a:extLst>
                <a:ext uri="{FF2B5EF4-FFF2-40B4-BE49-F238E27FC236}">
                  <a16:creationId xmlns:a16="http://schemas.microsoft.com/office/drawing/2014/main" id="{7614CA16-DB80-96B3-D7B6-128768A16FF2}"/>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直接连接符 29">
              <a:extLst>
                <a:ext uri="{FF2B5EF4-FFF2-40B4-BE49-F238E27FC236}">
                  <a16:creationId xmlns:a16="http://schemas.microsoft.com/office/drawing/2014/main" id="{0F34F598-1EBA-2D4A-4B2F-595839D866AA}"/>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0" name="iṡlîdè">
            <a:extLst>
              <a:ext uri="{FF2B5EF4-FFF2-40B4-BE49-F238E27FC236}">
                <a16:creationId xmlns:a16="http://schemas.microsoft.com/office/drawing/2014/main" id="{79AAEC5A-8B7B-B146-1944-1F13920402B8}"/>
              </a:ext>
            </a:extLst>
          </p:cNvPr>
          <p:cNvSpPr/>
          <p:nvPr/>
        </p:nvSpPr>
        <p:spPr>
          <a:xfrm>
            <a:off x="749309" y="1982124"/>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grpSp>
        <p:nvGrpSpPr>
          <p:cNvPr id="11" name="isḻïḑê">
            <a:extLst>
              <a:ext uri="{FF2B5EF4-FFF2-40B4-BE49-F238E27FC236}">
                <a16:creationId xmlns:a16="http://schemas.microsoft.com/office/drawing/2014/main" id="{1920BD7E-2C2E-58B8-26A9-93BF2717EF70}"/>
              </a:ext>
            </a:extLst>
          </p:cNvPr>
          <p:cNvGrpSpPr/>
          <p:nvPr/>
        </p:nvGrpSpPr>
        <p:grpSpPr>
          <a:xfrm>
            <a:off x="1001867" y="3853547"/>
            <a:ext cx="0" cy="1647859"/>
            <a:chOff x="6792279" y="1036275"/>
            <a:chExt cx="0" cy="1647859"/>
          </a:xfrm>
        </p:grpSpPr>
        <p:cxnSp>
          <p:nvCxnSpPr>
            <p:cNvPr id="12" name="直接连接符 28">
              <a:extLst>
                <a:ext uri="{FF2B5EF4-FFF2-40B4-BE49-F238E27FC236}">
                  <a16:creationId xmlns:a16="http://schemas.microsoft.com/office/drawing/2014/main" id="{3237484A-ED38-C110-2002-C04C60045ED4}"/>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直接连接符 29">
              <a:extLst>
                <a:ext uri="{FF2B5EF4-FFF2-40B4-BE49-F238E27FC236}">
                  <a16:creationId xmlns:a16="http://schemas.microsoft.com/office/drawing/2014/main" id="{B8CFEE40-D6B8-51E2-0497-783338DBD407}"/>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4" name="iṡlîdè">
            <a:extLst>
              <a:ext uri="{FF2B5EF4-FFF2-40B4-BE49-F238E27FC236}">
                <a16:creationId xmlns:a16="http://schemas.microsoft.com/office/drawing/2014/main" id="{E39819D4-CD00-4876-884E-1C7B162978A9}"/>
              </a:ext>
            </a:extLst>
          </p:cNvPr>
          <p:cNvSpPr/>
          <p:nvPr/>
        </p:nvSpPr>
        <p:spPr>
          <a:xfrm>
            <a:off x="704869" y="3221076"/>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5" name="iṡlîdè">
            <a:extLst>
              <a:ext uri="{FF2B5EF4-FFF2-40B4-BE49-F238E27FC236}">
                <a16:creationId xmlns:a16="http://schemas.microsoft.com/office/drawing/2014/main" id="{31B92B15-855A-C23A-7848-FAF2D938AAD6}"/>
              </a:ext>
            </a:extLst>
          </p:cNvPr>
          <p:cNvSpPr/>
          <p:nvPr/>
        </p:nvSpPr>
        <p:spPr>
          <a:xfrm>
            <a:off x="738434" y="438855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6" name="iṡlîdè">
            <a:extLst>
              <a:ext uri="{FF2B5EF4-FFF2-40B4-BE49-F238E27FC236}">
                <a16:creationId xmlns:a16="http://schemas.microsoft.com/office/drawing/2014/main" id="{AD09649B-2919-647E-AF4C-3E0C92160DF1}"/>
              </a:ext>
            </a:extLst>
          </p:cNvPr>
          <p:cNvSpPr/>
          <p:nvPr/>
        </p:nvSpPr>
        <p:spPr>
          <a:xfrm>
            <a:off x="749309" y="567032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2663239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96486"/>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14" name="íṩḻïdè">
            <a:extLst>
              <a:ext uri="{FF2B5EF4-FFF2-40B4-BE49-F238E27FC236}">
                <a16:creationId xmlns:a16="http://schemas.microsoft.com/office/drawing/2014/main" id="{E240C69F-BED6-B84D-C44C-4814BA3E3B3D}"/>
              </a:ext>
            </a:extLst>
          </p:cNvPr>
          <p:cNvSpPr/>
          <p:nvPr/>
        </p:nvSpPr>
        <p:spPr>
          <a:xfrm>
            <a:off x="663460" y="1794041"/>
            <a:ext cx="749550" cy="748805"/>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rPr>
              <a:t>07</a:t>
            </a:r>
            <a:endParaRPr sz="2800" dirty="0">
              <a:solidFill>
                <a:schemeClr val="bg1"/>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pic>
        <p:nvPicPr>
          <p:cNvPr id="16" name="Picture 15">
            <a:extLst>
              <a:ext uri="{FF2B5EF4-FFF2-40B4-BE49-F238E27FC236}">
                <a16:creationId xmlns:a16="http://schemas.microsoft.com/office/drawing/2014/main" id="{F9A8D4E0-A55E-9857-BC97-DA0968F41023}"/>
              </a:ext>
            </a:extLst>
          </p:cNvPr>
          <p:cNvPicPr>
            <a:picLocks noChangeAspect="1"/>
          </p:cNvPicPr>
          <p:nvPr/>
        </p:nvPicPr>
        <p:blipFill>
          <a:blip r:embed="rId4"/>
          <a:stretch>
            <a:fillRect/>
          </a:stretch>
        </p:blipFill>
        <p:spPr>
          <a:xfrm>
            <a:off x="1736693" y="458247"/>
            <a:ext cx="9956824" cy="4876144"/>
          </a:xfrm>
          <a:prstGeom prst="rect">
            <a:avLst/>
          </a:prstGeom>
        </p:spPr>
      </p:pic>
      <p:sp>
        <p:nvSpPr>
          <p:cNvPr id="17" name="TextBox 16">
            <a:extLst>
              <a:ext uri="{FF2B5EF4-FFF2-40B4-BE49-F238E27FC236}">
                <a16:creationId xmlns:a16="http://schemas.microsoft.com/office/drawing/2014/main" id="{27289478-908B-C9F5-72F7-3783CC23C55E}"/>
              </a:ext>
            </a:extLst>
          </p:cNvPr>
          <p:cNvSpPr txBox="1"/>
          <p:nvPr/>
        </p:nvSpPr>
        <p:spPr>
          <a:xfrm>
            <a:off x="1828946" y="5489119"/>
            <a:ext cx="8534108" cy="369332"/>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We can observe that Japanese cars is the most cars use in Riyadh</a:t>
            </a:r>
          </a:p>
        </p:txBody>
      </p:sp>
      <p:sp>
        <p:nvSpPr>
          <p:cNvPr id="18" name="iṡlîdè">
            <a:extLst>
              <a:ext uri="{FF2B5EF4-FFF2-40B4-BE49-F238E27FC236}">
                <a16:creationId xmlns:a16="http://schemas.microsoft.com/office/drawing/2014/main" id="{A8C21DF4-02FA-08DC-77D9-944D9428AA8B}"/>
              </a:ext>
            </a:extLst>
          </p:cNvPr>
          <p:cNvSpPr/>
          <p:nvPr/>
        </p:nvSpPr>
        <p:spPr>
          <a:xfrm>
            <a:off x="749309" y="3181140"/>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grpSp>
        <p:nvGrpSpPr>
          <p:cNvPr id="19" name="isḻïḑê">
            <a:extLst>
              <a:ext uri="{FF2B5EF4-FFF2-40B4-BE49-F238E27FC236}">
                <a16:creationId xmlns:a16="http://schemas.microsoft.com/office/drawing/2014/main" id="{D73E40E1-DE24-AB1E-3A21-5E620EDD1A1C}"/>
              </a:ext>
            </a:extLst>
          </p:cNvPr>
          <p:cNvGrpSpPr/>
          <p:nvPr/>
        </p:nvGrpSpPr>
        <p:grpSpPr>
          <a:xfrm>
            <a:off x="1001865" y="3841260"/>
            <a:ext cx="0" cy="1647859"/>
            <a:chOff x="6792279" y="1036275"/>
            <a:chExt cx="0" cy="1647859"/>
          </a:xfrm>
        </p:grpSpPr>
        <p:cxnSp>
          <p:nvCxnSpPr>
            <p:cNvPr id="20" name="直接连接符 28">
              <a:extLst>
                <a:ext uri="{FF2B5EF4-FFF2-40B4-BE49-F238E27FC236}">
                  <a16:creationId xmlns:a16="http://schemas.microsoft.com/office/drawing/2014/main" id="{A4E7F4FA-0995-7BAF-EB9D-B2DD196FA44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1" name="直接连接符 29">
              <a:extLst>
                <a:ext uri="{FF2B5EF4-FFF2-40B4-BE49-F238E27FC236}">
                  <a16:creationId xmlns:a16="http://schemas.microsoft.com/office/drawing/2014/main" id="{3E1F9062-91F9-FE20-897E-910996C16778}"/>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22" name="iṡlîdè">
            <a:extLst>
              <a:ext uri="{FF2B5EF4-FFF2-40B4-BE49-F238E27FC236}">
                <a16:creationId xmlns:a16="http://schemas.microsoft.com/office/drawing/2014/main" id="{BE2E87FB-3402-8975-065A-BFF33CEF0A97}"/>
              </a:ext>
            </a:extLst>
          </p:cNvPr>
          <p:cNvSpPr/>
          <p:nvPr/>
        </p:nvSpPr>
        <p:spPr>
          <a:xfrm>
            <a:off x="712939" y="4397285"/>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
        <p:nvSpPr>
          <p:cNvPr id="23" name="iṡlîdè">
            <a:extLst>
              <a:ext uri="{FF2B5EF4-FFF2-40B4-BE49-F238E27FC236}">
                <a16:creationId xmlns:a16="http://schemas.microsoft.com/office/drawing/2014/main" id="{7A1F08CB-49D9-257C-1C1C-3EFF03FBB424}"/>
              </a:ext>
            </a:extLst>
          </p:cNvPr>
          <p:cNvSpPr/>
          <p:nvPr/>
        </p:nvSpPr>
        <p:spPr>
          <a:xfrm>
            <a:off x="712938" y="568511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562926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7" name="TextBox 16">
            <a:extLst>
              <a:ext uri="{FF2B5EF4-FFF2-40B4-BE49-F238E27FC236}">
                <a16:creationId xmlns:a16="http://schemas.microsoft.com/office/drawing/2014/main" id="{27289478-908B-C9F5-72F7-3783CC23C55E}"/>
              </a:ext>
            </a:extLst>
          </p:cNvPr>
          <p:cNvSpPr txBox="1"/>
          <p:nvPr/>
        </p:nvSpPr>
        <p:spPr>
          <a:xfrm>
            <a:off x="1903591" y="5147610"/>
            <a:ext cx="6447307" cy="1200329"/>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 The maximum total cost for a luxury car is 605.02K</a:t>
            </a:r>
          </a:p>
          <a:p>
            <a:r>
              <a:rPr lang="en-US" dirty="0">
                <a:latin typeface="HP Simplified Jpan" panose="020B0500000000000000" pitchFamily="34" charset="-128"/>
                <a:ea typeface="HP Simplified Jpan" panose="020B0500000000000000" pitchFamily="34" charset="-128"/>
              </a:rPr>
              <a:t>- Any cost above 42236 is the outlier</a:t>
            </a:r>
          </a:p>
          <a:p>
            <a:r>
              <a:rPr lang="en-US" dirty="0">
                <a:latin typeface="HP Simplified Jpan" panose="020B0500000000000000" pitchFamily="34" charset="-128"/>
                <a:ea typeface="HP Simplified Jpan" panose="020B0500000000000000" pitchFamily="34" charset="-128"/>
              </a:rPr>
              <a:t>- The minimum total cost for a luxury car is 525</a:t>
            </a:r>
          </a:p>
          <a:p>
            <a:r>
              <a:rPr lang="en-US" dirty="0">
                <a:latin typeface="HP Simplified Jpan" panose="020B0500000000000000" pitchFamily="34" charset="-128"/>
                <a:ea typeface="HP Simplified Jpan" panose="020B0500000000000000" pitchFamily="34" charset="-128"/>
              </a:rPr>
              <a:t>- The median is 10.8K</a:t>
            </a:r>
          </a:p>
        </p:txBody>
      </p:sp>
      <p:sp>
        <p:nvSpPr>
          <p:cNvPr id="4" name="íṩḻïdè">
            <a:extLst>
              <a:ext uri="{FF2B5EF4-FFF2-40B4-BE49-F238E27FC236}">
                <a16:creationId xmlns:a16="http://schemas.microsoft.com/office/drawing/2014/main" id="{55B50289-4B44-A1BA-9932-7306A045C9E6}"/>
              </a:ext>
            </a:extLst>
          </p:cNvPr>
          <p:cNvSpPr/>
          <p:nvPr/>
        </p:nvSpPr>
        <p:spPr>
          <a:xfrm>
            <a:off x="633121" y="3082817"/>
            <a:ext cx="749550" cy="748805"/>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08</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9" name="Picture 8">
            <a:extLst>
              <a:ext uri="{FF2B5EF4-FFF2-40B4-BE49-F238E27FC236}">
                <a16:creationId xmlns:a16="http://schemas.microsoft.com/office/drawing/2014/main" id="{DFB35F46-A9C6-44CE-B6C6-3BEE943C11A6}"/>
              </a:ext>
            </a:extLst>
          </p:cNvPr>
          <p:cNvPicPr>
            <a:picLocks noChangeAspect="1"/>
          </p:cNvPicPr>
          <p:nvPr/>
        </p:nvPicPr>
        <p:blipFill>
          <a:blip r:embed="rId4"/>
          <a:stretch>
            <a:fillRect/>
          </a:stretch>
        </p:blipFill>
        <p:spPr>
          <a:xfrm>
            <a:off x="1435966" y="758264"/>
            <a:ext cx="9320068" cy="4252328"/>
          </a:xfrm>
          <a:prstGeom prst="rect">
            <a:avLst/>
          </a:prstGeom>
        </p:spPr>
      </p:pic>
      <p:grpSp>
        <p:nvGrpSpPr>
          <p:cNvPr id="10" name="isḻïḑê">
            <a:extLst>
              <a:ext uri="{FF2B5EF4-FFF2-40B4-BE49-F238E27FC236}">
                <a16:creationId xmlns:a16="http://schemas.microsoft.com/office/drawing/2014/main" id="{CE6D2D1F-C144-8B90-37B6-E4D5BA46E189}"/>
              </a:ext>
            </a:extLst>
          </p:cNvPr>
          <p:cNvGrpSpPr/>
          <p:nvPr/>
        </p:nvGrpSpPr>
        <p:grpSpPr>
          <a:xfrm>
            <a:off x="1007896" y="3937522"/>
            <a:ext cx="0" cy="1647859"/>
            <a:chOff x="6792279" y="1036275"/>
            <a:chExt cx="0" cy="1647859"/>
          </a:xfrm>
        </p:grpSpPr>
        <p:cxnSp>
          <p:nvCxnSpPr>
            <p:cNvPr id="11" name="直接连接符 28">
              <a:extLst>
                <a:ext uri="{FF2B5EF4-FFF2-40B4-BE49-F238E27FC236}">
                  <a16:creationId xmlns:a16="http://schemas.microsoft.com/office/drawing/2014/main" id="{E163788C-12FF-100F-D891-382EAF10E5C7}"/>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直接连接符 29">
              <a:extLst>
                <a:ext uri="{FF2B5EF4-FFF2-40B4-BE49-F238E27FC236}">
                  <a16:creationId xmlns:a16="http://schemas.microsoft.com/office/drawing/2014/main" id="{5E5966E7-5F47-6C97-98D5-A23734CE9E70}"/>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5" name="iṡlîdè">
            <a:extLst>
              <a:ext uri="{FF2B5EF4-FFF2-40B4-BE49-F238E27FC236}">
                <a16:creationId xmlns:a16="http://schemas.microsoft.com/office/drawing/2014/main" id="{583F709D-E718-B083-D513-8EDBDB00F8DD}"/>
              </a:ext>
            </a:extLst>
          </p:cNvPr>
          <p:cNvSpPr/>
          <p:nvPr/>
        </p:nvSpPr>
        <p:spPr>
          <a:xfrm>
            <a:off x="718970" y="443274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8" name="iṡlîdè">
            <a:extLst>
              <a:ext uri="{FF2B5EF4-FFF2-40B4-BE49-F238E27FC236}">
                <a16:creationId xmlns:a16="http://schemas.microsoft.com/office/drawing/2014/main" id="{901D27BD-E971-AA62-A959-26E35CD7249D}"/>
              </a:ext>
            </a:extLst>
          </p:cNvPr>
          <p:cNvSpPr/>
          <p:nvPr/>
        </p:nvSpPr>
        <p:spPr>
          <a:xfrm>
            <a:off x="718836" y="5770088"/>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906459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grpSp>
        <p:nvGrpSpPr>
          <p:cNvPr id="6" name="isḻïḑê">
            <a:extLst>
              <a:ext uri="{FF2B5EF4-FFF2-40B4-BE49-F238E27FC236}">
                <a16:creationId xmlns:a16="http://schemas.microsoft.com/office/drawing/2014/main" id="{9AC5FEBD-222B-D659-CF5F-A0D78A92813B}"/>
              </a:ext>
            </a:extLst>
          </p:cNvPr>
          <p:cNvGrpSpPr/>
          <p:nvPr/>
        </p:nvGrpSpPr>
        <p:grpSpPr>
          <a:xfrm>
            <a:off x="1007896" y="3954618"/>
            <a:ext cx="0" cy="1647859"/>
            <a:chOff x="6792279" y="1036275"/>
            <a:chExt cx="0" cy="1647859"/>
          </a:xfrm>
        </p:grpSpPr>
        <p:cxnSp>
          <p:nvCxnSpPr>
            <p:cNvPr id="10" name="直接连接符 28">
              <a:extLst>
                <a:ext uri="{FF2B5EF4-FFF2-40B4-BE49-F238E27FC236}">
                  <a16:creationId xmlns:a16="http://schemas.microsoft.com/office/drawing/2014/main" id="{4D0E4F54-91E7-6C66-A076-8604571C8659}"/>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29">
              <a:extLst>
                <a:ext uri="{FF2B5EF4-FFF2-40B4-BE49-F238E27FC236}">
                  <a16:creationId xmlns:a16="http://schemas.microsoft.com/office/drawing/2014/main" id="{91A7F37E-A07A-F4CF-7F8F-F6A444637C2F}"/>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2" name="íṩḻïdè">
            <a:extLst>
              <a:ext uri="{FF2B5EF4-FFF2-40B4-BE49-F238E27FC236}">
                <a16:creationId xmlns:a16="http://schemas.microsoft.com/office/drawing/2014/main" id="{047F136D-956E-4E3C-E8B3-440B41F21B00}"/>
              </a:ext>
            </a:extLst>
          </p:cNvPr>
          <p:cNvSpPr/>
          <p:nvPr/>
        </p:nvSpPr>
        <p:spPr>
          <a:xfrm>
            <a:off x="647973" y="4409485"/>
            <a:ext cx="734691" cy="738126"/>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09</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4" name="iṡlîdè">
            <a:extLst>
              <a:ext uri="{FF2B5EF4-FFF2-40B4-BE49-F238E27FC236}">
                <a16:creationId xmlns:a16="http://schemas.microsoft.com/office/drawing/2014/main" id="{541663B2-F2B7-492D-E2B6-CC9551A868F0}"/>
              </a:ext>
            </a:extLst>
          </p:cNvPr>
          <p:cNvSpPr/>
          <p:nvPr/>
        </p:nvSpPr>
        <p:spPr>
          <a:xfrm>
            <a:off x="733823" y="314926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6" name="Picture 15">
            <a:extLst>
              <a:ext uri="{FF2B5EF4-FFF2-40B4-BE49-F238E27FC236}">
                <a16:creationId xmlns:a16="http://schemas.microsoft.com/office/drawing/2014/main" id="{2EED68FE-1D07-1DFC-74D1-D4E2996C49A6}"/>
              </a:ext>
            </a:extLst>
          </p:cNvPr>
          <p:cNvPicPr>
            <a:picLocks noChangeAspect="1"/>
          </p:cNvPicPr>
          <p:nvPr/>
        </p:nvPicPr>
        <p:blipFill>
          <a:blip r:embed="rId4"/>
          <a:stretch>
            <a:fillRect/>
          </a:stretch>
        </p:blipFill>
        <p:spPr>
          <a:xfrm>
            <a:off x="1706347" y="657181"/>
            <a:ext cx="9275782" cy="4455546"/>
          </a:xfrm>
          <a:prstGeom prst="rect">
            <a:avLst/>
          </a:prstGeom>
        </p:spPr>
      </p:pic>
      <p:sp>
        <p:nvSpPr>
          <p:cNvPr id="18" name="TextBox 17">
            <a:extLst>
              <a:ext uri="{FF2B5EF4-FFF2-40B4-BE49-F238E27FC236}">
                <a16:creationId xmlns:a16="http://schemas.microsoft.com/office/drawing/2014/main" id="{EC98A8C0-A771-492B-0842-82F3ABCF2F27}"/>
              </a:ext>
            </a:extLst>
          </p:cNvPr>
          <p:cNvSpPr txBox="1"/>
          <p:nvPr/>
        </p:nvSpPr>
        <p:spPr>
          <a:xfrm>
            <a:off x="2239347" y="5327780"/>
            <a:ext cx="8388216" cy="923330"/>
          </a:xfrm>
          <a:prstGeom prst="rect">
            <a:avLst/>
          </a:prstGeom>
          <a:noFill/>
        </p:spPr>
        <p:txBody>
          <a:bodyPr wrap="square" rtlCol="0">
            <a:spAutoFit/>
          </a:bodyPr>
          <a:lstStyle/>
          <a:p>
            <a:r>
              <a:rPr lang="en-US" dirty="0">
                <a:latin typeface="HP Simplified Jpan" panose="020B0500000000000000" pitchFamily="34" charset="-128"/>
                <a:ea typeface="HP Simplified Jpan" panose="020B0500000000000000" pitchFamily="34" charset="-128"/>
              </a:rPr>
              <a:t>- The maximum total cost for a normal car is 240.8K</a:t>
            </a:r>
          </a:p>
          <a:p>
            <a:r>
              <a:rPr lang="en-US" dirty="0">
                <a:latin typeface="HP Simplified Jpan" panose="020B0500000000000000" pitchFamily="34" charset="-128"/>
                <a:ea typeface="HP Simplified Jpan" panose="020B0500000000000000" pitchFamily="34" charset="-128"/>
              </a:rPr>
              <a:t>- Any cost above 18.03K is the outlier</a:t>
            </a:r>
          </a:p>
          <a:p>
            <a:r>
              <a:rPr lang="en-US" dirty="0">
                <a:latin typeface="HP Simplified Jpan" panose="020B0500000000000000" pitchFamily="34" charset="-128"/>
                <a:ea typeface="HP Simplified Jpan" panose="020B0500000000000000" pitchFamily="34" charset="-128"/>
              </a:rPr>
              <a:t>-The median is 4972</a:t>
            </a:r>
          </a:p>
        </p:txBody>
      </p:sp>
      <p:sp>
        <p:nvSpPr>
          <p:cNvPr id="19" name="iṡlîdè">
            <a:extLst>
              <a:ext uri="{FF2B5EF4-FFF2-40B4-BE49-F238E27FC236}">
                <a16:creationId xmlns:a16="http://schemas.microsoft.com/office/drawing/2014/main" id="{85743A53-268B-EDEC-F866-76D662F7E26A}"/>
              </a:ext>
            </a:extLst>
          </p:cNvPr>
          <p:cNvSpPr/>
          <p:nvPr/>
        </p:nvSpPr>
        <p:spPr>
          <a:xfrm>
            <a:off x="718970" y="573193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Tree>
    <p:custDataLst>
      <p:tags r:id="rId1"/>
    </p:custDataLst>
    <p:extLst>
      <p:ext uri="{BB962C8B-B14F-4D97-AF65-F5344CB8AC3E}">
        <p14:creationId xmlns:p14="http://schemas.microsoft.com/office/powerpoint/2010/main" val="12571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79737"/>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isḻïḑê">
            <a:extLst>
              <a:ext uri="{FF2B5EF4-FFF2-40B4-BE49-F238E27FC236}">
                <a16:creationId xmlns:a16="http://schemas.microsoft.com/office/drawing/2014/main" id="{17A9F6E9-79D2-9215-18C0-187B620FB47F}"/>
              </a:ext>
            </a:extLst>
          </p:cNvPr>
          <p:cNvGrpSpPr/>
          <p:nvPr/>
        </p:nvGrpSpPr>
        <p:grpSpPr>
          <a:xfrm>
            <a:off x="1007896" y="1349833"/>
            <a:ext cx="0" cy="1647859"/>
            <a:chOff x="6792279" y="1036275"/>
            <a:chExt cx="0" cy="1647859"/>
          </a:xfrm>
        </p:grpSpPr>
        <p:cxnSp>
          <p:nvCxnSpPr>
            <p:cNvPr id="7" name="直接连接符 28">
              <a:extLst>
                <a:ext uri="{FF2B5EF4-FFF2-40B4-BE49-F238E27FC236}">
                  <a16:creationId xmlns:a16="http://schemas.microsoft.com/office/drawing/2014/main" id="{BA2738C0-06B4-6042-DF3B-9488C74D3E10}"/>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 name="直接连接符 29">
              <a:extLst>
                <a:ext uri="{FF2B5EF4-FFF2-40B4-BE49-F238E27FC236}">
                  <a16:creationId xmlns:a16="http://schemas.microsoft.com/office/drawing/2014/main" id="{3BFD1DA6-CFC3-91B5-C39D-25F75403DDE3}"/>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3" name="iṡlîdè">
            <a:extLst>
              <a:ext uri="{FF2B5EF4-FFF2-40B4-BE49-F238E27FC236}">
                <a16:creationId xmlns:a16="http://schemas.microsoft.com/office/drawing/2014/main" id="{19738E05-A9AF-B921-C30E-AD2A0FACD945}"/>
              </a:ext>
            </a:extLst>
          </p:cNvPr>
          <p:cNvSpPr/>
          <p:nvPr/>
        </p:nvSpPr>
        <p:spPr>
          <a:xfrm>
            <a:off x="718971" y="676219"/>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5" name="iṡlîdè">
            <a:extLst>
              <a:ext uri="{FF2B5EF4-FFF2-40B4-BE49-F238E27FC236}">
                <a16:creationId xmlns:a16="http://schemas.microsoft.com/office/drawing/2014/main" id="{0DD4BD97-276E-9C95-987C-73709F852EBB}"/>
              </a:ext>
            </a:extLst>
          </p:cNvPr>
          <p:cNvSpPr/>
          <p:nvPr/>
        </p:nvSpPr>
        <p:spPr>
          <a:xfrm>
            <a:off x="733823" y="1881832"/>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grpSp>
        <p:nvGrpSpPr>
          <p:cNvPr id="6" name="isḻïḑê">
            <a:extLst>
              <a:ext uri="{FF2B5EF4-FFF2-40B4-BE49-F238E27FC236}">
                <a16:creationId xmlns:a16="http://schemas.microsoft.com/office/drawing/2014/main" id="{9AC5FEBD-222B-D659-CF5F-A0D78A92813B}"/>
              </a:ext>
            </a:extLst>
          </p:cNvPr>
          <p:cNvGrpSpPr/>
          <p:nvPr/>
        </p:nvGrpSpPr>
        <p:grpSpPr>
          <a:xfrm>
            <a:off x="1007896" y="3954618"/>
            <a:ext cx="0" cy="1647859"/>
            <a:chOff x="6792279" y="1036275"/>
            <a:chExt cx="0" cy="1647859"/>
          </a:xfrm>
        </p:grpSpPr>
        <p:cxnSp>
          <p:nvCxnSpPr>
            <p:cNvPr id="10" name="直接连接符 28">
              <a:extLst>
                <a:ext uri="{FF2B5EF4-FFF2-40B4-BE49-F238E27FC236}">
                  <a16:creationId xmlns:a16="http://schemas.microsoft.com/office/drawing/2014/main" id="{4D0E4F54-91E7-6C66-A076-8604571C8659}"/>
                </a:ext>
              </a:extLst>
            </p:cNvPr>
            <p:cNvCxnSpPr/>
            <p:nvPr/>
          </p:nvCxnSpPr>
          <p:spPr>
            <a:xfrm>
              <a:off x="6792279" y="103627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直接连接符 29">
              <a:extLst>
                <a:ext uri="{FF2B5EF4-FFF2-40B4-BE49-F238E27FC236}">
                  <a16:creationId xmlns:a16="http://schemas.microsoft.com/office/drawing/2014/main" id="{91A7F37E-A07A-F4CF-7F8F-F6A444637C2F}"/>
                </a:ext>
              </a:extLst>
            </p:cNvPr>
            <p:cNvCxnSpPr/>
            <p:nvPr/>
          </p:nvCxnSpPr>
          <p:spPr>
            <a:xfrm>
              <a:off x="6792279" y="2285925"/>
              <a:ext cx="0" cy="398209"/>
            </a:xfrm>
            <a:prstGeom prst="line">
              <a:avLst/>
            </a:prstGeom>
            <a:ln w="3175" cap="rnd">
              <a:solidFill>
                <a:schemeClr val="tx1"/>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4" name="iṡlîdè">
            <a:extLst>
              <a:ext uri="{FF2B5EF4-FFF2-40B4-BE49-F238E27FC236}">
                <a16:creationId xmlns:a16="http://schemas.microsoft.com/office/drawing/2014/main" id="{541663B2-F2B7-492D-E2B6-CC9551A868F0}"/>
              </a:ext>
            </a:extLst>
          </p:cNvPr>
          <p:cNvSpPr/>
          <p:nvPr/>
        </p:nvSpPr>
        <p:spPr>
          <a:xfrm>
            <a:off x="733823" y="3149263"/>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19" name="iṡlîdè">
            <a:extLst>
              <a:ext uri="{FF2B5EF4-FFF2-40B4-BE49-F238E27FC236}">
                <a16:creationId xmlns:a16="http://schemas.microsoft.com/office/drawing/2014/main" id="{85743A53-268B-EDEC-F866-76D662F7E26A}"/>
              </a:ext>
            </a:extLst>
          </p:cNvPr>
          <p:cNvSpPr/>
          <p:nvPr/>
        </p:nvSpPr>
        <p:spPr>
          <a:xfrm>
            <a:off x="733823" y="4505141"/>
            <a:ext cx="577851" cy="577851"/>
          </a:xfrm>
          <a:prstGeom prst="roundRect">
            <a:avLst>
              <a:gd name="adj" fmla="val 15000"/>
            </a:avLst>
          </a:prstGeom>
          <a:solidFill>
            <a:srgbClr val="BFBFBF"/>
          </a:solidFill>
          <a:ln w="12700" cap="flat">
            <a:noFill/>
            <a:miter lim="400000"/>
          </a:ln>
          <a:effectLst/>
        </p:spPr>
        <p:txBody>
          <a:bodyPr wrap="square" lIns="91440" tIns="45720" rIns="91440" bIns="45720" numCol="1" anchor="ctr">
            <a:normAutofit/>
          </a:bodyPr>
          <a:lstStyle/>
          <a:p>
            <a:endParaRPr sz="1600" dirty="0">
              <a:solidFill>
                <a:srgbClr val="472DC5"/>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sp>
        <p:nvSpPr>
          <p:cNvPr id="4" name="íṩḻïdè">
            <a:extLst>
              <a:ext uri="{FF2B5EF4-FFF2-40B4-BE49-F238E27FC236}">
                <a16:creationId xmlns:a16="http://schemas.microsoft.com/office/drawing/2014/main" id="{2E93BC4C-DD79-B948-7CF2-07D3739D5640}"/>
              </a:ext>
            </a:extLst>
          </p:cNvPr>
          <p:cNvSpPr/>
          <p:nvPr/>
        </p:nvSpPr>
        <p:spPr>
          <a:xfrm>
            <a:off x="655402" y="5674654"/>
            <a:ext cx="734691" cy="738126"/>
          </a:xfrm>
          <a:prstGeom prst="roundRect">
            <a:avLst>
              <a:gd name="adj" fmla="val 15000"/>
            </a:avLst>
          </a:prstGeom>
          <a:solidFill>
            <a:srgbClr val="28313C"/>
          </a:solidFill>
          <a:ln w="12700" cap="flat">
            <a:solidFill>
              <a:srgbClr val="28313C"/>
            </a:solidFill>
            <a:miter lim="400000"/>
          </a:ln>
          <a:effectLst/>
        </p:spPr>
        <p:txBody>
          <a:bodyPr wrap="square" lIns="91440" tIns="45720" rIns="91440" bIns="45720" numCol="1" anchor="ctr">
            <a:normAutofit/>
          </a:bodyPr>
          <a:lstStyle/>
          <a:p>
            <a:pPr lvl="0" algn="ctr">
              <a:defRPr sz="3200"/>
            </a:pPr>
            <a:r>
              <a:rPr lang="en-US"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rPr>
              <a:t>10</a:t>
            </a:r>
            <a:endParaRPr sz="2800" dirty="0">
              <a:solidFill>
                <a:schemeClr val="bg1"/>
              </a:solidFill>
              <a:latin typeface="思源黑体 CN Regular" panose="020B0500000000000000" charset="-122"/>
              <a:ea typeface="思源黑体 CN Regular" panose="020B0500000000000000" charset="-122"/>
              <a:cs typeface="思源黑体 Medium" panose="020B0600000000000000" charset="-122"/>
              <a:sym typeface="思源黑体 CN Regular" panose="020B0500000000000000" charset="-122"/>
            </a:endParaRPr>
          </a:p>
        </p:txBody>
      </p:sp>
      <p:pic>
        <p:nvPicPr>
          <p:cNvPr id="15" name="Picture 14">
            <a:extLst>
              <a:ext uri="{FF2B5EF4-FFF2-40B4-BE49-F238E27FC236}">
                <a16:creationId xmlns:a16="http://schemas.microsoft.com/office/drawing/2014/main" id="{22072548-1F47-985F-D804-5BD8E7F41F0D}"/>
              </a:ext>
            </a:extLst>
          </p:cNvPr>
          <p:cNvPicPr>
            <a:picLocks noChangeAspect="1"/>
          </p:cNvPicPr>
          <p:nvPr/>
        </p:nvPicPr>
        <p:blipFill>
          <a:blip r:embed="rId4"/>
          <a:stretch>
            <a:fillRect/>
          </a:stretch>
        </p:blipFill>
        <p:spPr>
          <a:xfrm>
            <a:off x="2002701" y="373043"/>
            <a:ext cx="8640314" cy="5738540"/>
          </a:xfrm>
          <a:prstGeom prst="rect">
            <a:avLst/>
          </a:prstGeom>
        </p:spPr>
      </p:pic>
    </p:spTree>
    <p:custDataLst>
      <p:tags r:id="rId1"/>
    </p:custDataLst>
    <p:extLst>
      <p:ext uri="{BB962C8B-B14F-4D97-AF65-F5344CB8AC3E}">
        <p14:creationId xmlns:p14="http://schemas.microsoft.com/office/powerpoint/2010/main" val="3442889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sp>
        <p:nvSpPr>
          <p:cNvPr id="3" name="矩形 2"/>
          <p:cNvSpPr/>
          <p:nvPr/>
        </p:nvSpPr>
        <p:spPr>
          <a:xfrm>
            <a:off x="2667577" y="2768571"/>
            <a:ext cx="6621895" cy="707886"/>
          </a:xfrm>
          <a:prstGeom prst="rect">
            <a:avLst/>
          </a:prstGeom>
          <a:noFill/>
          <a:ln w="12700">
            <a:noFill/>
          </a:ln>
          <a:effectLst/>
        </p:spPr>
        <p:txBody>
          <a:bodyPr wrap="square">
            <a:spAutoFit/>
          </a:bodyPr>
          <a:lstStyle/>
          <a:p>
            <a:pPr algn="ctr"/>
            <a:r>
              <a:rPr lang="en-US" sz="4000" b="1" dirty="0">
                <a:solidFill>
                  <a:schemeClr val="bg1"/>
                </a:solidFill>
                <a:latin typeface="HP Simplified Jpan" panose="020B0500000000000000" pitchFamily="34" charset="-128"/>
                <a:ea typeface="HP Simplified Jpan" panose="020B0500000000000000" pitchFamily="34" charset="-128"/>
              </a:rPr>
              <a:t>Dashboard</a:t>
            </a:r>
            <a:endParaRPr lang="en-US" altLang="zh-CN" sz="4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endParaRPr>
          </a:p>
        </p:txBody>
      </p:sp>
    </p:spTree>
    <p:custDataLst>
      <p:tags r:id="rId1"/>
    </p:custDataLst>
    <p:extLst>
      <p:ext uri="{BB962C8B-B14F-4D97-AF65-F5344CB8AC3E}">
        <p14:creationId xmlns:p14="http://schemas.microsoft.com/office/powerpoint/2010/main" val="3970820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06</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Machine Learning</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1971413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6" name="îşļîdé"/>
          <p:cNvSpPr/>
          <p:nvPr/>
        </p:nvSpPr>
        <p:spPr bwMode="auto">
          <a:xfrm>
            <a:off x="979283" y="2241797"/>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18" name="íšḻïḑé"/>
          <p:cNvSpPr/>
          <p:nvPr/>
        </p:nvSpPr>
        <p:spPr bwMode="auto">
          <a:xfrm>
            <a:off x="1278981" y="3337886"/>
            <a:ext cx="2725237" cy="62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457200">
              <a:lnSpc>
                <a:spcPct val="107000"/>
              </a:lnSpc>
            </a:pPr>
            <a:r>
              <a:rPr lang="en-US" sz="2800" dirty="0">
                <a:solidFill>
                  <a:schemeClr val="bg1"/>
                </a:solidFill>
                <a:effectLst/>
                <a:latin typeface="HP Simplified Jpan" panose="020B0500000000000000" pitchFamily="34" charset="-128"/>
                <a:ea typeface="HP Simplified Jpan" panose="020B0500000000000000" pitchFamily="34" charset="-128"/>
                <a:cs typeface="Arial" panose="020B0604020202020204" pitchFamily="34" charset="0"/>
              </a:rPr>
              <a:t>MAE: 5000</a:t>
            </a:r>
          </a:p>
        </p:txBody>
      </p:sp>
      <p:sp>
        <p:nvSpPr>
          <p:cNvPr id="19" name="ïş1ïdè"/>
          <p:cNvSpPr txBox="1"/>
          <p:nvPr/>
        </p:nvSpPr>
        <p:spPr bwMode="auto">
          <a:xfrm>
            <a:off x="979283" y="2287976"/>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Baseline </a:t>
            </a:r>
          </a:p>
        </p:txBody>
      </p:sp>
      <p:sp>
        <p:nvSpPr>
          <p:cNvPr id="20" name="îşļîdé"/>
          <p:cNvSpPr/>
          <p:nvPr/>
        </p:nvSpPr>
        <p:spPr bwMode="auto">
          <a:xfrm>
            <a:off x="4430459" y="2239222"/>
            <a:ext cx="3324634" cy="26870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2" name="íšḻïḑé"/>
          <p:cNvSpPr/>
          <p:nvPr/>
        </p:nvSpPr>
        <p:spPr bwMode="auto">
          <a:xfrm>
            <a:off x="4424011" y="2995928"/>
            <a:ext cx="3331081" cy="121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MAE: 2000</a:t>
            </a:r>
          </a:p>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83%  </a:t>
            </a:r>
          </a:p>
        </p:txBody>
      </p:sp>
      <p:sp>
        <p:nvSpPr>
          <p:cNvPr id="23" name="ïş1ïdè"/>
          <p:cNvSpPr txBox="1"/>
          <p:nvPr/>
        </p:nvSpPr>
        <p:spPr bwMode="auto">
          <a:xfrm>
            <a:off x="4427235" y="22854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Training Set</a:t>
            </a:r>
          </a:p>
        </p:txBody>
      </p:sp>
      <p:sp>
        <p:nvSpPr>
          <p:cNvPr id="24" name="文本框 23"/>
          <p:cNvSpPr txBox="1"/>
          <p:nvPr/>
        </p:nvSpPr>
        <p:spPr>
          <a:xfrm>
            <a:off x="939165" y="1135380"/>
            <a:ext cx="4477385" cy="553085"/>
          </a:xfrm>
          <a:prstGeom prst="rect">
            <a:avLst/>
          </a:prstGeom>
          <a:noFill/>
        </p:spPr>
        <p:txBody>
          <a:bodyPr wrap="square" rtlCol="0">
            <a:spAutoFit/>
          </a:bodyPr>
          <a:lstStyle/>
          <a:p>
            <a:pPr algn="l"/>
            <a:r>
              <a:rPr lang="en-US" altLang="zh-CN" sz="3000" dirty="0">
                <a:solidFill>
                  <a:schemeClr val="tx1">
                    <a:lumMod val="75000"/>
                    <a:lumOff val="25000"/>
                  </a:schemeClr>
                </a:solidFill>
                <a:latin typeface="HP Simplified Jpan" panose="020B0500000000000000" pitchFamily="34" charset="-128"/>
                <a:ea typeface="HP Simplified Jpan" panose="020B0500000000000000" pitchFamily="34" charset="-128"/>
              </a:rPr>
              <a:t>Regression Model </a:t>
            </a:r>
            <a:endParaRPr lang="zh-CN" altLang="en-US" sz="3000" dirty="0">
              <a:solidFill>
                <a:schemeClr val="tx1">
                  <a:lumMod val="75000"/>
                  <a:lumOff val="25000"/>
                </a:schemeClr>
              </a:solidFill>
              <a:latin typeface="HP Simplified Jpan" panose="020B0500000000000000" pitchFamily="34" charset="-128"/>
              <a:ea typeface="HP Simplified Jpan" panose="020B0500000000000000" pitchFamily="34" charset="-128"/>
            </a:endParaRPr>
          </a:p>
        </p:txBody>
      </p:sp>
      <p:sp>
        <p:nvSpPr>
          <p:cNvPr id="25" name="文本框 24"/>
          <p:cNvSpPr txBox="1"/>
          <p:nvPr/>
        </p:nvSpPr>
        <p:spPr>
          <a:xfrm>
            <a:off x="939165" y="1733870"/>
            <a:ext cx="3627755" cy="368300"/>
          </a:xfrm>
          <a:prstGeom prst="rect">
            <a:avLst/>
          </a:prstGeom>
          <a:noFill/>
        </p:spPr>
        <p:txBody>
          <a:bodyPr wrap="square" rtlCol="0">
            <a:spAutoFit/>
          </a:bodyPr>
          <a:lstStyle/>
          <a:p>
            <a:pPr algn="l"/>
            <a:r>
              <a:rPr lang="en-US" altLang="zh-CN" b="0" i="0" dirty="0">
                <a:solidFill>
                  <a:schemeClr val="tx1">
                    <a:lumMod val="75000"/>
                    <a:lumOff val="25000"/>
                  </a:schemeClr>
                </a:solidFill>
                <a:effectLst/>
                <a:latin typeface="HP Simplified Jpan" panose="020B0500000000000000" pitchFamily="34" charset="-128"/>
                <a:ea typeface="HP Simplified Jpan" panose="020B0500000000000000" pitchFamily="34" charset="-128"/>
              </a:rPr>
              <a:t>XGBoost Regressor </a:t>
            </a:r>
          </a:p>
        </p:txBody>
      </p:sp>
      <p:sp>
        <p:nvSpPr>
          <p:cNvPr id="27" name="îşļîdé"/>
          <p:cNvSpPr/>
          <p:nvPr/>
        </p:nvSpPr>
        <p:spPr bwMode="auto">
          <a:xfrm>
            <a:off x="7881634" y="2239222"/>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9" name="íšḻïḑé"/>
          <p:cNvSpPr/>
          <p:nvPr/>
        </p:nvSpPr>
        <p:spPr bwMode="auto">
          <a:xfrm>
            <a:off x="7939224" y="3024887"/>
            <a:ext cx="2946087" cy="9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MAE: 2173</a:t>
            </a:r>
          </a:p>
          <a:p>
            <a:pPr algn="ctr">
              <a:lnSpc>
                <a:spcPct val="150000"/>
              </a:lnSpc>
              <a:spcBef>
                <a:spcPct val="0"/>
              </a:spcBef>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72% </a:t>
            </a:r>
          </a:p>
        </p:txBody>
      </p:sp>
      <p:sp>
        <p:nvSpPr>
          <p:cNvPr id="30" name="ïş1ïdè"/>
          <p:cNvSpPr txBox="1"/>
          <p:nvPr/>
        </p:nvSpPr>
        <p:spPr bwMode="auto">
          <a:xfrm>
            <a:off x="7907033" y="23228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Testing Set </a:t>
            </a:r>
          </a:p>
        </p:txBody>
      </p:sp>
      <p:sp>
        <p:nvSpPr>
          <p:cNvPr id="3" name="文本框 2">
            <a:extLst>
              <a:ext uri="{FF2B5EF4-FFF2-40B4-BE49-F238E27FC236}">
                <a16:creationId xmlns:a16="http://schemas.microsoft.com/office/drawing/2014/main" id="{D552C8D4-2F73-4409-D566-81D7B0B8376E}"/>
              </a:ext>
            </a:extLst>
          </p:cNvPr>
          <p:cNvSpPr txBox="1"/>
          <p:nvPr/>
        </p:nvSpPr>
        <p:spPr>
          <a:xfrm>
            <a:off x="1099376" y="4928877"/>
            <a:ext cx="10106892" cy="1041504"/>
          </a:xfrm>
          <a:prstGeom prst="rect">
            <a:avLst/>
          </a:prstGeom>
          <a:noFill/>
        </p:spPr>
        <p:txBody>
          <a:bodyPr wrap="square" rtlCol="0">
            <a:spAutoFit/>
          </a:bodyPr>
          <a:lstStyle/>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difference between the training accuracy and testing accuracy is: </a:t>
            </a: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sym typeface="+mn-ea"/>
              </a:rPr>
              <a:t>10%</a:t>
            </a:r>
            <a:endPar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model in general is (Good)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grpSp>
        <p:nvGrpSpPr>
          <p:cNvPr id="9" name="Group 56"/>
          <p:cNvGrpSpPr/>
          <p:nvPr/>
        </p:nvGrpSpPr>
        <p:grpSpPr>
          <a:xfrm rot="2656768" flipH="1">
            <a:off x="448031" y="672647"/>
            <a:ext cx="1481033" cy="1674981"/>
            <a:chOff x="4552053" y="2088151"/>
            <a:chExt cx="1481076" cy="1674765"/>
          </a:xfrm>
          <a:solidFill>
            <a:srgbClr val="0B265D"/>
          </a:solidFill>
        </p:grpSpPr>
        <p:sp>
          <p:nvSpPr>
            <p:cNvPr id="10" name="Rounded Rectangle 28"/>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11" name="Rounded Rectangle 29"/>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25" name="Group 56">
            <a:extLst>
              <a:ext uri="{FF2B5EF4-FFF2-40B4-BE49-F238E27FC236}">
                <a16:creationId xmlns:a16="http://schemas.microsoft.com/office/drawing/2014/main" id="{5925EA92-4FFF-6130-0957-E7ED59C800E0}"/>
              </a:ext>
            </a:extLst>
          </p:cNvPr>
          <p:cNvGrpSpPr/>
          <p:nvPr/>
        </p:nvGrpSpPr>
        <p:grpSpPr>
          <a:xfrm rot="13274875" flipH="1">
            <a:off x="10133354" y="4776022"/>
            <a:ext cx="1481033" cy="1673470"/>
            <a:chOff x="4508426" y="2089663"/>
            <a:chExt cx="1481077" cy="1673254"/>
          </a:xfrm>
          <a:solidFill>
            <a:srgbClr val="0B265D"/>
          </a:solidFill>
        </p:grpSpPr>
        <p:sp>
          <p:nvSpPr>
            <p:cNvPr id="26" name="Rounded Rectangle 28">
              <a:extLst>
                <a:ext uri="{FF2B5EF4-FFF2-40B4-BE49-F238E27FC236}">
                  <a16:creationId xmlns:a16="http://schemas.microsoft.com/office/drawing/2014/main" id="{DAD70017-C57E-2C3D-9B00-96476B189BA7}"/>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27" name="Rounded Rectangle 29">
              <a:extLst>
                <a:ext uri="{FF2B5EF4-FFF2-40B4-BE49-F238E27FC236}">
                  <a16:creationId xmlns:a16="http://schemas.microsoft.com/office/drawing/2014/main" id="{0785A8D7-92BE-ACEE-A3C5-5538487131A6}"/>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sp>
        <p:nvSpPr>
          <p:cNvPr id="3" name="TextBox 2">
            <a:extLst>
              <a:ext uri="{FF2B5EF4-FFF2-40B4-BE49-F238E27FC236}">
                <a16:creationId xmlns:a16="http://schemas.microsoft.com/office/drawing/2014/main" id="{B4D20D95-7109-449A-6ABD-3D5CA4374B09}"/>
              </a:ext>
            </a:extLst>
          </p:cNvPr>
          <p:cNvSpPr txBox="1"/>
          <p:nvPr/>
        </p:nvSpPr>
        <p:spPr>
          <a:xfrm>
            <a:off x="1928606" y="1637836"/>
            <a:ext cx="7976903" cy="3637278"/>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Taqdeer is an integrated system for managing, operating, and organizing vehicle damage assessments electronically and professionally.</a:t>
            </a:r>
          </a:p>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Taqdeer system works on the governance of procedures and technical touch with all parties concerned with vehicle damage assessment.</a:t>
            </a:r>
          </a:p>
        </p:txBody>
      </p:sp>
      <p:sp>
        <p:nvSpPr>
          <p:cNvPr id="4" name="TextBox 3">
            <a:extLst>
              <a:ext uri="{FF2B5EF4-FFF2-40B4-BE49-F238E27FC236}">
                <a16:creationId xmlns:a16="http://schemas.microsoft.com/office/drawing/2014/main" id="{17CCBA59-9765-6CEC-39A2-B59C0CF59438}"/>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What is TAQDEER</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pic>
        <p:nvPicPr>
          <p:cNvPr id="5" name="Picture 4">
            <a:extLst>
              <a:ext uri="{FF2B5EF4-FFF2-40B4-BE49-F238E27FC236}">
                <a16:creationId xmlns:a16="http://schemas.microsoft.com/office/drawing/2014/main" id="{5A6A9307-3237-3D0B-5718-DFB70C03C221}"/>
              </a:ext>
            </a:extLst>
          </p:cNvPr>
          <p:cNvPicPr>
            <a:picLocks noChangeAspect="1"/>
          </p:cNvPicPr>
          <p:nvPr/>
        </p:nvPicPr>
        <p:blipFill rotWithShape="1">
          <a:blip r:embed="rId4">
            <a:extLst>
              <a:ext uri="{28A0092B-C50C-407E-A947-70E740481C1C}">
                <a14:useLocalDpi xmlns:a14="http://schemas.microsoft.com/office/drawing/2010/main" val="0"/>
              </a:ext>
            </a:extLst>
          </a:blip>
          <a:srcRect l="55485"/>
          <a:stretch/>
        </p:blipFill>
        <p:spPr>
          <a:xfrm>
            <a:off x="10212778" y="179231"/>
            <a:ext cx="1368039" cy="1317111"/>
          </a:xfrm>
          <a:prstGeom prst="rect">
            <a:avLst/>
          </a:prstGeom>
        </p:spPr>
      </p:pic>
    </p:spTree>
    <p:custDataLst>
      <p:tags r:id="rId1"/>
    </p:custDataLst>
    <p:extLst>
      <p:ext uri="{BB962C8B-B14F-4D97-AF65-F5344CB8AC3E}">
        <p14:creationId xmlns:p14="http://schemas.microsoft.com/office/powerpoint/2010/main" val="843990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6" name="îşļîdé"/>
          <p:cNvSpPr/>
          <p:nvPr/>
        </p:nvSpPr>
        <p:spPr bwMode="auto">
          <a:xfrm>
            <a:off x="979283" y="2241797"/>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18" name="íšḻïḑé"/>
          <p:cNvSpPr/>
          <p:nvPr/>
        </p:nvSpPr>
        <p:spPr bwMode="auto">
          <a:xfrm>
            <a:off x="985732" y="3317148"/>
            <a:ext cx="2904569" cy="624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457200" algn="ctr">
              <a:lnSpc>
                <a:spcPct val="107000"/>
              </a:lnSpc>
            </a:pPr>
            <a:r>
              <a:rPr lang="en-US" sz="2800" dirty="0">
                <a:solidFill>
                  <a:schemeClr val="bg1"/>
                </a:solidFill>
                <a:effectLst/>
                <a:latin typeface="HP Simplified Jpan" panose="020B0500000000000000" pitchFamily="34" charset="-128"/>
                <a:ea typeface="HP Simplified Jpan" panose="020B0500000000000000" pitchFamily="34" charset="-128"/>
                <a:cs typeface="Arial" panose="020B0604020202020204" pitchFamily="34" charset="0"/>
              </a:rPr>
              <a:t>Accuracy: 49%</a:t>
            </a:r>
          </a:p>
        </p:txBody>
      </p:sp>
      <p:sp>
        <p:nvSpPr>
          <p:cNvPr id="19" name="ïş1ïdè"/>
          <p:cNvSpPr txBox="1"/>
          <p:nvPr/>
        </p:nvSpPr>
        <p:spPr bwMode="auto">
          <a:xfrm>
            <a:off x="979283" y="2287976"/>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Baseline </a:t>
            </a:r>
          </a:p>
        </p:txBody>
      </p:sp>
      <p:sp>
        <p:nvSpPr>
          <p:cNvPr id="20" name="îşļîdé"/>
          <p:cNvSpPr/>
          <p:nvPr/>
        </p:nvSpPr>
        <p:spPr bwMode="auto">
          <a:xfrm>
            <a:off x="4430459" y="2239222"/>
            <a:ext cx="3324634" cy="26870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2" name="íšḻïḑé"/>
          <p:cNvSpPr/>
          <p:nvPr/>
        </p:nvSpPr>
        <p:spPr bwMode="auto">
          <a:xfrm>
            <a:off x="4424011" y="3194280"/>
            <a:ext cx="3331081" cy="121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buNone/>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76%  </a:t>
            </a:r>
          </a:p>
        </p:txBody>
      </p:sp>
      <p:sp>
        <p:nvSpPr>
          <p:cNvPr id="23" name="ïş1ïdè"/>
          <p:cNvSpPr txBox="1"/>
          <p:nvPr/>
        </p:nvSpPr>
        <p:spPr bwMode="auto">
          <a:xfrm>
            <a:off x="4427235" y="22854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Training Set</a:t>
            </a:r>
          </a:p>
        </p:txBody>
      </p:sp>
      <p:sp>
        <p:nvSpPr>
          <p:cNvPr id="24" name="文本框 23"/>
          <p:cNvSpPr txBox="1"/>
          <p:nvPr/>
        </p:nvSpPr>
        <p:spPr>
          <a:xfrm>
            <a:off x="939165" y="1135380"/>
            <a:ext cx="4477385" cy="553085"/>
          </a:xfrm>
          <a:prstGeom prst="rect">
            <a:avLst/>
          </a:prstGeom>
          <a:noFill/>
        </p:spPr>
        <p:txBody>
          <a:bodyPr wrap="square" rtlCol="0">
            <a:spAutoFit/>
          </a:bodyPr>
          <a:lstStyle/>
          <a:p>
            <a:pPr algn="l"/>
            <a:r>
              <a:rPr lang="en-US" altLang="zh-CN" sz="3000" dirty="0">
                <a:solidFill>
                  <a:schemeClr val="tx1">
                    <a:lumMod val="75000"/>
                    <a:lumOff val="25000"/>
                  </a:schemeClr>
                </a:solidFill>
                <a:latin typeface="HP Simplified Jpan" panose="020B0500000000000000" pitchFamily="34" charset="-128"/>
                <a:ea typeface="HP Simplified Jpan" panose="020B0500000000000000" pitchFamily="34" charset="-128"/>
              </a:rPr>
              <a:t>Classification Model </a:t>
            </a:r>
            <a:endParaRPr lang="zh-CN" altLang="en-US" sz="3000" dirty="0">
              <a:solidFill>
                <a:schemeClr val="tx1">
                  <a:lumMod val="75000"/>
                  <a:lumOff val="25000"/>
                </a:schemeClr>
              </a:solidFill>
              <a:latin typeface="HP Simplified Jpan" panose="020B0500000000000000" pitchFamily="34" charset="-128"/>
              <a:ea typeface="HP Simplified Jpan" panose="020B0500000000000000" pitchFamily="34" charset="-128"/>
            </a:endParaRPr>
          </a:p>
        </p:txBody>
      </p:sp>
      <p:sp>
        <p:nvSpPr>
          <p:cNvPr id="25" name="文本框 24"/>
          <p:cNvSpPr txBox="1"/>
          <p:nvPr/>
        </p:nvSpPr>
        <p:spPr>
          <a:xfrm>
            <a:off x="939165" y="1733870"/>
            <a:ext cx="3627755" cy="368300"/>
          </a:xfrm>
          <a:prstGeom prst="rect">
            <a:avLst/>
          </a:prstGeom>
          <a:noFill/>
        </p:spPr>
        <p:txBody>
          <a:bodyPr wrap="square" rtlCol="0">
            <a:spAutoFit/>
          </a:bodyPr>
          <a:lstStyle/>
          <a:p>
            <a:pPr algn="l"/>
            <a:r>
              <a:rPr lang="en-US" altLang="zh-CN" b="0" i="0" dirty="0">
                <a:solidFill>
                  <a:schemeClr val="tx1">
                    <a:lumMod val="75000"/>
                    <a:lumOff val="25000"/>
                  </a:schemeClr>
                </a:solidFill>
                <a:effectLst/>
                <a:latin typeface="HP Simplified Jpan" panose="020B0500000000000000" pitchFamily="34" charset="-128"/>
                <a:ea typeface="HP Simplified Jpan" panose="020B0500000000000000" pitchFamily="34" charset="-128"/>
              </a:rPr>
              <a:t>XGBoost Classifier</a:t>
            </a:r>
          </a:p>
        </p:txBody>
      </p:sp>
      <p:sp>
        <p:nvSpPr>
          <p:cNvPr id="27" name="îşļîdé"/>
          <p:cNvSpPr/>
          <p:nvPr/>
        </p:nvSpPr>
        <p:spPr bwMode="auto">
          <a:xfrm>
            <a:off x="7881634" y="2239222"/>
            <a:ext cx="3324634" cy="26870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chemeClr val="tx1">
                  <a:lumMod val="75000"/>
                  <a:lumOff val="25000"/>
                </a:schemeClr>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endParaRPr>
          </a:p>
        </p:txBody>
      </p:sp>
      <p:sp>
        <p:nvSpPr>
          <p:cNvPr id="29" name="íšḻïḑé"/>
          <p:cNvSpPr/>
          <p:nvPr/>
        </p:nvSpPr>
        <p:spPr bwMode="auto">
          <a:xfrm>
            <a:off x="8070907" y="3194280"/>
            <a:ext cx="2946087" cy="98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en-US" altLang="zh-CN" sz="2800" dirty="0">
                <a:solidFill>
                  <a:schemeClr val="bg1"/>
                </a:solidFill>
                <a:latin typeface="HP Simplified Jpan" panose="020B0500000000000000" pitchFamily="34" charset="-128"/>
                <a:ea typeface="HP Simplified Jpan" panose="020B0500000000000000" pitchFamily="34" charset="-128"/>
                <a:cs typeface="思源黑体 CN Regular" panose="020B0500000000000000" charset="-122"/>
                <a:sym typeface="思源黑体 CN Regular" panose="020B0500000000000000" charset="-122"/>
              </a:rPr>
              <a:t>Accuracy 74% </a:t>
            </a:r>
          </a:p>
        </p:txBody>
      </p:sp>
      <p:sp>
        <p:nvSpPr>
          <p:cNvPr id="30" name="ïş1ïdè"/>
          <p:cNvSpPr txBox="1"/>
          <p:nvPr/>
        </p:nvSpPr>
        <p:spPr bwMode="auto">
          <a:xfrm>
            <a:off x="7907033" y="2322800"/>
            <a:ext cx="245845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1800" b="1" i="0" u="none" strike="noStrike" kern="1200" cap="none" spc="0" normalizeH="0" baseline="0" noProof="0" dirty="0">
                <a:ln>
                  <a:noFill/>
                </a:ln>
                <a:solidFill>
                  <a:schemeClr val="bg1"/>
                </a:solidFill>
                <a:effectLst/>
                <a:uLnTx/>
                <a:uFillTx/>
                <a:latin typeface="HP Simplified Jpan" panose="020B0500000000000000" pitchFamily="34" charset="-128"/>
                <a:ea typeface="HP Simplified Jpan" panose="020B0500000000000000" pitchFamily="34" charset="-128"/>
                <a:cs typeface="思源黑体 CN Regular" panose="020B0500000000000000" charset="-122"/>
              </a:rPr>
              <a:t>Testing Set </a:t>
            </a:r>
          </a:p>
        </p:txBody>
      </p:sp>
      <p:sp>
        <p:nvSpPr>
          <p:cNvPr id="3" name="文本框 2">
            <a:extLst>
              <a:ext uri="{FF2B5EF4-FFF2-40B4-BE49-F238E27FC236}">
                <a16:creationId xmlns:a16="http://schemas.microsoft.com/office/drawing/2014/main" id="{D552C8D4-2F73-4409-D566-81D7B0B8376E}"/>
              </a:ext>
            </a:extLst>
          </p:cNvPr>
          <p:cNvSpPr txBox="1"/>
          <p:nvPr/>
        </p:nvSpPr>
        <p:spPr>
          <a:xfrm>
            <a:off x="1099376" y="4928877"/>
            <a:ext cx="10106892" cy="1041504"/>
          </a:xfrm>
          <a:prstGeom prst="rect">
            <a:avLst/>
          </a:prstGeom>
          <a:noFill/>
        </p:spPr>
        <p:txBody>
          <a:bodyPr wrap="square" rtlCol="0">
            <a:spAutoFit/>
          </a:bodyPr>
          <a:lstStyle/>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difference between the training accuracy and testing accuracy is: 1.8</a:t>
            </a: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sym typeface="+mn-ea"/>
              </a:rPr>
              <a:t>%</a:t>
            </a:r>
            <a:endPar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a:p>
            <a:pPr algn="just">
              <a:lnSpc>
                <a:spcPct val="140000"/>
              </a:lnSpc>
            </a:pPr>
            <a:r>
              <a:rPr lang="en-US" altLang="zh-CN" sz="2400" dirty="0">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rPr>
              <a:t>The model in general is (Great) </a:t>
            </a:r>
          </a:p>
        </p:txBody>
      </p:sp>
    </p:spTree>
    <p:custDataLst>
      <p:tags r:id="rId1"/>
    </p:custDataLst>
    <p:extLst>
      <p:ext uri="{BB962C8B-B14F-4D97-AF65-F5344CB8AC3E}">
        <p14:creationId xmlns:p14="http://schemas.microsoft.com/office/powerpoint/2010/main" val="1714446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07</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Summary</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1751808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grpSp>
        <p:nvGrpSpPr>
          <p:cNvPr id="9" name="Group 56"/>
          <p:cNvGrpSpPr/>
          <p:nvPr/>
        </p:nvGrpSpPr>
        <p:grpSpPr>
          <a:xfrm rot="2656768" flipH="1">
            <a:off x="448031" y="672647"/>
            <a:ext cx="1481033" cy="1674981"/>
            <a:chOff x="4552053" y="2088151"/>
            <a:chExt cx="1481076" cy="1674765"/>
          </a:xfrm>
          <a:solidFill>
            <a:srgbClr val="0B265D"/>
          </a:solidFill>
        </p:grpSpPr>
        <p:sp>
          <p:nvSpPr>
            <p:cNvPr id="10" name="Rounded Rectangle 28"/>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11" name="Rounded Rectangle 29"/>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25" name="Group 56">
            <a:extLst>
              <a:ext uri="{FF2B5EF4-FFF2-40B4-BE49-F238E27FC236}">
                <a16:creationId xmlns:a16="http://schemas.microsoft.com/office/drawing/2014/main" id="{5925EA92-4FFF-6130-0957-E7ED59C800E0}"/>
              </a:ext>
            </a:extLst>
          </p:cNvPr>
          <p:cNvGrpSpPr/>
          <p:nvPr/>
        </p:nvGrpSpPr>
        <p:grpSpPr>
          <a:xfrm rot="13274875" flipH="1">
            <a:off x="10133354" y="4776022"/>
            <a:ext cx="1481033" cy="1673470"/>
            <a:chOff x="4508426" y="2089663"/>
            <a:chExt cx="1481077" cy="1673254"/>
          </a:xfrm>
          <a:solidFill>
            <a:srgbClr val="0B265D"/>
          </a:solidFill>
        </p:grpSpPr>
        <p:sp>
          <p:nvSpPr>
            <p:cNvPr id="26" name="Rounded Rectangle 28">
              <a:extLst>
                <a:ext uri="{FF2B5EF4-FFF2-40B4-BE49-F238E27FC236}">
                  <a16:creationId xmlns:a16="http://schemas.microsoft.com/office/drawing/2014/main" id="{DAD70017-C57E-2C3D-9B00-96476B189BA7}"/>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27" name="Rounded Rectangle 29">
              <a:extLst>
                <a:ext uri="{FF2B5EF4-FFF2-40B4-BE49-F238E27FC236}">
                  <a16:creationId xmlns:a16="http://schemas.microsoft.com/office/drawing/2014/main" id="{0785A8D7-92BE-ACEE-A3C5-5538487131A6}"/>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sp>
        <p:nvSpPr>
          <p:cNvPr id="3" name="TextBox 2">
            <a:extLst>
              <a:ext uri="{FF2B5EF4-FFF2-40B4-BE49-F238E27FC236}">
                <a16:creationId xmlns:a16="http://schemas.microsoft.com/office/drawing/2014/main" id="{B4D20D95-7109-449A-6ABD-3D5CA4374B09}"/>
              </a:ext>
            </a:extLst>
          </p:cNvPr>
          <p:cNvSpPr txBox="1"/>
          <p:nvPr/>
        </p:nvSpPr>
        <p:spPr>
          <a:xfrm>
            <a:off x="1928605" y="2058707"/>
            <a:ext cx="7976903" cy="2991140"/>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US" sz="2600" b="0" dirty="0">
                <a:solidFill>
                  <a:srgbClr val="139490"/>
                </a:solidFill>
                <a:effectLst/>
                <a:latin typeface="HP Simplified Jpan" panose="020B0500000000000000" pitchFamily="34" charset="-128"/>
                <a:ea typeface="HP Simplified Jpan" panose="020B0500000000000000" pitchFamily="34" charset="-128"/>
              </a:rPr>
              <a:t>We think that our results are so high considering the many challenges in the data set.</a:t>
            </a:r>
          </a:p>
          <a:p>
            <a:pPr marL="285750" indent="-285750" algn="just" fontAlgn="base">
              <a:lnSpc>
                <a:spcPct val="150000"/>
              </a:lnSpc>
              <a:buFont typeface="Arial" panose="020B0604020202020204" pitchFamily="34" charset="0"/>
              <a:buChar char="•"/>
            </a:pPr>
            <a:r>
              <a:rPr lang="en-US" sz="2600" dirty="0">
                <a:solidFill>
                  <a:srgbClr val="139490"/>
                </a:solidFill>
                <a:latin typeface="HP Simplified Jpan" panose="020B0500000000000000" pitchFamily="34" charset="-128"/>
                <a:ea typeface="HP Simplified Jpan" panose="020B0500000000000000" pitchFamily="34" charset="-128"/>
              </a:rPr>
              <a:t>We also think that we can build a real automotive system that can predict vehicles damage assessments with very high accuracy.</a:t>
            </a:r>
            <a:endParaRPr lang="en-US" sz="2600" b="0" dirty="0">
              <a:solidFill>
                <a:srgbClr val="139490"/>
              </a:solidFill>
              <a:effectLst/>
              <a:latin typeface="HP Simplified Jpan" panose="020B0500000000000000" pitchFamily="34" charset="-128"/>
              <a:ea typeface="HP Simplified Jpan" panose="020B0500000000000000" pitchFamily="34" charset="-128"/>
            </a:endParaRPr>
          </a:p>
        </p:txBody>
      </p:sp>
      <p:sp>
        <p:nvSpPr>
          <p:cNvPr id="4" name="TextBox 3">
            <a:extLst>
              <a:ext uri="{FF2B5EF4-FFF2-40B4-BE49-F238E27FC236}">
                <a16:creationId xmlns:a16="http://schemas.microsoft.com/office/drawing/2014/main" id="{17CCBA59-9765-6CEC-39A2-B59C0CF59438}"/>
              </a:ext>
            </a:extLst>
          </p:cNvPr>
          <p:cNvSpPr txBox="1"/>
          <p:nvPr/>
        </p:nvSpPr>
        <p:spPr>
          <a:xfrm>
            <a:off x="3488641" y="658948"/>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Summary</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2776702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3519170"/>
            <a:chOff x="5997" y="2829"/>
            <a:chExt cx="7206" cy="5542"/>
          </a:xfrm>
        </p:grpSpPr>
        <p:sp>
          <p:nvSpPr>
            <p:cNvPr id="3" name="矩形 2"/>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08</a:t>
              </a:r>
            </a:p>
          </p:txBody>
        </p:sp>
        <p:sp>
          <p:nvSpPr>
            <p:cNvPr id="6" name="矩形 5"/>
            <p:cNvSpPr/>
            <p:nvPr/>
          </p:nvSpPr>
          <p:spPr>
            <a:xfrm>
              <a:off x="5997" y="5899"/>
              <a:ext cx="7206" cy="2472"/>
            </a:xfrm>
            <a:prstGeom prst="rect">
              <a:avLst/>
            </a:prstGeom>
          </p:spPr>
          <p:txBody>
            <a:bodyPr wrap="square">
              <a:spAutoFit/>
            </a:bodyPr>
            <a:lstStyle/>
            <a:p>
              <a:pPr algn="ct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spTree>
    <p:custDataLst>
      <p:tags r:id="rId1"/>
    </p:custDataLst>
    <p:extLst>
      <p:ext uri="{BB962C8B-B14F-4D97-AF65-F5344CB8AC3E}">
        <p14:creationId xmlns:p14="http://schemas.microsoft.com/office/powerpoint/2010/main" val="2504597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21">
            <a:extLst>
              <a:ext uri="{FF2B5EF4-FFF2-40B4-BE49-F238E27FC236}">
                <a16:creationId xmlns:a16="http://schemas.microsoft.com/office/drawing/2014/main" id="{DF3AA9FB-5065-F6A2-C71E-063DA3245308}"/>
              </a:ext>
            </a:extLst>
          </p:cNvPr>
          <p:cNvSpPr/>
          <p:nvPr/>
        </p:nvSpPr>
        <p:spPr>
          <a:xfrm>
            <a:off x="0" y="1"/>
            <a:ext cx="12192000" cy="6857999"/>
          </a:xfrm>
          <a:prstGeom prst="roundRect">
            <a:avLst>
              <a:gd name="adj" fmla="val 0"/>
            </a:avLst>
          </a:prstGeom>
          <a:gradFill flip="none" rotWithShape="1">
            <a:gsLst>
              <a:gs pos="66000">
                <a:srgbClr val="28303B"/>
              </a:gs>
              <a:gs pos="23000">
                <a:srgbClr val="224254"/>
              </a:gs>
              <a:gs pos="1000">
                <a:srgbClr val="DCF1F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bg1"/>
              </a:solidFill>
              <a:latin typeface="HP Simplified Jpan" panose="020B0500000000000000" pitchFamily="34" charset="-128"/>
              <a:ea typeface="HP Simplified Jpan" panose="020B0500000000000000" pitchFamily="34" charset="-128"/>
            </a:endParaRPr>
          </a:p>
        </p:txBody>
      </p:sp>
      <p:sp>
        <p:nvSpPr>
          <p:cNvPr id="107" name="Google Shape;567;p38">
            <a:extLst>
              <a:ext uri="{FF2B5EF4-FFF2-40B4-BE49-F238E27FC236}">
                <a16:creationId xmlns:a16="http://schemas.microsoft.com/office/drawing/2014/main" id="{201D9316-CC5D-8D1C-613D-6948B6820089}"/>
              </a:ext>
            </a:extLst>
          </p:cNvPr>
          <p:cNvSpPr/>
          <p:nvPr/>
        </p:nvSpPr>
        <p:spPr>
          <a:xfrm>
            <a:off x="0" y="2574228"/>
            <a:ext cx="12192000" cy="1506705"/>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HP Simplified Jpan" panose="020B0500000000000000" pitchFamily="34" charset="-128"/>
              <a:ea typeface="HP Simplified Jpan" panose="020B0500000000000000" pitchFamily="34" charset="-128"/>
              <a:cs typeface="Calibri"/>
              <a:sym typeface="Calibri"/>
            </a:endParaRPr>
          </a:p>
        </p:txBody>
      </p:sp>
      <p:sp>
        <p:nvSpPr>
          <p:cNvPr id="108" name="Google Shape;568;p38">
            <a:extLst>
              <a:ext uri="{FF2B5EF4-FFF2-40B4-BE49-F238E27FC236}">
                <a16:creationId xmlns:a16="http://schemas.microsoft.com/office/drawing/2014/main" id="{2C5FAA28-9D8E-47F5-5B26-57400729CD69}"/>
              </a:ext>
            </a:extLst>
          </p:cNvPr>
          <p:cNvSpPr/>
          <p:nvPr/>
        </p:nvSpPr>
        <p:spPr>
          <a:xfrm>
            <a:off x="0" y="2574228"/>
            <a:ext cx="12192000" cy="1506705"/>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HP Simplified Jpan" panose="020B0500000000000000" pitchFamily="34" charset="-128"/>
              <a:ea typeface="HP Simplified Jpan" panose="020B0500000000000000" pitchFamily="34" charset="-128"/>
              <a:cs typeface="Calibri"/>
              <a:sym typeface="Calibri"/>
            </a:endParaRPr>
          </a:p>
        </p:txBody>
      </p:sp>
      <p:sp>
        <p:nvSpPr>
          <p:cNvPr id="135" name="文本框 41">
            <a:extLst>
              <a:ext uri="{FF2B5EF4-FFF2-40B4-BE49-F238E27FC236}">
                <a16:creationId xmlns:a16="http://schemas.microsoft.com/office/drawing/2014/main" id="{C02CACA1-4152-D4A8-3534-4109B892D476}"/>
              </a:ext>
            </a:extLst>
          </p:cNvPr>
          <p:cNvSpPr txBox="1"/>
          <p:nvPr/>
        </p:nvSpPr>
        <p:spPr>
          <a:xfrm>
            <a:off x="1686006" y="1176424"/>
            <a:ext cx="1901825" cy="38042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Develop our models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37" name="文本框 55">
            <a:extLst>
              <a:ext uri="{FF2B5EF4-FFF2-40B4-BE49-F238E27FC236}">
                <a16:creationId xmlns:a16="http://schemas.microsoft.com/office/drawing/2014/main" id="{0503020D-A5FE-9454-CC3F-27C44DFEF798}"/>
              </a:ext>
            </a:extLst>
          </p:cNvPr>
          <p:cNvSpPr txBox="1"/>
          <p:nvPr/>
        </p:nvSpPr>
        <p:spPr>
          <a:xfrm>
            <a:off x="4468649" y="1006633"/>
            <a:ext cx="1901825" cy="72513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Testing the models in the real-world life </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grpSp>
        <p:nvGrpSpPr>
          <p:cNvPr id="138" name="Google Shape;569;p38">
            <a:extLst>
              <a:ext uri="{FF2B5EF4-FFF2-40B4-BE49-F238E27FC236}">
                <a16:creationId xmlns:a16="http://schemas.microsoft.com/office/drawing/2014/main" id="{01BB6D7A-68DA-73E6-E318-C30D644904EB}"/>
              </a:ext>
            </a:extLst>
          </p:cNvPr>
          <p:cNvGrpSpPr/>
          <p:nvPr/>
        </p:nvGrpSpPr>
        <p:grpSpPr>
          <a:xfrm>
            <a:off x="2321320" y="1660484"/>
            <a:ext cx="631200" cy="631200"/>
            <a:chOff x="1786339" y="1703401"/>
            <a:chExt cx="473400" cy="473400"/>
          </a:xfrm>
          <a:solidFill>
            <a:srgbClr val="94BF69"/>
          </a:solidFill>
        </p:grpSpPr>
        <p:sp>
          <p:nvSpPr>
            <p:cNvPr id="139" name="Google Shape;570;p38">
              <a:extLst>
                <a:ext uri="{FF2B5EF4-FFF2-40B4-BE49-F238E27FC236}">
                  <a16:creationId xmlns:a16="http://schemas.microsoft.com/office/drawing/2014/main" id="{BE2582E1-284A-6C38-0B2F-DCD09127938B}"/>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0" name="Google Shape;571;p38">
              <a:extLst>
                <a:ext uri="{FF2B5EF4-FFF2-40B4-BE49-F238E27FC236}">
                  <a16:creationId xmlns:a16="http://schemas.microsoft.com/office/drawing/2014/main" id="{458EA08B-3918-EAA0-7B3A-96CC06162A31}"/>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1</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1" name="Google Shape;569;p38">
            <a:extLst>
              <a:ext uri="{FF2B5EF4-FFF2-40B4-BE49-F238E27FC236}">
                <a16:creationId xmlns:a16="http://schemas.microsoft.com/office/drawing/2014/main" id="{B26EC137-41C5-790A-6A74-8A2D0D664CB7}"/>
              </a:ext>
            </a:extLst>
          </p:cNvPr>
          <p:cNvGrpSpPr/>
          <p:nvPr/>
        </p:nvGrpSpPr>
        <p:grpSpPr>
          <a:xfrm>
            <a:off x="5103963" y="1660484"/>
            <a:ext cx="631200" cy="631200"/>
            <a:chOff x="1786339" y="1703401"/>
            <a:chExt cx="473400" cy="473400"/>
          </a:xfrm>
          <a:solidFill>
            <a:srgbClr val="28313C"/>
          </a:solidFill>
        </p:grpSpPr>
        <p:sp>
          <p:nvSpPr>
            <p:cNvPr id="142" name="Google Shape;570;p38">
              <a:extLst>
                <a:ext uri="{FF2B5EF4-FFF2-40B4-BE49-F238E27FC236}">
                  <a16:creationId xmlns:a16="http://schemas.microsoft.com/office/drawing/2014/main" id="{C5762C99-FF1E-44A1-FAD7-3026134F5D41}"/>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143" name="Google Shape;571;p38">
              <a:extLst>
                <a:ext uri="{FF2B5EF4-FFF2-40B4-BE49-F238E27FC236}">
                  <a16:creationId xmlns:a16="http://schemas.microsoft.com/office/drawing/2014/main" id="{10147C32-5AF5-2280-460A-F80E2A60307F}"/>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3</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4" name="Google Shape;569;p38">
            <a:extLst>
              <a:ext uri="{FF2B5EF4-FFF2-40B4-BE49-F238E27FC236}">
                <a16:creationId xmlns:a16="http://schemas.microsoft.com/office/drawing/2014/main" id="{F5725B39-C995-905C-0C12-E25C03F62DAE}"/>
              </a:ext>
            </a:extLst>
          </p:cNvPr>
          <p:cNvGrpSpPr/>
          <p:nvPr/>
        </p:nvGrpSpPr>
        <p:grpSpPr>
          <a:xfrm>
            <a:off x="7881286" y="1604281"/>
            <a:ext cx="631200" cy="631200"/>
            <a:chOff x="1786339" y="1703401"/>
            <a:chExt cx="473400" cy="473400"/>
          </a:xfrm>
          <a:solidFill>
            <a:srgbClr val="94BF69"/>
          </a:solidFill>
        </p:grpSpPr>
        <p:sp>
          <p:nvSpPr>
            <p:cNvPr id="145" name="Google Shape;570;p38">
              <a:extLst>
                <a:ext uri="{FF2B5EF4-FFF2-40B4-BE49-F238E27FC236}">
                  <a16:creationId xmlns:a16="http://schemas.microsoft.com/office/drawing/2014/main" id="{8F0AAAFE-7F74-27B5-9DAC-E3DBF7EFCD7A}"/>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6" name="Google Shape;571;p38">
              <a:extLst>
                <a:ext uri="{FF2B5EF4-FFF2-40B4-BE49-F238E27FC236}">
                  <a16:creationId xmlns:a16="http://schemas.microsoft.com/office/drawing/2014/main" id="{F69A6999-3757-C29B-4D6C-2B3D1C69AE23}"/>
                </a:ext>
              </a:extLst>
            </p:cNvPr>
            <p:cNvSpPr/>
            <p:nvPr/>
          </p:nvSpPr>
          <p:spPr>
            <a:xfrm>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5</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47" name="Google Shape;569;p38">
            <a:extLst>
              <a:ext uri="{FF2B5EF4-FFF2-40B4-BE49-F238E27FC236}">
                <a16:creationId xmlns:a16="http://schemas.microsoft.com/office/drawing/2014/main" id="{C964815E-04D8-14EB-1C70-2048032F4D40}"/>
              </a:ext>
            </a:extLst>
          </p:cNvPr>
          <p:cNvGrpSpPr/>
          <p:nvPr/>
        </p:nvGrpSpPr>
        <p:grpSpPr>
          <a:xfrm rot="10800000">
            <a:off x="3771956" y="4455917"/>
            <a:ext cx="446325" cy="446325"/>
            <a:chOff x="1855667" y="1772729"/>
            <a:chExt cx="334744" cy="334744"/>
          </a:xfrm>
          <a:solidFill>
            <a:srgbClr val="28313C"/>
          </a:solidFill>
        </p:grpSpPr>
        <p:sp>
          <p:nvSpPr>
            <p:cNvPr id="148" name="Google Shape;570;p38">
              <a:extLst>
                <a:ext uri="{FF2B5EF4-FFF2-40B4-BE49-F238E27FC236}">
                  <a16:creationId xmlns:a16="http://schemas.microsoft.com/office/drawing/2014/main" id="{BD691B56-E68A-E2F3-E884-14B87C961B73}"/>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49" name="Google Shape;571;p38">
              <a:extLst>
                <a:ext uri="{FF2B5EF4-FFF2-40B4-BE49-F238E27FC236}">
                  <a16:creationId xmlns:a16="http://schemas.microsoft.com/office/drawing/2014/main" id="{FCDB9BC9-AAE3-94FF-BAAE-58108579FD40}"/>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2</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53" name="Google Shape;569;p38">
            <a:extLst>
              <a:ext uri="{FF2B5EF4-FFF2-40B4-BE49-F238E27FC236}">
                <a16:creationId xmlns:a16="http://schemas.microsoft.com/office/drawing/2014/main" id="{B70FB249-42C4-0044-37E7-A9E52956C809}"/>
              </a:ext>
            </a:extLst>
          </p:cNvPr>
          <p:cNvGrpSpPr/>
          <p:nvPr/>
        </p:nvGrpSpPr>
        <p:grpSpPr>
          <a:xfrm rot="10800000">
            <a:off x="6497558" y="4464653"/>
            <a:ext cx="446325" cy="446325"/>
            <a:chOff x="1855667" y="1772729"/>
            <a:chExt cx="334744" cy="334744"/>
          </a:xfrm>
          <a:solidFill>
            <a:srgbClr val="94BF69"/>
          </a:solidFill>
        </p:grpSpPr>
        <p:sp>
          <p:nvSpPr>
            <p:cNvPr id="154" name="Google Shape;570;p38">
              <a:extLst>
                <a:ext uri="{FF2B5EF4-FFF2-40B4-BE49-F238E27FC236}">
                  <a16:creationId xmlns:a16="http://schemas.microsoft.com/office/drawing/2014/main" id="{CFEF270D-3A8A-9903-57E6-4BE301F19930}"/>
                </a:ext>
              </a:extLst>
            </p:cNvPr>
            <p:cNvSpPr/>
            <p:nvPr/>
          </p:nvSpPr>
          <p:spPr>
            <a:xfrm rot="8100000">
              <a:off x="1855667" y="1772729"/>
              <a:ext cx="334744" cy="334744"/>
            </a:xfrm>
            <a:prstGeom prst="teardrop">
              <a:avLst>
                <a:gd name="adj" fmla="val 100000"/>
              </a:avLst>
            </a:prstGeom>
            <a:grpFill/>
            <a:ln>
              <a:noFill/>
            </a:ln>
          </p:spPr>
          <p:txBody>
            <a:bodyPr spcFirstLastPara="1" wrap="square" lIns="121900" tIns="121900" rIns="121900" bIns="121900" anchor="ctr" anchorCtr="0">
              <a:noAutofit/>
            </a:bodyPr>
            <a:lstStyle/>
            <a:p>
              <a:endParaRPr sz="2400">
                <a:latin typeface="HP Simplified Jpan" panose="020B0500000000000000" pitchFamily="34" charset="-128"/>
                <a:ea typeface="HP Simplified Jpan" panose="020B0500000000000000" pitchFamily="34" charset="-128"/>
              </a:endParaRPr>
            </a:p>
          </p:txBody>
        </p:sp>
        <p:sp>
          <p:nvSpPr>
            <p:cNvPr id="155" name="Google Shape;571;p38">
              <a:extLst>
                <a:ext uri="{FF2B5EF4-FFF2-40B4-BE49-F238E27FC236}">
                  <a16:creationId xmlns:a16="http://schemas.microsoft.com/office/drawing/2014/main" id="{B16105B7-6742-CEF4-C383-8793B6CD1ADA}"/>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4</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grpSp>
        <p:nvGrpSpPr>
          <p:cNvPr id="159" name="Google Shape;569;p38">
            <a:extLst>
              <a:ext uri="{FF2B5EF4-FFF2-40B4-BE49-F238E27FC236}">
                <a16:creationId xmlns:a16="http://schemas.microsoft.com/office/drawing/2014/main" id="{4C81466C-5412-C9F9-4951-1628E1BD0369}"/>
              </a:ext>
            </a:extLst>
          </p:cNvPr>
          <p:cNvGrpSpPr/>
          <p:nvPr/>
        </p:nvGrpSpPr>
        <p:grpSpPr>
          <a:xfrm rot="10800000">
            <a:off x="9273961" y="4473389"/>
            <a:ext cx="446325" cy="446325"/>
            <a:chOff x="1855667" y="1772729"/>
            <a:chExt cx="334744" cy="334744"/>
          </a:xfrm>
          <a:solidFill>
            <a:srgbClr val="28313C"/>
          </a:solidFill>
        </p:grpSpPr>
        <p:sp>
          <p:nvSpPr>
            <p:cNvPr id="160" name="Google Shape;570;p38">
              <a:extLst>
                <a:ext uri="{FF2B5EF4-FFF2-40B4-BE49-F238E27FC236}">
                  <a16:creationId xmlns:a16="http://schemas.microsoft.com/office/drawing/2014/main" id="{0A2D053A-A0F4-2255-9ED7-38BAFAAB153A}"/>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161" name="Google Shape;571;p38">
              <a:extLst>
                <a:ext uri="{FF2B5EF4-FFF2-40B4-BE49-F238E27FC236}">
                  <a16:creationId xmlns:a16="http://schemas.microsoft.com/office/drawing/2014/main" id="{3D0C8E7C-D770-18A5-3467-FBB1441CDA9C}"/>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6</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sp>
        <p:nvSpPr>
          <p:cNvPr id="165" name="文本框 55">
            <a:extLst>
              <a:ext uri="{FF2B5EF4-FFF2-40B4-BE49-F238E27FC236}">
                <a16:creationId xmlns:a16="http://schemas.microsoft.com/office/drawing/2014/main" id="{564102AA-F341-CF85-0395-BBECE3A90018}"/>
              </a:ext>
            </a:extLst>
          </p:cNvPr>
          <p:cNvSpPr txBox="1"/>
          <p:nvPr/>
        </p:nvSpPr>
        <p:spPr>
          <a:xfrm>
            <a:off x="3039637" y="4932130"/>
            <a:ext cx="1901825" cy="72513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Contact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 to present our work</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6" name="文本框 55">
            <a:extLst>
              <a:ext uri="{FF2B5EF4-FFF2-40B4-BE49-F238E27FC236}">
                <a16:creationId xmlns:a16="http://schemas.microsoft.com/office/drawing/2014/main" id="{7208537A-95EC-28BF-57D6-583D9336327F}"/>
              </a:ext>
            </a:extLst>
          </p:cNvPr>
          <p:cNvSpPr txBox="1"/>
          <p:nvPr/>
        </p:nvSpPr>
        <p:spPr>
          <a:xfrm>
            <a:off x="5397677" y="4932130"/>
            <a:ext cx="2641520" cy="72513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Training the models with more new data from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7" name="文本框 55">
            <a:extLst>
              <a:ext uri="{FF2B5EF4-FFF2-40B4-BE49-F238E27FC236}">
                <a16:creationId xmlns:a16="http://schemas.microsoft.com/office/drawing/2014/main" id="{45683069-96DC-B65A-CB43-C8BFBBDE5683}"/>
              </a:ext>
            </a:extLst>
          </p:cNvPr>
          <p:cNvSpPr txBox="1"/>
          <p:nvPr/>
        </p:nvSpPr>
        <p:spPr>
          <a:xfrm>
            <a:off x="7088414" y="1010925"/>
            <a:ext cx="2216942" cy="72513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Improving the accuracy of the models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8" name="文本框 55">
            <a:extLst>
              <a:ext uri="{FF2B5EF4-FFF2-40B4-BE49-F238E27FC236}">
                <a16:creationId xmlns:a16="http://schemas.microsoft.com/office/drawing/2014/main" id="{63307A43-C968-9ABE-DB55-8DDB2B9E81E8}"/>
              </a:ext>
            </a:extLst>
          </p:cNvPr>
          <p:cNvSpPr txBox="1"/>
          <p:nvPr/>
        </p:nvSpPr>
        <p:spPr>
          <a:xfrm>
            <a:off x="8375574" y="4937417"/>
            <a:ext cx="2238532" cy="725135"/>
          </a:xfrm>
          <a:prstGeom prst="rect">
            <a:avLst/>
          </a:prstGeom>
          <a:noFill/>
        </p:spPr>
        <p:txBody>
          <a:bodyPr wrap="square" rtlCol="0">
            <a:spAutoFit/>
          </a:bodyPr>
          <a:lstStyle/>
          <a:p>
            <a:pPr algn="ctr">
              <a:lnSpc>
                <a:spcPct val="14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Publish our system to use in </a:t>
            </a:r>
            <a:r>
              <a:rPr lang="en-US" altLang="zh-CN" sz="1600" dirty="0" err="1">
                <a:solidFill>
                  <a:schemeClr val="bg1"/>
                </a:solidFill>
                <a:latin typeface="HP Simplified Jpan" panose="020B0500000000000000" pitchFamily="34" charset="-128"/>
                <a:ea typeface="HP Simplified Jpan" panose="020B0500000000000000" pitchFamily="34" charset="-128"/>
                <a:cs typeface="+mn-ea"/>
                <a:sym typeface="+mn-lt"/>
              </a:rPr>
              <a:t>Taqdeer</a:t>
            </a:r>
            <a:r>
              <a:rPr lang="en-US" altLang="zh-CN" sz="1600" dirty="0">
                <a:solidFill>
                  <a:schemeClr val="bg1"/>
                </a:solidFill>
                <a:latin typeface="HP Simplified Jpan" panose="020B0500000000000000" pitchFamily="34" charset="-128"/>
                <a:ea typeface="HP Simplified Jpan" panose="020B0500000000000000" pitchFamily="34" charset="-128"/>
                <a:cs typeface="+mn-ea"/>
                <a:sym typeface="+mn-lt"/>
              </a:rPr>
              <a:t> centers</a:t>
            </a:r>
            <a:endParaRPr lang="zh-CN" altLang="en-US" sz="1600" dirty="0">
              <a:solidFill>
                <a:schemeClr val="bg1"/>
              </a:solidFill>
              <a:latin typeface="HP Simplified Jpan" panose="020B0500000000000000" pitchFamily="34" charset="-128"/>
              <a:ea typeface="HP Simplified Jpan" panose="020B0500000000000000" pitchFamily="34" charset="-128"/>
              <a:cs typeface="+mn-ea"/>
              <a:sym typeface="+mn-lt"/>
            </a:endParaRPr>
          </a:p>
        </p:txBody>
      </p:sp>
      <p:sp>
        <p:nvSpPr>
          <p:cNvPr id="169" name="矩形 5">
            <a:extLst>
              <a:ext uri="{FF2B5EF4-FFF2-40B4-BE49-F238E27FC236}">
                <a16:creationId xmlns:a16="http://schemas.microsoft.com/office/drawing/2014/main" id="{35261B92-B165-75E6-8C15-A15448400EB5}"/>
              </a:ext>
            </a:extLst>
          </p:cNvPr>
          <p:cNvSpPr/>
          <p:nvPr/>
        </p:nvSpPr>
        <p:spPr>
          <a:xfrm>
            <a:off x="252371" y="236841"/>
            <a:ext cx="4137898" cy="646331"/>
          </a:xfrm>
          <a:prstGeom prst="rect">
            <a:avLst/>
          </a:prstGeom>
        </p:spPr>
        <p:txBody>
          <a:bodyPr wrap="square">
            <a:spAutoFit/>
          </a:bodyPr>
          <a:lstStyle/>
          <a:p>
            <a:pPr algn="ctr"/>
            <a:r>
              <a:rPr lang="en-US" altLang="zh-CN" sz="36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Future Work</a:t>
            </a:r>
            <a:endParaRPr lang="zh-CN" altLang="en-US" sz="36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p:txBody>
      </p:sp>
      <p:grpSp>
        <p:nvGrpSpPr>
          <p:cNvPr id="2" name="Google Shape;569;p38">
            <a:extLst>
              <a:ext uri="{FF2B5EF4-FFF2-40B4-BE49-F238E27FC236}">
                <a16:creationId xmlns:a16="http://schemas.microsoft.com/office/drawing/2014/main" id="{3E297C32-5BF3-9BAB-2B75-D55310328DC0}"/>
              </a:ext>
            </a:extLst>
          </p:cNvPr>
          <p:cNvGrpSpPr/>
          <p:nvPr/>
        </p:nvGrpSpPr>
        <p:grpSpPr>
          <a:xfrm rot="10800000">
            <a:off x="3769671" y="4455916"/>
            <a:ext cx="446325" cy="446325"/>
            <a:chOff x="1855667" y="1772729"/>
            <a:chExt cx="334744" cy="334744"/>
          </a:xfrm>
          <a:solidFill>
            <a:srgbClr val="94BF69"/>
          </a:solidFill>
        </p:grpSpPr>
        <p:sp>
          <p:nvSpPr>
            <p:cNvPr id="3" name="Google Shape;570;p38">
              <a:extLst>
                <a:ext uri="{FF2B5EF4-FFF2-40B4-BE49-F238E27FC236}">
                  <a16:creationId xmlns:a16="http://schemas.microsoft.com/office/drawing/2014/main" id="{99CC4210-A754-F08C-C59A-121F35CAA3AD}"/>
                </a:ext>
              </a:extLst>
            </p:cNvPr>
            <p:cNvSpPr/>
            <p:nvPr/>
          </p:nvSpPr>
          <p:spPr>
            <a:xfrm rot="8100000">
              <a:off x="1855667" y="1772729"/>
              <a:ext cx="334744" cy="334744"/>
            </a:xfrm>
            <a:prstGeom prst="teardrop">
              <a:avLst>
                <a:gd name="adj" fmla="val 100000"/>
              </a:avLst>
            </a:prstGeom>
            <a:solidFill>
              <a:srgbClr val="139490"/>
            </a:solidFill>
            <a:ln>
              <a:noFill/>
            </a:ln>
          </p:spPr>
          <p:txBody>
            <a:bodyPr spcFirstLastPara="1" wrap="square" lIns="121900" tIns="121900" rIns="121900" bIns="121900" anchor="ctr" anchorCtr="0">
              <a:noAutofit/>
            </a:bodyPr>
            <a:lstStyle/>
            <a:p>
              <a:endParaRPr sz="2400" dirty="0">
                <a:latin typeface="HP Simplified Jpan" panose="020B0500000000000000" pitchFamily="34" charset="-128"/>
                <a:ea typeface="HP Simplified Jpan" panose="020B0500000000000000" pitchFamily="34" charset="-128"/>
              </a:endParaRPr>
            </a:p>
          </p:txBody>
        </p:sp>
        <p:sp>
          <p:nvSpPr>
            <p:cNvPr id="4" name="Google Shape;571;p38">
              <a:extLst>
                <a:ext uri="{FF2B5EF4-FFF2-40B4-BE49-F238E27FC236}">
                  <a16:creationId xmlns:a16="http://schemas.microsoft.com/office/drawing/2014/main" id="{9C5603B2-F66D-0E53-B179-9E10539F74C8}"/>
                </a:ext>
              </a:extLst>
            </p:cNvPr>
            <p:cNvSpPr/>
            <p:nvPr/>
          </p:nvSpPr>
          <p:spPr>
            <a:xfrm rot="10800000">
              <a:off x="1957702" y="1866499"/>
              <a:ext cx="134100" cy="134100"/>
            </a:xfrm>
            <a:prstGeom prst="ellipse">
              <a:avLst/>
            </a:prstGeom>
            <a:solidFill>
              <a:schemeClr val="bg1"/>
            </a:solidFill>
            <a:ln>
              <a:noFill/>
            </a:ln>
          </p:spPr>
          <p:txBody>
            <a:bodyPr spcFirstLastPara="1" wrap="square" lIns="0" tIns="0" rIns="0" bIns="0" anchor="ctr" anchorCtr="0">
              <a:noAutofit/>
            </a:bodyPr>
            <a:lstStyle/>
            <a:p>
              <a:pPr algn="ctr"/>
              <a:r>
                <a:rPr lang="en" sz="800" dirty="0">
                  <a:solidFill>
                    <a:schemeClr val="dk1"/>
                  </a:solidFill>
                  <a:latin typeface="HP Simplified Jpan" panose="020B0500000000000000" pitchFamily="34" charset="-128"/>
                  <a:ea typeface="HP Simplified Jpan" panose="020B0500000000000000" pitchFamily="34" charset="-128"/>
                  <a:cs typeface="Barlow Light"/>
                  <a:sym typeface="Barlow Light"/>
                </a:rPr>
                <a:t>2</a:t>
              </a:r>
              <a:endParaRPr sz="800" dirty="0">
                <a:solidFill>
                  <a:schemeClr val="dk1"/>
                </a:solidFill>
                <a:latin typeface="HP Simplified Jpan" panose="020B0500000000000000" pitchFamily="34" charset="-128"/>
                <a:ea typeface="HP Simplified Jpan" panose="020B0500000000000000" pitchFamily="34" charset="-128"/>
                <a:cs typeface="Barlow Light"/>
                <a:sym typeface="Barlow Light"/>
              </a:endParaRPr>
            </a:p>
          </p:txBody>
        </p:sp>
      </p:gr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tretch>
            <a:fillRect/>
          </a:stretch>
        </p:blipFill>
        <p:spPr>
          <a:xfrm>
            <a:off x="0" y="1905"/>
            <a:ext cx="12192000" cy="6856095"/>
          </a:xfrm>
          <a:prstGeom prst="rect">
            <a:avLst/>
          </a:prstGeom>
        </p:spPr>
      </p:pic>
      <p:sp>
        <p:nvSpPr>
          <p:cNvPr id="14" name="文本框 13"/>
          <p:cNvSpPr txBox="1"/>
          <p:nvPr/>
        </p:nvSpPr>
        <p:spPr>
          <a:xfrm>
            <a:off x="778365" y="2431345"/>
            <a:ext cx="7440819" cy="2092881"/>
          </a:xfrm>
          <a:prstGeom prst="rect">
            <a:avLst/>
          </a:prstGeom>
          <a:noFill/>
        </p:spPr>
        <p:txBody>
          <a:bodyPr wrap="square" rtlCol="0">
            <a:spAutoFit/>
          </a:bodyPr>
          <a:lstStyle/>
          <a:p>
            <a:r>
              <a:rPr lang="en" sz="5000" b="0" dirty="0">
                <a:solidFill>
                  <a:schemeClr val="bg1"/>
                </a:solidFill>
                <a:latin typeface="HP Simplified Jpan" panose="020B0500000000000000" pitchFamily="34" charset="-128"/>
                <a:ea typeface="HP Simplified Jpan" panose="020B0500000000000000" pitchFamily="34" charset="-128"/>
              </a:rPr>
              <a:t>Thank You For Listening</a:t>
            </a:r>
          </a:p>
          <a:p>
            <a:endParaRPr lang="en" sz="5000" b="0" dirty="0">
              <a:solidFill>
                <a:schemeClr val="bg1"/>
              </a:solidFill>
              <a:latin typeface="HP Simplified Jpan" panose="020B0500000000000000" pitchFamily="34" charset="-128"/>
              <a:ea typeface="HP Simplified Jpan" panose="020B0500000000000000" pitchFamily="34" charset="-128"/>
            </a:endParaRPr>
          </a:p>
          <a:p>
            <a:r>
              <a:rPr lang="en" altLang="zh-CN" sz="3000" cap="all" dirty="0">
                <a:solidFill>
                  <a:schemeClr val="bg1"/>
                </a:solidFill>
                <a:uFillTx/>
                <a:latin typeface="HP Simplified Jpan" panose="020B0500000000000000" pitchFamily="34" charset="-128"/>
                <a:ea typeface="HP Simplified Jpan" panose="020B0500000000000000" pitchFamily="34" charset="-128"/>
                <a:cs typeface="思源黑体 CN Bold" panose="020B0800000000000000" charset="-122"/>
                <a:sym typeface="+mn-ea"/>
              </a:rPr>
              <a:t>Any Questio</a:t>
            </a:r>
            <a:r>
              <a:rPr lang="en" altLang="zh-CN" sz="3000" cap="all" dirty="0">
                <a:solidFill>
                  <a:schemeClr val="bg1"/>
                </a:solidFill>
                <a:latin typeface="HP Simplified Jpan" panose="020B0500000000000000" pitchFamily="34" charset="-128"/>
                <a:ea typeface="HP Simplified Jpan" panose="020B0500000000000000" pitchFamily="34" charset="-128"/>
                <a:cs typeface="思源黑体 CN Bold" panose="020B0800000000000000" charset="-122"/>
                <a:sym typeface="+mn-ea"/>
              </a:rPr>
              <a:t>ns?</a:t>
            </a:r>
            <a:endParaRPr lang="zh-CN" altLang="en-US" sz="3000" cap="all" dirty="0">
              <a:solidFill>
                <a:schemeClr val="bg1"/>
              </a:solidFill>
              <a:uFillTx/>
              <a:latin typeface="HP Simplified Jpan" panose="020B0500000000000000" pitchFamily="34" charset="-128"/>
              <a:ea typeface="HP Simplified Jpan" panose="020B0500000000000000" pitchFamily="34" charset="-128"/>
              <a:cs typeface="思源黑体 CN Bold" panose="020B0800000000000000" charset="-122"/>
              <a:sym typeface="+mn-ea"/>
            </a:endParaRPr>
          </a:p>
        </p:txBody>
      </p:sp>
      <p:grpSp>
        <p:nvGrpSpPr>
          <p:cNvPr id="2" name="组合 23">
            <a:extLst>
              <a:ext uri="{FF2B5EF4-FFF2-40B4-BE49-F238E27FC236}">
                <a16:creationId xmlns:a16="http://schemas.microsoft.com/office/drawing/2014/main" id="{6CA67183-19C9-DBE6-C48B-DDAAA8D46CAA}"/>
              </a:ext>
            </a:extLst>
          </p:cNvPr>
          <p:cNvGrpSpPr/>
          <p:nvPr/>
        </p:nvGrpSpPr>
        <p:grpSpPr>
          <a:xfrm>
            <a:off x="1776842" y="945523"/>
            <a:ext cx="2575776" cy="523151"/>
            <a:chOff x="2318" y="1686"/>
            <a:chExt cx="2775" cy="659"/>
          </a:xfrm>
        </p:grpSpPr>
        <p:sp>
          <p:nvSpPr>
            <p:cNvPr id="5" name="文本框 2">
              <a:extLst>
                <a:ext uri="{FF2B5EF4-FFF2-40B4-BE49-F238E27FC236}">
                  <a16:creationId xmlns:a16="http://schemas.microsoft.com/office/drawing/2014/main" id="{CD09436F-7D7A-AFB3-6E1F-060D1453BC85}"/>
                </a:ext>
              </a:extLst>
            </p:cNvPr>
            <p:cNvSpPr txBox="1"/>
            <p:nvPr/>
          </p:nvSpPr>
          <p:spPr>
            <a:xfrm>
              <a:off x="2382" y="1686"/>
              <a:ext cx="2711" cy="659"/>
            </a:xfrm>
            <a:prstGeom prst="rect">
              <a:avLst/>
            </a:prstGeom>
            <a:noFill/>
          </p:spPr>
          <p:txBody>
            <a:bodyPr wrap="square" rtlCol="0">
              <a:spAutoFit/>
            </a:bodyPr>
            <a:lstStyle/>
            <a:p>
              <a:pPr algn="l"/>
              <a:r>
                <a:rPr lang="en-US" altLang="zh-CN" sz="2800" cap="all" spc="-100" dirty="0">
                  <a:solidFill>
                    <a:schemeClr val="bg1"/>
                  </a:solidFill>
                  <a:effectLst>
                    <a:outerShdw dist="12700" dir="2700000" algn="tl" rotWithShape="0">
                      <a:prstClr val="black">
                        <a:alpha val="40000"/>
                      </a:prstClr>
                    </a:outerShdw>
                  </a:effectLst>
                  <a:uFillTx/>
                  <a:latin typeface="HP Simplified Jpan" panose="020B0500000000000000" pitchFamily="34" charset="-128"/>
                  <a:ea typeface="HP Simplified Jpan" panose="020B0500000000000000" pitchFamily="34" charset="-128"/>
                </a:rPr>
                <a:t>The Victors</a:t>
              </a:r>
            </a:p>
          </p:txBody>
        </p:sp>
        <p:sp>
          <p:nvSpPr>
            <p:cNvPr id="6" name="矩形 17">
              <a:extLst>
                <a:ext uri="{FF2B5EF4-FFF2-40B4-BE49-F238E27FC236}">
                  <a16:creationId xmlns:a16="http://schemas.microsoft.com/office/drawing/2014/main" id="{88BF4AD0-2296-C20D-8B89-567104FF4E91}"/>
                </a:ext>
              </a:extLst>
            </p:cNvPr>
            <p:cNvSpPr/>
            <p:nvPr/>
          </p:nvSpPr>
          <p:spPr>
            <a:xfrm>
              <a:off x="2318" y="1710"/>
              <a:ext cx="28" cy="567"/>
            </a:xfrm>
            <a:prstGeom prst="rect">
              <a:avLst/>
            </a:prstGeom>
            <a:solidFill>
              <a:srgbClr val="0EB1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dist="12700" dir="2700000" algn="tl" rotWithShape="0">
                    <a:prstClr val="black">
                      <a:alpha val="40000"/>
                    </a:prstClr>
                  </a:outerShdw>
                </a:effectLst>
                <a:latin typeface="HP Simplified Jpan" panose="020B0500000000000000" pitchFamily="34" charset="-128"/>
                <a:ea typeface="HP Simplified Jpan" panose="020B0500000000000000" pitchFamily="34" charset="-128"/>
              </a:endParaRPr>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231"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a:p>
        </p:txBody>
      </p:sp>
      <p:pic>
        <p:nvPicPr>
          <p:cNvPr id="19" name="Picture 18">
            <a:extLst>
              <a:ext uri="{FF2B5EF4-FFF2-40B4-BE49-F238E27FC236}">
                <a16:creationId xmlns:a16="http://schemas.microsoft.com/office/drawing/2014/main" id="{2EE41FC9-B12C-DAE0-F560-A6131DBAC46E}"/>
              </a:ext>
            </a:extLst>
          </p:cNvPr>
          <p:cNvPicPr>
            <a:picLocks noChangeAspect="1"/>
          </p:cNvPicPr>
          <p:nvPr/>
        </p:nvPicPr>
        <p:blipFill rotWithShape="1">
          <a:blip r:embed="rId4">
            <a:extLst>
              <a:ext uri="{28A0092B-C50C-407E-A947-70E740481C1C}">
                <a14:useLocalDpi xmlns:a14="http://schemas.microsoft.com/office/drawing/2010/main" val="0"/>
              </a:ext>
            </a:extLst>
          </a:blip>
          <a:srcRect l="55485"/>
          <a:stretch/>
        </p:blipFill>
        <p:spPr>
          <a:xfrm>
            <a:off x="10212778" y="179231"/>
            <a:ext cx="1368039" cy="1317111"/>
          </a:xfrm>
          <a:prstGeom prst="rect">
            <a:avLst/>
          </a:prstGeom>
        </p:spPr>
      </p:pic>
      <p:pic>
        <p:nvPicPr>
          <p:cNvPr id="1026" name="Picture 2">
            <a:extLst>
              <a:ext uri="{FF2B5EF4-FFF2-40B4-BE49-F238E27FC236}">
                <a16:creationId xmlns:a16="http://schemas.microsoft.com/office/drawing/2014/main" id="{1EE9BFD1-708E-69BF-5EB1-C9C64E7264B1}"/>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602" b="95437" l="6505" r="93301">
                        <a14:foregroundMark x1="60583" y1="12136" x2="57573" y2="23786"/>
                        <a14:foregroundMark x1="44078" y1="11748" x2="55437" y2="23786"/>
                        <a14:foregroundMark x1="73689" y1="16505" x2="85437" y2="35825"/>
                        <a14:foregroundMark x1="85437" y1="35825" x2="66505" y2="30291"/>
                        <a14:foregroundMark x1="66505" y1="30291" x2="75146" y2="21262"/>
                        <a14:foregroundMark x1="71456" y1="15728" x2="67864" y2="27087"/>
                        <a14:foregroundMark x1="71456" y1="23107" x2="76214" y2="32913"/>
                        <a14:foregroundMark x1="85728" y1="48641" x2="86505" y2="66893"/>
                        <a14:foregroundMark x1="90485" y1="49417" x2="85728" y2="67282"/>
                        <a14:foregroundMark x1="77379" y1="45728" x2="76214" y2="62913"/>
                        <a14:foregroundMark x1="92330" y1="51568" x2="92330" y2="58544"/>
                        <a14:foregroundMark x1="92330" y1="44660" x2="92330" y2="49030"/>
                        <a14:foregroundMark x1="59417" y1="10680" x2="38932" y2="9515"/>
                        <a14:foregroundMark x1="38932" y1="9515" x2="38641" y2="9903"/>
                        <a14:foregroundMark x1="57282" y1="21262" x2="38058" y2="15049"/>
                        <a14:foregroundMark x1="38058" y1="15049" x2="37184" y2="13981"/>
                        <a14:foregroundMark x1="55049" y1="24951" x2="35728" y2="15728"/>
                        <a14:foregroundMark x1="35728" y1="15728" x2="34563" y2="13592"/>
                        <a14:foregroundMark x1="40485" y1="17282" x2="43689" y2="26019"/>
                        <a14:foregroundMark x1="40485" y1="15728" x2="42233" y2="27864"/>
                        <a14:foregroundMark x1="60583" y1="12524" x2="53204" y2="28932"/>
                        <a14:foregroundMark x1="64175" y1="11748" x2="56505" y2="27864"/>
                        <a14:foregroundMark x1="37476" y1="8058" x2="59612" y2="9029"/>
                        <a14:foregroundMark x1="59612" y1="9029" x2="61650" y2="9903"/>
                        <a14:foregroundMark x1="57961" y1="9223" x2="45534" y2="6602"/>
                        <a14:foregroundMark x1="11165" y1="34078" x2="8641" y2="42039"/>
                        <a14:foregroundMark x1="9029" y1="44660" x2="7961" y2="54175"/>
                        <a14:foregroundMark x1="18155" y1="48252" x2="19223" y2="58932"/>
                        <a14:foregroundMark x1="9029" y1="44272" x2="7184" y2="50874"/>
                        <a14:foregroundMark x1="71845" y1="74563" x2="56117" y2="81942"/>
                        <a14:foregroundMark x1="77379" y1="74563" x2="56505" y2="87961"/>
                        <a14:foregroundMark x1="56505" y1="87961" x2="65243" y2="69806"/>
                        <a14:foregroundMark x1="65243" y1="69806" x2="69320" y2="78641"/>
                        <a14:foregroundMark x1="76990" y1="76408" x2="62039" y2="89223"/>
                        <a14:foregroundMark x1="79515" y1="81553" x2="61262" y2="90291"/>
                        <a14:foregroundMark x1="55049" y1="73495" x2="55437" y2="90291"/>
                        <a14:foregroundMark x1="60194" y1="88835" x2="53204" y2="91068"/>
                        <a14:foregroundMark x1="31262" y1="70194" x2="44466" y2="81942"/>
                        <a14:foregroundMark x1="27670" y1="80097" x2="40777" y2="86990"/>
                        <a14:foregroundMark x1="25437" y1="76019" x2="41942" y2="88447"/>
                        <a14:foregroundMark x1="32816" y1="68350" x2="42233" y2="93204"/>
                        <a14:foregroundMark x1="6796" y1="43495" x2="8252" y2="57379"/>
                        <a14:foregroundMark x1="10874" y1="34078" x2="7573" y2="46796"/>
                        <a14:foregroundMark x1="10874" y1="34078" x2="8641" y2="48252"/>
                        <a14:foregroundMark x1="9709" y1="29612" x2="7573" y2="47961"/>
                        <a14:foregroundMark x1="82427" y1="60388" x2="69417" y2="75437"/>
                        <a14:foregroundMark x1="69417" y1="75437" x2="60194" y2="80777"/>
                        <a14:foregroundMark x1="83204" y1="63981" x2="70777" y2="80485"/>
                        <a14:foregroundMark x1="67864" y1="63592" x2="80680" y2="76019"/>
                        <a14:foregroundMark x1="77379" y1="69515" x2="81359" y2="76408"/>
                        <a14:foregroundMark x1="86117" y1="68738" x2="80291" y2="80485"/>
                        <a14:foregroundMark x1="20000" y1="59612" x2="32816" y2="79320"/>
                        <a14:foregroundMark x1="39709" y1="79029" x2="62039" y2="82621"/>
                        <a14:foregroundMark x1="40777" y1="88447" x2="63786" y2="84078"/>
                        <a14:foregroundMark x1="42621" y1="88835" x2="86117" y2="67282"/>
                        <a14:foregroundMark x1="42621" y1="87767" x2="56505" y2="91359"/>
                        <a14:foregroundMark x1="50291" y1="73497" x2="50291" y2="93204"/>
                        <a14:foregroundMark x1="47875" y1="74871" x2="48424" y2="94627"/>
                        <a14:foregroundMark x1="44854" y1="87379" x2="59029" y2="93204"/>
                        <a14:foregroundMark x1="41553" y1="90680" x2="56872" y2="93914"/>
                        <a14:foregroundMark x1="46738" y1="94584" x2="58738" y2="92913"/>
                        <a14:foregroundMark x1="85340" y1="66214" x2="78058" y2="83398"/>
                        <a14:foregroundMark x1="84272" y1="68058" x2="81186" y2="81308"/>
                        <a14:foregroundMark x1="86505" y1="73107" x2="80443" y2="81817"/>
                        <a14:foregroundMark x1="86893" y1="73495" x2="80395" y2="81850"/>
                        <a14:foregroundMark x1="85407" y1="77359" x2="81677" y2="80972"/>
                        <a14:foregroundMark x1="50680" y1="36990" x2="45146" y2="65146"/>
                        <a14:foregroundMark x1="60583" y1="40583" x2="46699" y2="74272"/>
                        <a14:foregroundMark x1="60194" y1="33301" x2="49223" y2="74272"/>
                        <a14:foregroundMark x1="67864" y1="36990" x2="56505" y2="72039"/>
                        <a14:foregroundMark x1="38252" y1="49709" x2="51068" y2="60388"/>
                        <a14:foregroundMark x1="44466" y1="29320" x2="35146" y2="55437"/>
                        <a14:foregroundMark x1="35146" y1="55437" x2="44466" y2="77476"/>
                        <a14:foregroundMark x1="44466" y1="77476" x2="46990" y2="77864"/>
                        <a14:foregroundMark x1="58738" y1="29612" x2="40388" y2="45049"/>
                        <a14:foregroundMark x1="40388" y1="45049" x2="41553" y2="72816"/>
                        <a14:foregroundMark x1="41553" y1="72816" x2="45146" y2="74272"/>
                        <a14:foregroundMark x1="51068" y1="54466" x2="44466" y2="73495"/>
                        <a14:foregroundMark x1="91553" y1="42816" x2="87573" y2="57379"/>
                        <a14:foregroundMark x1="90097" y1="45728" x2="91262" y2="57087"/>
                        <a14:foregroundMark x1="91553" y1="49029" x2="91553" y2="58932"/>
                        <a14:foregroundMark x1="91942" y1="44660" x2="91262" y2="59223"/>
                        <a14:foregroundMark x1="92718" y1="46796" x2="93398" y2="62136"/>
                        <a14:foregroundMark x1="63107" y1="36214" x2="48155" y2="72427"/>
                        <a14:foregroundMark x1="69709" y1="41359" x2="25825" y2="61845"/>
                        <a14:foregroundMark x1="77379" y1="52330" x2="56408" y2="64951"/>
                        <a14:foregroundMark x1="56408" y1="64951" x2="49029" y2="47087"/>
                        <a14:foregroundMark x1="49029" y1="47087" x2="27670" y2="45340"/>
                        <a14:foregroundMark x1="27670" y1="45340" x2="25825" y2="46796"/>
                        <a14:foregroundMark x1="42621" y1="52718" x2="49029" y2="32330"/>
                        <a14:foregroundMark x1="49029" y1="32330" x2="34951" y2="59223"/>
                        <a14:foregroundMark x1="38932" y1="42816" x2="33883" y2="68738"/>
                        <a14:foregroundMark x1="42621" y1="33689" x2="35146" y2="53107"/>
                        <a14:foregroundMark x1="35146" y1="53107" x2="37184" y2="63592"/>
                        <a14:foregroundMark x1="41165" y1="30388" x2="30097" y2="45825"/>
                        <a14:foregroundMark x1="30097" y1="45825" x2="29806" y2="60000"/>
                        <a14:foregroundMark x1="55437" y1="36214" x2="65243" y2="65146"/>
                        <a14:foregroundMark x1="70000" y1="39515" x2="61650" y2="63592"/>
                        <a14:foregroundMark x1="84272" y1="36214" x2="73301" y2="66602"/>
                        <a14:foregroundMark x1="90485" y1="37282" x2="85340" y2="58155"/>
                        <a14:foregroundMark x1="87573" y1="36990" x2="87961" y2="56699"/>
                        <a14:foregroundMark x1="89417" y1="33689" x2="91262" y2="55631"/>
                        <a14:foregroundMark x1="89806" y1="33301" x2="91942" y2="50874"/>
                        <a14:foregroundMark x1="73301" y1="19417" x2="52136" y2="8447"/>
                        <a14:foregroundMark x1="52136" y1="8447" x2="51359" y2="8447"/>
                        <a14:foregroundMark x1="72233" y1="17573" x2="51359" y2="7379"/>
                        <a14:foregroundMark x1="51359" y1="7379" x2="50680" y2="7767"/>
                        <a14:foregroundMark x1="74078" y1="16505" x2="55437" y2="6602"/>
                        <a14:foregroundMark x1="55437" y1="6602" x2="55049" y2="6602"/>
                        <a14:foregroundMark x1="40777" y1="9223" x2="40777" y2="9223"/>
                        <a14:foregroundMark x1="12718" y1="36214" x2="7184" y2="45728"/>
                        <a14:foregroundMark x1="13010" y1="32913" x2="8252" y2="44660"/>
                        <a14:foregroundMark x1="13010" y1="30388" x2="7573" y2="46505"/>
                        <a14:foregroundMark x1="10485" y1="29612" x2="7573" y2="45340"/>
                        <a14:foregroundMark x1="12330" y1="31165" x2="6505" y2="45728"/>
                        <a14:foregroundMark x1="77379" y1="79320" x2="67864" y2="91748"/>
                        <a14:foregroundMark x1="82427" y1="78252" x2="70777" y2="89223"/>
                        <a14:backgroundMark x1="91262" y1="71650" x2="85049" y2="81942"/>
                        <a14:backgroundMark x1="98155" y1="42427" x2="96019" y2="61456"/>
                        <a14:backgroundMark x1="98155" y1="41748" x2="96699" y2="58155"/>
                        <a14:backgroundMark x1="96311" y1="41748" x2="96699" y2="60680"/>
                        <a14:backgroundMark x1="95243" y1="42816" x2="95631" y2="60680"/>
                        <a14:backgroundMark x1="95243" y1="44272" x2="96699" y2="64757"/>
                        <a14:backgroundMark x1="96699" y1="42039" x2="96699" y2="67282"/>
                        <a14:backgroundMark x1="95631" y1="40971" x2="97767" y2="71262"/>
                        <a14:backgroundMark x1="96019" y1="43883" x2="97476" y2="70971"/>
                        <a14:backgroundMark x1="95631" y1="46505" x2="98155" y2="65146"/>
                        <a14:backgroundMark x1="95243" y1="48252" x2="99612" y2="58155"/>
                        <a14:backgroundMark x1="94971" y1="51010" x2="98155" y2="53398"/>
                        <a14:backgroundMark x1="94995" y1="51550" x2="98932" y2="57767"/>
                        <a14:backgroundMark x1="95038" y1="52527" x2="99223" y2="61456"/>
                        <a14:backgroundMark x1="95034" y1="52445" x2="98932" y2="63301"/>
                        <a14:backgroundMark x1="37864" y1="96117" x2="52913" y2="96505"/>
                        <a14:backgroundMark x1="51748" y1="96505" x2="61262" y2="94660"/>
                        <a14:backgroundMark x1="76602" y1="91068" x2="82136" y2="83398"/>
                        <a14:backgroundMark x1="79789" y1="83547" x2="82136" y2="81942"/>
                        <a14:backgroundMark x1="52163" y1="71274" x2="52524" y2="71650"/>
                      </a14:backgroundRemoval>
                    </a14:imgEffect>
                  </a14:imgLayer>
                </a14:imgProps>
              </a:ext>
              <a:ext uri="{28A0092B-C50C-407E-A947-70E740481C1C}">
                <a14:useLocalDpi xmlns:a14="http://schemas.microsoft.com/office/drawing/2010/main" val="0"/>
              </a:ext>
            </a:extLst>
          </a:blip>
          <a:srcRect/>
          <a:stretch>
            <a:fillRect/>
          </a:stretch>
        </p:blipFill>
        <p:spPr bwMode="auto">
          <a:xfrm>
            <a:off x="3681250" y="1496342"/>
            <a:ext cx="4490813" cy="4490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CCBA59-9765-6CEC-39A2-B59C0CF59438}"/>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What is TAQDEER</a:t>
            </a:r>
            <a:endParaRPr lang="ar-SA" sz="3600" b="1" dirty="0">
              <a:solidFill>
                <a:srgbClr val="139490"/>
              </a:solidFill>
              <a:latin typeface="HP Simplified Jpan" panose="020B0500000000000000" pitchFamily="34" charset="-128"/>
              <a:ea typeface="HP Simplified Jpan" panose="020B0500000000000000" pitchFamily="34" charset="-128"/>
            </a:endParaRPr>
          </a:p>
        </p:txBody>
      </p:sp>
    </p:spTree>
    <p:custDataLst>
      <p:tags r:id="rId1"/>
    </p:custDataLst>
    <p:extLst>
      <p:ext uri="{BB962C8B-B14F-4D97-AF65-F5344CB8AC3E}">
        <p14:creationId xmlns:p14="http://schemas.microsoft.com/office/powerpoint/2010/main" val="100780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02"/>
          <p:cNvPicPr>
            <a:picLocks noChangeAspect="1"/>
          </p:cNvPicPr>
          <p:nvPr/>
        </p:nvPicPr>
        <p:blipFill>
          <a:blip r:embed="rId4"/>
          <a:srcRect r="31250"/>
          <a:stretch>
            <a:fillRect/>
          </a:stretch>
        </p:blipFill>
        <p:spPr>
          <a:xfrm>
            <a:off x="0" y="1905"/>
            <a:ext cx="12192000" cy="6856095"/>
          </a:xfrm>
          <a:prstGeom prst="rect">
            <a:avLst/>
          </a:prstGeom>
        </p:spPr>
      </p:pic>
      <p:grpSp>
        <p:nvGrpSpPr>
          <p:cNvPr id="2" name="组合 1"/>
          <p:cNvGrpSpPr/>
          <p:nvPr/>
        </p:nvGrpSpPr>
        <p:grpSpPr>
          <a:xfrm>
            <a:off x="3560445" y="1682115"/>
            <a:ext cx="4575810" cy="2900680"/>
            <a:chOff x="5997" y="2829"/>
            <a:chExt cx="7206" cy="4568"/>
          </a:xfrm>
        </p:grpSpPr>
        <p:sp>
          <p:nvSpPr>
            <p:cNvPr id="4" name="矩形 3"/>
            <p:cNvSpPr/>
            <p:nvPr/>
          </p:nvSpPr>
          <p:spPr>
            <a:xfrm>
              <a:off x="7880" y="2829"/>
              <a:ext cx="3440" cy="3052"/>
            </a:xfrm>
            <a:prstGeom prst="rect">
              <a:avLst/>
            </a:prstGeom>
            <a:noFill/>
            <a:ln w="12700">
              <a:noFill/>
            </a:ln>
            <a:effectLst/>
          </p:spPr>
          <p:txBody>
            <a:bodyPr wrap="square">
              <a:spAutoFit/>
            </a:bodyPr>
            <a:lstStyle/>
            <a:p>
              <a:pPr algn="ctr">
                <a:lnSpc>
                  <a:spcPct val="100000"/>
                </a:lnSpc>
              </a:pPr>
              <a:r>
                <a:rPr lang="en-US" altLang="zh-CN" sz="12000" kern="2500" dirty="0">
                  <a:ln>
                    <a:noFill/>
                  </a:ln>
                  <a:solidFill>
                    <a:schemeClr val="bg1"/>
                  </a:solidFill>
                  <a:effectLst/>
                  <a:latin typeface="HP Simplified Jpan" panose="020B0500000000000000" pitchFamily="34" charset="-128"/>
                  <a:ea typeface="HP Simplified Jpan" panose="020B0500000000000000" pitchFamily="34" charset="-128"/>
                  <a:cs typeface="庞门正道标题体" panose="02010600030101010101" charset="-122"/>
                </a:rPr>
                <a:t>02</a:t>
              </a:r>
            </a:p>
          </p:txBody>
        </p:sp>
        <p:sp>
          <p:nvSpPr>
            <p:cNvPr id="5" name="矩形 4"/>
            <p:cNvSpPr/>
            <p:nvPr/>
          </p:nvSpPr>
          <p:spPr>
            <a:xfrm>
              <a:off x="5997" y="5899"/>
              <a:ext cx="7206" cy="1498"/>
            </a:xfrm>
            <a:prstGeom prst="rect">
              <a:avLst/>
            </a:prstGeom>
          </p:spPr>
          <p:txBody>
            <a:bodyPr wrap="square">
              <a:spAutoFit/>
            </a:bodyPr>
            <a:lstStyle/>
            <a:p>
              <a:pPr algn="ctr">
                <a:lnSpc>
                  <a:spcPct val="90000"/>
                </a:lnSpc>
              </a:pPr>
              <a:r>
                <a:rPr lang="en-US" altLang="zh-CN"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rPr>
                <a:t>Project Specification</a:t>
              </a:r>
              <a:endParaRPr lang="zh-CN" altLang="en-US" sz="3200" dirty="0">
                <a:solidFill>
                  <a:schemeClr val="bg1"/>
                </a:solidFill>
                <a:latin typeface="HP Simplified Jpan" panose="020B0500000000000000" pitchFamily="34" charset="-128"/>
                <a:ea typeface="HP Simplified Jpan" panose="020B0500000000000000" pitchFamily="34" charset="-128"/>
                <a:cs typeface="思源黑体 CN Medium" panose="020B0600000000000000" charset="-122"/>
              </a:endParaRPr>
            </a:p>
            <a:p>
              <a:pPr algn="ctr">
                <a:lnSpc>
                  <a:spcPct val="90000"/>
                </a:lnSpc>
              </a:pPr>
              <a:endParaRPr sz="3000" kern="2500" dirty="0">
                <a:solidFill>
                  <a:schemeClr val="bg1"/>
                </a:solidFill>
                <a:latin typeface="HP Simplified Jpan" panose="020B0500000000000000" pitchFamily="34" charset="-128"/>
                <a:ea typeface="HP Simplified Jpan" panose="020B0500000000000000" pitchFamily="34" charset="-128"/>
                <a:cs typeface="庞门正道标题体" panose="02010600030101010101"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1706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P Simplified Jpan" panose="020B0500000000000000" pitchFamily="34" charset="-128"/>
              <a:ea typeface="HP Simplified Jpan" panose="020B0500000000000000" pitchFamily="34" charset="-128"/>
            </a:endParaRPr>
          </a:p>
        </p:txBody>
      </p:sp>
      <p:sp>
        <p:nvSpPr>
          <p:cNvPr id="14" name="TextBox 13">
            <a:extLst>
              <a:ext uri="{FF2B5EF4-FFF2-40B4-BE49-F238E27FC236}">
                <a16:creationId xmlns:a16="http://schemas.microsoft.com/office/drawing/2014/main" id="{2C354679-0550-932A-2D16-1ECD88CED487}"/>
              </a:ext>
            </a:extLst>
          </p:cNvPr>
          <p:cNvSpPr txBox="1"/>
          <p:nvPr/>
        </p:nvSpPr>
        <p:spPr>
          <a:xfrm>
            <a:off x="3102406" y="460529"/>
            <a:ext cx="6260187"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Project Specification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55" name="Group 56">
            <a:extLst>
              <a:ext uri="{FF2B5EF4-FFF2-40B4-BE49-F238E27FC236}">
                <a16:creationId xmlns:a16="http://schemas.microsoft.com/office/drawing/2014/main" id="{322B0705-4D4B-9398-B0DB-70E960B219B2}"/>
              </a:ext>
            </a:extLst>
          </p:cNvPr>
          <p:cNvGrpSpPr/>
          <p:nvPr/>
        </p:nvGrpSpPr>
        <p:grpSpPr>
          <a:xfrm rot="2656768" flipH="1">
            <a:off x="448031" y="672647"/>
            <a:ext cx="1481033" cy="1674981"/>
            <a:chOff x="4552053" y="2088151"/>
            <a:chExt cx="1481076" cy="1674765"/>
          </a:xfrm>
          <a:solidFill>
            <a:srgbClr val="0B265D"/>
          </a:solidFill>
        </p:grpSpPr>
        <p:sp>
          <p:nvSpPr>
            <p:cNvPr id="56" name="Rounded Rectangle 28">
              <a:extLst>
                <a:ext uri="{FF2B5EF4-FFF2-40B4-BE49-F238E27FC236}">
                  <a16:creationId xmlns:a16="http://schemas.microsoft.com/office/drawing/2014/main" id="{DC7B08F6-1453-7DD4-C923-8619F9ACF10A}"/>
                </a:ext>
              </a:extLst>
            </p:cNvPr>
            <p:cNvSpPr/>
            <p:nvPr/>
          </p:nvSpPr>
          <p:spPr>
            <a:xfrm rot="2656768">
              <a:off x="4552053" y="2088151"/>
              <a:ext cx="1481076" cy="53849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57" name="Rounded Rectangle 29">
              <a:extLst>
                <a:ext uri="{FF2B5EF4-FFF2-40B4-BE49-F238E27FC236}">
                  <a16:creationId xmlns:a16="http://schemas.microsoft.com/office/drawing/2014/main" id="{A941C698-414B-EB5D-90E9-3D3B2A7FAFB7}"/>
                </a:ext>
              </a:extLst>
            </p:cNvPr>
            <p:cNvSpPr/>
            <p:nvPr/>
          </p:nvSpPr>
          <p:spPr>
            <a:xfrm rot="8056768">
              <a:off x="4553354" y="2753905"/>
              <a:ext cx="1479360" cy="538661"/>
            </a:xfrm>
            <a:prstGeom prst="roundRect">
              <a:avLst>
                <a:gd name="adj" fmla="val 50000"/>
              </a:avLst>
            </a:prstGeom>
            <a:solidFill>
              <a:srgbClr val="94BF69"/>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58" name="Group 56">
            <a:extLst>
              <a:ext uri="{FF2B5EF4-FFF2-40B4-BE49-F238E27FC236}">
                <a16:creationId xmlns:a16="http://schemas.microsoft.com/office/drawing/2014/main" id="{58D74954-1467-BBA3-6E87-C5C6C8B00475}"/>
              </a:ext>
            </a:extLst>
          </p:cNvPr>
          <p:cNvGrpSpPr/>
          <p:nvPr/>
        </p:nvGrpSpPr>
        <p:grpSpPr>
          <a:xfrm rot="13274875" flipH="1">
            <a:off x="10133354" y="4776022"/>
            <a:ext cx="1481033" cy="1673470"/>
            <a:chOff x="4508426" y="2089663"/>
            <a:chExt cx="1481077" cy="1673254"/>
          </a:xfrm>
          <a:solidFill>
            <a:srgbClr val="0B265D"/>
          </a:solidFill>
        </p:grpSpPr>
        <p:sp>
          <p:nvSpPr>
            <p:cNvPr id="59" name="Rounded Rectangle 28">
              <a:extLst>
                <a:ext uri="{FF2B5EF4-FFF2-40B4-BE49-F238E27FC236}">
                  <a16:creationId xmlns:a16="http://schemas.microsoft.com/office/drawing/2014/main" id="{9685647C-C5FF-8C32-421A-BDEA18F1300E}"/>
                </a:ext>
              </a:extLst>
            </p:cNvPr>
            <p:cNvSpPr/>
            <p:nvPr/>
          </p:nvSpPr>
          <p:spPr>
            <a:xfrm rot="2474875">
              <a:off x="4508426" y="2089663"/>
              <a:ext cx="1481077" cy="538490"/>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182880" tIns="0" rIns="0" bIns="0" rtlCol="0" anchor="ctr"/>
            <a:lstStyle/>
            <a:p>
              <a:endParaRPr lang="en-US" dirty="0">
                <a:solidFill>
                  <a:schemeClr val="tx1">
                    <a:lumMod val="75000"/>
                    <a:lumOff val="25000"/>
                  </a:schemeClr>
                </a:solidFill>
                <a:latin typeface="+mj-lt"/>
                <a:cs typeface="思源黑体 CN Normal" panose="020B0400000000000000" charset="-122"/>
              </a:endParaRPr>
            </a:p>
          </p:txBody>
        </p:sp>
        <p:sp>
          <p:nvSpPr>
            <p:cNvPr id="60" name="Rounded Rectangle 29">
              <a:extLst>
                <a:ext uri="{FF2B5EF4-FFF2-40B4-BE49-F238E27FC236}">
                  <a16:creationId xmlns:a16="http://schemas.microsoft.com/office/drawing/2014/main" id="{B4594740-32DF-AEE6-75E0-F762418B2813}"/>
                </a:ext>
              </a:extLst>
            </p:cNvPr>
            <p:cNvSpPr/>
            <p:nvPr/>
          </p:nvSpPr>
          <p:spPr>
            <a:xfrm rot="7874875">
              <a:off x="4553353" y="2753907"/>
              <a:ext cx="1479359" cy="538661"/>
            </a:xfrm>
            <a:prstGeom prst="roundRect">
              <a:avLst>
                <a:gd name="adj" fmla="val 50000"/>
              </a:avLst>
            </a:prstGeom>
            <a:solidFill>
              <a:srgbClr val="127392"/>
            </a:solidFill>
            <a:ln w="12700">
              <a:noFill/>
            </a:ln>
            <a:effectLst/>
          </p:spPr>
          <p:style>
            <a:lnRef idx="1">
              <a:schemeClr val="accent1"/>
            </a:lnRef>
            <a:fillRef idx="3">
              <a:schemeClr val="accent1"/>
            </a:fillRef>
            <a:effectRef idx="2">
              <a:schemeClr val="accent1"/>
            </a:effectRef>
            <a:fontRef idx="minor">
              <a:schemeClr val="lt1"/>
            </a:fontRef>
          </p:style>
          <p:txBody>
            <a:bodyPr lIns="0" tIns="0" rIns="853440" bIns="0" rtlCol="0" anchor="ctr"/>
            <a:lstStyle/>
            <a:p>
              <a:pPr algn="ctr"/>
              <a:endParaRPr lang="en-US" dirty="0">
                <a:solidFill>
                  <a:schemeClr val="tx1">
                    <a:lumMod val="75000"/>
                    <a:lumOff val="25000"/>
                  </a:schemeClr>
                </a:solidFill>
                <a:latin typeface="+mj-lt"/>
                <a:cs typeface="思源黑体 CN Normal" panose="020B0400000000000000" charset="-122"/>
              </a:endParaRPr>
            </a:p>
          </p:txBody>
        </p:sp>
      </p:grpSp>
      <p:grpSp>
        <p:nvGrpSpPr>
          <p:cNvPr id="61" name="Group 60">
            <a:extLst>
              <a:ext uri="{FF2B5EF4-FFF2-40B4-BE49-F238E27FC236}">
                <a16:creationId xmlns:a16="http://schemas.microsoft.com/office/drawing/2014/main" id="{2DCB6613-3BA8-5A3D-CC76-B1079AFAA442}"/>
              </a:ext>
            </a:extLst>
          </p:cNvPr>
          <p:cNvGrpSpPr/>
          <p:nvPr/>
        </p:nvGrpSpPr>
        <p:grpSpPr>
          <a:xfrm>
            <a:off x="2598329" y="1820633"/>
            <a:ext cx="2729154" cy="4049429"/>
            <a:chOff x="2241659" y="2284415"/>
            <a:chExt cx="2308848" cy="3643667"/>
          </a:xfrm>
        </p:grpSpPr>
        <p:grpSp>
          <p:nvGrpSpPr>
            <p:cNvPr id="62" name="组合 1">
              <a:extLst>
                <a:ext uri="{FF2B5EF4-FFF2-40B4-BE49-F238E27FC236}">
                  <a16:creationId xmlns:a16="http://schemas.microsoft.com/office/drawing/2014/main" id="{083FF754-A9DF-9822-890F-633C1206E1F8}"/>
                </a:ext>
              </a:extLst>
            </p:cNvPr>
            <p:cNvGrpSpPr/>
            <p:nvPr/>
          </p:nvGrpSpPr>
          <p:grpSpPr>
            <a:xfrm>
              <a:off x="2241659" y="2284415"/>
              <a:ext cx="2308848" cy="3114888"/>
              <a:chOff x="1543159" y="2226077"/>
              <a:chExt cx="2308848" cy="3114888"/>
            </a:xfrm>
            <a:solidFill>
              <a:srgbClr val="28313C"/>
            </a:solidFill>
          </p:grpSpPr>
          <p:sp>
            <p:nvSpPr>
              <p:cNvPr id="64" name="圆角矩形 16">
                <a:extLst>
                  <a:ext uri="{FF2B5EF4-FFF2-40B4-BE49-F238E27FC236}">
                    <a16:creationId xmlns:a16="http://schemas.microsoft.com/office/drawing/2014/main" id="{51D81685-CAFD-1BEB-E9EB-E64368838C8A}"/>
                  </a:ext>
                </a:extLst>
              </p:cNvPr>
              <p:cNvSpPr/>
              <p:nvPr/>
            </p:nvSpPr>
            <p:spPr>
              <a:xfrm>
                <a:off x="1543159" y="2226077"/>
                <a:ext cx="2308848" cy="3114888"/>
              </a:xfrm>
              <a:prstGeom prst="round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65" name="文本框 7">
                <a:extLst>
                  <a:ext uri="{FF2B5EF4-FFF2-40B4-BE49-F238E27FC236}">
                    <a16:creationId xmlns:a16="http://schemas.microsoft.com/office/drawing/2014/main" id="{5C5E374C-871F-1B36-50FF-51EDDE079BC3}"/>
                  </a:ext>
                </a:extLst>
              </p:cNvPr>
              <p:cNvSpPr txBox="1"/>
              <p:nvPr/>
            </p:nvSpPr>
            <p:spPr>
              <a:xfrm>
                <a:off x="1933262" y="2344324"/>
                <a:ext cx="1528641" cy="565759"/>
              </a:xfrm>
              <a:prstGeom prst="rect">
                <a:avLst/>
              </a:prstGeom>
              <a:grpFill/>
            </p:spPr>
            <p:txBody>
              <a:bodyPr wrap="square" rtlCol="0">
                <a:spAutoFit/>
              </a:bodyPr>
              <a:lstStyle/>
              <a:p>
                <a:pPr algn="ctr">
                  <a:lnSpc>
                    <a:spcPct val="150000"/>
                  </a:lnSpc>
                </a:pPr>
                <a:r>
                  <a:rPr lang="en-US" altLang="zh-CN" sz="28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About</a:t>
                </a:r>
              </a:p>
            </p:txBody>
          </p:sp>
          <p:sp>
            <p:nvSpPr>
              <p:cNvPr id="66" name="文本框 14">
                <a:extLst>
                  <a:ext uri="{FF2B5EF4-FFF2-40B4-BE49-F238E27FC236}">
                    <a16:creationId xmlns:a16="http://schemas.microsoft.com/office/drawing/2014/main" id="{8919FDB3-EFB6-97FE-9FB2-60FFF61283FB}"/>
                  </a:ext>
                </a:extLst>
              </p:cNvPr>
              <p:cNvSpPr txBox="1"/>
              <p:nvPr/>
            </p:nvSpPr>
            <p:spPr>
              <a:xfrm>
                <a:off x="1543159" y="3070988"/>
                <a:ext cx="2308848" cy="1582982"/>
              </a:xfrm>
              <a:prstGeom prst="rect">
                <a:avLst/>
              </a:prstGeom>
              <a:grpFill/>
            </p:spPr>
            <p:txBody>
              <a:bodyPr wrap="square" rtlCol="0">
                <a:spAutoFit/>
              </a:bodyPr>
              <a:lstStyle/>
              <a:p>
                <a:pPr algn="justLow" defTabSz="964565">
                  <a:lnSpc>
                    <a:spcPct val="140000"/>
                  </a:lnSpc>
                  <a:spcBef>
                    <a:spcPct val="20000"/>
                  </a:spcBef>
                  <a:defRPr/>
                </a:pPr>
                <a:r>
                  <a:rPr lang="en-US" alt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Machine learning project uses past vehicle damage assessments to predict future vehicle damage assessments according to car information.</a:t>
                </a:r>
                <a:endParaRPr 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grpSp>
        <p:sp>
          <p:nvSpPr>
            <p:cNvPr id="63" name="椭圆 20">
              <a:extLst>
                <a:ext uri="{FF2B5EF4-FFF2-40B4-BE49-F238E27FC236}">
                  <a16:creationId xmlns:a16="http://schemas.microsoft.com/office/drawing/2014/main" id="{0E867E2E-042C-826E-9AD8-58D211F65EA4}"/>
                </a:ext>
              </a:extLst>
            </p:cNvPr>
            <p:cNvSpPr/>
            <p:nvPr/>
          </p:nvSpPr>
          <p:spPr>
            <a:xfrm>
              <a:off x="2990548" y="5117012"/>
              <a:ext cx="811070" cy="811070"/>
            </a:xfrm>
            <a:prstGeom prst="ellipse">
              <a:avLst/>
            </a:prstGeom>
            <a:solidFill>
              <a:srgbClr val="94BF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01</a:t>
              </a:r>
            </a:p>
          </p:txBody>
        </p:sp>
      </p:grpSp>
      <p:grpSp>
        <p:nvGrpSpPr>
          <p:cNvPr id="67" name="Group 66">
            <a:extLst>
              <a:ext uri="{FF2B5EF4-FFF2-40B4-BE49-F238E27FC236}">
                <a16:creationId xmlns:a16="http://schemas.microsoft.com/office/drawing/2014/main" id="{0B5C11B1-F1DC-7B5E-BBC3-1023D8680AD4}"/>
              </a:ext>
            </a:extLst>
          </p:cNvPr>
          <p:cNvGrpSpPr/>
          <p:nvPr/>
        </p:nvGrpSpPr>
        <p:grpSpPr>
          <a:xfrm>
            <a:off x="6764785" y="1820633"/>
            <a:ext cx="2729154" cy="4049429"/>
            <a:chOff x="2241659" y="2284415"/>
            <a:chExt cx="2308848" cy="3643667"/>
          </a:xfrm>
        </p:grpSpPr>
        <p:grpSp>
          <p:nvGrpSpPr>
            <p:cNvPr id="68" name="组合 1">
              <a:extLst>
                <a:ext uri="{FF2B5EF4-FFF2-40B4-BE49-F238E27FC236}">
                  <a16:creationId xmlns:a16="http://schemas.microsoft.com/office/drawing/2014/main" id="{3E13DA78-9AB6-7E64-2D26-20E8A2CA72BC}"/>
                </a:ext>
              </a:extLst>
            </p:cNvPr>
            <p:cNvGrpSpPr/>
            <p:nvPr/>
          </p:nvGrpSpPr>
          <p:grpSpPr>
            <a:xfrm>
              <a:off x="2241659" y="2284415"/>
              <a:ext cx="2308848" cy="3114888"/>
              <a:chOff x="1543159" y="2226077"/>
              <a:chExt cx="2308848" cy="3114888"/>
            </a:xfrm>
            <a:solidFill>
              <a:srgbClr val="28313C"/>
            </a:solidFill>
          </p:grpSpPr>
          <p:sp>
            <p:nvSpPr>
              <p:cNvPr id="70" name="圆角矩形 16">
                <a:extLst>
                  <a:ext uri="{FF2B5EF4-FFF2-40B4-BE49-F238E27FC236}">
                    <a16:creationId xmlns:a16="http://schemas.microsoft.com/office/drawing/2014/main" id="{491A18F6-731A-F633-D49D-9869DD121D19}"/>
                  </a:ext>
                </a:extLst>
              </p:cNvPr>
              <p:cNvSpPr/>
              <p:nvPr/>
            </p:nvSpPr>
            <p:spPr>
              <a:xfrm>
                <a:off x="1543159" y="2226077"/>
                <a:ext cx="2308848" cy="3114888"/>
              </a:xfrm>
              <a:prstGeom prst="round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71" name="文本框 7">
                <a:extLst>
                  <a:ext uri="{FF2B5EF4-FFF2-40B4-BE49-F238E27FC236}">
                    <a16:creationId xmlns:a16="http://schemas.microsoft.com/office/drawing/2014/main" id="{0430026A-F5BE-3FF4-C239-A6A1A1F16775}"/>
                  </a:ext>
                </a:extLst>
              </p:cNvPr>
              <p:cNvSpPr txBox="1"/>
              <p:nvPr/>
            </p:nvSpPr>
            <p:spPr>
              <a:xfrm>
                <a:off x="1863081" y="2344325"/>
                <a:ext cx="1669003" cy="565759"/>
              </a:xfrm>
              <a:prstGeom prst="rect">
                <a:avLst/>
              </a:prstGeom>
              <a:grpFill/>
            </p:spPr>
            <p:txBody>
              <a:bodyPr wrap="square" rtlCol="0">
                <a:spAutoFit/>
              </a:bodyPr>
              <a:lstStyle/>
              <a:p>
                <a:pPr algn="ctr">
                  <a:lnSpc>
                    <a:spcPct val="150000"/>
                  </a:lnSpc>
                </a:pPr>
                <a:r>
                  <a:rPr lang="en-US" altLang="zh-CN" sz="28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Purpose</a:t>
                </a:r>
              </a:p>
            </p:txBody>
          </p:sp>
          <p:sp>
            <p:nvSpPr>
              <p:cNvPr id="72" name="文本框 14">
                <a:extLst>
                  <a:ext uri="{FF2B5EF4-FFF2-40B4-BE49-F238E27FC236}">
                    <a16:creationId xmlns:a16="http://schemas.microsoft.com/office/drawing/2014/main" id="{2933A66A-73A3-AC35-B28D-9FFBF9301AAC}"/>
                  </a:ext>
                </a:extLst>
              </p:cNvPr>
              <p:cNvSpPr txBox="1"/>
              <p:nvPr/>
            </p:nvSpPr>
            <p:spPr>
              <a:xfrm>
                <a:off x="1543159" y="3070988"/>
                <a:ext cx="2308848" cy="1688217"/>
              </a:xfrm>
              <a:prstGeom prst="rect">
                <a:avLst/>
              </a:prstGeom>
              <a:grpFill/>
            </p:spPr>
            <p:txBody>
              <a:bodyPr wrap="square" rtlCol="0">
                <a:spAutoFit/>
              </a:bodyPr>
              <a:lstStyle/>
              <a:p>
                <a:pPr algn="just">
                  <a:lnSpc>
                    <a:spcPct val="150000"/>
                  </a:lnSpc>
                </a:pPr>
                <a:r>
                  <a:rPr lang="en-US" alt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Automate the vehicle damage assessment process to increase productivity without reducing the assessment accuracy.</a:t>
                </a:r>
                <a:endParaRPr lang="zh-CN" sz="1600"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grpSp>
        <p:sp>
          <p:nvSpPr>
            <p:cNvPr id="69" name="椭圆 20">
              <a:extLst>
                <a:ext uri="{FF2B5EF4-FFF2-40B4-BE49-F238E27FC236}">
                  <a16:creationId xmlns:a16="http://schemas.microsoft.com/office/drawing/2014/main" id="{5AA8B43C-4DA6-C3CB-C086-9F9000B8F4B9}"/>
                </a:ext>
              </a:extLst>
            </p:cNvPr>
            <p:cNvSpPr/>
            <p:nvPr/>
          </p:nvSpPr>
          <p:spPr>
            <a:xfrm>
              <a:off x="2990548" y="5117012"/>
              <a:ext cx="811070" cy="811070"/>
            </a:xfrm>
            <a:prstGeom prst="ellipse">
              <a:avLst/>
            </a:prstGeom>
            <a:solidFill>
              <a:srgbClr val="94BF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bg1"/>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grpSp>
    </p:spTree>
    <p:custDataLst>
      <p:tags r:id="rId1"/>
    </p:custDataLst>
    <p:extLst>
      <p:ext uri="{BB962C8B-B14F-4D97-AF65-F5344CB8AC3E}">
        <p14:creationId xmlns:p14="http://schemas.microsoft.com/office/powerpoint/2010/main" val="298066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6">
            <a:extLst>
              <a:ext uri="{FF2B5EF4-FFF2-40B4-BE49-F238E27FC236}">
                <a16:creationId xmlns:a16="http://schemas.microsoft.com/office/drawing/2014/main" id="{06DE1B1E-F438-E57B-DCF5-D0857823271E}"/>
              </a:ext>
            </a:extLst>
          </p:cNvPr>
          <p:cNvGrpSpPr/>
          <p:nvPr/>
        </p:nvGrpSpPr>
        <p:grpSpPr>
          <a:xfrm>
            <a:off x="6185638" y="1505030"/>
            <a:ext cx="5019530" cy="1401868"/>
            <a:chOff x="1047281" y="2210712"/>
            <a:chExt cx="3324634" cy="1620180"/>
          </a:xfrm>
        </p:grpSpPr>
        <p:sp>
          <p:nvSpPr>
            <p:cNvPr id="16" name="îşļîdé"/>
            <p:cNvSpPr/>
            <p:nvPr/>
          </p:nvSpPr>
          <p:spPr bwMode="auto">
            <a:xfrm>
              <a:off x="1047281" y="2210712"/>
              <a:ext cx="3324634" cy="1620180"/>
            </a:xfrm>
            <a:prstGeom prst="round1Rect">
              <a:avLst/>
            </a:prstGeom>
            <a:solidFill>
              <a:srgbClr val="94BF69"/>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nvGrpSpPr>
            <p:cNvPr id="6" name="Group 5">
              <a:extLst>
                <a:ext uri="{FF2B5EF4-FFF2-40B4-BE49-F238E27FC236}">
                  <a16:creationId xmlns:a16="http://schemas.microsoft.com/office/drawing/2014/main" id="{CC536ECB-227A-23E1-2CBD-1A05CB0CC233}"/>
                </a:ext>
              </a:extLst>
            </p:cNvPr>
            <p:cNvGrpSpPr/>
            <p:nvPr/>
          </p:nvGrpSpPr>
          <p:grpSpPr>
            <a:xfrm>
              <a:off x="1153629" y="2379800"/>
              <a:ext cx="3146700" cy="1324494"/>
              <a:chOff x="1153629" y="2379800"/>
              <a:chExt cx="3146700" cy="1324494"/>
            </a:xfrm>
          </p:grpSpPr>
          <p:sp>
            <p:nvSpPr>
              <p:cNvPr id="18" name="íšḻïḑé"/>
              <p:cNvSpPr/>
              <p:nvPr/>
            </p:nvSpPr>
            <p:spPr bwMode="auto">
              <a:xfrm>
                <a:off x="1153629" y="2846749"/>
                <a:ext cx="3146700" cy="85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Automate the accident damage assessment process.</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19" name="ïş1ïdè"/>
              <p:cNvSpPr txBox="1"/>
              <p:nvPr/>
            </p:nvSpPr>
            <p:spPr bwMode="auto">
              <a:xfrm>
                <a:off x="1480371" y="2379800"/>
                <a:ext cx="245845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Automation</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grpSp>
      <p:grpSp>
        <p:nvGrpSpPr>
          <p:cNvPr id="4" name="Group 3">
            <a:extLst>
              <a:ext uri="{FF2B5EF4-FFF2-40B4-BE49-F238E27FC236}">
                <a16:creationId xmlns:a16="http://schemas.microsoft.com/office/drawing/2014/main" id="{3EEA54DF-D0B8-780A-18DB-1A96075CE96D}"/>
              </a:ext>
            </a:extLst>
          </p:cNvPr>
          <p:cNvGrpSpPr/>
          <p:nvPr/>
        </p:nvGrpSpPr>
        <p:grpSpPr>
          <a:xfrm>
            <a:off x="6185638" y="3093335"/>
            <a:ext cx="5019530" cy="1401868"/>
            <a:chOff x="4527081" y="2210712"/>
            <a:chExt cx="3324634" cy="1620180"/>
          </a:xfrm>
        </p:grpSpPr>
        <p:sp>
          <p:nvSpPr>
            <p:cNvPr id="20" name="îşļîdé"/>
            <p:cNvSpPr/>
            <p:nvPr/>
          </p:nvSpPr>
          <p:spPr bwMode="auto">
            <a:xfrm>
              <a:off x="4527081" y="2210712"/>
              <a:ext cx="3324634" cy="1620180"/>
            </a:xfrm>
            <a:prstGeom prst="round1Rect">
              <a:avLst/>
            </a:prstGeom>
            <a:solidFill>
              <a:srgbClr val="117392"/>
            </a:solid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22" name="íšḻïḑé"/>
            <p:cNvSpPr/>
            <p:nvPr/>
          </p:nvSpPr>
          <p:spPr bwMode="auto">
            <a:xfrm>
              <a:off x="4638701" y="2783442"/>
              <a:ext cx="3141427" cy="989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Reduce the assessment process time, to achieve higher productivity.</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23" name="ïş1ïdè"/>
            <p:cNvSpPr txBox="1"/>
            <p:nvPr/>
          </p:nvSpPr>
          <p:spPr bwMode="auto">
            <a:xfrm>
              <a:off x="4960170" y="2409599"/>
              <a:ext cx="245845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Productivity</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
        <p:nvSpPr>
          <p:cNvPr id="3" name="TextBox 2">
            <a:extLst>
              <a:ext uri="{FF2B5EF4-FFF2-40B4-BE49-F238E27FC236}">
                <a16:creationId xmlns:a16="http://schemas.microsoft.com/office/drawing/2014/main" id="{A1025662-695B-647C-5C91-C2F17DE3C783}"/>
              </a:ext>
            </a:extLst>
          </p:cNvPr>
          <p:cNvSpPr txBox="1"/>
          <p:nvPr/>
        </p:nvSpPr>
        <p:spPr>
          <a:xfrm>
            <a:off x="3498241" y="483844"/>
            <a:ext cx="4856832" cy="646331"/>
          </a:xfrm>
          <a:prstGeom prst="rect">
            <a:avLst/>
          </a:prstGeom>
          <a:noFill/>
        </p:spPr>
        <p:txBody>
          <a:bodyPr wrap="square" rtlCol="1">
            <a:spAutoFit/>
          </a:bodyPr>
          <a:lstStyle/>
          <a:p>
            <a:pPr algn="ctr"/>
            <a:r>
              <a:rPr lang="en-US" sz="3600" b="1" dirty="0">
                <a:solidFill>
                  <a:srgbClr val="139490"/>
                </a:solidFill>
                <a:latin typeface="HP Simplified Jpan" panose="020B0500000000000000" pitchFamily="34" charset="-128"/>
                <a:ea typeface="HP Simplified Jpan" panose="020B0500000000000000" pitchFamily="34" charset="-128"/>
              </a:rPr>
              <a:t>Project Objectives</a:t>
            </a:r>
          </a:p>
        </p:txBody>
      </p:sp>
      <p:sp>
        <p:nvSpPr>
          <p:cNvPr id="8" name="Oval 1">
            <a:extLst>
              <a:ext uri="{FF2B5EF4-FFF2-40B4-BE49-F238E27FC236}">
                <a16:creationId xmlns:a16="http://schemas.microsoft.com/office/drawing/2014/main" id="{B196DAAD-C2ED-6985-53AA-7414F2707AF7}"/>
              </a:ext>
            </a:extLst>
          </p:cNvPr>
          <p:cNvSpPr/>
          <p:nvPr/>
        </p:nvSpPr>
        <p:spPr>
          <a:xfrm>
            <a:off x="1617147" y="1287629"/>
            <a:ext cx="2551393" cy="2551393"/>
          </a:xfrm>
          <a:prstGeom prst="ellipse">
            <a:avLst/>
          </a:prstGeom>
          <a:solidFill>
            <a:srgbClr val="11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sp>
        <p:nvSpPr>
          <p:cNvPr id="9" name="Oval 5">
            <a:extLst>
              <a:ext uri="{FF2B5EF4-FFF2-40B4-BE49-F238E27FC236}">
                <a16:creationId xmlns:a16="http://schemas.microsoft.com/office/drawing/2014/main" id="{CB5D3311-8122-1D84-51C1-2D0392AE5C66}"/>
              </a:ext>
            </a:extLst>
          </p:cNvPr>
          <p:cNvSpPr/>
          <p:nvPr/>
        </p:nvSpPr>
        <p:spPr>
          <a:xfrm>
            <a:off x="615455" y="3070930"/>
            <a:ext cx="2551393" cy="2551393"/>
          </a:xfrm>
          <a:prstGeom prst="ellipse">
            <a:avLst/>
          </a:prstGeom>
          <a:solidFill>
            <a:srgbClr val="283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sp>
        <p:nvSpPr>
          <p:cNvPr id="10" name="Oval 7">
            <a:extLst>
              <a:ext uri="{FF2B5EF4-FFF2-40B4-BE49-F238E27FC236}">
                <a16:creationId xmlns:a16="http://schemas.microsoft.com/office/drawing/2014/main" id="{8050925E-24F1-6C3F-3831-8AFFD31EAC6C}"/>
              </a:ext>
            </a:extLst>
          </p:cNvPr>
          <p:cNvSpPr/>
          <p:nvPr/>
        </p:nvSpPr>
        <p:spPr>
          <a:xfrm>
            <a:off x="2618838" y="3070930"/>
            <a:ext cx="2551393" cy="2551393"/>
          </a:xfrm>
          <a:prstGeom prst="ellipse">
            <a:avLst/>
          </a:prstGeom>
          <a:solidFill>
            <a:srgbClr val="94B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CN Normal" panose="020B0400000000000000" charset="-122"/>
            </a:endParaRPr>
          </a:p>
        </p:txBody>
      </p:sp>
      <p:pic>
        <p:nvPicPr>
          <p:cNvPr id="11" name="Graphic 10" descr="Stopwatch 33% with solid fill">
            <a:extLst>
              <a:ext uri="{FF2B5EF4-FFF2-40B4-BE49-F238E27FC236}">
                <a16:creationId xmlns:a16="http://schemas.microsoft.com/office/drawing/2014/main" id="{C3C21395-29A4-8493-4730-477ADC852A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96444" y="2001115"/>
            <a:ext cx="992797" cy="992797"/>
          </a:xfrm>
          <a:prstGeom prst="rect">
            <a:avLst/>
          </a:prstGeom>
        </p:spPr>
      </p:pic>
      <p:pic>
        <p:nvPicPr>
          <p:cNvPr id="12" name="Graphic 11" descr="Robot with solid fill">
            <a:extLst>
              <a:ext uri="{FF2B5EF4-FFF2-40B4-BE49-F238E27FC236}">
                <a16:creationId xmlns:a16="http://schemas.microsoft.com/office/drawing/2014/main" id="{57249947-0CF5-EE33-BB0A-FCBE701CF5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78036" y="3807730"/>
            <a:ext cx="1096453" cy="1096453"/>
          </a:xfrm>
          <a:prstGeom prst="rect">
            <a:avLst/>
          </a:prstGeom>
        </p:spPr>
      </p:pic>
      <p:pic>
        <p:nvPicPr>
          <p:cNvPr id="13" name="Graphic 12" descr="Bullseye with solid fill">
            <a:extLst>
              <a:ext uri="{FF2B5EF4-FFF2-40B4-BE49-F238E27FC236}">
                <a16:creationId xmlns:a16="http://schemas.microsoft.com/office/drawing/2014/main" id="{DAB62FEB-C1E8-4204-5EFC-F0961CE50D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1198" y="3799712"/>
            <a:ext cx="1093828" cy="1093828"/>
          </a:xfrm>
          <a:prstGeom prst="rect">
            <a:avLst/>
          </a:prstGeom>
        </p:spPr>
      </p:pic>
      <p:grpSp>
        <p:nvGrpSpPr>
          <p:cNvPr id="14" name="Group 13">
            <a:extLst>
              <a:ext uri="{FF2B5EF4-FFF2-40B4-BE49-F238E27FC236}">
                <a16:creationId xmlns:a16="http://schemas.microsoft.com/office/drawing/2014/main" id="{2521C47C-44CA-043B-9147-9A40038AC089}"/>
              </a:ext>
            </a:extLst>
          </p:cNvPr>
          <p:cNvGrpSpPr/>
          <p:nvPr/>
        </p:nvGrpSpPr>
        <p:grpSpPr>
          <a:xfrm>
            <a:off x="6185638" y="4681640"/>
            <a:ext cx="5019530" cy="1401868"/>
            <a:chOff x="4527081" y="2210712"/>
            <a:chExt cx="3324634" cy="1620180"/>
          </a:xfrm>
          <a:solidFill>
            <a:srgbClr val="28303B"/>
          </a:solidFill>
        </p:grpSpPr>
        <p:sp>
          <p:nvSpPr>
            <p:cNvPr id="15" name="îşļîdé">
              <a:extLst>
                <a:ext uri="{FF2B5EF4-FFF2-40B4-BE49-F238E27FC236}">
                  <a16:creationId xmlns:a16="http://schemas.microsoft.com/office/drawing/2014/main" id="{0892192D-B8E3-D01B-B517-F2BAB148D621}"/>
                </a:ext>
              </a:extLst>
            </p:cNvPr>
            <p:cNvSpPr/>
            <p:nvPr/>
          </p:nvSpPr>
          <p:spPr bwMode="auto">
            <a:xfrm>
              <a:off x="4527081" y="2210712"/>
              <a:ext cx="3324634" cy="1620180"/>
            </a:xfrm>
            <a:prstGeom prst="round1Rect">
              <a:avLst/>
            </a:prstGeom>
            <a:grpFill/>
            <a:ln w="19050">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2000" b="0" i="0" u="none" strike="noStrike" kern="1200" cap="none" spc="0" normalizeH="0" baseline="0" noProof="0">
                <a:ln>
                  <a:noFill/>
                </a:ln>
                <a:solidFill>
                  <a:schemeClr val="tx1">
                    <a:lumMod val="75000"/>
                    <a:lumOff val="25000"/>
                  </a:schemeClr>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sp>
          <p:nvSpPr>
            <p:cNvPr id="24" name="íšḻïḑé">
              <a:extLst>
                <a:ext uri="{FF2B5EF4-FFF2-40B4-BE49-F238E27FC236}">
                  <a16:creationId xmlns:a16="http://schemas.microsoft.com/office/drawing/2014/main" id="{FEEDDA6B-12B6-3DF1-8945-C418E93BE07D}"/>
                </a:ext>
              </a:extLst>
            </p:cNvPr>
            <p:cNvSpPr/>
            <p:nvPr/>
          </p:nvSpPr>
          <p:spPr bwMode="auto">
            <a:xfrm>
              <a:off x="4638701" y="2783442"/>
              <a:ext cx="3141427" cy="9892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964565">
                <a:lnSpc>
                  <a:spcPct val="140000"/>
                </a:lnSpc>
                <a:spcBef>
                  <a:spcPct val="20000"/>
                </a:spcBef>
                <a:defRPr/>
              </a:pPr>
              <a:r>
                <a:rPr lang="en-US" alt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rPr>
                <a:t>Make highly Accurate assessments by the machine learning model.</a:t>
              </a:r>
              <a:endParaRPr lang="zh-CN" dirty="0">
                <a:solidFill>
                  <a:schemeClr val="bg1"/>
                </a:solidFill>
                <a:latin typeface="HP Simplified Jpan" panose="020B0500000000000000" pitchFamily="34" charset="-128"/>
                <a:ea typeface="HP Simplified Jpan" panose="020B0500000000000000" pitchFamily="34" charset="-128"/>
                <a:cs typeface="思源黑体 CN Light" panose="020B0300000000000000" charset="-122"/>
                <a:sym typeface="Arial" panose="020B0604020202020204" pitchFamily="34" charset="0"/>
              </a:endParaRPr>
            </a:p>
          </p:txBody>
        </p:sp>
        <p:sp>
          <p:nvSpPr>
            <p:cNvPr id="25" name="ïş1ïdè">
              <a:extLst>
                <a:ext uri="{FF2B5EF4-FFF2-40B4-BE49-F238E27FC236}">
                  <a16:creationId xmlns:a16="http://schemas.microsoft.com/office/drawing/2014/main" id="{FE26EE99-FD06-0A09-F94D-953A5BFCAD67}"/>
                </a:ext>
              </a:extLst>
            </p:cNvPr>
            <p:cNvSpPr txBox="1"/>
            <p:nvPr/>
          </p:nvSpPr>
          <p:spPr bwMode="auto">
            <a:xfrm>
              <a:off x="4960170" y="2409599"/>
              <a:ext cx="2458452" cy="3875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Accuracy</a:t>
              </a:r>
              <a:endParaRPr kumimoji="0" lang="en-US" altLang="zh-CN" sz="2400" b="1" i="0" u="none" strike="noStrike" kern="1200" cap="none" spc="0" normalizeH="0" baseline="0" noProof="0" dirty="0">
                <a:ln>
                  <a:noFill/>
                </a:ln>
                <a:solidFill>
                  <a:schemeClr val="bg1"/>
                </a:solidFill>
                <a:effectLst/>
                <a:uLnTx/>
                <a:uFillTx/>
                <a:latin typeface="思源黑体 CN Regular" panose="020B0500000000000000" charset="-122"/>
                <a:ea typeface="思源黑体 CN Regular" panose="020B0500000000000000" charset="-122"/>
                <a:cs typeface="思源黑体 CN Regular" panose="020B0500000000000000" charset="-122"/>
              </a:endParaRPr>
            </a:p>
          </p:txBody>
        </p:sp>
      </p:grpSp>
    </p:spTree>
    <p:custDataLst>
      <p:tags r:id="rId1"/>
    </p:custDataLst>
    <p:extLst>
      <p:ext uri="{BB962C8B-B14F-4D97-AF65-F5344CB8AC3E}">
        <p14:creationId xmlns:p14="http://schemas.microsoft.com/office/powerpoint/2010/main" val="38011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326390"/>
            <a:ext cx="11401425" cy="62052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P Simplified Jpan" panose="020B0500000000000000" pitchFamily="34" charset="-128"/>
              <a:ea typeface="HP Simplified Jpan" panose="020B0500000000000000" pitchFamily="34" charset="-128"/>
            </a:endParaRPr>
          </a:p>
        </p:txBody>
      </p:sp>
      <p:sp>
        <p:nvSpPr>
          <p:cNvPr id="3" name="TextBox 2">
            <a:extLst>
              <a:ext uri="{FF2B5EF4-FFF2-40B4-BE49-F238E27FC236}">
                <a16:creationId xmlns:a16="http://schemas.microsoft.com/office/drawing/2014/main" id="{F0BFC971-67EB-D139-F62F-E9C67569EE93}"/>
              </a:ext>
            </a:extLst>
          </p:cNvPr>
          <p:cNvSpPr txBox="1"/>
          <p:nvPr/>
        </p:nvSpPr>
        <p:spPr>
          <a:xfrm>
            <a:off x="3667584" y="425149"/>
            <a:ext cx="4856832" cy="707886"/>
          </a:xfrm>
          <a:prstGeom prst="rect">
            <a:avLst/>
          </a:prstGeom>
          <a:noFill/>
        </p:spPr>
        <p:txBody>
          <a:bodyPr wrap="square" rtlCol="1">
            <a:spAutoFit/>
          </a:bodyPr>
          <a:lstStyle/>
          <a:p>
            <a:pPr algn="ctr"/>
            <a:r>
              <a:rPr lang="en-US" sz="4000" b="1" dirty="0">
                <a:solidFill>
                  <a:srgbClr val="139490"/>
                </a:solidFill>
                <a:latin typeface="HP Simplified Jpan" panose="020B0500000000000000" pitchFamily="34" charset="-128"/>
                <a:ea typeface="HP Simplified Jpan" panose="020B0500000000000000" pitchFamily="34" charset="-128"/>
              </a:rPr>
              <a:t>2030 Vision</a:t>
            </a:r>
            <a:endParaRPr lang="ar-SA" sz="4000" b="1" dirty="0">
              <a:solidFill>
                <a:srgbClr val="139490"/>
              </a:solidFill>
              <a:latin typeface="HP Simplified Jpan" panose="020B0500000000000000" pitchFamily="34" charset="-128"/>
              <a:ea typeface="HP Simplified Jpan" panose="020B0500000000000000" pitchFamily="34" charset="-128"/>
            </a:endParaRPr>
          </a:p>
        </p:txBody>
      </p:sp>
      <p:grpSp>
        <p:nvGrpSpPr>
          <p:cNvPr id="6" name="ïS1ide">
            <a:extLst>
              <a:ext uri="{FF2B5EF4-FFF2-40B4-BE49-F238E27FC236}">
                <a16:creationId xmlns:a16="http://schemas.microsoft.com/office/drawing/2014/main" id="{BA3B7F9E-51EA-9AE5-649F-B8D648458C08}"/>
              </a:ext>
            </a:extLst>
          </p:cNvPr>
          <p:cNvGrpSpPr/>
          <p:nvPr/>
        </p:nvGrpSpPr>
        <p:grpSpPr>
          <a:xfrm rot="10800000">
            <a:off x="5145416" y="1331954"/>
            <a:ext cx="1901168" cy="2210236"/>
            <a:chOff x="4424341" y="1394155"/>
            <a:chExt cx="3340718" cy="3924162"/>
          </a:xfrm>
          <a:solidFill>
            <a:srgbClr val="28303B"/>
          </a:solidFill>
        </p:grpSpPr>
        <p:sp>
          <p:nvSpPr>
            <p:cNvPr id="8" name="ïSlidé">
              <a:extLst>
                <a:ext uri="{FF2B5EF4-FFF2-40B4-BE49-F238E27FC236}">
                  <a16:creationId xmlns:a16="http://schemas.microsoft.com/office/drawing/2014/main" id="{571D31BC-9D67-B1DE-08E3-DD5DA7C3618A}"/>
                </a:ext>
              </a:extLst>
            </p:cNvPr>
            <p:cNvSpPr/>
            <p:nvPr/>
          </p:nvSpPr>
          <p:spPr bwMode="auto">
            <a:xfrm>
              <a:off x="6097147" y="1975965"/>
              <a:ext cx="1667912" cy="1667912"/>
            </a:xfrm>
            <a:custGeom>
              <a:avLst/>
              <a:gdLst>
                <a:gd name="T0" fmla="*/ 827 w 827"/>
                <a:gd name="T1" fmla="*/ 827 h 827"/>
                <a:gd name="T2" fmla="*/ 788 w 827"/>
                <a:gd name="T3" fmla="*/ 827 h 827"/>
                <a:gd name="T4" fmla="*/ 0 w 827"/>
                <a:gd name="T5" fmla="*/ 40 h 827"/>
                <a:gd name="T6" fmla="*/ 0 w 827"/>
                <a:gd name="T7" fmla="*/ 0 h 827"/>
                <a:gd name="T8" fmla="*/ 585 w 827"/>
                <a:gd name="T9" fmla="*/ 242 h 827"/>
                <a:gd name="T10" fmla="*/ 827 w 827"/>
                <a:gd name="T11" fmla="*/ 827 h 827"/>
              </a:gdLst>
              <a:ahLst/>
              <a:cxnLst>
                <a:cxn ang="0">
                  <a:pos x="T0" y="T1"/>
                </a:cxn>
                <a:cxn ang="0">
                  <a:pos x="T2" y="T3"/>
                </a:cxn>
                <a:cxn ang="0">
                  <a:pos x="T4" y="T5"/>
                </a:cxn>
                <a:cxn ang="0">
                  <a:pos x="T6" y="T7"/>
                </a:cxn>
                <a:cxn ang="0">
                  <a:pos x="T8" y="T9"/>
                </a:cxn>
                <a:cxn ang="0">
                  <a:pos x="T10" y="T11"/>
                </a:cxn>
              </a:cxnLst>
              <a:rect l="0" t="0" r="r" b="b"/>
              <a:pathLst>
                <a:path w="827" h="827">
                  <a:moveTo>
                    <a:pt x="827" y="827"/>
                  </a:moveTo>
                  <a:cubicBezTo>
                    <a:pt x="788" y="827"/>
                    <a:pt x="788" y="827"/>
                    <a:pt x="788" y="827"/>
                  </a:cubicBezTo>
                  <a:cubicBezTo>
                    <a:pt x="788" y="395"/>
                    <a:pt x="436" y="40"/>
                    <a:pt x="0" y="40"/>
                  </a:cubicBezTo>
                  <a:cubicBezTo>
                    <a:pt x="0" y="0"/>
                    <a:pt x="0" y="0"/>
                    <a:pt x="0" y="0"/>
                  </a:cubicBezTo>
                  <a:cubicBezTo>
                    <a:pt x="220" y="0"/>
                    <a:pt x="429" y="86"/>
                    <a:pt x="585" y="242"/>
                  </a:cubicBezTo>
                  <a:cubicBezTo>
                    <a:pt x="742" y="399"/>
                    <a:pt x="827" y="607"/>
                    <a:pt x="827" y="827"/>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9" name="ïṥḷîḓè">
              <a:extLst>
                <a:ext uri="{FF2B5EF4-FFF2-40B4-BE49-F238E27FC236}">
                  <a16:creationId xmlns:a16="http://schemas.microsoft.com/office/drawing/2014/main" id="{9DD173BE-E03C-3781-FC69-A0FD18C18FC3}"/>
                </a:ext>
              </a:extLst>
            </p:cNvPr>
            <p:cNvSpPr/>
            <p:nvPr/>
          </p:nvSpPr>
          <p:spPr bwMode="auto">
            <a:xfrm>
              <a:off x="4424341" y="1975965"/>
              <a:ext cx="1672808" cy="1667912"/>
            </a:xfrm>
            <a:custGeom>
              <a:avLst/>
              <a:gdLst>
                <a:gd name="T0" fmla="*/ 40 w 830"/>
                <a:gd name="T1" fmla="*/ 827 h 827"/>
                <a:gd name="T2" fmla="*/ 0 w 830"/>
                <a:gd name="T3" fmla="*/ 827 h 827"/>
                <a:gd name="T4" fmla="*/ 244 w 830"/>
                <a:gd name="T5" fmla="*/ 242 h 827"/>
                <a:gd name="T6" fmla="*/ 830 w 830"/>
                <a:gd name="T7" fmla="*/ 0 h 827"/>
                <a:gd name="T8" fmla="*/ 830 w 830"/>
                <a:gd name="T9" fmla="*/ 40 h 827"/>
                <a:gd name="T10" fmla="*/ 40 w 830"/>
                <a:gd name="T11" fmla="*/ 827 h 827"/>
              </a:gdLst>
              <a:ahLst/>
              <a:cxnLst>
                <a:cxn ang="0">
                  <a:pos x="T0" y="T1"/>
                </a:cxn>
                <a:cxn ang="0">
                  <a:pos x="T2" y="T3"/>
                </a:cxn>
                <a:cxn ang="0">
                  <a:pos x="T4" y="T5"/>
                </a:cxn>
                <a:cxn ang="0">
                  <a:pos x="T6" y="T7"/>
                </a:cxn>
                <a:cxn ang="0">
                  <a:pos x="T8" y="T9"/>
                </a:cxn>
                <a:cxn ang="0">
                  <a:pos x="T10" y="T11"/>
                </a:cxn>
              </a:cxnLst>
              <a:rect l="0" t="0" r="r" b="b"/>
              <a:pathLst>
                <a:path w="830" h="827">
                  <a:moveTo>
                    <a:pt x="40" y="827"/>
                  </a:moveTo>
                  <a:cubicBezTo>
                    <a:pt x="0" y="827"/>
                    <a:pt x="0" y="827"/>
                    <a:pt x="0" y="827"/>
                  </a:cubicBezTo>
                  <a:cubicBezTo>
                    <a:pt x="0" y="607"/>
                    <a:pt x="87" y="399"/>
                    <a:pt x="244" y="242"/>
                  </a:cubicBezTo>
                  <a:cubicBezTo>
                    <a:pt x="400" y="86"/>
                    <a:pt x="610" y="0"/>
                    <a:pt x="830" y="0"/>
                  </a:cubicBezTo>
                  <a:cubicBezTo>
                    <a:pt x="830" y="40"/>
                    <a:pt x="830" y="40"/>
                    <a:pt x="830" y="40"/>
                  </a:cubicBezTo>
                  <a:cubicBezTo>
                    <a:pt x="394" y="40"/>
                    <a:pt x="40" y="395"/>
                    <a:pt x="40" y="827"/>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0" name="í$lïḋe">
              <a:extLst>
                <a:ext uri="{FF2B5EF4-FFF2-40B4-BE49-F238E27FC236}">
                  <a16:creationId xmlns:a16="http://schemas.microsoft.com/office/drawing/2014/main" id="{A269D715-A072-798B-6B83-CC4D5C548FE1}"/>
                </a:ext>
              </a:extLst>
            </p:cNvPr>
            <p:cNvSpPr/>
            <p:nvPr/>
          </p:nvSpPr>
          <p:spPr bwMode="auto">
            <a:xfrm>
              <a:off x="4424341" y="3643877"/>
              <a:ext cx="1672808" cy="1674440"/>
            </a:xfrm>
            <a:custGeom>
              <a:avLst/>
              <a:gdLst>
                <a:gd name="T0" fmla="*/ 830 w 830"/>
                <a:gd name="T1" fmla="*/ 830 h 830"/>
                <a:gd name="T2" fmla="*/ 244 w 830"/>
                <a:gd name="T3" fmla="*/ 587 h 830"/>
                <a:gd name="T4" fmla="*/ 0 w 830"/>
                <a:gd name="T5" fmla="*/ 0 h 830"/>
                <a:gd name="T6" fmla="*/ 40 w 830"/>
                <a:gd name="T7" fmla="*/ 0 h 830"/>
                <a:gd name="T8" fmla="*/ 830 w 830"/>
                <a:gd name="T9" fmla="*/ 791 h 830"/>
                <a:gd name="T10" fmla="*/ 830 w 830"/>
                <a:gd name="T11" fmla="*/ 830 h 830"/>
              </a:gdLst>
              <a:ahLst/>
              <a:cxnLst>
                <a:cxn ang="0">
                  <a:pos x="T0" y="T1"/>
                </a:cxn>
                <a:cxn ang="0">
                  <a:pos x="T2" y="T3"/>
                </a:cxn>
                <a:cxn ang="0">
                  <a:pos x="T4" y="T5"/>
                </a:cxn>
                <a:cxn ang="0">
                  <a:pos x="T6" y="T7"/>
                </a:cxn>
                <a:cxn ang="0">
                  <a:pos x="T8" y="T9"/>
                </a:cxn>
                <a:cxn ang="0">
                  <a:pos x="T10" y="T11"/>
                </a:cxn>
              </a:cxnLst>
              <a:rect l="0" t="0" r="r" b="b"/>
              <a:pathLst>
                <a:path w="830" h="830">
                  <a:moveTo>
                    <a:pt x="830" y="830"/>
                  </a:moveTo>
                  <a:cubicBezTo>
                    <a:pt x="610" y="830"/>
                    <a:pt x="400" y="743"/>
                    <a:pt x="244" y="587"/>
                  </a:cubicBezTo>
                  <a:cubicBezTo>
                    <a:pt x="87" y="430"/>
                    <a:pt x="0" y="224"/>
                    <a:pt x="0" y="0"/>
                  </a:cubicBezTo>
                  <a:cubicBezTo>
                    <a:pt x="40" y="0"/>
                    <a:pt x="40" y="0"/>
                    <a:pt x="40" y="0"/>
                  </a:cubicBezTo>
                  <a:cubicBezTo>
                    <a:pt x="40" y="436"/>
                    <a:pt x="394" y="791"/>
                    <a:pt x="830" y="791"/>
                  </a:cubicBezTo>
                  <a:lnTo>
                    <a:pt x="830" y="830"/>
                  </a:ln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1" name="ïṡḷiḓé">
              <a:extLst>
                <a:ext uri="{FF2B5EF4-FFF2-40B4-BE49-F238E27FC236}">
                  <a16:creationId xmlns:a16="http://schemas.microsoft.com/office/drawing/2014/main" id="{C7E9FC27-30B6-FF6E-E58E-175F6BEE6CD8}"/>
                </a:ext>
              </a:extLst>
            </p:cNvPr>
            <p:cNvSpPr/>
            <p:nvPr/>
          </p:nvSpPr>
          <p:spPr bwMode="auto">
            <a:xfrm>
              <a:off x="6097147" y="3643877"/>
              <a:ext cx="1667912" cy="1674440"/>
            </a:xfrm>
            <a:custGeom>
              <a:avLst/>
              <a:gdLst>
                <a:gd name="T0" fmla="*/ 0 w 827"/>
                <a:gd name="T1" fmla="*/ 830 h 830"/>
                <a:gd name="T2" fmla="*/ 0 w 827"/>
                <a:gd name="T3" fmla="*/ 791 h 830"/>
                <a:gd name="T4" fmla="*/ 788 w 827"/>
                <a:gd name="T5" fmla="*/ 0 h 830"/>
                <a:gd name="T6" fmla="*/ 827 w 827"/>
                <a:gd name="T7" fmla="*/ 0 h 830"/>
                <a:gd name="T8" fmla="*/ 585 w 827"/>
                <a:gd name="T9" fmla="*/ 587 h 830"/>
                <a:gd name="T10" fmla="*/ 0 w 827"/>
                <a:gd name="T11" fmla="*/ 830 h 830"/>
              </a:gdLst>
              <a:ahLst/>
              <a:cxnLst>
                <a:cxn ang="0">
                  <a:pos x="T0" y="T1"/>
                </a:cxn>
                <a:cxn ang="0">
                  <a:pos x="T2" y="T3"/>
                </a:cxn>
                <a:cxn ang="0">
                  <a:pos x="T4" y="T5"/>
                </a:cxn>
                <a:cxn ang="0">
                  <a:pos x="T6" y="T7"/>
                </a:cxn>
                <a:cxn ang="0">
                  <a:pos x="T8" y="T9"/>
                </a:cxn>
                <a:cxn ang="0">
                  <a:pos x="T10" y="T11"/>
                </a:cxn>
              </a:cxnLst>
              <a:rect l="0" t="0" r="r" b="b"/>
              <a:pathLst>
                <a:path w="827" h="830">
                  <a:moveTo>
                    <a:pt x="0" y="830"/>
                  </a:moveTo>
                  <a:cubicBezTo>
                    <a:pt x="0" y="791"/>
                    <a:pt x="0" y="791"/>
                    <a:pt x="0" y="791"/>
                  </a:cubicBezTo>
                  <a:cubicBezTo>
                    <a:pt x="436" y="791"/>
                    <a:pt x="788" y="436"/>
                    <a:pt x="788" y="0"/>
                  </a:cubicBezTo>
                  <a:cubicBezTo>
                    <a:pt x="827" y="0"/>
                    <a:pt x="827" y="0"/>
                    <a:pt x="827" y="0"/>
                  </a:cubicBezTo>
                  <a:cubicBezTo>
                    <a:pt x="827" y="224"/>
                    <a:pt x="742" y="430"/>
                    <a:pt x="585" y="587"/>
                  </a:cubicBezTo>
                  <a:cubicBezTo>
                    <a:pt x="429" y="743"/>
                    <a:pt x="220" y="830"/>
                    <a:pt x="0" y="830"/>
                  </a:cubicBez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2" name="íṥlíḍe">
              <a:extLst>
                <a:ext uri="{FF2B5EF4-FFF2-40B4-BE49-F238E27FC236}">
                  <a16:creationId xmlns:a16="http://schemas.microsoft.com/office/drawing/2014/main" id="{382B2B2B-AAAB-70D9-459C-BE7E67AAEEB0}"/>
                </a:ext>
              </a:extLst>
            </p:cNvPr>
            <p:cNvSpPr/>
            <p:nvPr/>
          </p:nvSpPr>
          <p:spPr bwMode="auto">
            <a:xfrm>
              <a:off x="6017180" y="1933533"/>
              <a:ext cx="161569" cy="161569"/>
            </a:xfrm>
            <a:prstGeom prst="ellipse">
              <a:avLst/>
            </a:prstGeom>
            <a:grpFill/>
            <a:ln w="19050">
              <a:solidFill>
                <a:schemeClr val="bg1"/>
              </a:solid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15" name="iṧļïḍè">
              <a:extLst>
                <a:ext uri="{FF2B5EF4-FFF2-40B4-BE49-F238E27FC236}">
                  <a16:creationId xmlns:a16="http://schemas.microsoft.com/office/drawing/2014/main" id="{B73F3880-B37D-D656-D32C-18DB167854F7}"/>
                </a:ext>
              </a:extLst>
            </p:cNvPr>
            <p:cNvSpPr/>
            <p:nvPr/>
          </p:nvSpPr>
          <p:spPr bwMode="auto">
            <a:xfrm>
              <a:off x="6085725" y="3645508"/>
              <a:ext cx="1165254" cy="1166886"/>
            </a:xfrm>
            <a:custGeom>
              <a:avLst/>
              <a:gdLst>
                <a:gd name="T0" fmla="*/ 1 w 578"/>
                <a:gd name="T1" fmla="*/ 578 h 578"/>
                <a:gd name="T2" fmla="*/ 1 w 578"/>
                <a:gd name="T3" fmla="*/ 578 h 578"/>
                <a:gd name="T4" fmla="*/ 1 w 578"/>
                <a:gd name="T5" fmla="*/ 578 h 578"/>
                <a:gd name="T6" fmla="*/ 0 w 578"/>
                <a:gd name="T7" fmla="*/ 578 h 578"/>
                <a:gd name="T8" fmla="*/ 0 w 578"/>
                <a:gd name="T9" fmla="*/ 578 h 578"/>
                <a:gd name="T10" fmla="*/ 0 w 578"/>
                <a:gd name="T11" fmla="*/ 578 h 578"/>
                <a:gd name="T12" fmla="*/ 578 w 578"/>
                <a:gd name="T13" fmla="*/ 1 h 578"/>
                <a:gd name="T14" fmla="*/ 578 w 578"/>
                <a:gd name="T15" fmla="*/ 1 h 578"/>
                <a:gd name="T16" fmla="*/ 578 w 578"/>
                <a:gd name="T17" fmla="*/ 1 h 578"/>
                <a:gd name="T18" fmla="*/ 578 w 578"/>
                <a:gd name="T19" fmla="*/ 0 h 578"/>
                <a:gd name="T20" fmla="*/ 578 w 578"/>
                <a:gd name="T21" fmla="*/ 0 h 578"/>
                <a:gd name="T22" fmla="*/ 578 w 578"/>
                <a:gd name="T23" fmla="*/ 0 h 578"/>
                <a:gd name="T24" fmla="*/ 578 w 578"/>
                <a:gd name="T25" fmla="*/ 0 h 578"/>
                <a:gd name="T26" fmla="*/ 578 w 578"/>
                <a:gd name="T27" fmla="*/ 0 h 578"/>
                <a:gd name="T28" fmla="*/ 578 w 578"/>
                <a:gd name="T29"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578">
                  <a:moveTo>
                    <a:pt x="1" y="578"/>
                  </a:moveTo>
                  <a:cubicBezTo>
                    <a:pt x="1" y="578"/>
                    <a:pt x="1" y="578"/>
                    <a:pt x="1" y="578"/>
                  </a:cubicBezTo>
                  <a:cubicBezTo>
                    <a:pt x="1" y="578"/>
                    <a:pt x="1" y="578"/>
                    <a:pt x="1" y="578"/>
                  </a:cubicBezTo>
                  <a:moveTo>
                    <a:pt x="0" y="578"/>
                  </a:moveTo>
                  <a:cubicBezTo>
                    <a:pt x="0" y="578"/>
                    <a:pt x="0" y="578"/>
                    <a:pt x="0" y="578"/>
                  </a:cubicBezTo>
                  <a:cubicBezTo>
                    <a:pt x="0" y="578"/>
                    <a:pt x="0" y="578"/>
                    <a:pt x="0" y="578"/>
                  </a:cubicBezTo>
                  <a:moveTo>
                    <a:pt x="578" y="1"/>
                  </a:moveTo>
                  <a:cubicBezTo>
                    <a:pt x="578" y="1"/>
                    <a:pt x="578" y="1"/>
                    <a:pt x="578" y="1"/>
                  </a:cubicBezTo>
                  <a:cubicBezTo>
                    <a:pt x="578" y="1"/>
                    <a:pt x="578" y="1"/>
                    <a:pt x="578" y="1"/>
                  </a:cubicBezTo>
                  <a:moveTo>
                    <a:pt x="578" y="0"/>
                  </a:moveTo>
                  <a:cubicBezTo>
                    <a:pt x="578" y="0"/>
                    <a:pt x="578" y="0"/>
                    <a:pt x="578" y="0"/>
                  </a:cubicBezTo>
                  <a:cubicBezTo>
                    <a:pt x="578" y="0"/>
                    <a:pt x="578" y="0"/>
                    <a:pt x="578" y="0"/>
                  </a:cubicBezTo>
                  <a:moveTo>
                    <a:pt x="578" y="0"/>
                  </a:moveTo>
                  <a:cubicBezTo>
                    <a:pt x="578" y="0"/>
                    <a:pt x="578" y="0"/>
                    <a:pt x="578" y="0"/>
                  </a:cubicBezTo>
                  <a:cubicBezTo>
                    <a:pt x="578" y="0"/>
                    <a:pt x="578" y="0"/>
                    <a:pt x="57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20" name="íşľiḓé">
              <a:extLst>
                <a:ext uri="{FF2B5EF4-FFF2-40B4-BE49-F238E27FC236}">
                  <a16:creationId xmlns:a16="http://schemas.microsoft.com/office/drawing/2014/main" id="{594A31CA-6540-86B8-67EA-CABFB25DC1E7}"/>
                </a:ext>
              </a:extLst>
            </p:cNvPr>
            <p:cNvSpPr/>
            <p:nvPr/>
          </p:nvSpPr>
          <p:spPr bwMode="auto">
            <a:xfrm>
              <a:off x="5889557" y="1394155"/>
              <a:ext cx="425955" cy="363938"/>
            </a:xfrm>
            <a:custGeom>
              <a:avLst/>
              <a:gdLst>
                <a:gd name="T0" fmla="*/ 66 w 261"/>
                <a:gd name="T1" fmla="*/ 223 h 223"/>
                <a:gd name="T2" fmla="*/ 0 w 261"/>
                <a:gd name="T3" fmla="*/ 111 h 223"/>
                <a:gd name="T4" fmla="*/ 66 w 261"/>
                <a:gd name="T5" fmla="*/ 0 h 223"/>
                <a:gd name="T6" fmla="*/ 196 w 261"/>
                <a:gd name="T7" fmla="*/ 0 h 223"/>
                <a:gd name="T8" fmla="*/ 261 w 261"/>
                <a:gd name="T9" fmla="*/ 111 h 223"/>
                <a:gd name="T10" fmla="*/ 196 w 261"/>
                <a:gd name="T11" fmla="*/ 223 h 223"/>
                <a:gd name="T12" fmla="*/ 66 w 261"/>
                <a:gd name="T13" fmla="*/ 223 h 223"/>
              </a:gdLst>
              <a:ahLst/>
              <a:cxnLst>
                <a:cxn ang="0">
                  <a:pos x="T0" y="T1"/>
                </a:cxn>
                <a:cxn ang="0">
                  <a:pos x="T2" y="T3"/>
                </a:cxn>
                <a:cxn ang="0">
                  <a:pos x="T4" y="T5"/>
                </a:cxn>
                <a:cxn ang="0">
                  <a:pos x="T6" y="T7"/>
                </a:cxn>
                <a:cxn ang="0">
                  <a:pos x="T8" y="T9"/>
                </a:cxn>
                <a:cxn ang="0">
                  <a:pos x="T10" y="T11"/>
                </a:cxn>
                <a:cxn ang="0">
                  <a:pos x="T12" y="T13"/>
                </a:cxn>
              </a:cxnLst>
              <a:rect l="0" t="0" r="r" b="b"/>
              <a:pathLst>
                <a:path w="261" h="223">
                  <a:moveTo>
                    <a:pt x="66" y="223"/>
                  </a:moveTo>
                  <a:lnTo>
                    <a:pt x="0" y="111"/>
                  </a:lnTo>
                  <a:lnTo>
                    <a:pt x="66" y="0"/>
                  </a:lnTo>
                  <a:lnTo>
                    <a:pt x="196" y="0"/>
                  </a:lnTo>
                  <a:lnTo>
                    <a:pt x="261" y="111"/>
                  </a:lnTo>
                  <a:lnTo>
                    <a:pt x="196" y="223"/>
                  </a:lnTo>
                  <a:lnTo>
                    <a:pt x="66" y="223"/>
                  </a:lnTo>
                  <a:close/>
                </a:path>
              </a:pathLst>
            </a:custGeom>
            <a:grpFill/>
            <a:ln>
              <a:noFill/>
            </a:ln>
          </p:spPr>
          <p:txBody>
            <a:bodyPr anchor="ct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sp>
          <p:nvSpPr>
            <p:cNvPr id="21" name="íśḷíḋè">
              <a:extLst>
                <a:ext uri="{FF2B5EF4-FFF2-40B4-BE49-F238E27FC236}">
                  <a16:creationId xmlns:a16="http://schemas.microsoft.com/office/drawing/2014/main" id="{E387EF10-1E14-7BB0-42EE-09AC5C1AAE49}"/>
                </a:ext>
              </a:extLst>
            </p:cNvPr>
            <p:cNvSpPr/>
            <p:nvPr/>
          </p:nvSpPr>
          <p:spPr bwMode="auto">
            <a:xfrm>
              <a:off x="5993321" y="1487521"/>
              <a:ext cx="220353" cy="193232"/>
            </a:xfrm>
            <a:custGeom>
              <a:avLst/>
              <a:gdLst>
                <a:gd name="connsiteX0" fmla="*/ 63603 w 220353"/>
                <a:gd name="connsiteY0" fmla="*/ 34659 h 193232"/>
                <a:gd name="connsiteX1" fmla="*/ 67052 w 220353"/>
                <a:gd name="connsiteY1" fmla="*/ 38108 h 193232"/>
                <a:gd name="connsiteX2" fmla="*/ 63603 w 220353"/>
                <a:gd name="connsiteY2" fmla="*/ 41558 h 193232"/>
                <a:gd name="connsiteX3" fmla="*/ 63596 w 220353"/>
                <a:gd name="connsiteY3" fmla="*/ 41558 h 193232"/>
                <a:gd name="connsiteX4" fmla="*/ 41181 w 220353"/>
                <a:gd name="connsiteY4" fmla="*/ 63972 h 193232"/>
                <a:gd name="connsiteX5" fmla="*/ 41181 w 220353"/>
                <a:gd name="connsiteY5" fmla="*/ 63980 h 193232"/>
                <a:gd name="connsiteX6" fmla="*/ 37731 w 220353"/>
                <a:gd name="connsiteY6" fmla="*/ 67430 h 193232"/>
                <a:gd name="connsiteX7" fmla="*/ 34282 w 220353"/>
                <a:gd name="connsiteY7" fmla="*/ 63980 h 193232"/>
                <a:gd name="connsiteX8" fmla="*/ 63576 w 220353"/>
                <a:gd name="connsiteY8" fmla="*/ 34665 h 193232"/>
                <a:gd name="connsiteX9" fmla="*/ 63603 w 220353"/>
                <a:gd name="connsiteY9" fmla="*/ 34659 h 193232"/>
                <a:gd name="connsiteX10" fmla="*/ 64605 w 220353"/>
                <a:gd name="connsiteY10" fmla="*/ 13784 h 193232"/>
                <a:gd name="connsiteX11" fmla="*/ 29149 w 220353"/>
                <a:gd name="connsiteY11" fmla="*/ 28806 h 193232"/>
                <a:gd name="connsiteX12" fmla="*/ 29149 w 220353"/>
                <a:gd name="connsiteY12" fmla="*/ 101903 h 193232"/>
                <a:gd name="connsiteX13" fmla="*/ 105265 w 220353"/>
                <a:gd name="connsiteY13" fmla="*/ 177426 h 193232"/>
                <a:gd name="connsiteX14" fmla="*/ 115080 w 220353"/>
                <a:gd name="connsiteY14" fmla="*/ 177426 h 193232"/>
                <a:gd name="connsiteX15" fmla="*/ 191196 w 220353"/>
                <a:gd name="connsiteY15" fmla="*/ 101903 h 193232"/>
                <a:gd name="connsiteX16" fmla="*/ 191196 w 220353"/>
                <a:gd name="connsiteY16" fmla="*/ 28806 h 193232"/>
                <a:gd name="connsiteX17" fmla="*/ 119507 w 220353"/>
                <a:gd name="connsiteY17" fmla="*/ 27276 h 193232"/>
                <a:gd name="connsiteX18" fmla="*/ 110167 w 220353"/>
                <a:gd name="connsiteY18" fmla="*/ 35691 h 193232"/>
                <a:gd name="connsiteX19" fmla="*/ 100838 w 220353"/>
                <a:gd name="connsiteY19" fmla="*/ 27276 h 193232"/>
                <a:gd name="connsiteX20" fmla="*/ 64605 w 220353"/>
                <a:gd name="connsiteY20" fmla="*/ 13784 h 193232"/>
                <a:gd name="connsiteX21" fmla="*/ 64413 w 220353"/>
                <a:gd name="connsiteY21" fmla="*/ 12 h 193232"/>
                <a:gd name="connsiteX22" fmla="*/ 110167 w 220353"/>
                <a:gd name="connsiteY22" fmla="*/ 17078 h 193232"/>
                <a:gd name="connsiteX23" fmla="*/ 201022 w 220353"/>
                <a:gd name="connsiteY23" fmla="*/ 19065 h 193232"/>
                <a:gd name="connsiteX24" fmla="*/ 201022 w 220353"/>
                <a:gd name="connsiteY24" fmla="*/ 111653 h 193232"/>
                <a:gd name="connsiteX25" fmla="*/ 124906 w 220353"/>
                <a:gd name="connsiteY25" fmla="*/ 187166 h 193232"/>
                <a:gd name="connsiteX26" fmla="*/ 95438 w 220353"/>
                <a:gd name="connsiteY26" fmla="*/ 187166 h 193232"/>
                <a:gd name="connsiteX27" fmla="*/ 19323 w 220353"/>
                <a:gd name="connsiteY27" fmla="*/ 111653 h 193232"/>
                <a:gd name="connsiteX28" fmla="*/ 19323 w 220353"/>
                <a:gd name="connsiteY28" fmla="*/ 19065 h 193232"/>
                <a:gd name="connsiteX29" fmla="*/ 64413 w 220353"/>
                <a:gd name="connsiteY29" fmla="*/ 12 h 19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20353" h="193232">
                  <a:moveTo>
                    <a:pt x="63603" y="34659"/>
                  </a:moveTo>
                  <a:cubicBezTo>
                    <a:pt x="65506" y="34659"/>
                    <a:pt x="67052" y="36205"/>
                    <a:pt x="67052" y="38108"/>
                  </a:cubicBezTo>
                  <a:cubicBezTo>
                    <a:pt x="67052" y="40012"/>
                    <a:pt x="65506" y="41558"/>
                    <a:pt x="63603" y="41558"/>
                  </a:cubicBezTo>
                  <a:lnTo>
                    <a:pt x="63596" y="41558"/>
                  </a:lnTo>
                  <a:cubicBezTo>
                    <a:pt x="51220" y="41558"/>
                    <a:pt x="41181" y="51597"/>
                    <a:pt x="41181" y="63972"/>
                  </a:cubicBezTo>
                  <a:lnTo>
                    <a:pt x="41181" y="63980"/>
                  </a:lnTo>
                  <a:cubicBezTo>
                    <a:pt x="41181" y="65883"/>
                    <a:pt x="39635" y="67430"/>
                    <a:pt x="37731" y="67430"/>
                  </a:cubicBezTo>
                  <a:cubicBezTo>
                    <a:pt x="35828" y="67430"/>
                    <a:pt x="34282" y="65883"/>
                    <a:pt x="34282" y="63980"/>
                  </a:cubicBezTo>
                  <a:cubicBezTo>
                    <a:pt x="34282" y="47796"/>
                    <a:pt x="47395" y="34679"/>
                    <a:pt x="63576" y="34665"/>
                  </a:cubicBezTo>
                  <a:cubicBezTo>
                    <a:pt x="63590" y="34665"/>
                    <a:pt x="63590" y="34659"/>
                    <a:pt x="63603" y="34659"/>
                  </a:cubicBezTo>
                  <a:close/>
                  <a:moveTo>
                    <a:pt x="64605" y="13784"/>
                  </a:moveTo>
                  <a:cubicBezTo>
                    <a:pt x="51707" y="14060"/>
                    <a:pt x="38938" y="19089"/>
                    <a:pt x="29149" y="28806"/>
                  </a:cubicBezTo>
                  <a:cubicBezTo>
                    <a:pt x="8827" y="48958"/>
                    <a:pt x="8827" y="81751"/>
                    <a:pt x="29149" y="101903"/>
                  </a:cubicBezTo>
                  <a:lnTo>
                    <a:pt x="105265" y="177426"/>
                  </a:lnTo>
                  <a:cubicBezTo>
                    <a:pt x="107964" y="180113"/>
                    <a:pt x="112381" y="180113"/>
                    <a:pt x="115080" y="177426"/>
                  </a:cubicBezTo>
                  <a:lnTo>
                    <a:pt x="191196" y="101903"/>
                  </a:lnTo>
                  <a:cubicBezTo>
                    <a:pt x="211518" y="81751"/>
                    <a:pt x="211518" y="48958"/>
                    <a:pt x="191196" y="28806"/>
                  </a:cubicBezTo>
                  <a:cubicBezTo>
                    <a:pt x="171619" y="9372"/>
                    <a:pt x="140121" y="8691"/>
                    <a:pt x="119507" y="27276"/>
                  </a:cubicBezTo>
                  <a:lnTo>
                    <a:pt x="110167" y="35691"/>
                  </a:lnTo>
                  <a:lnTo>
                    <a:pt x="100838" y="27276"/>
                  </a:lnTo>
                  <a:cubicBezTo>
                    <a:pt x="90531" y="17983"/>
                    <a:pt x="77503" y="13507"/>
                    <a:pt x="64605" y="13784"/>
                  </a:cubicBezTo>
                  <a:close/>
                  <a:moveTo>
                    <a:pt x="64413" y="12"/>
                  </a:moveTo>
                  <a:cubicBezTo>
                    <a:pt x="80764" y="-301"/>
                    <a:pt x="97226" y="5407"/>
                    <a:pt x="110167" y="17078"/>
                  </a:cubicBezTo>
                  <a:cubicBezTo>
                    <a:pt x="136072" y="-6265"/>
                    <a:pt x="176024" y="-5751"/>
                    <a:pt x="201022" y="19065"/>
                  </a:cubicBezTo>
                  <a:cubicBezTo>
                    <a:pt x="226797" y="44629"/>
                    <a:pt x="226797" y="86080"/>
                    <a:pt x="201022" y="111653"/>
                  </a:cubicBezTo>
                  <a:cubicBezTo>
                    <a:pt x="200190" y="112483"/>
                    <a:pt x="124906" y="187166"/>
                    <a:pt x="124906" y="187166"/>
                  </a:cubicBezTo>
                  <a:cubicBezTo>
                    <a:pt x="116754" y="195255"/>
                    <a:pt x="103580" y="195255"/>
                    <a:pt x="95438" y="187166"/>
                  </a:cubicBezTo>
                  <a:cubicBezTo>
                    <a:pt x="95438" y="187166"/>
                    <a:pt x="26676" y="118958"/>
                    <a:pt x="19323" y="111653"/>
                  </a:cubicBezTo>
                  <a:cubicBezTo>
                    <a:pt x="-6442" y="86080"/>
                    <a:pt x="-6442" y="44629"/>
                    <a:pt x="19323" y="19065"/>
                  </a:cubicBezTo>
                  <a:cubicBezTo>
                    <a:pt x="31822" y="6657"/>
                    <a:pt x="48062" y="325"/>
                    <a:pt x="64413" y="12"/>
                  </a:cubicBezTo>
                  <a:close/>
                </a:path>
              </a:pathLst>
            </a:custGeom>
            <a:grpFill/>
            <a:ln>
              <a:noFill/>
            </a:ln>
            <a:effectLst/>
          </p:spPr>
          <p:txBody>
            <a:bodyPr wrap="square" anchor="ctr">
              <a:noAutofit/>
            </a:bodyPr>
            <a:lstStyle/>
            <a:p>
              <a:pPr algn="ctr"/>
              <a:endParaRPr>
                <a:solidFill>
                  <a:schemeClr val="tx1">
                    <a:lumMod val="75000"/>
                    <a:lumOff val="25000"/>
                  </a:schemeClr>
                </a:solidFill>
                <a:latin typeface="HP Simplified Jpan" panose="020B0500000000000000" pitchFamily="34" charset="-128"/>
                <a:ea typeface="HP Simplified Jpan" panose="020B0500000000000000" pitchFamily="34" charset="-128"/>
                <a:cs typeface="思源黑体 Medium" panose="020B0600000000000000" charset="-122"/>
                <a:sym typeface="思源黑体 CN Normal" panose="020B0400000000000000" charset="-122"/>
              </a:endParaRPr>
            </a:p>
          </p:txBody>
        </p:sp>
      </p:grpSp>
      <p:sp>
        <p:nvSpPr>
          <p:cNvPr id="28" name="TextBox 81">
            <a:extLst>
              <a:ext uri="{FF2B5EF4-FFF2-40B4-BE49-F238E27FC236}">
                <a16:creationId xmlns:a16="http://schemas.microsoft.com/office/drawing/2014/main" id="{39CB2774-0A21-E208-9693-82FFDACCBD93}"/>
              </a:ext>
            </a:extLst>
          </p:cNvPr>
          <p:cNvSpPr txBox="1"/>
          <p:nvPr/>
        </p:nvSpPr>
        <p:spPr>
          <a:xfrm>
            <a:off x="4403832" y="3618287"/>
            <a:ext cx="3374322" cy="439479"/>
          </a:xfrm>
          <a:prstGeom prst="rect">
            <a:avLst/>
          </a:prstGeom>
          <a:noFill/>
        </p:spPr>
        <p:txBody>
          <a:bodyPr wrap="none" lIns="0" tIns="0" rIns="0" bIns="0" rtlCol="0" anchor="t" anchorCtr="0">
            <a:spAutoFit/>
          </a:bodyPr>
          <a:lstStyle/>
          <a:p>
            <a:pPr>
              <a:lnSpc>
                <a:spcPct val="120000"/>
              </a:lnSpc>
            </a:pPr>
            <a:r>
              <a:rPr lang="en-US" altLang="zh-CN" sz="2800" b="1" dirty="0">
                <a:solidFill>
                  <a:srgbClr val="28303B"/>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rPr>
              <a:t>Digital Transformation</a:t>
            </a:r>
            <a:endParaRPr lang="zh-CN" altLang="en-US" sz="2800" b="1" dirty="0">
              <a:solidFill>
                <a:srgbClr val="28303B"/>
              </a:solidFill>
              <a:latin typeface="HP Simplified Jpan" panose="020B0500000000000000" pitchFamily="34" charset="-128"/>
              <a:ea typeface="HP Simplified Jpan" panose="020B0500000000000000" pitchFamily="34" charset="-128"/>
              <a:cs typeface="思源黑体 CN Normal" panose="020B0400000000000000" charset="-122"/>
              <a:sym typeface="Arial" panose="020B0604020202020204" pitchFamily="34" charset="0"/>
            </a:endParaRPr>
          </a:p>
        </p:txBody>
      </p:sp>
      <p:pic>
        <p:nvPicPr>
          <p:cNvPr id="22" name="Picture 21">
            <a:extLst>
              <a:ext uri="{FF2B5EF4-FFF2-40B4-BE49-F238E27FC236}">
                <a16:creationId xmlns:a16="http://schemas.microsoft.com/office/drawing/2014/main" id="{7F5E5EED-37DF-9C2C-017F-C1275A61C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1" y="1507036"/>
            <a:ext cx="1534213" cy="1534213"/>
          </a:xfrm>
          <a:prstGeom prst="ellipse">
            <a:avLst/>
          </a:prstGeom>
        </p:spPr>
      </p:pic>
      <p:sp>
        <p:nvSpPr>
          <p:cNvPr id="5" name="TextBox 4">
            <a:extLst>
              <a:ext uri="{FF2B5EF4-FFF2-40B4-BE49-F238E27FC236}">
                <a16:creationId xmlns:a16="http://schemas.microsoft.com/office/drawing/2014/main" id="{77B7D795-2ED3-EEDB-5031-527D86A0D9EC}"/>
              </a:ext>
            </a:extLst>
          </p:cNvPr>
          <p:cNvSpPr txBox="1"/>
          <p:nvPr/>
        </p:nvSpPr>
        <p:spPr>
          <a:xfrm>
            <a:off x="2681639" y="4055518"/>
            <a:ext cx="6838935" cy="1683666"/>
          </a:xfrm>
          <a:prstGeom prst="rect">
            <a:avLst/>
          </a:prstGeom>
          <a:noFill/>
        </p:spPr>
        <p:txBody>
          <a:bodyPr wrap="square">
            <a:spAutoFit/>
          </a:bodyPr>
          <a:lstStyle/>
          <a:p>
            <a:pPr algn="justLow" fontAlgn="base">
              <a:lnSpc>
                <a:spcPct val="150000"/>
              </a:lnSpc>
            </a:pPr>
            <a:r>
              <a:rPr lang="en-US" sz="1800" b="0" dirty="0">
                <a:solidFill>
                  <a:srgbClr val="139490"/>
                </a:solidFill>
                <a:effectLst/>
                <a:latin typeface="HP Simplified Jpan" panose="020B0500000000000000" pitchFamily="34" charset="-128"/>
                <a:ea typeface="HP Simplified Jpan" panose="020B0500000000000000" pitchFamily="34" charset="-128"/>
              </a:rPr>
              <a:t>Digital transformation is one of the main targets of the 2030 vision. Our project aims to achieve digital transformation in the field of vehicle damage assessment by automating the assessment process based on machine learning without the need for assessment experts.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1291</Words>
  <Application>Microsoft Office PowerPoint</Application>
  <PresentationFormat>Widescreen</PresentationFormat>
  <Paragraphs>472</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HP Simplified Jpan</vt:lpstr>
      <vt:lpstr>Wingdings</vt:lpstr>
      <vt:lpstr>思源黑体 CN Bold</vt:lpstr>
      <vt:lpstr>思源黑体 CN Light</vt:lpstr>
      <vt:lpstr>思源黑体 CN Medium</vt:lpstr>
      <vt:lpstr>思源黑体 CN Regular</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Saad BinMansour</dc:creator>
  <cp:lastModifiedBy>Saad BinMansour</cp:lastModifiedBy>
  <cp:revision>215</cp:revision>
  <dcterms:created xsi:type="dcterms:W3CDTF">2019-06-19T02:08:00Z</dcterms:created>
  <dcterms:modified xsi:type="dcterms:W3CDTF">2022-11-20T08:17:38Z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D4D4CCFA2B93476E8AFD011EA842F455</vt:lpwstr>
  </property>
</Properties>
</file>