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570F-7F77-93E6-A9A0-10519E530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NMF based </a:t>
            </a:r>
            <a:r>
              <a:rPr lang="en-US" dirty="0" err="1"/>
              <a:t>emg</a:t>
            </a:r>
            <a:r>
              <a:rPr lang="en-US" dirty="0"/>
              <a:t> synergy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B5E33-8F12-BF35-436D-A841F036D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8220-E63C-A302-753F-4078F1B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8E932B-F693-7928-7FF3-008D96262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4731" y="1935921"/>
            <a:ext cx="4917269" cy="27659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4DF21C-78C9-B12B-7AC8-227D9EDA1C10}"/>
              </a:ext>
            </a:extLst>
          </p:cNvPr>
          <p:cNvSpPr txBox="1"/>
          <p:nvPr/>
        </p:nvSpPr>
        <p:spPr>
          <a:xfrm>
            <a:off x="913796" y="2277979"/>
            <a:ext cx="6360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Nonnegative Matrix Factorization (NMF) is a technique in </a:t>
            </a:r>
          </a:p>
          <a:p>
            <a:r>
              <a:rPr lang="en-US" b="0" i="0" dirty="0">
                <a:effectLst/>
                <a:latin typeface="-apple-system"/>
              </a:rPr>
              <a:t>machine learning and signal processing that factorizes </a:t>
            </a:r>
          </a:p>
          <a:p>
            <a:r>
              <a:rPr lang="en-US" b="0" i="0" dirty="0">
                <a:effectLst/>
                <a:latin typeface="-apple-system"/>
              </a:rPr>
              <a:t>a nonnegative matrix into two nonnegative matrices, </a:t>
            </a:r>
          </a:p>
          <a:p>
            <a:r>
              <a:rPr lang="en-US" b="0" i="0" dirty="0">
                <a:effectLst/>
                <a:latin typeface="-apple-system"/>
              </a:rPr>
              <a:t>where one matrix represents a set of basis functions</a:t>
            </a:r>
          </a:p>
          <a:p>
            <a:r>
              <a:rPr lang="en-US" b="0" i="0" dirty="0">
                <a:effectLst/>
                <a:latin typeface="-apple-system"/>
              </a:rPr>
              <a:t>and the other represents the activation coefficients of these basis functions. </a:t>
            </a:r>
          </a:p>
          <a:p>
            <a:r>
              <a:rPr lang="en-US" b="0" i="0" dirty="0">
                <a:effectLst/>
                <a:latin typeface="-apple-system"/>
              </a:rPr>
              <a:t>NMF has been widely used in applications such as</a:t>
            </a:r>
          </a:p>
          <a:p>
            <a:r>
              <a:rPr lang="en-US" b="0" i="0" dirty="0">
                <a:effectLst/>
                <a:latin typeface="-apple-system"/>
              </a:rPr>
              <a:t>image processing, audio signal processing, text mining, and bioinformatics.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5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E544-46FB-2103-37B9-F8516F03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4480" y="609600"/>
            <a:ext cx="2093076" cy="1326321"/>
          </a:xfrm>
        </p:spPr>
        <p:txBody>
          <a:bodyPr/>
          <a:lstStyle/>
          <a:p>
            <a:r>
              <a:rPr lang="en-US" dirty="0"/>
              <a:t>How it works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EE500-0422-B1D9-6D1F-98FA4FE9D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729" r="1262" b="41573"/>
          <a:stretch/>
        </p:blipFill>
        <p:spPr>
          <a:xfrm>
            <a:off x="7884696" y="5274781"/>
            <a:ext cx="3655960" cy="124412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2DCCF6-729E-1017-EB3F-0EEF8D161A42}"/>
              </a:ext>
            </a:extLst>
          </p:cNvPr>
          <p:cNvSpPr txBox="1"/>
          <p:nvPr/>
        </p:nvSpPr>
        <p:spPr>
          <a:xfrm>
            <a:off x="381000" y="137160"/>
            <a:ext cx="89001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Given a nonnegative matrix X, NMF seeks to find two nonnegative matrices W and H such that: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X ≈ WH</a:t>
            </a:r>
          </a:p>
          <a:p>
            <a:r>
              <a:rPr lang="en-US" dirty="0">
                <a:latin typeface="-apple-system"/>
              </a:rPr>
              <a:t>-</a:t>
            </a:r>
            <a:r>
              <a:rPr lang="en-US" b="0" dirty="0">
                <a:effectLst/>
                <a:latin typeface="Courier New" panose="02070309020205020404" pitchFamily="49" charset="0"/>
              </a:rPr>
              <a:t>W is the matrix of activation coefficients,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which represents the contribution of each basis function to each time point in the input data.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Each row of W corresponds to a time point in the input data, and each column corresponds to a basis function.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The values in W are non-negative and indicate the strength of the contribution of each basis function to each time point in the input data.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In other words, W tells us how much of each basis function is present at each time point in the input data.</a:t>
            </a:r>
          </a:p>
          <a:p>
            <a:r>
              <a:rPr lang="en-US" dirty="0">
                <a:latin typeface="Courier New" panose="02070309020205020404" pitchFamily="49" charset="0"/>
              </a:rPr>
              <a:t>-</a:t>
            </a:r>
            <a:r>
              <a:rPr lang="en-US" b="0" dirty="0">
                <a:effectLst/>
                <a:latin typeface="Courier New" panose="02070309020205020404" pitchFamily="49" charset="0"/>
              </a:rPr>
              <a:t>H is the matrix of basis functions, which represents the templates that are learned from the input data.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Each row of H corresponds to a basis function, and each column corresponds to a channel in the input data.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The values in H are also non-negative and indicate the shape or waveform of each basis function.</a:t>
            </a:r>
          </a:p>
          <a:p>
            <a:endParaRPr lang="en-US" b="0" dirty="0">
              <a:effectLst/>
              <a:latin typeface="Courier New" panose="02070309020205020404" pitchFamily="49" charset="0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3701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2D9F-7B17-6D7F-8F21-4A9B56E2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1173480"/>
            <a:ext cx="4455276" cy="685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0739-75B8-E4F2-722D-C773B4D8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The goal of NMF is to find a low-rank approximation of the input matrix X by factorizing it into two smaller matrices W and H. The rank r of the approximation is determined by the number of basis functions.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The factorization is done by minimizing a cost function that measures the distance between X and the approximation WH subject to the nonnegativity constraints: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minimize ||X - WH||_F^2 subject to W &gt;= 0, H &gt;= 0 where ||.||_F is the </a:t>
            </a:r>
            <a:r>
              <a:rPr lang="en-US" b="0" i="0" dirty="0" err="1">
                <a:effectLst/>
                <a:latin typeface="-apple-system"/>
              </a:rPr>
              <a:t>Frobenius</a:t>
            </a:r>
            <a:r>
              <a:rPr lang="en-US" b="0" i="0" dirty="0">
                <a:effectLst/>
                <a:latin typeface="-apple-system"/>
              </a:rPr>
              <a:t> norm.(</a:t>
            </a:r>
            <a:r>
              <a:rPr lang="en-US" b="0" dirty="0">
                <a:effectLst/>
                <a:latin typeface="Courier New" panose="02070309020205020404" pitchFamily="49" charset="0"/>
              </a:rPr>
              <a:t>The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Frobenius</a:t>
            </a:r>
            <a:r>
              <a:rPr lang="en-US" b="0" dirty="0">
                <a:effectLst/>
                <a:latin typeface="Courier New" panose="02070309020205020404" pitchFamily="49" charset="0"/>
              </a:rPr>
              <a:t> norm of a matrix M is defined as the square root of the sum of the squared elements of M.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3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24E4-9536-5225-74B9-3D0C569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05DA-9FEA-DAB1-7B88-9703BB8F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NMF is a non-convex optimization problem, which means that there may be multiple local minima and the algorithm may get stuck in a suboptimal solution.</a:t>
            </a:r>
          </a:p>
          <a:p>
            <a:r>
              <a:rPr lang="en-US" b="0" i="0" dirty="0">
                <a:effectLst/>
                <a:latin typeface="-apple-system"/>
              </a:rPr>
              <a:t>NMF assumes that the input data is nonnegative, which may not always be the case in practice.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8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D8DA-1041-D68B-8481-DBA04924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DDFD8-F8C9-57C3-3632-F19FDFD1F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83" b="16548"/>
          <a:stretch/>
        </p:blipFill>
        <p:spPr>
          <a:xfrm>
            <a:off x="451632" y="609600"/>
            <a:ext cx="11461985" cy="4736841"/>
          </a:xfrm>
        </p:spPr>
      </p:pic>
    </p:spTree>
    <p:extLst>
      <p:ext uri="{BB962C8B-B14F-4D97-AF65-F5344CB8AC3E}">
        <p14:creationId xmlns:p14="http://schemas.microsoft.com/office/powerpoint/2010/main" val="216769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2414-B15D-35C1-12BF-9961A341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NINAPRO</a:t>
            </a:r>
          </a:p>
        </p:txBody>
      </p:sp>
      <p:pic>
        <p:nvPicPr>
          <p:cNvPr id="5" name="Content Placeholder 4" descr="A black text with numbers and numbers&#10;&#10;Description automatically generated">
            <a:extLst>
              <a:ext uri="{FF2B5EF4-FFF2-40B4-BE49-F238E27FC236}">
                <a16:creationId xmlns:a16="http://schemas.microsoft.com/office/drawing/2014/main" id="{ECA9F0B3-B7CC-12EA-915A-252A35FD7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10" t="39910" r="1"/>
          <a:stretch/>
        </p:blipFill>
        <p:spPr>
          <a:xfrm>
            <a:off x="2301241" y="3093720"/>
            <a:ext cx="8673162" cy="1489765"/>
          </a:xfrm>
        </p:spPr>
      </p:pic>
    </p:spTree>
    <p:extLst>
      <p:ext uri="{BB962C8B-B14F-4D97-AF65-F5344CB8AC3E}">
        <p14:creationId xmlns:p14="http://schemas.microsoft.com/office/powerpoint/2010/main" val="282355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30CC-00FE-0D41-743D-6D367C79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SR_index.mat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pic>
        <p:nvPicPr>
          <p:cNvPr id="5" name="Content Placeholder 4" descr="A number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1CD1120B-763F-0C44-A541-381FC9339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019" y="2224679"/>
            <a:ext cx="8451312" cy="1356478"/>
          </a:xfrm>
        </p:spPr>
      </p:pic>
    </p:spTree>
    <p:extLst>
      <p:ext uri="{BB962C8B-B14F-4D97-AF65-F5344CB8AC3E}">
        <p14:creationId xmlns:p14="http://schemas.microsoft.com/office/powerpoint/2010/main" val="413347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581B-F2DC-9CBC-3B25-65BF2672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DD48-A8BA-E39D-EA1A-B4D18E3D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https://colab.research.google.com/drive/1ZeAcuWlj1W65FMrOwKkO1gVA6LUGSeCx?usp=sharing</a:t>
            </a:r>
          </a:p>
        </p:txBody>
      </p:sp>
    </p:spTree>
    <p:extLst>
      <p:ext uri="{BB962C8B-B14F-4D97-AF65-F5344CB8AC3E}">
        <p14:creationId xmlns:p14="http://schemas.microsoft.com/office/powerpoint/2010/main" val="2348671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310</TotalTime>
  <Words>448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Bookman Old Style</vt:lpstr>
      <vt:lpstr>Courier New</vt:lpstr>
      <vt:lpstr>Rockwell</vt:lpstr>
      <vt:lpstr>Damask</vt:lpstr>
      <vt:lpstr>NMF based emg synergy extraction</vt:lpstr>
      <vt:lpstr>NMF</vt:lpstr>
      <vt:lpstr>How it works </vt:lpstr>
      <vt:lpstr>PowerPoint Presentation</vt:lpstr>
      <vt:lpstr>limitations</vt:lpstr>
      <vt:lpstr>PowerPoint Presentation</vt:lpstr>
      <vt:lpstr>USING NINAPRO</vt:lpstr>
      <vt:lpstr>Using  SR_index.mat 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NMF based emg synergy extraction</dc:title>
  <dc:creator>2000421@eng.asu.edu.eg</dc:creator>
  <cp:lastModifiedBy>2000421@eng.asu.edu.eg</cp:lastModifiedBy>
  <cp:revision>3</cp:revision>
  <dcterms:created xsi:type="dcterms:W3CDTF">2023-06-20T06:14:26Z</dcterms:created>
  <dcterms:modified xsi:type="dcterms:W3CDTF">2023-08-06T15:34:24Z</dcterms:modified>
</cp:coreProperties>
</file>