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8/16/2023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dh8aTKXPKlU" TargetMode="External"/><Relationship Id="rId2" Type="http://schemas.openxmlformats.org/officeDocument/2006/relationships/hyperlink" Target="https://youtu.be/dz8imS1vwIM" TargetMode="External"/><Relationship Id="rId1" Type="http://schemas.openxmlformats.org/officeDocument/2006/relationships/slideLayout" Target="../slideLayouts/slideLayout2.xml"/><Relationship Id="rId5" Type="http://schemas.openxmlformats.org/officeDocument/2006/relationships/hyperlink" Target="https://youtu.be/QdBy02ExhGI" TargetMode="External"/><Relationship Id="rId4" Type="http://schemas.openxmlformats.org/officeDocument/2006/relationships/hyperlink" Target="https://youtu.be/S51bTyIwxF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6D5F-3654-28EB-3D14-602B84D083B9}"/>
              </a:ext>
            </a:extLst>
          </p:cNvPr>
          <p:cNvSpPr>
            <a:spLocks noGrp="1"/>
          </p:cNvSpPr>
          <p:nvPr>
            <p:ph type="ctrTitle"/>
          </p:nvPr>
        </p:nvSpPr>
        <p:spPr/>
        <p:txBody>
          <a:bodyPr/>
          <a:lstStyle/>
          <a:p>
            <a:r>
              <a:rPr lang="en-US" dirty="0"/>
              <a:t>PCA</a:t>
            </a:r>
          </a:p>
        </p:txBody>
      </p:sp>
      <p:sp>
        <p:nvSpPr>
          <p:cNvPr id="3" name="Subtitle 2">
            <a:extLst>
              <a:ext uri="{FF2B5EF4-FFF2-40B4-BE49-F238E27FC236}">
                <a16:creationId xmlns:a16="http://schemas.microsoft.com/office/drawing/2014/main" id="{24797189-8A66-725A-0B73-C1FEB95903E1}"/>
              </a:ext>
            </a:extLst>
          </p:cNvPr>
          <p:cNvSpPr>
            <a:spLocks noGrp="1"/>
          </p:cNvSpPr>
          <p:nvPr>
            <p:ph type="subTitle" idx="1"/>
          </p:nvPr>
        </p:nvSpPr>
        <p:spPr/>
        <p:txBody>
          <a:bodyPr/>
          <a:lstStyle/>
          <a:p>
            <a:r>
              <a:rPr lang="en-US" dirty="0"/>
              <a:t>Principal component analysis</a:t>
            </a:r>
          </a:p>
        </p:txBody>
      </p:sp>
    </p:spTree>
    <p:extLst>
      <p:ext uri="{BB962C8B-B14F-4D97-AF65-F5344CB8AC3E}">
        <p14:creationId xmlns:p14="http://schemas.microsoft.com/office/powerpoint/2010/main" val="100635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0687A-7CD1-BBF5-9696-1C2F156537B4}"/>
              </a:ext>
            </a:extLst>
          </p:cNvPr>
          <p:cNvSpPr>
            <a:spLocks noGrp="1"/>
          </p:cNvSpPr>
          <p:nvPr>
            <p:ph type="title"/>
          </p:nvPr>
        </p:nvSpPr>
        <p:spPr/>
        <p:txBody>
          <a:bodyPr/>
          <a:lstStyle/>
          <a:p>
            <a:endParaRPr lang="en-US" dirty="0"/>
          </a:p>
        </p:txBody>
      </p:sp>
      <p:pic>
        <p:nvPicPr>
          <p:cNvPr id="5" name="Content Placeholder 4" descr="A graph of a number of components&#10;&#10;Description automatically generated">
            <a:extLst>
              <a:ext uri="{FF2B5EF4-FFF2-40B4-BE49-F238E27FC236}">
                <a16:creationId xmlns:a16="http://schemas.microsoft.com/office/drawing/2014/main" id="{21FFEF50-81BF-0772-4E03-C2355A1655AC}"/>
              </a:ext>
            </a:extLst>
          </p:cNvPr>
          <p:cNvPicPr>
            <a:picLocks noGrp="1" noChangeAspect="1"/>
          </p:cNvPicPr>
          <p:nvPr>
            <p:ph idx="1"/>
          </p:nvPr>
        </p:nvPicPr>
        <p:blipFill>
          <a:blip r:embed="rId2"/>
          <a:stretch>
            <a:fillRect/>
          </a:stretch>
        </p:blipFill>
        <p:spPr>
          <a:xfrm>
            <a:off x="4269748" y="2095500"/>
            <a:ext cx="3642979" cy="3695700"/>
          </a:xfrm>
        </p:spPr>
      </p:pic>
    </p:spTree>
    <p:extLst>
      <p:ext uri="{BB962C8B-B14F-4D97-AF65-F5344CB8AC3E}">
        <p14:creationId xmlns:p14="http://schemas.microsoft.com/office/powerpoint/2010/main" val="286545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EDDF-856F-F491-FBC8-2F28F4DDD25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BC06ACC-99A5-D4BB-11E6-5B685F5B3308}"/>
              </a:ext>
            </a:extLst>
          </p:cNvPr>
          <p:cNvSpPr>
            <a:spLocks noGrp="1"/>
          </p:cNvSpPr>
          <p:nvPr>
            <p:ph idx="1"/>
          </p:nvPr>
        </p:nvSpPr>
        <p:spPr/>
        <p:txBody>
          <a:bodyPr/>
          <a:lstStyle/>
          <a:p>
            <a:r>
              <a:rPr lang="en-US" dirty="0">
                <a:hlinkClick r:id="rId2"/>
              </a:rPr>
              <a:t>https://youtu.be/dz8imS1vwIM</a:t>
            </a:r>
            <a:endParaRPr lang="en-US" dirty="0"/>
          </a:p>
          <a:p>
            <a:r>
              <a:rPr lang="en-US" dirty="0">
                <a:hlinkClick r:id="rId3"/>
              </a:rPr>
              <a:t>https://youtu.be/dh8aTKXPKlU</a:t>
            </a:r>
            <a:endParaRPr lang="en-US" dirty="0"/>
          </a:p>
          <a:p>
            <a:r>
              <a:rPr lang="en-US" dirty="0">
                <a:hlinkClick r:id="rId4"/>
              </a:rPr>
              <a:t>https://youtu.be/S51bTyIwxFs</a:t>
            </a:r>
            <a:endParaRPr lang="en-US" dirty="0"/>
          </a:p>
          <a:p>
            <a:r>
              <a:rPr lang="en-US" dirty="0">
                <a:hlinkClick r:id="rId5"/>
              </a:rPr>
              <a:t>https://youtu.be/QdBy02ExhGI</a:t>
            </a:r>
            <a:endParaRPr lang="en-US" dirty="0"/>
          </a:p>
          <a:p>
            <a:pPr marL="0" indent="0">
              <a:buNone/>
            </a:pPr>
            <a:endParaRPr lang="en-US" dirty="0"/>
          </a:p>
        </p:txBody>
      </p:sp>
    </p:spTree>
    <p:extLst>
      <p:ext uri="{BB962C8B-B14F-4D97-AF65-F5344CB8AC3E}">
        <p14:creationId xmlns:p14="http://schemas.microsoft.com/office/powerpoint/2010/main" val="320270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448A-82D3-A7CF-6B95-0F34942471EE}"/>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E9DE6A4B-343B-A91C-E432-A2FD2016D566}"/>
              </a:ext>
            </a:extLst>
          </p:cNvPr>
          <p:cNvSpPr>
            <a:spLocks noGrp="1"/>
          </p:cNvSpPr>
          <p:nvPr>
            <p:ph idx="1"/>
          </p:nvPr>
        </p:nvSpPr>
        <p:spPr/>
        <p:txBody>
          <a:bodyPr/>
          <a:lstStyle/>
          <a:p>
            <a:r>
              <a:rPr lang="en-US" dirty="0"/>
              <a:t>https://colab.research.google.com/drive/1MLcaP-Znka6_zjyIZFF2XbvTvak2vdBd?usp=sharing</a:t>
            </a:r>
          </a:p>
        </p:txBody>
      </p:sp>
    </p:spTree>
    <p:extLst>
      <p:ext uri="{BB962C8B-B14F-4D97-AF65-F5344CB8AC3E}">
        <p14:creationId xmlns:p14="http://schemas.microsoft.com/office/powerpoint/2010/main" val="314257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1C31-05F1-8229-50EF-CD4FD2D28853}"/>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0B1EA628-69B9-80E8-58F9-BC3B62BB794C}"/>
              </a:ext>
            </a:extLst>
          </p:cNvPr>
          <p:cNvSpPr>
            <a:spLocks noGrp="1"/>
          </p:cNvSpPr>
          <p:nvPr>
            <p:ph idx="1"/>
          </p:nvPr>
        </p:nvSpPr>
        <p:spPr/>
        <p:txBody>
          <a:bodyPr/>
          <a:lstStyle/>
          <a:p>
            <a:r>
              <a:rPr lang="en-US" b="0" i="0" dirty="0">
                <a:effectLst/>
                <a:latin typeface="-apple-system"/>
              </a:rPr>
              <a:t>Standardize the data: PCA is sensitive to the scaling of the data, so it is recommended to standardize the data by subtracting the mean and dividing by the </a:t>
            </a:r>
            <a:r>
              <a:rPr lang="en-US" b="0" i="0" u="none" strike="noStrike" dirty="0">
                <a:effectLst/>
                <a:latin typeface="-apple-system"/>
              </a:rPr>
              <a:t>standard deviation</a:t>
            </a:r>
            <a:r>
              <a:rPr lang="en-US" b="0" i="0" dirty="0">
                <a:effectLst/>
                <a:latin typeface="-apple-system"/>
              </a:rPr>
              <a:t> for each feature.</a:t>
            </a:r>
          </a:p>
          <a:p>
            <a:r>
              <a:rPr lang="en-US" b="0" i="0" dirty="0">
                <a:effectLst/>
                <a:latin typeface="-apple-system"/>
              </a:rPr>
              <a:t>Calculate the </a:t>
            </a:r>
            <a:r>
              <a:rPr lang="en-US" b="0" i="0" u="none" strike="noStrike" dirty="0">
                <a:effectLst/>
                <a:latin typeface="-apple-system"/>
              </a:rPr>
              <a:t>covariance matrix</a:t>
            </a:r>
            <a:r>
              <a:rPr lang="en-US" b="0" i="0" dirty="0">
                <a:effectLst/>
                <a:latin typeface="-apple-system"/>
              </a:rPr>
              <a:t>: The covariance matrix is a </a:t>
            </a:r>
            <a:r>
              <a:rPr lang="en-US" b="0" i="0" u="none" strike="noStrike" dirty="0">
                <a:effectLst/>
                <a:latin typeface="-apple-system"/>
              </a:rPr>
              <a:t>square matrix</a:t>
            </a:r>
            <a:r>
              <a:rPr lang="en-US" b="0" i="0" dirty="0">
                <a:effectLst/>
                <a:latin typeface="-apple-system"/>
              </a:rPr>
              <a:t> that shows the </a:t>
            </a:r>
            <a:r>
              <a:rPr lang="en-US" b="0" i="0" u="none" strike="noStrike" dirty="0">
                <a:effectLst/>
                <a:latin typeface="-apple-system"/>
              </a:rPr>
              <a:t>pairwise covariances</a:t>
            </a:r>
            <a:r>
              <a:rPr lang="en-US" b="0" i="0" dirty="0">
                <a:effectLst/>
                <a:latin typeface="-apple-system"/>
              </a:rPr>
              <a:t> between the features in the dataset. It can be calculated using the formula </a:t>
            </a:r>
            <a:r>
              <a:rPr lang="en-US" b="0" i="0" dirty="0" err="1">
                <a:effectLst/>
                <a:latin typeface="-apple-system"/>
              </a:rPr>
              <a:t>Cov</a:t>
            </a:r>
            <a:r>
              <a:rPr lang="en-US" b="0" i="0" dirty="0">
                <a:effectLst/>
                <a:latin typeface="-apple-system"/>
              </a:rPr>
              <a:t>(X) = (1/(n-1)) * (X - mu) * (X - mu)^T, where X is the </a:t>
            </a:r>
            <a:r>
              <a:rPr lang="en-US" b="0" i="0" u="none" strike="noStrike" dirty="0">
                <a:effectLst/>
                <a:latin typeface="-apple-system"/>
              </a:rPr>
              <a:t>standardized data matrix</a:t>
            </a:r>
            <a:r>
              <a:rPr lang="en-US" b="0" i="0" dirty="0">
                <a:effectLst/>
                <a:latin typeface="-apple-system"/>
              </a:rPr>
              <a:t>, mu is the </a:t>
            </a:r>
            <a:r>
              <a:rPr lang="en-US" b="0" i="0" u="none" strike="noStrike" dirty="0">
                <a:effectLst/>
                <a:latin typeface="-apple-system"/>
              </a:rPr>
              <a:t>mean vector</a:t>
            </a:r>
            <a:r>
              <a:rPr lang="en-US" b="0" i="0" dirty="0">
                <a:effectLst/>
                <a:latin typeface="-apple-system"/>
              </a:rPr>
              <a:t> of the data, and n is the number of observations.</a:t>
            </a:r>
          </a:p>
          <a:p>
            <a:pPr marL="0" indent="0">
              <a:buNone/>
            </a:pPr>
            <a:endParaRPr lang="en-US" b="0" i="0" dirty="0">
              <a:effectLst/>
              <a:latin typeface="-apple-system"/>
            </a:endParaRPr>
          </a:p>
          <a:p>
            <a:endParaRPr lang="en-US" b="0" i="0" dirty="0">
              <a:effectLst/>
              <a:latin typeface="-apple-system"/>
            </a:endParaRPr>
          </a:p>
          <a:p>
            <a:endParaRPr lang="en-US" dirty="0"/>
          </a:p>
        </p:txBody>
      </p:sp>
      <p:pic>
        <p:nvPicPr>
          <p:cNvPr id="5" name="Picture 4">
            <a:extLst>
              <a:ext uri="{FF2B5EF4-FFF2-40B4-BE49-F238E27FC236}">
                <a16:creationId xmlns:a16="http://schemas.microsoft.com/office/drawing/2014/main" id="{159310E1-30C8-81FB-69C4-A2A951B45F7B}"/>
              </a:ext>
            </a:extLst>
          </p:cNvPr>
          <p:cNvPicPr>
            <a:picLocks noChangeAspect="1"/>
          </p:cNvPicPr>
          <p:nvPr/>
        </p:nvPicPr>
        <p:blipFill rotWithShape="1">
          <a:blip r:embed="rId2"/>
          <a:srcRect l="16245" t="57311" r="21667" b="31228"/>
          <a:stretch/>
        </p:blipFill>
        <p:spPr>
          <a:xfrm>
            <a:off x="7507705" y="4922080"/>
            <a:ext cx="4042611" cy="786063"/>
          </a:xfrm>
          <a:prstGeom prst="rect">
            <a:avLst/>
          </a:prstGeom>
        </p:spPr>
      </p:pic>
    </p:spTree>
    <p:extLst>
      <p:ext uri="{BB962C8B-B14F-4D97-AF65-F5344CB8AC3E}">
        <p14:creationId xmlns:p14="http://schemas.microsoft.com/office/powerpoint/2010/main" val="83800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69F6-9E50-3324-E53B-E12660589F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398BCD-CDE2-473A-E2E1-913BB899EC6F}"/>
              </a:ext>
            </a:extLst>
          </p:cNvPr>
          <p:cNvSpPr>
            <a:spLocks noGrp="1"/>
          </p:cNvSpPr>
          <p:nvPr>
            <p:ph idx="1"/>
          </p:nvPr>
        </p:nvSpPr>
        <p:spPr/>
        <p:txBody>
          <a:bodyPr/>
          <a:lstStyle/>
          <a:p>
            <a:r>
              <a:rPr lang="en-US" b="0" i="0" dirty="0">
                <a:effectLst/>
                <a:latin typeface="-apple-system"/>
              </a:rPr>
              <a:t>Calculate the eigenvectors and eigenvalues of the covariance matrix: The eigenvectors and eigenvalues of the covariance matrix can be calculated using a technique called diagonalization. The eigenvectors represent the directions of </a:t>
            </a:r>
            <a:r>
              <a:rPr lang="en-US" b="0" i="0" u="none" strike="noStrike" dirty="0">
                <a:effectLst/>
                <a:latin typeface="-apple-system"/>
              </a:rPr>
              <a:t>maximal variation</a:t>
            </a:r>
            <a:r>
              <a:rPr lang="en-US" b="0" i="0" dirty="0">
                <a:effectLst/>
                <a:latin typeface="-apple-system"/>
              </a:rPr>
              <a:t> in the data, and the eigenvalues represent the magnitude of the variation along each eigenvector.</a:t>
            </a:r>
          </a:p>
          <a:p>
            <a:r>
              <a:rPr lang="en-US" b="0" i="0" dirty="0">
                <a:effectLst/>
                <a:latin typeface="-apple-system"/>
              </a:rPr>
              <a:t>Sort the eigenvectors by eigenvalue: The eigenvectors can be sorted in descending order of their corresponding eigenvalues, so that the eigenvector with the highest eigenvalue represents the principal component that captures the most variation in the data.</a:t>
            </a:r>
          </a:p>
          <a:p>
            <a:r>
              <a:rPr lang="en-US" b="0" i="0" dirty="0">
                <a:effectLst/>
                <a:latin typeface="-apple-system"/>
              </a:rPr>
              <a:t>Select the top k eigenvectors: The top k eigenvectors can be selected to form the k principal components that will be used to represent the original data in a lower-dimensional space.</a:t>
            </a:r>
          </a:p>
          <a:p>
            <a:endParaRPr lang="en-US"/>
          </a:p>
          <a:p>
            <a:endParaRPr lang="en-US" dirty="0"/>
          </a:p>
        </p:txBody>
      </p:sp>
    </p:spTree>
    <p:extLst>
      <p:ext uri="{BB962C8B-B14F-4D97-AF65-F5344CB8AC3E}">
        <p14:creationId xmlns:p14="http://schemas.microsoft.com/office/powerpoint/2010/main" val="288668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C546-FB97-9FFA-7898-3CF79251DA39}"/>
              </a:ext>
            </a:extLst>
          </p:cNvPr>
          <p:cNvSpPr>
            <a:spLocks noGrp="1"/>
          </p:cNvSpPr>
          <p:nvPr>
            <p:ph type="title"/>
          </p:nvPr>
        </p:nvSpPr>
        <p:spPr/>
        <p:txBody>
          <a:bodyPr/>
          <a:lstStyle/>
          <a:p>
            <a:r>
              <a:rPr lang="en-US" dirty="0"/>
              <a:t>Benefits of standardizing data </a:t>
            </a:r>
          </a:p>
        </p:txBody>
      </p:sp>
      <p:sp>
        <p:nvSpPr>
          <p:cNvPr id="3" name="Content Placeholder 2">
            <a:extLst>
              <a:ext uri="{FF2B5EF4-FFF2-40B4-BE49-F238E27FC236}">
                <a16:creationId xmlns:a16="http://schemas.microsoft.com/office/drawing/2014/main" id="{8AABCFE4-80DB-83D3-7B9D-9AAECC5B594E}"/>
              </a:ext>
            </a:extLst>
          </p:cNvPr>
          <p:cNvSpPr>
            <a:spLocks noGrp="1"/>
          </p:cNvSpPr>
          <p:nvPr>
            <p:ph idx="1"/>
          </p:nvPr>
        </p:nvSpPr>
        <p:spPr/>
        <p:txBody>
          <a:bodyPr/>
          <a:lstStyle/>
          <a:p>
            <a:r>
              <a:rPr lang="en-US" b="0" i="0" u="none" strike="noStrike" dirty="0">
                <a:solidFill>
                  <a:schemeClr val="tx1">
                    <a:lumMod val="95000"/>
                  </a:schemeClr>
                </a:solidFill>
                <a:effectLst/>
                <a:latin typeface="-apple-system"/>
              </a:rPr>
              <a:t>Standardizing</a:t>
            </a:r>
            <a:r>
              <a:rPr lang="en-US" b="0" i="0" dirty="0">
                <a:solidFill>
                  <a:schemeClr val="tx1">
                    <a:lumMod val="95000"/>
                  </a:schemeClr>
                </a:solidFill>
                <a:effectLst/>
                <a:latin typeface="-apple-system"/>
              </a:rPr>
              <a:t> the data matrix is an important step in PCA because the principal components are sensitive to the scale of the data. If the data is not standardized, a feature with a larger scale will dominate the analysis and have a stronger influence on the principal components.</a:t>
            </a:r>
          </a:p>
          <a:p>
            <a:r>
              <a:rPr lang="en-US" dirty="0">
                <a:solidFill>
                  <a:schemeClr val="tx1">
                    <a:lumMod val="95000"/>
                  </a:schemeClr>
                </a:solidFill>
                <a:effectLst/>
                <a:latin typeface="-apple-system"/>
              </a:rPr>
              <a:t>We want to ensure t</a:t>
            </a:r>
            <a:r>
              <a:rPr lang="en-US" b="0" i="0" dirty="0">
                <a:solidFill>
                  <a:schemeClr val="tx1">
                    <a:lumMod val="95000"/>
                  </a:schemeClr>
                </a:solidFill>
                <a:effectLst/>
                <a:latin typeface="-apple-system"/>
              </a:rPr>
              <a:t>hat the principal components are based on the relative variation of the features rather than their absolute scale</a:t>
            </a:r>
            <a:endParaRPr lang="en-US" dirty="0">
              <a:solidFill>
                <a:schemeClr val="tx1">
                  <a:lumMod val="95000"/>
                </a:schemeClr>
              </a:solidFill>
            </a:endParaRPr>
          </a:p>
        </p:txBody>
      </p:sp>
    </p:spTree>
    <p:extLst>
      <p:ext uri="{BB962C8B-B14F-4D97-AF65-F5344CB8AC3E}">
        <p14:creationId xmlns:p14="http://schemas.microsoft.com/office/powerpoint/2010/main" val="202017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1094-898C-50AB-35C0-E9C17F78D5EA}"/>
              </a:ext>
            </a:extLst>
          </p:cNvPr>
          <p:cNvSpPr>
            <a:spLocks noGrp="1"/>
          </p:cNvSpPr>
          <p:nvPr>
            <p:ph type="title"/>
          </p:nvPr>
        </p:nvSpPr>
        <p:spPr/>
        <p:txBody>
          <a:bodyPr/>
          <a:lstStyle/>
          <a:p>
            <a:r>
              <a:rPr lang="en-US" dirty="0"/>
              <a:t>Eigenvectors and eigenvalues</a:t>
            </a:r>
            <a:br>
              <a:rPr lang="en-US" dirty="0"/>
            </a:br>
            <a:endParaRPr lang="en-US" dirty="0"/>
          </a:p>
        </p:txBody>
      </p:sp>
      <p:sp>
        <p:nvSpPr>
          <p:cNvPr id="3" name="Content Placeholder 2">
            <a:extLst>
              <a:ext uri="{FF2B5EF4-FFF2-40B4-BE49-F238E27FC236}">
                <a16:creationId xmlns:a16="http://schemas.microsoft.com/office/drawing/2014/main" id="{8AFAD680-BEDD-1A48-AB03-8326F7EE2739}"/>
              </a:ext>
            </a:extLst>
          </p:cNvPr>
          <p:cNvSpPr>
            <a:spLocks noGrp="1"/>
          </p:cNvSpPr>
          <p:nvPr>
            <p:ph idx="1"/>
          </p:nvPr>
        </p:nvSpPr>
        <p:spPr/>
        <p:txBody>
          <a:bodyPr>
            <a:normAutofit lnSpcReduction="10000"/>
          </a:bodyPr>
          <a:lstStyle/>
          <a:p>
            <a:r>
              <a:rPr lang="en-US" b="0" i="0" dirty="0">
                <a:solidFill>
                  <a:schemeClr val="tx1">
                    <a:lumMod val="95000"/>
                  </a:schemeClr>
                </a:solidFill>
                <a:effectLst/>
                <a:latin typeface="-apple-system"/>
              </a:rPr>
              <a:t>To get the eigenvectors of the covariance matrix, we can use a mathematical technique called </a:t>
            </a:r>
            <a:r>
              <a:rPr lang="en-US" b="0" i="0" u="none" strike="noStrike" dirty="0">
                <a:solidFill>
                  <a:schemeClr val="tx1">
                    <a:lumMod val="95000"/>
                  </a:schemeClr>
                </a:solidFill>
                <a:effectLst/>
                <a:latin typeface="-apple-system"/>
              </a:rPr>
              <a:t>diagonalization</a:t>
            </a:r>
            <a:r>
              <a:rPr lang="en-US" b="0" i="0" dirty="0">
                <a:solidFill>
                  <a:schemeClr val="tx1">
                    <a:lumMod val="95000"/>
                  </a:schemeClr>
                </a:solidFill>
                <a:effectLst/>
                <a:latin typeface="-apple-system"/>
              </a:rPr>
              <a:t>. Diagonalization involves finding a set of eigenvectors and eigenvalues that satisfy a certain equation involving the matrix. For a given matrix A, the eigenvectors and eigenvalues are defined by the equation:</a:t>
            </a:r>
          </a:p>
          <a:p>
            <a:pPr marL="0" indent="0">
              <a:buNone/>
            </a:pPr>
            <a:r>
              <a:rPr lang="en-US" b="0" i="0" dirty="0">
                <a:solidFill>
                  <a:schemeClr val="tx1">
                    <a:lumMod val="95000"/>
                  </a:schemeClr>
                </a:solidFill>
                <a:effectLst/>
                <a:latin typeface="-apple-system"/>
              </a:rPr>
              <a:t>			A * v = </a:t>
            </a:r>
            <a:r>
              <a:rPr lang="el-GR" b="0" i="0" dirty="0">
                <a:solidFill>
                  <a:schemeClr val="tx1">
                    <a:lumMod val="95000"/>
                  </a:schemeClr>
                </a:solidFill>
                <a:effectLst/>
                <a:latin typeface="-apple-system"/>
              </a:rPr>
              <a:t>λ * </a:t>
            </a:r>
            <a:r>
              <a:rPr lang="en-US" b="0" i="0" dirty="0">
                <a:solidFill>
                  <a:schemeClr val="tx1">
                    <a:lumMod val="95000"/>
                  </a:schemeClr>
                </a:solidFill>
                <a:effectLst/>
                <a:latin typeface="-apple-system"/>
              </a:rPr>
              <a:t>v</a:t>
            </a:r>
          </a:p>
          <a:p>
            <a:pPr marL="0" indent="0">
              <a:buNone/>
            </a:pPr>
            <a:r>
              <a:rPr lang="en-US" b="0" i="0" dirty="0">
                <a:solidFill>
                  <a:schemeClr val="tx1">
                    <a:lumMod val="95000"/>
                  </a:schemeClr>
                </a:solidFill>
                <a:effectLst/>
                <a:latin typeface="-apple-system"/>
              </a:rPr>
              <a:t>where v is the eigenvector, λ is the eigenvalue. This equation states that when the matrix A is multiplied by the eigenvector v, the result is a scaled version of the same eigenvector, with the </a:t>
            </a:r>
            <a:r>
              <a:rPr lang="en-US" b="0" i="0" u="none" strike="noStrike" dirty="0">
                <a:solidFill>
                  <a:schemeClr val="tx1">
                    <a:lumMod val="95000"/>
                  </a:schemeClr>
                </a:solidFill>
                <a:effectLst/>
                <a:latin typeface="-apple-system"/>
              </a:rPr>
              <a:t>scaling factor</a:t>
            </a:r>
            <a:r>
              <a:rPr lang="en-US" b="0" i="0" dirty="0">
                <a:solidFill>
                  <a:schemeClr val="tx1">
                    <a:lumMod val="95000"/>
                  </a:schemeClr>
                </a:solidFill>
                <a:effectLst/>
                <a:latin typeface="-apple-system"/>
              </a:rPr>
              <a:t> given by the eigenvalue λ.</a:t>
            </a:r>
          </a:p>
          <a:p>
            <a:pPr marL="0" indent="0">
              <a:buNone/>
            </a:pPr>
            <a:r>
              <a:rPr lang="en-US" dirty="0">
                <a:solidFill>
                  <a:schemeClr val="tx1">
                    <a:lumMod val="95000"/>
                  </a:schemeClr>
                </a:solidFill>
                <a:effectLst/>
                <a:latin typeface="-apple-system"/>
              </a:rPr>
              <a:t>	- Equation to get eigenvalues    det |A-</a:t>
            </a:r>
            <a:r>
              <a:rPr lang="el-GR" b="0" i="0" dirty="0">
                <a:solidFill>
                  <a:schemeClr val="tx1">
                    <a:lumMod val="95000"/>
                  </a:schemeClr>
                </a:solidFill>
                <a:effectLst/>
                <a:latin typeface="-apple-system"/>
              </a:rPr>
              <a:t> λ</a:t>
            </a:r>
            <a:r>
              <a:rPr lang="en-US" b="0" i="0" dirty="0">
                <a:solidFill>
                  <a:schemeClr val="tx1">
                    <a:lumMod val="95000"/>
                  </a:schemeClr>
                </a:solidFill>
                <a:effectLst/>
                <a:latin typeface="-apple-system"/>
              </a:rPr>
              <a:t>I|=0  </a:t>
            </a:r>
            <a:endParaRPr lang="en-US" dirty="0">
              <a:solidFill>
                <a:schemeClr val="tx1">
                  <a:lumMod val="95000"/>
                </a:schemeClr>
              </a:solidFill>
              <a:effectLst/>
              <a:latin typeface="-apple-system"/>
            </a:endParaRPr>
          </a:p>
        </p:txBody>
      </p:sp>
    </p:spTree>
    <p:extLst>
      <p:ext uri="{BB962C8B-B14F-4D97-AF65-F5344CB8AC3E}">
        <p14:creationId xmlns:p14="http://schemas.microsoft.com/office/powerpoint/2010/main" val="46861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5">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B32CF-5C4D-9B1F-8DBE-CC9D2274937E}"/>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a:solidFill>
                  <a:srgbClr val="FFFFFF"/>
                </a:solidFill>
              </a:rPr>
              <a:t>NinaPRO.</a:t>
            </a:r>
            <a:endParaRPr lang="en-US" sz="4000" dirty="0">
              <a:solidFill>
                <a:srgbClr val="FFFFFF"/>
              </a:solidFill>
            </a:endParaRPr>
          </a:p>
        </p:txBody>
      </p:sp>
      <p:sp>
        <p:nvSpPr>
          <p:cNvPr id="32" name="Rectangle 27">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graph of a number of components&#10;&#10;Description automatically generated">
            <a:extLst>
              <a:ext uri="{FF2B5EF4-FFF2-40B4-BE49-F238E27FC236}">
                <a16:creationId xmlns:a16="http://schemas.microsoft.com/office/drawing/2014/main" id="{0175D7AC-2CF1-4036-BAA0-85A53EF7DD2E}"/>
              </a:ext>
            </a:extLst>
          </p:cNvPr>
          <p:cNvPicPr>
            <a:picLocks noGrp="1" noChangeAspect="1"/>
          </p:cNvPicPr>
          <p:nvPr>
            <p:ph idx="1"/>
          </p:nvPr>
        </p:nvPicPr>
        <p:blipFill>
          <a:blip r:embed="rId2"/>
          <a:stretch>
            <a:fillRect/>
          </a:stretch>
        </p:blipFill>
        <p:spPr>
          <a:xfrm>
            <a:off x="1751139" y="1114868"/>
            <a:ext cx="4698746" cy="4628265"/>
          </a:xfrm>
          <a:prstGeom prst="rect">
            <a:avLst/>
          </a:prstGeom>
        </p:spPr>
      </p:pic>
      <p:sp>
        <p:nvSpPr>
          <p:cNvPr id="30" name="Rectangle 29">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6661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3" name="Content Placeholder 12" descr="A graph of a number of components&#10;&#10;Description automatically generated">
            <a:extLst>
              <a:ext uri="{FF2B5EF4-FFF2-40B4-BE49-F238E27FC236}">
                <a16:creationId xmlns:a16="http://schemas.microsoft.com/office/drawing/2014/main" id="{BDE4ED82-5379-5A35-0B24-0525A0BFFBA1}"/>
              </a:ext>
            </a:extLst>
          </p:cNvPr>
          <p:cNvPicPr>
            <a:picLocks noGrp="1" noChangeAspect="1"/>
          </p:cNvPicPr>
          <p:nvPr>
            <p:ph idx="1"/>
          </p:nvPr>
        </p:nvPicPr>
        <p:blipFill>
          <a:blip r:embed="rId3"/>
          <a:stretch>
            <a:fillRect/>
          </a:stretch>
        </p:blipFill>
        <p:spPr>
          <a:xfrm>
            <a:off x="3301441" y="643466"/>
            <a:ext cx="5501428"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52942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672C-43B1-5157-13C5-E6961EC2C6A6}"/>
              </a:ext>
            </a:extLst>
          </p:cNvPr>
          <p:cNvSpPr>
            <a:spLocks noGrp="1"/>
          </p:cNvSpPr>
          <p:nvPr>
            <p:ph type="title"/>
          </p:nvPr>
        </p:nvSpPr>
        <p:spPr/>
        <p:txBody>
          <a:bodyPr/>
          <a:lstStyle/>
          <a:p>
            <a:r>
              <a:rPr lang="en-US" dirty="0"/>
              <a:t>After separating the moves </a:t>
            </a:r>
          </a:p>
        </p:txBody>
      </p:sp>
      <p:pic>
        <p:nvPicPr>
          <p:cNvPr id="5" name="Content Placeholder 4" descr="A graph of a number of components&#10;&#10;Description automatically generated">
            <a:extLst>
              <a:ext uri="{FF2B5EF4-FFF2-40B4-BE49-F238E27FC236}">
                <a16:creationId xmlns:a16="http://schemas.microsoft.com/office/drawing/2014/main" id="{17F14A86-412A-ADFB-1858-220BAF8B81DD}"/>
              </a:ext>
            </a:extLst>
          </p:cNvPr>
          <p:cNvPicPr>
            <a:picLocks noGrp="1" noChangeAspect="1"/>
          </p:cNvPicPr>
          <p:nvPr>
            <p:ph idx="1"/>
          </p:nvPr>
        </p:nvPicPr>
        <p:blipFill>
          <a:blip r:embed="rId2"/>
          <a:stretch>
            <a:fillRect/>
          </a:stretch>
        </p:blipFill>
        <p:spPr>
          <a:xfrm>
            <a:off x="289902" y="2256864"/>
            <a:ext cx="3690427" cy="3695700"/>
          </a:xfrm>
        </p:spPr>
      </p:pic>
      <p:pic>
        <p:nvPicPr>
          <p:cNvPr id="7" name="Picture 6" descr="A graph of a number of components&#10;&#10;Description automatically generated">
            <a:extLst>
              <a:ext uri="{FF2B5EF4-FFF2-40B4-BE49-F238E27FC236}">
                <a16:creationId xmlns:a16="http://schemas.microsoft.com/office/drawing/2014/main" id="{199B1070-F7C9-4D3E-F409-974E307EB892}"/>
              </a:ext>
            </a:extLst>
          </p:cNvPr>
          <p:cNvPicPr>
            <a:picLocks noChangeAspect="1"/>
          </p:cNvPicPr>
          <p:nvPr/>
        </p:nvPicPr>
        <p:blipFill>
          <a:blip r:embed="rId3"/>
          <a:stretch>
            <a:fillRect/>
          </a:stretch>
        </p:blipFill>
        <p:spPr>
          <a:xfrm>
            <a:off x="8211671" y="2270311"/>
            <a:ext cx="3690428" cy="3743836"/>
          </a:xfrm>
          <a:prstGeom prst="rect">
            <a:avLst/>
          </a:prstGeom>
        </p:spPr>
      </p:pic>
    </p:spTree>
    <p:extLst>
      <p:ext uri="{BB962C8B-B14F-4D97-AF65-F5344CB8AC3E}">
        <p14:creationId xmlns:p14="http://schemas.microsoft.com/office/powerpoint/2010/main" val="368929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FCAD-C953-5952-AB9C-C8ABB5D6E3EA}"/>
              </a:ext>
            </a:extLst>
          </p:cNvPr>
          <p:cNvSpPr>
            <a:spLocks noGrp="1"/>
          </p:cNvSpPr>
          <p:nvPr>
            <p:ph type="title"/>
          </p:nvPr>
        </p:nvSpPr>
        <p:spPr/>
        <p:txBody>
          <a:bodyPr/>
          <a:lstStyle/>
          <a:p>
            <a:r>
              <a:rPr lang="en-US" dirty="0"/>
              <a:t>Using </a:t>
            </a:r>
            <a:r>
              <a:rPr lang="en-US" dirty="0" err="1"/>
              <a:t>SR_index.mat</a:t>
            </a:r>
            <a:endParaRPr lang="en-US" dirty="0"/>
          </a:p>
        </p:txBody>
      </p:sp>
      <p:pic>
        <p:nvPicPr>
          <p:cNvPr id="9" name="Content Placeholder 8" descr="A graph with blue bars&#10;&#10;Description automatically generated">
            <a:extLst>
              <a:ext uri="{FF2B5EF4-FFF2-40B4-BE49-F238E27FC236}">
                <a16:creationId xmlns:a16="http://schemas.microsoft.com/office/drawing/2014/main" id="{4EC0D631-EA2C-86B4-FADF-C14B5AF1EBBE}"/>
              </a:ext>
            </a:extLst>
          </p:cNvPr>
          <p:cNvPicPr>
            <a:picLocks noGrp="1" noChangeAspect="1"/>
          </p:cNvPicPr>
          <p:nvPr>
            <p:ph idx="1"/>
          </p:nvPr>
        </p:nvPicPr>
        <p:blipFill>
          <a:blip r:embed="rId2"/>
          <a:stretch>
            <a:fillRect/>
          </a:stretch>
        </p:blipFill>
        <p:spPr>
          <a:xfrm>
            <a:off x="4269748" y="2095500"/>
            <a:ext cx="3642979" cy="3695700"/>
          </a:xfrm>
        </p:spPr>
      </p:pic>
    </p:spTree>
    <p:extLst>
      <p:ext uri="{BB962C8B-B14F-4D97-AF65-F5344CB8AC3E}">
        <p14:creationId xmlns:p14="http://schemas.microsoft.com/office/powerpoint/2010/main" val="407546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497</TotalTime>
  <Words>509</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Bookman Old Style</vt:lpstr>
      <vt:lpstr>Rockwell</vt:lpstr>
      <vt:lpstr>Damask</vt:lpstr>
      <vt:lpstr>PCA</vt:lpstr>
      <vt:lpstr>Steps</vt:lpstr>
      <vt:lpstr>PowerPoint Presentation</vt:lpstr>
      <vt:lpstr>Benefits of standardizing data </vt:lpstr>
      <vt:lpstr>Eigenvectors and eigenvalues </vt:lpstr>
      <vt:lpstr>NinaPRO.</vt:lpstr>
      <vt:lpstr>PowerPoint Presentation</vt:lpstr>
      <vt:lpstr>After separating the moves </vt:lpstr>
      <vt:lpstr>Using SR_index.mat</vt:lpstr>
      <vt:lpstr>PowerPoint Presentation</vt:lpstr>
      <vt:lpstr>Resources</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dc:title>
  <dc:creator>2000421@eng.asu.edu.eg</dc:creator>
  <cp:lastModifiedBy>2000421@eng.asu.edu.eg</cp:lastModifiedBy>
  <cp:revision>4</cp:revision>
  <dcterms:created xsi:type="dcterms:W3CDTF">2023-07-27T10:00:23Z</dcterms:created>
  <dcterms:modified xsi:type="dcterms:W3CDTF">2023-08-16T00:36:55Z</dcterms:modified>
</cp:coreProperties>
</file>