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953" r:id="rId2"/>
    <p:sldId id="1006" r:id="rId3"/>
    <p:sldId id="1007" r:id="rId4"/>
    <p:sldId id="1008" r:id="rId5"/>
    <p:sldId id="1015" r:id="rId6"/>
    <p:sldId id="1010" r:id="rId7"/>
    <p:sldId id="1017" r:id="rId8"/>
    <p:sldId id="1013" r:id="rId9"/>
    <p:sldId id="261" r:id="rId10"/>
    <p:sldId id="1011" r:id="rId11"/>
    <p:sldId id="1012" r:id="rId12"/>
    <p:sldId id="264" r:id="rId13"/>
    <p:sldId id="263" r:id="rId14"/>
    <p:sldId id="101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735FA4-8E99-4DF4-8C28-096BBFC2EF07}">
          <p14:sldIdLst>
            <p14:sldId id="953"/>
            <p14:sldId id="1006"/>
            <p14:sldId id="1007"/>
            <p14:sldId id="1008"/>
            <p14:sldId id="1015"/>
            <p14:sldId id="1010"/>
            <p14:sldId id="1017"/>
            <p14:sldId id="1013"/>
            <p14:sldId id="261"/>
            <p14:sldId id="1011"/>
            <p14:sldId id="1012"/>
            <p14:sldId id="264"/>
            <p14:sldId id="263"/>
            <p14:sldId id="10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4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8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0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26670" y="0"/>
            <a:ext cx="1221867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02208" y="3724623"/>
            <a:ext cx="7336270" cy="1378093"/>
            <a:chOff x="914400" y="4004380"/>
            <a:chExt cx="8650825" cy="1378093"/>
          </a:xfrm>
        </p:grpSpPr>
        <p:sp>
          <p:nvSpPr>
            <p:cNvPr id="25" name="Rectangle 24"/>
            <p:cNvSpPr/>
            <p:nvPr/>
          </p:nvSpPr>
          <p:spPr>
            <a:xfrm>
              <a:off x="914400" y="4004380"/>
              <a:ext cx="8650825" cy="950389"/>
            </a:xfrm>
            <a:prstGeom prst="rect">
              <a:avLst/>
            </a:prstGeom>
            <a:solidFill>
              <a:srgbClr val="0079E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" y="4954769"/>
              <a:ext cx="8031480" cy="42770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defTabSz="914400">
                <a:defRPr/>
              </a:pPr>
              <a:endParaRPr lang="en-US" sz="1600" kern="0" dirty="0">
                <a:solidFill>
                  <a:srgbClr val="0079EF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935038" y="3723985"/>
            <a:ext cx="8478087" cy="953451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038" y="4663440"/>
            <a:ext cx="7953692" cy="428625"/>
          </a:xfrm>
        </p:spPr>
        <p:txBody>
          <a:bodyPr anchor="ctr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None/>
              <a:tabLst/>
              <a:defRPr sz="1600" cap="all" baseline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9E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CLICK TO EDIT TAGLINE</a:t>
            </a:r>
          </a:p>
        </p:txBody>
      </p:sp>
      <p:sp>
        <p:nvSpPr>
          <p:cNvPr id="11" name="Blue bar"/>
          <p:cNvSpPr/>
          <p:nvPr userDrawn="1"/>
        </p:nvSpPr>
        <p:spPr>
          <a:xfrm>
            <a:off x="1051560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grpSp>
        <p:nvGrpSpPr>
          <p:cNvPr id="12" name="Large Logo"/>
          <p:cNvGrpSpPr/>
          <p:nvPr userDrawn="1"/>
        </p:nvGrpSpPr>
        <p:grpSpPr>
          <a:xfrm>
            <a:off x="1051560" y="612648"/>
            <a:ext cx="2805821" cy="680014"/>
            <a:chOff x="5753494" y="2024196"/>
            <a:chExt cx="846681" cy="20520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89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1051560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1055096" y="6409944"/>
            <a:ext cx="877824" cy="210312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2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3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0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5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B35A0D-86C2-44E4-B876-1149A841E1E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47709A-21B4-49DD-9095-A86BA8AFA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March 2024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API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Graduation project presentation </a:t>
            </a:r>
            <a:r>
              <a:rPr lang="en-US" dirty="0" err="1"/>
              <a:t>iti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A6939-75CB-86D0-24B9-502826E3B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9" y="0"/>
            <a:ext cx="2834528" cy="1417115"/>
          </a:xfrm>
          <a:prstGeom prst="rect">
            <a:avLst/>
          </a:prstGeom>
        </p:spPr>
      </p:pic>
      <p:sp>
        <p:nvSpPr>
          <p:cNvPr id="7" name="Subtitle 1">
            <a:extLst>
              <a:ext uri="{FF2B5EF4-FFF2-40B4-BE49-F238E27FC236}">
                <a16:creationId xmlns:a16="http://schemas.microsoft.com/office/drawing/2014/main" id="{8032F7D5-8385-5F16-2491-6BAC7D9E4C98}"/>
              </a:ext>
            </a:extLst>
          </p:cNvPr>
          <p:cNvSpPr txBox="1">
            <a:spLocks/>
          </p:cNvSpPr>
          <p:nvPr/>
        </p:nvSpPr>
        <p:spPr>
          <a:xfrm>
            <a:off x="7840825" y="5347244"/>
            <a:ext cx="4270248" cy="86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Waleed Abd </a:t>
            </a:r>
            <a:r>
              <a:rPr lang="en-US" sz="1800" dirty="0" err="1"/>
              <a:t>Elnasser</a:t>
            </a:r>
            <a:r>
              <a:rPr lang="en-US" sz="1800" dirty="0"/>
              <a:t> Bahr </a:t>
            </a:r>
          </a:p>
        </p:txBody>
      </p:sp>
    </p:spTree>
    <p:extLst>
      <p:ext uri="{BB962C8B-B14F-4D97-AF65-F5344CB8AC3E}">
        <p14:creationId xmlns:p14="http://schemas.microsoft.com/office/powerpoint/2010/main" val="324165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C1EF-89F9-024D-9666-99A4557F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9045"/>
            <a:ext cx="10018713" cy="61582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What is HTTP Verb ?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7D75-477D-42C4-F1C9-EDDE5D42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073"/>
            <a:ext cx="10018713" cy="375712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HTTP Verb tells the server about what kind of action client wants to perform.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These are the Verb we can use in HTTP request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GET —Read Request a resource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POST — Create a resource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PUT — Update a resource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PATCH — Update Partial a resource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DELETE — Delete a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D0E6-6E29-3C56-2B00-07D1AE2C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9918"/>
            <a:ext cx="10018713" cy="138093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What is Status code ?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D441-B674-6E96-102B-7C85EADC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539551"/>
            <a:ext cx="5392350" cy="4251649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Status code states the whether your HTTP request has been successfully completed 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Response codes are grouped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100–199 — Informational message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200–299 — Successful message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300–399 — Redirection message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400–499 — Client side error message( means you are sending incorrect request)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500–599 — Server side error message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4F42D-A4EF-9451-801E-25509636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1183432"/>
            <a:ext cx="5243804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1"/>
            </a:gs>
            <a:gs pos="100000">
              <a:schemeClr val="bg1"/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7247" y="303176"/>
            <a:ext cx="640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Testing REST APIs (the automated way!)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197" y="1482291"/>
            <a:ext cx="3060962" cy="4716379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11" name="Picture 2" descr="Image result for friends joey how did you do th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41">
            <a:off x="1041100" y="2050181"/>
            <a:ext cx="4681054" cy="30030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4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542" y="332052"/>
            <a:ext cx="288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Testing REST APIs</a:t>
            </a:r>
          </a:p>
        </p:txBody>
      </p:sp>
      <p:pic>
        <p:nvPicPr>
          <p:cNvPr id="8194" name="Picture 2" descr="Image result for postma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47" y="160934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swagg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1" y="1750006"/>
            <a:ext cx="2907665" cy="14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ready api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63" y="2108492"/>
            <a:ext cx="3053969" cy="7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curl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55" y="3715352"/>
            <a:ext cx="2117668" cy="8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207" y="3438117"/>
            <a:ext cx="1126796" cy="1164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254" y="4709490"/>
            <a:ext cx="1182702" cy="381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899" y="3899825"/>
            <a:ext cx="2923877" cy="5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EFFA-B2CD-CF0F-8F96-7C427C7A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90465"/>
            <a:ext cx="10018713" cy="5100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EG" sz="9600" dirty="0"/>
              <a:t> </a:t>
            </a:r>
            <a:r>
              <a:rPr lang="en-US" sz="9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6880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127" y="5756076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cs typeface="Calibri Regular" charset="0"/>
              </a:rPr>
              <a:t>ETL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0281" y="4645039"/>
            <a:ext cx="22092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50000"/>
                  </a:schemeClr>
                </a:solidFill>
                <a:cs typeface="Calibri Regular" charset="0"/>
              </a:rPr>
              <a:t>XML</a:t>
            </a:r>
            <a:endParaRPr lang="en-US" sz="8000" dirty="0">
              <a:solidFill>
                <a:schemeClr val="tx2">
                  <a:lumMod val="50000"/>
                </a:schemeClr>
              </a:solidFill>
              <a:cs typeface="Calibri Regula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01397" y="3545460"/>
            <a:ext cx="15292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Regular" charset="0"/>
              </a:rPr>
              <a:t>Tibco</a:t>
            </a:r>
            <a:endParaRPr lang="en-US" sz="4400" dirty="0">
              <a:solidFill>
                <a:schemeClr val="bg1"/>
              </a:solidFill>
              <a:cs typeface="Calibri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5101" y="3622298"/>
            <a:ext cx="11432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cs typeface="Calibri Regular" charset="0"/>
              </a:rPr>
              <a:t>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9769" y="4927806"/>
            <a:ext cx="1241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50000"/>
                  </a:schemeClr>
                </a:solidFill>
                <a:cs typeface="Calibri Regular" charset="0"/>
              </a:rPr>
              <a:t>WCF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4629" y="5581320"/>
            <a:ext cx="32390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cs typeface="Calibri Regular" charset="0"/>
              </a:rPr>
              <a:t>Web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0989" y="4413999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Regular" charset="0"/>
              </a:rPr>
              <a:t>Rules engine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821" y="6118898"/>
            <a:ext cx="1584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  <a:cs typeface="Calibri Regular" charset="0"/>
              </a:rPr>
              <a:t>Logistics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2379" y="5522638"/>
            <a:ext cx="100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 Regular" charset="0"/>
              </a:rPr>
              <a:t>OpenAPI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95917" y="3796187"/>
            <a:ext cx="85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cs typeface="Calibri Regular" charset="0"/>
              </a:rPr>
              <a:t>.NET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9384" y="4260110"/>
            <a:ext cx="13612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cs typeface="Calibri Regular" charset="0"/>
              </a:rPr>
              <a:t>JSON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1433" y="4007019"/>
            <a:ext cx="15247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4">
                    <a:lumMod val="40000"/>
                    <a:lumOff val="60000"/>
                  </a:schemeClr>
                </a:solidFill>
                <a:cs typeface="Calibri Regular" charset="0"/>
              </a:rPr>
              <a:t>BPMS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4924" y="5966040"/>
            <a:ext cx="24802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Regular" charset="0"/>
              </a:rPr>
              <a:t>Integration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04392" y="4999418"/>
            <a:ext cx="1619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alibri Regular" charset="0"/>
              </a:rPr>
              <a:t>Fix / Swift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38013" y="4927807"/>
            <a:ext cx="14302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Regular" charset="0"/>
              </a:rPr>
              <a:t>SOAP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7398" y="5581320"/>
            <a:ext cx="856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cs typeface="Calibri Regular" charset="0"/>
              </a:rPr>
              <a:t>JMS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49607" y="3584338"/>
            <a:ext cx="10631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cs typeface="Calibri Regular" charset="0"/>
              </a:rPr>
              <a:t>IoT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35632" y="1394324"/>
            <a:ext cx="247949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dirty="0">
                <a:solidFill>
                  <a:schemeClr val="bg1"/>
                </a:solidFill>
                <a:cs typeface="Calibri Regular" charset="0"/>
              </a:rPr>
              <a:t>GUI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5632" y="4141204"/>
            <a:ext cx="2479494" cy="119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dirty="0">
                <a:solidFill>
                  <a:schemeClr val="bg1"/>
                </a:solidFill>
                <a:cs typeface="Calibri Regular" charset="0"/>
              </a:rPr>
              <a:t>API</a:t>
            </a:r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5875379" y="2520786"/>
            <a:ext cx="10869" cy="1373257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63C89-7200-4E67-9396-DD8642FF3A3C}"/>
              </a:ext>
            </a:extLst>
          </p:cNvPr>
          <p:cNvSpPr/>
          <p:nvPr/>
        </p:nvSpPr>
        <p:spPr>
          <a:xfrm>
            <a:off x="3985843" y="3721892"/>
            <a:ext cx="861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 Regular" charset="0"/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27898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65EA-7486-72BF-6E5B-416DDB51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8640"/>
            <a:ext cx="10018713" cy="2048070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Arial-BoldMT_9_1"/>
              </a:rPr>
              <a:t>What is an API? </a:t>
            </a:r>
            <a:br>
              <a:rPr lang="en-US" b="0" i="0" dirty="0">
                <a:solidFill>
                  <a:srgbClr val="000000"/>
                </a:solidFill>
                <a:effectLst/>
                <a:latin typeface="Arial-BoldMT_9_1"/>
              </a:rPr>
            </a:br>
            <a:r>
              <a:rPr lang="en-US" sz="3200" b="0" i="0" dirty="0">
                <a:effectLst/>
                <a:latin typeface="ArialMT_b_1"/>
              </a:rPr>
              <a:t>API ( Application Program Interface ) that allows two applications to talk to each other. Example</a:t>
            </a:r>
            <a:r>
              <a:rPr lang="en-US" b="0" i="0" dirty="0">
                <a:solidFill>
                  <a:srgbClr val="545454"/>
                </a:solidFill>
                <a:effectLst/>
                <a:latin typeface="ArialMT_b_1"/>
              </a:rPr>
              <a:t>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5A51F-DD5A-DA56-DB70-12BA48CE1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0" y="2648339"/>
            <a:ext cx="9395926" cy="3124200"/>
          </a:xfrm>
        </p:spPr>
      </p:pic>
    </p:spTree>
    <p:extLst>
      <p:ext uri="{BB962C8B-B14F-4D97-AF65-F5344CB8AC3E}">
        <p14:creationId xmlns:p14="http://schemas.microsoft.com/office/powerpoint/2010/main" val="18549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040A1D-DF27-CD2C-3404-E0458887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50" y="0"/>
            <a:ext cx="10626591" cy="66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A981F-F1FD-91F3-2360-4AA507849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1975"/>
          </a:xfrm>
        </p:spPr>
      </p:pic>
    </p:spTree>
    <p:extLst>
      <p:ext uri="{BB962C8B-B14F-4D97-AF65-F5344CB8AC3E}">
        <p14:creationId xmlns:p14="http://schemas.microsoft.com/office/powerpoint/2010/main" val="116321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621A7A-E538-69B7-B1A5-BBED3B75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26" y="1341276"/>
            <a:ext cx="6584302" cy="54032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DAEE45-6CC5-AD0F-C62E-131FB77C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175" y="0"/>
            <a:ext cx="10626825" cy="112356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Difference Between Web Services and APIs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110880-0CF2-4F6D-F8E0-33BB1420B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6" y="211571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1C76B-EAEA-B4AC-0078-D773FEA7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0"/>
            <a:ext cx="12192000" cy="61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9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40000">
              <a:schemeClr val="bg1"/>
            </a:gs>
            <a:gs pos="42000">
              <a:schemeClr val="bg1"/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513B1-5D0A-811D-5067-7F726C38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6" y="1719548"/>
            <a:ext cx="11879007" cy="4507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9218" y="630555"/>
            <a:ext cx="515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and Soap 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40514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40000">
              <a:schemeClr val="bg1"/>
            </a:gs>
            <a:gs pos="42000">
              <a:schemeClr val="bg1"/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6110" y="280754"/>
            <a:ext cx="286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REST APIs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872" y="4636346"/>
            <a:ext cx="168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to build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r="3720"/>
          <a:stretch/>
        </p:blipFill>
        <p:spPr bwMode="auto">
          <a:xfrm>
            <a:off x="807720" y="2059241"/>
            <a:ext cx="2926080" cy="22193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41302" y="4636346"/>
            <a:ext cx="168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to use</a:t>
            </a:r>
          </a:p>
        </p:txBody>
      </p:sp>
      <p:pic>
        <p:nvPicPr>
          <p:cNvPr id="4104" name="Picture 8" descr="Image result for phoebe playing guit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58" y="2057527"/>
            <a:ext cx="2961386" cy="2221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" r="6989"/>
          <a:stretch/>
        </p:blipFill>
        <p:spPr bwMode="auto">
          <a:xfrm>
            <a:off x="8513192" y="2057527"/>
            <a:ext cx="2871088" cy="2221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701784" y="4618396"/>
            <a:ext cx="168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1905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217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Arial-BoldMT_9_1</vt:lpstr>
      <vt:lpstr>ArialMT_b_1</vt:lpstr>
      <vt:lpstr>Calibri Light</vt:lpstr>
      <vt:lpstr>Calibri Regular</vt:lpstr>
      <vt:lpstr>Corbel</vt:lpstr>
      <vt:lpstr>Segoe UI Light</vt:lpstr>
      <vt:lpstr>source-serif-pro</vt:lpstr>
      <vt:lpstr>Wingdings</vt:lpstr>
      <vt:lpstr>Parallax</vt:lpstr>
      <vt:lpstr>Introduction to API Testing</vt:lpstr>
      <vt:lpstr>PowerPoint Presentation</vt:lpstr>
      <vt:lpstr>What is an API?  API ( Application Program Interface ) that allows two applications to talk to each other. Example:</vt:lpstr>
      <vt:lpstr>PowerPoint Presentation</vt:lpstr>
      <vt:lpstr>PowerPoint Presentation</vt:lpstr>
      <vt:lpstr>What Is The Difference Between Web Services and APIs </vt:lpstr>
      <vt:lpstr>PowerPoint Presentation</vt:lpstr>
      <vt:lpstr>PowerPoint Presentation</vt:lpstr>
      <vt:lpstr>PowerPoint Presentation</vt:lpstr>
      <vt:lpstr>What is HTTP Verb ? </vt:lpstr>
      <vt:lpstr>What is Status code 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 Testing</dc:title>
  <dc:creator>Walid Bahr</dc:creator>
  <cp:lastModifiedBy>Walid Bahr</cp:lastModifiedBy>
  <cp:revision>3</cp:revision>
  <dcterms:created xsi:type="dcterms:W3CDTF">2024-03-29T18:14:41Z</dcterms:created>
  <dcterms:modified xsi:type="dcterms:W3CDTF">2024-03-31T13:45:39Z</dcterms:modified>
</cp:coreProperties>
</file>