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Arial" charset="1" panose="020B0502020202020204"/>
      <p:regular r:id="rId11"/>
    </p:embeddedFont>
    <p:embeddedFont>
      <p:font typeface="Arial Bold" charset="1" panose="020B0802020202020204"/>
      <p:regular r:id="rId12"/>
    </p:embeddedFont>
    <p:embeddedFont>
      <p:font typeface="Arial Italics" charset="1" panose="020B0502020202090204"/>
      <p:regular r:id="rId13"/>
    </p:embeddedFont>
    <p:embeddedFont>
      <p:font typeface="Arial Bold Italics" charset="1" panose="020B0802020202090204"/>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Nunito" charset="1" panose="00000500000000000000"/>
      <p:regular r:id="rId21"/>
    </p:embeddedFont>
    <p:embeddedFont>
      <p:font typeface="Nunito Bold" charset="1" panose="00000800000000000000"/>
      <p:regular r:id="rId22"/>
    </p:embeddedFont>
    <p:embeddedFont>
      <p:font typeface="Nunito Bold Italics" charset="1" panose="00000000000000000000"/>
      <p:regular r:id="rId23"/>
    </p:embeddedFont>
    <p:embeddedFont>
      <p:font typeface="Nunito Light" charset="1" panose="00000400000000000000"/>
      <p:regular r:id="rId24"/>
    </p:embeddedFont>
    <p:embeddedFont>
      <p:font typeface="Nunito Heavy" charset="1" panose="00000000000000000000"/>
      <p:regular r:id="rId25"/>
    </p:embeddedFont>
    <p:embeddedFont>
      <p:font typeface="Nunito Heavy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97493" y="29085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224165" y="5483798"/>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2168498"/>
            <a:ext cx="14950738" cy="3840013"/>
          </a:xfrm>
          <a:prstGeom prst="rect">
            <a:avLst/>
          </a:prstGeom>
        </p:spPr>
        <p:txBody>
          <a:bodyPr anchor="t" rtlCol="false" tIns="0" lIns="0" bIns="0" rIns="0">
            <a:spAutoFit/>
          </a:bodyPr>
          <a:lstStyle/>
          <a:p>
            <a:pPr algn="ctr">
              <a:lnSpc>
                <a:spcPts val="14620"/>
              </a:lnSpc>
            </a:pPr>
            <a:r>
              <a:rPr lang="en-US" sz="10443">
                <a:solidFill>
                  <a:srgbClr val="000000"/>
                </a:solidFill>
                <a:latin typeface="Arial Bold"/>
              </a:rPr>
              <a:t>AUTOMATION WEB TESTING</a:t>
            </a:r>
          </a:p>
        </p:txBody>
      </p:sp>
      <p:sp>
        <p:nvSpPr>
          <p:cNvPr name="Freeform 11" id="11"/>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732814" y="6659026"/>
            <a:ext cx="7745167" cy="2836521"/>
          </a:xfrm>
          <a:prstGeom prst="rect">
            <a:avLst/>
          </a:prstGeom>
        </p:spPr>
        <p:txBody>
          <a:bodyPr anchor="t" rtlCol="false" tIns="0" lIns="0" bIns="0" rIns="0">
            <a:spAutoFit/>
          </a:bodyPr>
          <a:lstStyle/>
          <a:p>
            <a:pPr algn="ctr">
              <a:lnSpc>
                <a:spcPts val="4720"/>
              </a:lnSpc>
            </a:pPr>
            <a:r>
              <a:rPr lang="en-US" sz="2950">
                <a:solidFill>
                  <a:srgbClr val="000000"/>
                </a:solidFill>
                <a:latin typeface="Nunito Bold"/>
              </a:rPr>
              <a:t>TEAM MEMBER:</a:t>
            </a:r>
          </a:p>
          <a:p>
            <a:pPr algn="ctr">
              <a:lnSpc>
                <a:spcPts val="4400"/>
              </a:lnSpc>
            </a:pPr>
            <a:r>
              <a:rPr lang="en-US" sz="2750">
                <a:solidFill>
                  <a:srgbClr val="000000"/>
                </a:solidFill>
                <a:latin typeface="Nunito"/>
              </a:rPr>
              <a:t>Waleed Abd ELnasser Bahr</a:t>
            </a:r>
          </a:p>
          <a:p>
            <a:pPr algn="ctr">
              <a:lnSpc>
                <a:spcPts val="4400"/>
              </a:lnSpc>
            </a:pPr>
            <a:r>
              <a:rPr lang="en-US" sz="2750">
                <a:solidFill>
                  <a:srgbClr val="000000"/>
                </a:solidFill>
                <a:latin typeface="Nunito"/>
              </a:rPr>
              <a:t>Asmaa Abd Elmonem Maghraby</a:t>
            </a:r>
          </a:p>
          <a:p>
            <a:pPr algn="ctr">
              <a:lnSpc>
                <a:spcPts val="4887"/>
              </a:lnSpc>
            </a:pPr>
            <a:r>
              <a:rPr lang="en-US" sz="3054">
                <a:solidFill>
                  <a:srgbClr val="000000"/>
                </a:solidFill>
                <a:latin typeface="Nunito Bold"/>
              </a:rPr>
              <a:t>                                                  </a:t>
            </a:r>
          </a:p>
          <a:p>
            <a:pPr algn="ctr">
              <a:lnSpc>
                <a:spcPts val="44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109496" y="440169"/>
            <a:ext cx="14006416" cy="8050203"/>
          </a:xfrm>
          <a:custGeom>
            <a:avLst/>
            <a:gdLst/>
            <a:ahLst/>
            <a:cxnLst/>
            <a:rect r="r" b="b" t="t" l="l"/>
            <a:pathLst>
              <a:path h="8050203" w="14006416">
                <a:moveTo>
                  <a:pt x="0" y="0"/>
                </a:moveTo>
                <a:lnTo>
                  <a:pt x="14006416" y="0"/>
                </a:lnTo>
                <a:lnTo>
                  <a:pt x="14006416" y="8050203"/>
                </a:lnTo>
                <a:lnTo>
                  <a:pt x="0" y="8050203"/>
                </a:lnTo>
                <a:lnTo>
                  <a:pt x="0" y="0"/>
                </a:lnTo>
                <a:close/>
              </a:path>
            </a:pathLst>
          </a:custGeom>
          <a:blipFill>
            <a:blip r:embed="rId6"/>
            <a:stretch>
              <a:fillRect l="-2177"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7119441" y="559518"/>
            <a:ext cx="2942276" cy="2942276"/>
          </a:xfrm>
          <a:custGeom>
            <a:avLst/>
            <a:gdLst/>
            <a:ahLst/>
            <a:cxnLst/>
            <a:rect r="r" b="b" t="t" l="l"/>
            <a:pathLst>
              <a:path h="2942276" w="2942276">
                <a:moveTo>
                  <a:pt x="0" y="0"/>
                </a:moveTo>
                <a:lnTo>
                  <a:pt x="2942276" y="0"/>
                </a:lnTo>
                <a:lnTo>
                  <a:pt x="2942276" y="2942277"/>
                </a:lnTo>
                <a:lnTo>
                  <a:pt x="0" y="2942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10306" y="408977"/>
            <a:ext cx="14437459" cy="8121071"/>
          </a:xfrm>
          <a:custGeom>
            <a:avLst/>
            <a:gdLst/>
            <a:ahLst/>
            <a:cxnLst/>
            <a:rect r="r" b="b" t="t" l="l"/>
            <a:pathLst>
              <a:path h="8121071" w="14437459">
                <a:moveTo>
                  <a:pt x="0" y="0"/>
                </a:moveTo>
                <a:lnTo>
                  <a:pt x="14437459" y="0"/>
                </a:lnTo>
                <a:lnTo>
                  <a:pt x="14437459" y="8121070"/>
                </a:lnTo>
                <a:lnTo>
                  <a:pt x="0" y="8121070"/>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671640"/>
            <a:ext cx="15807177" cy="5884340"/>
            <a:chOff x="0" y="0"/>
            <a:chExt cx="4163207" cy="1549785"/>
          </a:xfrm>
        </p:grpSpPr>
        <p:sp>
          <p:nvSpPr>
            <p:cNvPr name="Freeform 6" id="6"/>
            <p:cNvSpPr/>
            <p:nvPr/>
          </p:nvSpPr>
          <p:spPr>
            <a:xfrm flipH="false" flipV="false" rot="0">
              <a:off x="0" y="0"/>
              <a:ext cx="4163207" cy="1549785"/>
            </a:xfrm>
            <a:custGeom>
              <a:avLst/>
              <a:gdLst/>
              <a:ahLst/>
              <a:cxnLst/>
              <a:rect r="r" b="b" t="t" l="l"/>
              <a:pathLst>
                <a:path h="1549785" w="4163207">
                  <a:moveTo>
                    <a:pt x="0" y="0"/>
                  </a:moveTo>
                  <a:lnTo>
                    <a:pt x="4163207" y="0"/>
                  </a:lnTo>
                  <a:lnTo>
                    <a:pt x="4163207" y="1549785"/>
                  </a:lnTo>
                  <a:lnTo>
                    <a:pt x="0" y="1549785"/>
                  </a:lnTo>
                  <a:close/>
                </a:path>
              </a:pathLst>
            </a:custGeom>
            <a:solidFill>
              <a:srgbClr val="F1F2F2"/>
            </a:solidFill>
          </p:spPr>
        </p:sp>
        <p:sp>
          <p:nvSpPr>
            <p:cNvPr name="TextBox 7" id="7"/>
            <p:cNvSpPr txBox="true"/>
            <p:nvPr/>
          </p:nvSpPr>
          <p:spPr>
            <a:xfrm>
              <a:off x="0" y="-38100"/>
              <a:ext cx="4163207" cy="158788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733956" y="687305"/>
            <a:ext cx="9627092" cy="1498190"/>
            <a:chOff x="0" y="0"/>
            <a:chExt cx="2535530" cy="394585"/>
          </a:xfrm>
        </p:grpSpPr>
        <p:sp>
          <p:nvSpPr>
            <p:cNvPr name="Freeform 9" id="9"/>
            <p:cNvSpPr/>
            <p:nvPr/>
          </p:nvSpPr>
          <p:spPr>
            <a:xfrm flipH="false" flipV="false" rot="0">
              <a:off x="0" y="0"/>
              <a:ext cx="2535531" cy="394585"/>
            </a:xfrm>
            <a:custGeom>
              <a:avLst/>
              <a:gdLst/>
              <a:ahLst/>
              <a:cxnLst/>
              <a:rect r="r" b="b" t="t" l="l"/>
              <a:pathLst>
                <a:path h="394585" w="2535531">
                  <a:moveTo>
                    <a:pt x="0" y="0"/>
                  </a:moveTo>
                  <a:lnTo>
                    <a:pt x="2535531" y="0"/>
                  </a:lnTo>
                  <a:lnTo>
                    <a:pt x="2535531" y="394585"/>
                  </a:lnTo>
                  <a:lnTo>
                    <a:pt x="0" y="394585"/>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535530" cy="43268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733956" y="801495"/>
            <a:ext cx="9200557" cy="1050734"/>
          </a:xfrm>
          <a:prstGeom prst="rect">
            <a:avLst/>
          </a:prstGeom>
        </p:spPr>
        <p:txBody>
          <a:bodyPr anchor="t" rtlCol="false" tIns="0" lIns="0" bIns="0" rIns="0">
            <a:spAutoFit/>
          </a:bodyPr>
          <a:lstStyle/>
          <a:p>
            <a:pPr algn="ctr">
              <a:lnSpc>
                <a:spcPts val="7710"/>
              </a:lnSpc>
            </a:pPr>
            <a:r>
              <a:rPr lang="en-US" sz="5507">
                <a:solidFill>
                  <a:srgbClr val="000000"/>
                </a:solidFill>
                <a:latin typeface="Arial Bold"/>
              </a:rPr>
              <a:t>CONCLUSION</a:t>
            </a:r>
          </a:p>
        </p:txBody>
      </p:sp>
      <p:sp>
        <p:nvSpPr>
          <p:cNvPr name="TextBox 16" id="16"/>
          <p:cNvSpPr txBox="true"/>
          <p:nvPr/>
        </p:nvSpPr>
        <p:spPr>
          <a:xfrm rot="0">
            <a:off x="1506938" y="3090612"/>
            <a:ext cx="15807177" cy="5465368"/>
          </a:xfrm>
          <a:prstGeom prst="rect">
            <a:avLst/>
          </a:prstGeom>
        </p:spPr>
        <p:txBody>
          <a:bodyPr anchor="t" rtlCol="false" tIns="0" lIns="0" bIns="0" rIns="0">
            <a:spAutoFit/>
          </a:bodyPr>
          <a:lstStyle/>
          <a:p>
            <a:pPr>
              <a:lnSpc>
                <a:spcPts val="4834"/>
              </a:lnSpc>
            </a:pPr>
          </a:p>
          <a:p>
            <a:pPr marL="745509" indent="-372755" lvl="1">
              <a:lnSpc>
                <a:spcPts val="4834"/>
              </a:lnSpc>
              <a:buFont typeface="Arial"/>
              <a:buChar char="•"/>
            </a:pPr>
            <a:r>
              <a:rPr lang="en-US" sz="3453">
                <a:solidFill>
                  <a:srgbClr val="000000"/>
                </a:solidFill>
                <a:latin typeface="Nunito Bold"/>
              </a:rPr>
              <a:t>Regardless of whichever testing type your testing team focuses on, neither of the testing techniques can be entirely eliminated. It becomes inevitable for testers to rely on manual testing in the initial development phases, while automation is leveraged in areas of continuous tests, repeated processes, and tasks that need to be performed with time and resource limitations. </a:t>
            </a:r>
          </a:p>
          <a:p>
            <a:pPr>
              <a:lnSpc>
                <a:spcPts val="4834"/>
              </a:lnSpc>
            </a:pPr>
          </a:p>
          <a:p>
            <a:pPr>
              <a:lnSpc>
                <a:spcPts val="4834"/>
              </a:lnSpc>
            </a:pPr>
          </a:p>
        </p:txBody>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798335" y="3350317"/>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771525"/>
            <a:ext cx="9200557" cy="1260921"/>
          </a:xfrm>
          <a:prstGeom prst="rect">
            <a:avLst/>
          </a:prstGeom>
        </p:spPr>
        <p:txBody>
          <a:bodyPr anchor="t" rtlCol="false" tIns="0" lIns="0" bIns="0" rIns="0">
            <a:spAutoFit/>
          </a:bodyPr>
          <a:lstStyle/>
          <a:p>
            <a:pPr algn="ctr">
              <a:lnSpc>
                <a:spcPts val="9250"/>
              </a:lnSpc>
            </a:pPr>
            <a:r>
              <a:rPr lang="en-US" sz="6607">
                <a:solidFill>
                  <a:srgbClr val="000000"/>
                </a:solidFill>
                <a:latin typeface="Arial Bold"/>
              </a:rPr>
              <a:t>INTRODUCTION </a:t>
            </a:r>
          </a:p>
        </p:txBody>
      </p:sp>
      <p:sp>
        <p:nvSpPr>
          <p:cNvPr name="TextBox 12" id="12"/>
          <p:cNvSpPr txBox="true"/>
          <p:nvPr/>
        </p:nvSpPr>
        <p:spPr>
          <a:xfrm rot="0">
            <a:off x="1028700" y="3892550"/>
            <a:ext cx="16230600" cy="2444750"/>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In today's digital age, websites and web applications are critical for businesses </a:t>
            </a:r>
          </a:p>
          <a:p>
            <a:pPr algn="ctr">
              <a:lnSpc>
                <a:spcPts val="4899"/>
              </a:lnSpc>
            </a:pPr>
            <a:r>
              <a:rPr lang="en-US" sz="3499">
                <a:solidFill>
                  <a:srgbClr val="000000"/>
                </a:solidFill>
                <a:latin typeface="Nunito Bold"/>
              </a:rPr>
              <a:t>Ensuring their functionality, reliability, and performance is paramount </a:t>
            </a:r>
          </a:p>
          <a:p>
            <a:pPr algn="ctr">
              <a:lnSpc>
                <a:spcPts val="4899"/>
              </a:lnSpc>
            </a:pPr>
            <a:r>
              <a:rPr lang="en-US" sz="3499">
                <a:solidFill>
                  <a:srgbClr val="000000"/>
                </a:solidFill>
                <a:latin typeface="Nunito Bold"/>
              </a:rPr>
              <a:t>Automation testing plays a pivotal role in achieving these goals. </a:t>
            </a:r>
          </a:p>
          <a:p>
            <a:pPr algn="ctr">
              <a:lnSpc>
                <a:spcPts val="4899"/>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17916" y="2605529"/>
            <a:ext cx="17042644" cy="5668168"/>
            <a:chOff x="0" y="0"/>
            <a:chExt cx="4488597" cy="1492851"/>
          </a:xfrm>
        </p:grpSpPr>
        <p:sp>
          <p:nvSpPr>
            <p:cNvPr name="Freeform 6" id="6"/>
            <p:cNvSpPr/>
            <p:nvPr/>
          </p:nvSpPr>
          <p:spPr>
            <a:xfrm flipH="false" flipV="false" rot="0">
              <a:off x="0" y="0"/>
              <a:ext cx="4488597" cy="1492851"/>
            </a:xfrm>
            <a:custGeom>
              <a:avLst/>
              <a:gdLst/>
              <a:ahLst/>
              <a:cxnLst/>
              <a:rect r="r" b="b" t="t" l="l"/>
              <a:pathLst>
                <a:path h="1492851" w="4488597">
                  <a:moveTo>
                    <a:pt x="0" y="0"/>
                  </a:moveTo>
                  <a:lnTo>
                    <a:pt x="4488597" y="0"/>
                  </a:lnTo>
                  <a:lnTo>
                    <a:pt x="4488597" y="1492851"/>
                  </a:lnTo>
                  <a:lnTo>
                    <a:pt x="0" y="1492851"/>
                  </a:lnTo>
                  <a:close/>
                </a:path>
              </a:pathLst>
            </a:custGeom>
            <a:solidFill>
              <a:srgbClr val="F1F2F2"/>
            </a:solidFill>
          </p:spPr>
        </p:sp>
        <p:sp>
          <p:nvSpPr>
            <p:cNvPr name="TextBox 7" id="7"/>
            <p:cNvSpPr txBox="true"/>
            <p:nvPr/>
          </p:nvSpPr>
          <p:spPr>
            <a:xfrm>
              <a:off x="0" y="-38100"/>
              <a:ext cx="4488597" cy="153095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733956" y="687305"/>
            <a:ext cx="10217922" cy="1730229"/>
            <a:chOff x="0" y="0"/>
            <a:chExt cx="2691140" cy="455698"/>
          </a:xfrm>
        </p:grpSpPr>
        <p:sp>
          <p:nvSpPr>
            <p:cNvPr name="Freeform 9" id="9"/>
            <p:cNvSpPr/>
            <p:nvPr/>
          </p:nvSpPr>
          <p:spPr>
            <a:xfrm flipH="false" flipV="false" rot="0">
              <a:off x="0" y="0"/>
              <a:ext cx="2691140" cy="455698"/>
            </a:xfrm>
            <a:custGeom>
              <a:avLst/>
              <a:gdLst/>
              <a:ahLst/>
              <a:cxnLst/>
              <a:rect r="r" b="b" t="t" l="l"/>
              <a:pathLst>
                <a:path h="455698" w="2691140">
                  <a:moveTo>
                    <a:pt x="0" y="0"/>
                  </a:moveTo>
                  <a:lnTo>
                    <a:pt x="2691140" y="0"/>
                  </a:lnTo>
                  <a:lnTo>
                    <a:pt x="2691140"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69114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818545" y="3228702"/>
            <a:ext cx="16641384" cy="4561205"/>
          </a:xfrm>
          <a:prstGeom prst="rect">
            <a:avLst/>
          </a:prstGeom>
        </p:spPr>
        <p:txBody>
          <a:bodyPr anchor="t" rtlCol="false" tIns="0" lIns="0" bIns="0" rIns="0">
            <a:spAutoFit/>
          </a:bodyPr>
          <a:lstStyle/>
          <a:p>
            <a:pPr algn="just">
              <a:lnSpc>
                <a:spcPts val="6369"/>
              </a:lnSpc>
            </a:pPr>
            <a:r>
              <a:rPr lang="en-US" sz="3499">
                <a:solidFill>
                  <a:srgbClr val="000000"/>
                </a:solidFill>
                <a:latin typeface="Nunito Bold"/>
              </a:rPr>
              <a:t>• Automation testing involves using specialized tools and scripts to executetests on software applications. </a:t>
            </a:r>
          </a:p>
          <a:p>
            <a:pPr algn="just">
              <a:lnSpc>
                <a:spcPts val="6369"/>
              </a:lnSpc>
            </a:pPr>
            <a:r>
              <a:rPr lang="en-US" sz="3499">
                <a:solidFill>
                  <a:srgbClr val="000000"/>
                </a:solidFill>
                <a:latin typeface="Nunito Bold"/>
              </a:rPr>
              <a:t>• It automates the repetitive tasks involved in manual testing. </a:t>
            </a:r>
          </a:p>
          <a:p>
            <a:pPr algn="just">
              <a:lnSpc>
                <a:spcPts val="6019"/>
              </a:lnSpc>
            </a:pPr>
            <a:r>
              <a:rPr lang="en-US" sz="3499">
                <a:solidFill>
                  <a:srgbClr val="000000"/>
                </a:solidFill>
                <a:latin typeface="Nunito Bold"/>
              </a:rPr>
              <a:t>• In web automation testing, these tools simulate user interactions with web elements like buttons, forms, and links. </a:t>
            </a:r>
          </a:p>
          <a:p>
            <a:pPr algn="ctr">
              <a:lnSpc>
                <a:spcPts val="4899"/>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853738" y="501929"/>
            <a:ext cx="9978356" cy="1915605"/>
          </a:xfrm>
          <a:prstGeom prst="rect">
            <a:avLst/>
          </a:prstGeom>
        </p:spPr>
        <p:txBody>
          <a:bodyPr anchor="t" rtlCol="false" tIns="0" lIns="0" bIns="0" rIns="0">
            <a:spAutoFit/>
          </a:bodyPr>
          <a:lstStyle/>
          <a:p>
            <a:pPr algn="ctr">
              <a:lnSpc>
                <a:spcPts val="7290"/>
              </a:lnSpc>
            </a:pPr>
            <a:r>
              <a:rPr lang="en-US" sz="5207">
                <a:solidFill>
                  <a:srgbClr val="000000"/>
                </a:solidFill>
                <a:latin typeface="Arial Bold"/>
              </a:rPr>
              <a:t>WHAT IS AUTOMATION TESTING?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95581" y="1505943"/>
            <a:ext cx="16437545" cy="6981044"/>
            <a:chOff x="0" y="0"/>
            <a:chExt cx="4329230" cy="1838629"/>
          </a:xfrm>
        </p:grpSpPr>
        <p:sp>
          <p:nvSpPr>
            <p:cNvPr name="Freeform 6" id="6"/>
            <p:cNvSpPr/>
            <p:nvPr/>
          </p:nvSpPr>
          <p:spPr>
            <a:xfrm flipH="false" flipV="false" rot="0">
              <a:off x="0" y="0"/>
              <a:ext cx="4329230" cy="1838629"/>
            </a:xfrm>
            <a:custGeom>
              <a:avLst/>
              <a:gdLst/>
              <a:ahLst/>
              <a:cxnLst/>
              <a:rect r="r" b="b" t="t" l="l"/>
              <a:pathLst>
                <a:path h="1838629" w="4329230">
                  <a:moveTo>
                    <a:pt x="0" y="0"/>
                  </a:moveTo>
                  <a:lnTo>
                    <a:pt x="4329230" y="0"/>
                  </a:lnTo>
                  <a:lnTo>
                    <a:pt x="4329230" y="1838629"/>
                  </a:lnTo>
                  <a:lnTo>
                    <a:pt x="0" y="1838629"/>
                  </a:lnTo>
                  <a:close/>
                </a:path>
              </a:pathLst>
            </a:custGeom>
            <a:solidFill>
              <a:srgbClr val="F1F2F2"/>
            </a:solidFill>
          </p:spPr>
        </p:sp>
        <p:sp>
          <p:nvSpPr>
            <p:cNvPr name="TextBox 7" id="7"/>
            <p:cNvSpPr txBox="true"/>
            <p:nvPr/>
          </p:nvSpPr>
          <p:spPr>
            <a:xfrm>
              <a:off x="0" y="-38100"/>
              <a:ext cx="4329230" cy="187672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608504" y="687305"/>
            <a:ext cx="10769908" cy="1730229"/>
            <a:chOff x="0" y="0"/>
            <a:chExt cx="2836519" cy="455698"/>
          </a:xfrm>
        </p:grpSpPr>
        <p:sp>
          <p:nvSpPr>
            <p:cNvPr name="Freeform 9" id="9"/>
            <p:cNvSpPr/>
            <p:nvPr/>
          </p:nvSpPr>
          <p:spPr>
            <a:xfrm flipH="false" flipV="false" rot="0">
              <a:off x="0" y="0"/>
              <a:ext cx="2836519" cy="455698"/>
            </a:xfrm>
            <a:custGeom>
              <a:avLst/>
              <a:gdLst/>
              <a:ahLst/>
              <a:cxnLst/>
              <a:rect r="r" b="b" t="t" l="l"/>
              <a:pathLst>
                <a:path h="455698" w="2836519">
                  <a:moveTo>
                    <a:pt x="0" y="0"/>
                  </a:moveTo>
                  <a:lnTo>
                    <a:pt x="2836519" y="0"/>
                  </a:lnTo>
                  <a:lnTo>
                    <a:pt x="2836519"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836519"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393180" y="513959"/>
            <a:ext cx="9200557" cy="2903664"/>
          </a:xfrm>
          <a:prstGeom prst="rect">
            <a:avLst/>
          </a:prstGeom>
        </p:spPr>
        <p:txBody>
          <a:bodyPr anchor="t" rtlCol="false" tIns="0" lIns="0" bIns="0" rIns="0">
            <a:spAutoFit/>
          </a:bodyPr>
          <a:lstStyle/>
          <a:p>
            <a:pPr algn="ctr">
              <a:lnSpc>
                <a:spcPts val="7430"/>
              </a:lnSpc>
            </a:pPr>
            <a:r>
              <a:rPr lang="en-US" sz="5307">
                <a:solidFill>
                  <a:srgbClr val="000000"/>
                </a:solidFill>
                <a:latin typeface="Arial Bold"/>
              </a:rPr>
              <a:t>ADVANTAGES OF AUTOMATION TESTING</a:t>
            </a:r>
          </a:p>
          <a:p>
            <a:pPr algn="ctr">
              <a:lnSpc>
                <a:spcPts val="7430"/>
              </a:lnSpc>
            </a:pPr>
          </a:p>
        </p:txBody>
      </p:sp>
      <p:sp>
        <p:nvSpPr>
          <p:cNvPr name="TextBox 17" id="17"/>
          <p:cNvSpPr txBox="true"/>
          <p:nvPr/>
        </p:nvSpPr>
        <p:spPr>
          <a:xfrm rot="0">
            <a:off x="658668" y="3179498"/>
            <a:ext cx="16437545" cy="5794058"/>
          </a:xfrm>
          <a:prstGeom prst="rect">
            <a:avLst/>
          </a:prstGeom>
        </p:spPr>
        <p:txBody>
          <a:bodyPr anchor="t" rtlCol="false" tIns="0" lIns="0" bIns="0" rIns="0">
            <a:spAutoFit/>
          </a:bodyPr>
          <a:lstStyle/>
          <a:p>
            <a:pPr marL="755649" indent="-377824" lvl="1">
              <a:lnSpc>
                <a:spcPts val="6754"/>
              </a:lnSpc>
              <a:buFont typeface="Arial"/>
              <a:buChar char="•"/>
            </a:pPr>
            <a:r>
              <a:rPr lang="en-US" sz="3499">
                <a:solidFill>
                  <a:srgbClr val="000000"/>
                </a:solidFill>
                <a:latin typeface="Nunito Bold"/>
              </a:rPr>
              <a:t>Efficiency boost: Automation testing automates routine tasks, allowing testers to focus on more intricate work.</a:t>
            </a:r>
          </a:p>
          <a:p>
            <a:pPr marL="755649" indent="-377824" lvl="1">
              <a:lnSpc>
                <a:spcPts val="6754"/>
              </a:lnSpc>
              <a:buFont typeface="Arial"/>
              <a:buChar char="•"/>
            </a:pPr>
            <a:r>
              <a:rPr lang="en-US" sz="3499">
                <a:solidFill>
                  <a:srgbClr val="000000"/>
                </a:solidFill>
                <a:latin typeface="Nunito Bold"/>
              </a:rPr>
              <a:t>Result consistency: Ensures consistent outcomes and minimizes mistakes from manual intervention.</a:t>
            </a:r>
          </a:p>
          <a:p>
            <a:pPr marL="755649" indent="-377824" lvl="1">
              <a:lnSpc>
                <a:spcPts val="6754"/>
              </a:lnSpc>
              <a:buFont typeface="Arial"/>
              <a:buChar char="•"/>
            </a:pPr>
            <a:r>
              <a:rPr lang="en-US" sz="3499">
                <a:solidFill>
                  <a:srgbClr val="000000"/>
                </a:solidFill>
                <a:latin typeface="Nunito Bold"/>
              </a:rPr>
              <a:t>Test management: Manages extensive and complex test cases efficiently.</a:t>
            </a:r>
          </a:p>
          <a:p>
            <a:pPr marL="755649" indent="-377824" lvl="1">
              <a:lnSpc>
                <a:spcPts val="6754"/>
              </a:lnSpc>
              <a:buFont typeface="Arial"/>
              <a:buChar char="•"/>
            </a:pPr>
            <a:r>
              <a:rPr lang="en-US" sz="3499">
                <a:solidFill>
                  <a:srgbClr val="000000"/>
                </a:solidFill>
                <a:latin typeface="Nunito Bold"/>
              </a:rPr>
              <a:t>Cost savings: Cuts down on overall testing expenses after the initial setup.</a:t>
            </a:r>
          </a:p>
          <a:p>
            <a:pPr>
              <a:lnSpc>
                <a:spcPts val="48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671640"/>
            <a:ext cx="15807177" cy="5884340"/>
            <a:chOff x="0" y="0"/>
            <a:chExt cx="4163207" cy="1549785"/>
          </a:xfrm>
        </p:grpSpPr>
        <p:sp>
          <p:nvSpPr>
            <p:cNvPr name="Freeform 6" id="6"/>
            <p:cNvSpPr/>
            <p:nvPr/>
          </p:nvSpPr>
          <p:spPr>
            <a:xfrm flipH="false" flipV="false" rot="0">
              <a:off x="0" y="0"/>
              <a:ext cx="4163207" cy="1549785"/>
            </a:xfrm>
            <a:custGeom>
              <a:avLst/>
              <a:gdLst/>
              <a:ahLst/>
              <a:cxnLst/>
              <a:rect r="r" b="b" t="t" l="l"/>
              <a:pathLst>
                <a:path h="1549785" w="4163207">
                  <a:moveTo>
                    <a:pt x="0" y="0"/>
                  </a:moveTo>
                  <a:lnTo>
                    <a:pt x="4163207" y="0"/>
                  </a:lnTo>
                  <a:lnTo>
                    <a:pt x="4163207" y="1549785"/>
                  </a:lnTo>
                  <a:lnTo>
                    <a:pt x="0" y="1549785"/>
                  </a:lnTo>
                  <a:close/>
                </a:path>
              </a:pathLst>
            </a:custGeom>
            <a:solidFill>
              <a:srgbClr val="F1F2F2"/>
            </a:solidFill>
          </p:spPr>
        </p:sp>
        <p:sp>
          <p:nvSpPr>
            <p:cNvPr name="TextBox 7" id="7"/>
            <p:cNvSpPr txBox="true"/>
            <p:nvPr/>
          </p:nvSpPr>
          <p:spPr>
            <a:xfrm>
              <a:off x="0" y="-38100"/>
              <a:ext cx="4163207" cy="158788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733956" y="687305"/>
            <a:ext cx="9415033" cy="1730229"/>
            <a:chOff x="0" y="0"/>
            <a:chExt cx="2479679" cy="455698"/>
          </a:xfrm>
        </p:grpSpPr>
        <p:sp>
          <p:nvSpPr>
            <p:cNvPr name="Freeform 9" id="9"/>
            <p:cNvSpPr/>
            <p:nvPr/>
          </p:nvSpPr>
          <p:spPr>
            <a:xfrm flipH="false" flipV="false" rot="0">
              <a:off x="0" y="0"/>
              <a:ext cx="2479679" cy="455698"/>
            </a:xfrm>
            <a:custGeom>
              <a:avLst/>
              <a:gdLst/>
              <a:ahLst/>
              <a:cxnLst/>
              <a:rect r="r" b="b" t="t" l="l"/>
              <a:pathLst>
                <a:path h="455698" w="2479679">
                  <a:moveTo>
                    <a:pt x="0" y="0"/>
                  </a:moveTo>
                  <a:lnTo>
                    <a:pt x="2479679" y="0"/>
                  </a:lnTo>
                  <a:lnTo>
                    <a:pt x="2479679"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479679"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733956" y="501930"/>
            <a:ext cx="9200557" cy="1915604"/>
          </a:xfrm>
          <a:prstGeom prst="rect">
            <a:avLst/>
          </a:prstGeom>
        </p:spPr>
        <p:txBody>
          <a:bodyPr anchor="t" rtlCol="false" tIns="0" lIns="0" bIns="0" rIns="0">
            <a:spAutoFit/>
          </a:bodyPr>
          <a:lstStyle/>
          <a:p>
            <a:pPr algn="ctr">
              <a:lnSpc>
                <a:spcPts val="7290"/>
              </a:lnSpc>
            </a:pPr>
            <a:r>
              <a:rPr lang="en-US" sz="5207">
                <a:solidFill>
                  <a:srgbClr val="000000"/>
                </a:solidFill>
                <a:latin typeface="Arial Bold"/>
              </a:rPr>
              <a:t>TYPES OF AUTOMATION TESTING </a:t>
            </a:r>
          </a:p>
        </p:txBody>
      </p:sp>
      <p:sp>
        <p:nvSpPr>
          <p:cNvPr name="TextBox 16" id="16"/>
          <p:cNvSpPr txBox="true"/>
          <p:nvPr/>
        </p:nvSpPr>
        <p:spPr>
          <a:xfrm rot="0">
            <a:off x="1452123" y="2798838"/>
            <a:ext cx="15807177" cy="6074968"/>
          </a:xfrm>
          <a:prstGeom prst="rect">
            <a:avLst/>
          </a:prstGeom>
        </p:spPr>
        <p:txBody>
          <a:bodyPr anchor="t" rtlCol="false" tIns="0" lIns="0" bIns="0" rIns="0">
            <a:spAutoFit/>
          </a:bodyPr>
          <a:lstStyle/>
          <a:p>
            <a:pPr marL="745509" indent="-372755" lvl="1">
              <a:lnSpc>
                <a:spcPts val="4834"/>
              </a:lnSpc>
              <a:buFont typeface="Arial"/>
              <a:buChar char="•"/>
            </a:pPr>
            <a:r>
              <a:rPr lang="en-US" sz="3453">
                <a:solidFill>
                  <a:srgbClr val="000000"/>
                </a:solidFill>
                <a:latin typeface="Nunito Bold"/>
              </a:rPr>
              <a:t>Unit Testing: Testing individual components or modules of the application </a:t>
            </a:r>
          </a:p>
          <a:p>
            <a:pPr marL="745509" indent="-372755" lvl="1">
              <a:lnSpc>
                <a:spcPts val="4834"/>
              </a:lnSpc>
              <a:buFont typeface="Arial"/>
              <a:buChar char="•"/>
            </a:pPr>
            <a:r>
              <a:rPr lang="en-US" sz="3453">
                <a:solidFill>
                  <a:srgbClr val="000000"/>
                </a:solidFill>
                <a:latin typeface="Nunito Bold"/>
              </a:rPr>
              <a:t>Integration Testing: Testing the interaction between different modules or systems. </a:t>
            </a:r>
          </a:p>
          <a:p>
            <a:pPr marL="745509" indent="-372755" lvl="1">
              <a:lnSpc>
                <a:spcPts val="4834"/>
              </a:lnSpc>
              <a:buFont typeface="Arial"/>
              <a:buChar char="•"/>
            </a:pPr>
            <a:r>
              <a:rPr lang="en-US" sz="3453">
                <a:solidFill>
                  <a:srgbClr val="000000"/>
                </a:solidFill>
                <a:latin typeface="Nunito Bold"/>
              </a:rPr>
              <a:t>Functional Testing: Validating the functionality of the application against specified requirements. </a:t>
            </a:r>
          </a:p>
          <a:p>
            <a:pPr marL="745509" indent="-372755" lvl="1">
              <a:lnSpc>
                <a:spcPts val="4834"/>
              </a:lnSpc>
              <a:buFont typeface="Arial"/>
              <a:buChar char="•"/>
            </a:pPr>
            <a:r>
              <a:rPr lang="en-US" sz="3453">
                <a:solidFill>
                  <a:srgbClr val="000000"/>
                </a:solidFill>
                <a:latin typeface="Nunito Bold"/>
              </a:rPr>
              <a:t>Regression Testing: Ensuring that recent changes to the codebase haven't affected existing functionalities. </a:t>
            </a:r>
          </a:p>
          <a:p>
            <a:pPr marL="745509" indent="-372755" lvl="1">
              <a:lnSpc>
                <a:spcPts val="4834"/>
              </a:lnSpc>
              <a:buFont typeface="Arial"/>
              <a:buChar char="•"/>
            </a:pPr>
            <a:r>
              <a:rPr lang="en-US" sz="3453">
                <a:solidFill>
                  <a:srgbClr val="000000"/>
                </a:solidFill>
                <a:latin typeface="Nunito Bold"/>
              </a:rPr>
              <a:t>Performance Testing: Assessing the responsiveness and stability of the application under various loads. </a:t>
            </a:r>
          </a:p>
          <a:p>
            <a:pPr>
              <a:lnSpc>
                <a:spcPts val="4834"/>
              </a:lnSpc>
            </a:pPr>
          </a:p>
        </p:txBody>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483985"/>
            <a:chOff x="0" y="0"/>
            <a:chExt cx="4274726" cy="1971091"/>
          </a:xfrm>
        </p:grpSpPr>
        <p:sp>
          <p:nvSpPr>
            <p:cNvPr name="Freeform 6" id="6"/>
            <p:cNvSpPr/>
            <p:nvPr/>
          </p:nvSpPr>
          <p:spPr>
            <a:xfrm flipH="false" flipV="false" rot="0">
              <a:off x="0" y="0"/>
              <a:ext cx="4274726" cy="1971091"/>
            </a:xfrm>
            <a:custGeom>
              <a:avLst/>
              <a:gdLst/>
              <a:ahLst/>
              <a:cxnLst/>
              <a:rect r="r" b="b" t="t" l="l"/>
              <a:pathLst>
                <a:path h="1971091" w="4274726">
                  <a:moveTo>
                    <a:pt x="0" y="0"/>
                  </a:moveTo>
                  <a:lnTo>
                    <a:pt x="4274726" y="0"/>
                  </a:lnTo>
                  <a:lnTo>
                    <a:pt x="4274726" y="1971091"/>
                  </a:lnTo>
                  <a:lnTo>
                    <a:pt x="0" y="1971091"/>
                  </a:lnTo>
                  <a:close/>
                </a:path>
              </a:pathLst>
            </a:custGeom>
            <a:solidFill>
              <a:srgbClr val="F1F2F2"/>
            </a:solidFill>
          </p:spPr>
        </p:sp>
        <p:sp>
          <p:nvSpPr>
            <p:cNvPr name="TextBox 7" id="7"/>
            <p:cNvSpPr txBox="true"/>
            <p:nvPr/>
          </p:nvSpPr>
          <p:spPr>
            <a:xfrm>
              <a:off x="0" y="-38100"/>
              <a:ext cx="4274726" cy="200919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08143" y="687305"/>
            <a:ext cx="10565245" cy="2056974"/>
            <a:chOff x="0" y="0"/>
            <a:chExt cx="2782616" cy="541754"/>
          </a:xfrm>
        </p:grpSpPr>
        <p:sp>
          <p:nvSpPr>
            <p:cNvPr name="Freeform 9" id="9"/>
            <p:cNvSpPr/>
            <p:nvPr/>
          </p:nvSpPr>
          <p:spPr>
            <a:xfrm flipH="false" flipV="false" rot="0">
              <a:off x="0" y="0"/>
              <a:ext cx="2782616" cy="541754"/>
            </a:xfrm>
            <a:custGeom>
              <a:avLst/>
              <a:gdLst/>
              <a:ahLst/>
              <a:cxnLst/>
              <a:rect r="r" b="b" t="t" l="l"/>
              <a:pathLst>
                <a:path h="541754" w="2782616">
                  <a:moveTo>
                    <a:pt x="0" y="0"/>
                  </a:moveTo>
                  <a:lnTo>
                    <a:pt x="2782616" y="0"/>
                  </a:lnTo>
                  <a:lnTo>
                    <a:pt x="2782616" y="541754"/>
                  </a:lnTo>
                  <a:lnTo>
                    <a:pt x="0" y="54175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782616" cy="579854"/>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124754" y="2999284"/>
            <a:ext cx="11687227" cy="5483284"/>
          </a:xfrm>
          <a:custGeom>
            <a:avLst/>
            <a:gdLst/>
            <a:ahLst/>
            <a:cxnLst/>
            <a:rect r="r" b="b" t="t" l="l"/>
            <a:pathLst>
              <a:path h="5483284" w="11687227">
                <a:moveTo>
                  <a:pt x="0" y="0"/>
                </a:moveTo>
                <a:lnTo>
                  <a:pt x="11687228" y="0"/>
                </a:lnTo>
                <a:lnTo>
                  <a:pt x="11687228" y="5483284"/>
                </a:lnTo>
                <a:lnTo>
                  <a:pt x="0" y="5483284"/>
                </a:lnTo>
                <a:lnTo>
                  <a:pt x="0" y="0"/>
                </a:lnTo>
                <a:close/>
              </a:path>
            </a:pathLst>
          </a:custGeom>
          <a:blipFill>
            <a:blip r:embed="rId8"/>
            <a:stretch>
              <a:fillRect l="0" t="0" r="0" b="0"/>
            </a:stretch>
          </a:blipFill>
        </p:spPr>
      </p:sp>
      <p:sp>
        <p:nvSpPr>
          <p:cNvPr name="TextBox 14" id="14"/>
          <p:cNvSpPr txBox="true"/>
          <p:nvPr/>
        </p:nvSpPr>
        <p:spPr>
          <a:xfrm rot="0">
            <a:off x="4025932" y="828675"/>
            <a:ext cx="9200557" cy="1915604"/>
          </a:xfrm>
          <a:prstGeom prst="rect">
            <a:avLst/>
          </a:prstGeom>
        </p:spPr>
        <p:txBody>
          <a:bodyPr anchor="t" rtlCol="false" tIns="0" lIns="0" bIns="0" rIns="0">
            <a:spAutoFit/>
          </a:bodyPr>
          <a:lstStyle/>
          <a:p>
            <a:pPr algn="ctr">
              <a:lnSpc>
                <a:spcPts val="7290"/>
              </a:lnSpc>
            </a:pPr>
            <a:r>
              <a:rPr lang="en-US" sz="5207">
                <a:solidFill>
                  <a:srgbClr val="000000"/>
                </a:solidFill>
                <a:latin typeface="Arial Bold"/>
              </a:rPr>
              <a:t>MANUAL VS. AUTOMATION TESTING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17718" y="3732769"/>
            <a:ext cx="8926282" cy="4557846"/>
            <a:chOff x="0" y="0"/>
            <a:chExt cx="2350955" cy="1200420"/>
          </a:xfrm>
        </p:grpSpPr>
        <p:sp>
          <p:nvSpPr>
            <p:cNvPr name="Freeform 8" id="8"/>
            <p:cNvSpPr/>
            <p:nvPr/>
          </p:nvSpPr>
          <p:spPr>
            <a:xfrm flipH="false" flipV="false" rot="0">
              <a:off x="0" y="0"/>
              <a:ext cx="2350955" cy="1200420"/>
            </a:xfrm>
            <a:custGeom>
              <a:avLst/>
              <a:gdLst/>
              <a:ahLst/>
              <a:cxnLst/>
              <a:rect r="r" b="b" t="t" l="l"/>
              <a:pathLst>
                <a:path h="1200420" w="2350955">
                  <a:moveTo>
                    <a:pt x="0" y="0"/>
                  </a:moveTo>
                  <a:lnTo>
                    <a:pt x="2350955" y="0"/>
                  </a:lnTo>
                  <a:lnTo>
                    <a:pt x="2350955" y="1200420"/>
                  </a:lnTo>
                  <a:lnTo>
                    <a:pt x="0" y="1200420"/>
                  </a:lnTo>
                  <a:close/>
                </a:path>
              </a:pathLst>
            </a:custGeom>
            <a:solidFill>
              <a:srgbClr val="F1F2F2"/>
            </a:solidFill>
          </p:spPr>
        </p:sp>
        <p:sp>
          <p:nvSpPr>
            <p:cNvPr name="TextBox 9" id="9"/>
            <p:cNvSpPr txBox="true"/>
            <p:nvPr/>
          </p:nvSpPr>
          <p:spPr>
            <a:xfrm>
              <a:off x="0" y="-38100"/>
              <a:ext cx="2350955" cy="123852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201314" y="687305"/>
            <a:ext cx="13935554" cy="1730229"/>
            <a:chOff x="0" y="0"/>
            <a:chExt cx="3670269" cy="455698"/>
          </a:xfrm>
        </p:grpSpPr>
        <p:sp>
          <p:nvSpPr>
            <p:cNvPr name="Freeform 11" id="11"/>
            <p:cNvSpPr/>
            <p:nvPr/>
          </p:nvSpPr>
          <p:spPr>
            <a:xfrm flipH="false" flipV="false" rot="0">
              <a:off x="0" y="0"/>
              <a:ext cx="3670269" cy="455698"/>
            </a:xfrm>
            <a:custGeom>
              <a:avLst/>
              <a:gdLst/>
              <a:ahLst/>
              <a:cxnLst/>
              <a:rect r="r" b="b" t="t" l="l"/>
              <a:pathLst>
                <a:path h="455698" w="3670269">
                  <a:moveTo>
                    <a:pt x="0" y="0"/>
                  </a:moveTo>
                  <a:lnTo>
                    <a:pt x="3670269" y="0"/>
                  </a:lnTo>
                  <a:lnTo>
                    <a:pt x="3670269"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3670269"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885523" y="3732769"/>
            <a:ext cx="8184758" cy="4557846"/>
            <a:chOff x="0" y="0"/>
            <a:chExt cx="2155657" cy="1200420"/>
          </a:xfrm>
        </p:grpSpPr>
        <p:sp>
          <p:nvSpPr>
            <p:cNvPr name="Freeform 17" id="17"/>
            <p:cNvSpPr/>
            <p:nvPr/>
          </p:nvSpPr>
          <p:spPr>
            <a:xfrm flipH="false" flipV="false" rot="0">
              <a:off x="0" y="0"/>
              <a:ext cx="2155657" cy="1200420"/>
            </a:xfrm>
            <a:custGeom>
              <a:avLst/>
              <a:gdLst/>
              <a:ahLst/>
              <a:cxnLst/>
              <a:rect r="r" b="b" t="t" l="l"/>
              <a:pathLst>
                <a:path h="1200420" w="2155657">
                  <a:moveTo>
                    <a:pt x="0" y="0"/>
                  </a:moveTo>
                  <a:lnTo>
                    <a:pt x="2155657" y="0"/>
                  </a:lnTo>
                  <a:lnTo>
                    <a:pt x="2155657" y="1200420"/>
                  </a:lnTo>
                  <a:lnTo>
                    <a:pt x="0" y="1200420"/>
                  </a:lnTo>
                  <a:close/>
                </a:path>
              </a:pathLst>
            </a:custGeom>
            <a:solidFill>
              <a:srgbClr val="F1F2F2"/>
            </a:solidFill>
          </p:spPr>
        </p:sp>
        <p:sp>
          <p:nvSpPr>
            <p:cNvPr name="TextBox 18" id="18"/>
            <p:cNvSpPr txBox="true"/>
            <p:nvPr/>
          </p:nvSpPr>
          <p:spPr>
            <a:xfrm>
              <a:off x="0" y="-38100"/>
              <a:ext cx="2155657" cy="123852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016110" y="828675"/>
            <a:ext cx="14120757" cy="991679"/>
          </a:xfrm>
          <a:prstGeom prst="rect">
            <a:avLst/>
          </a:prstGeom>
        </p:spPr>
        <p:txBody>
          <a:bodyPr anchor="t" rtlCol="false" tIns="0" lIns="0" bIns="0" rIns="0">
            <a:spAutoFit/>
          </a:bodyPr>
          <a:lstStyle/>
          <a:p>
            <a:pPr algn="ctr">
              <a:lnSpc>
                <a:spcPts val="7290"/>
              </a:lnSpc>
            </a:pPr>
            <a:r>
              <a:rPr lang="en-US" sz="5207">
                <a:solidFill>
                  <a:srgbClr val="000000"/>
                </a:solidFill>
                <a:latin typeface="Arial Bold"/>
              </a:rPr>
              <a:t>MANUAL VS. AUTOMATION TESTING</a:t>
            </a:r>
          </a:p>
        </p:txBody>
      </p:sp>
      <p:sp>
        <p:nvSpPr>
          <p:cNvPr name="TextBox 21" id="21"/>
          <p:cNvSpPr txBox="true"/>
          <p:nvPr/>
        </p:nvSpPr>
        <p:spPr>
          <a:xfrm rot="0">
            <a:off x="9885523" y="3865613"/>
            <a:ext cx="8184758" cy="4116018"/>
          </a:xfrm>
          <a:prstGeom prst="rect">
            <a:avLst/>
          </a:prstGeom>
        </p:spPr>
        <p:txBody>
          <a:bodyPr anchor="t" rtlCol="false" tIns="0" lIns="0" bIns="0" rIns="0">
            <a:spAutoFit/>
          </a:bodyPr>
          <a:lstStyle/>
          <a:p>
            <a:pPr marL="718312" indent="-359156" lvl="1">
              <a:lnSpc>
                <a:spcPts val="4657"/>
              </a:lnSpc>
              <a:buFont typeface="Arial"/>
              <a:buChar char="•"/>
            </a:pPr>
            <a:r>
              <a:rPr lang="en-US" sz="3327">
                <a:solidFill>
                  <a:srgbClr val="000000"/>
                </a:solidFill>
                <a:latin typeface="Nunito Bold"/>
              </a:rPr>
              <a:t>Relies on tools and scripts to execute test cases. </a:t>
            </a:r>
          </a:p>
          <a:p>
            <a:pPr marL="718312" indent="-359156" lvl="1">
              <a:lnSpc>
                <a:spcPts val="4657"/>
              </a:lnSpc>
              <a:buFont typeface="Arial"/>
              <a:buChar char="•"/>
            </a:pPr>
            <a:r>
              <a:rPr lang="en-US" sz="3327">
                <a:solidFill>
                  <a:srgbClr val="000000"/>
                </a:solidFill>
                <a:latin typeface="Nunito Bold"/>
              </a:rPr>
              <a:t>Faster and more accurate than manual testing. </a:t>
            </a:r>
          </a:p>
          <a:p>
            <a:pPr marL="718312" indent="-359156" lvl="1">
              <a:lnSpc>
                <a:spcPts val="4657"/>
              </a:lnSpc>
              <a:buFont typeface="Arial"/>
              <a:buChar char="•"/>
            </a:pPr>
            <a:r>
              <a:rPr lang="en-US" sz="3327">
                <a:solidFill>
                  <a:srgbClr val="000000"/>
                </a:solidFill>
                <a:latin typeface="Nunito Bold"/>
              </a:rPr>
              <a:t>Ideal for repetitive tests, regression testing, and large-scale projects. </a:t>
            </a:r>
          </a:p>
          <a:p>
            <a:pPr>
              <a:lnSpc>
                <a:spcPts val="4657"/>
              </a:lnSpc>
            </a:pPr>
          </a:p>
        </p:txBody>
      </p:sp>
      <p:sp>
        <p:nvSpPr>
          <p:cNvPr name="Freeform 22" id="22"/>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252448" y="4034301"/>
            <a:ext cx="8926282" cy="3070476"/>
          </a:xfrm>
          <a:prstGeom prst="rect">
            <a:avLst/>
          </a:prstGeom>
        </p:spPr>
        <p:txBody>
          <a:bodyPr anchor="t" rtlCol="false" tIns="0" lIns="0" bIns="0" rIns="0">
            <a:spAutoFit/>
          </a:bodyPr>
          <a:lstStyle/>
          <a:p>
            <a:pPr>
              <a:lnSpc>
                <a:spcPts val="6113"/>
              </a:lnSpc>
            </a:pPr>
            <a:r>
              <a:rPr lang="en-US" sz="3304">
                <a:solidFill>
                  <a:srgbClr val="000000"/>
                </a:solidFill>
                <a:latin typeface="Nunito Bold"/>
              </a:rPr>
              <a:t>• Relies on human testers to execute test</a:t>
            </a:r>
            <a:r>
              <a:rPr lang="en-US" sz="3304">
                <a:solidFill>
                  <a:srgbClr val="000000"/>
                </a:solidFill>
                <a:latin typeface="Nunito Bold"/>
              </a:rPr>
              <a:t>case.</a:t>
            </a:r>
          </a:p>
          <a:p>
            <a:pPr>
              <a:lnSpc>
                <a:spcPts val="6483"/>
              </a:lnSpc>
            </a:pPr>
            <a:r>
              <a:rPr lang="en-US" sz="3504">
                <a:solidFill>
                  <a:srgbClr val="000000"/>
                </a:solidFill>
                <a:latin typeface="Nunito Bold"/>
              </a:rPr>
              <a:t>• Time-consuming and prone to errors. </a:t>
            </a:r>
          </a:p>
          <a:p>
            <a:pPr>
              <a:lnSpc>
                <a:spcPts val="6113"/>
              </a:lnSpc>
            </a:pPr>
            <a:r>
              <a:rPr lang="en-US" sz="3304">
                <a:solidFill>
                  <a:srgbClr val="000000"/>
                </a:solidFill>
                <a:latin typeface="Nunito Bold"/>
              </a:rPr>
              <a:t>• Suitable for exploratory testing and user experience evaluation.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38625" y="685172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08052" y="0"/>
            <a:ext cx="3395204" cy="1049427"/>
          </a:xfrm>
          <a:custGeom>
            <a:avLst/>
            <a:gdLst/>
            <a:ahLst/>
            <a:cxnLst/>
            <a:rect r="r" b="b" t="t" l="l"/>
            <a:pathLst>
              <a:path h="1049427" w="3395204">
                <a:moveTo>
                  <a:pt x="0" y="0"/>
                </a:moveTo>
                <a:lnTo>
                  <a:pt x="3395205" y="0"/>
                </a:lnTo>
                <a:lnTo>
                  <a:pt x="3395205"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2387153" y="878158"/>
            <a:ext cx="12988890" cy="7615254"/>
          </a:xfrm>
          <a:custGeom>
            <a:avLst/>
            <a:gdLst/>
            <a:ahLst/>
            <a:cxnLst/>
            <a:rect r="r" b="b" t="t" l="l"/>
            <a:pathLst>
              <a:path h="7615254" w="12988890">
                <a:moveTo>
                  <a:pt x="0" y="0"/>
                </a:moveTo>
                <a:lnTo>
                  <a:pt x="12988890" y="0"/>
                </a:lnTo>
                <a:lnTo>
                  <a:pt x="12988890" y="7615254"/>
                </a:lnTo>
                <a:lnTo>
                  <a:pt x="0" y="7615254"/>
                </a:lnTo>
                <a:lnTo>
                  <a:pt x="0" y="0"/>
                </a:lnTo>
                <a:close/>
              </a:path>
            </a:pathLst>
          </a:custGeom>
          <a:blipFill>
            <a:blip r:embed="rId8"/>
            <a:stretch>
              <a:fillRect l="-2444" t="-633" r="-2444"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711829"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6089755" y="34805"/>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98586" y="949986"/>
            <a:ext cx="13907739" cy="7587379"/>
          </a:xfrm>
          <a:custGeom>
            <a:avLst/>
            <a:gdLst/>
            <a:ahLst/>
            <a:cxnLst/>
            <a:rect r="r" b="b" t="t" l="l"/>
            <a:pathLst>
              <a:path h="7587379" w="13907739">
                <a:moveTo>
                  <a:pt x="0" y="0"/>
                </a:moveTo>
                <a:lnTo>
                  <a:pt x="13907739" y="0"/>
                </a:lnTo>
                <a:lnTo>
                  <a:pt x="13907739" y="7587379"/>
                </a:lnTo>
                <a:lnTo>
                  <a:pt x="0" y="7587379"/>
                </a:lnTo>
                <a:lnTo>
                  <a:pt x="0" y="0"/>
                </a:lnTo>
                <a:close/>
              </a:path>
            </a:pathLst>
          </a:custGeom>
          <a:blipFill>
            <a:blip r:embed="rId8"/>
            <a:stretch>
              <a:fillRect l="0" t="-1553" r="0" b="-155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DAGAkMIO_ts</dc:identifier>
  <dcterms:modified xsi:type="dcterms:W3CDTF">2011-08-01T06:04:30Z</dcterms:modified>
  <cp:revision>1</cp:revision>
  <dc:title>Dark Green Light Green White Corporate Geometric Company Internal Deck Business Presentation</dc:title>
</cp:coreProperties>
</file>