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1.xml" ContentType="application/vnd.openxmlformats-officedocument.presentationml.notesSlide+xml"/>
  <Override PartName="/ppt/notesSlides/notesSlide12.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2" r:id="rId2"/>
    <p:sldId id="286" r:id="rId3"/>
    <p:sldId id="287" r:id="rId4"/>
    <p:sldId id="288" r:id="rId5"/>
    <p:sldId id="289" r:id="rId6"/>
    <p:sldId id="290" r:id="rId7"/>
    <p:sldId id="291" r:id="rId8"/>
    <p:sldId id="292" r:id="rId9"/>
    <p:sldId id="274" r:id="rId10"/>
    <p:sldId id="273" r:id="rId11"/>
    <p:sldId id="285" r:id="rId12"/>
    <p:sldId id="276" r:id="rId13"/>
    <p:sldId id="278" r:id="rId14"/>
    <p:sldId id="279" r:id="rId15"/>
    <p:sldId id="280" r:id="rId16"/>
    <p:sldId id="281" r:id="rId17"/>
    <p:sldId id="282" r:id="rId18"/>
    <p:sldId id="283" r:id="rId19"/>
    <p:sldId id="277" r:id="rId20"/>
    <p:sldId id="284" r:id="rId21"/>
    <p:sldId id="328" r:id="rId22"/>
    <p:sldId id="329" r:id="rId23"/>
    <p:sldId id="330" r:id="rId24"/>
    <p:sldId id="331" r:id="rId25"/>
    <p:sldId id="332" r:id="rId26"/>
    <p:sldId id="333" r:id="rId27"/>
    <p:sldId id="334" r:id="rId28"/>
    <p:sldId id="335" r:id="rId29"/>
    <p:sldId id="33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C670E-154E-4381-8B8A-E6CEFF6A7E2E}"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18695-2A73-4C55-AD26-80B5823F8999}" type="slidenum">
              <a:rPr lang="en-US" smtClean="0"/>
              <a:t>‹#›</a:t>
            </a:fld>
            <a:endParaRPr lang="en-US"/>
          </a:p>
        </p:txBody>
      </p:sp>
    </p:spTree>
    <p:extLst>
      <p:ext uri="{BB962C8B-B14F-4D97-AF65-F5344CB8AC3E}">
        <p14:creationId xmlns:p14="http://schemas.microsoft.com/office/powerpoint/2010/main" val="4066566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a:t>
            </a:fld>
            <a:endParaRPr lang="ar-EG"/>
          </a:p>
        </p:txBody>
      </p:sp>
    </p:spTree>
    <p:extLst>
      <p:ext uri="{BB962C8B-B14F-4D97-AF65-F5344CB8AC3E}">
        <p14:creationId xmlns:p14="http://schemas.microsoft.com/office/powerpoint/2010/main" val="824601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400" b="0" i="0" u="none" strike="noStrike" kern="1200" baseline="0" dirty="0" smtClean="0">
                <a:solidFill>
                  <a:schemeClr val="tx1"/>
                </a:solidFill>
                <a:latin typeface="+mn-lt"/>
                <a:ea typeface="+mn-ea"/>
                <a:cs typeface="+mn-cs"/>
              </a:rPr>
              <a:t>Aggregate functions are all well and good, but how often do you need a total for an entire table? Most</a:t>
            </a:r>
          </a:p>
          <a:p>
            <a:pPr algn="l" rtl="0"/>
            <a:r>
              <a:rPr lang="en-US" sz="1400" b="0" i="0" u="none" strike="noStrike" kern="1200" baseline="0" dirty="0" smtClean="0">
                <a:solidFill>
                  <a:schemeClr val="tx1"/>
                </a:solidFill>
                <a:latin typeface="+mn-lt"/>
                <a:ea typeface="+mn-ea"/>
                <a:cs typeface="+mn-cs"/>
              </a:rPr>
              <a:t>aggregate requirements will include a date range, department, type of sale, region, or the like. That</a:t>
            </a:r>
          </a:p>
          <a:p>
            <a:pPr algn="l" rtl="0"/>
            <a:r>
              <a:rPr lang="en-US" sz="1400" b="0" i="0" u="none" strike="noStrike" kern="1200" baseline="0" dirty="0" smtClean="0">
                <a:solidFill>
                  <a:schemeClr val="tx1"/>
                </a:solidFill>
                <a:latin typeface="+mn-lt"/>
                <a:ea typeface="+mn-ea"/>
                <a:cs typeface="+mn-cs"/>
              </a:rPr>
              <a:t>presents a problem. If the only tool to restrict the aggregate function were the WHERE clause, then</a:t>
            </a:r>
          </a:p>
          <a:p>
            <a:pPr algn="l" rtl="0"/>
            <a:r>
              <a:rPr lang="en-US" sz="1400" b="0" i="0" u="none" strike="noStrike" kern="1200" baseline="0" dirty="0" smtClean="0">
                <a:solidFill>
                  <a:schemeClr val="tx1"/>
                </a:solidFill>
                <a:latin typeface="+mn-lt"/>
                <a:ea typeface="+mn-ea"/>
                <a:cs typeface="+mn-cs"/>
              </a:rPr>
              <a:t>database developers would waste hours replicating the same query, or writing a lot of dynamic SQL</a:t>
            </a:r>
          </a:p>
          <a:p>
            <a:pPr algn="l" rtl="0"/>
            <a:r>
              <a:rPr lang="en-US" sz="1400" b="0" i="0" u="none" strike="noStrike" kern="1200" baseline="0" dirty="0" smtClean="0">
                <a:solidFill>
                  <a:schemeClr val="tx1"/>
                </a:solidFill>
                <a:latin typeface="+mn-lt"/>
                <a:ea typeface="+mn-ea"/>
                <a:cs typeface="+mn-cs"/>
              </a:rPr>
              <a:t>queries and the code to execute the aggregate queries in sequence.</a:t>
            </a:r>
          </a:p>
          <a:p>
            <a:pPr algn="l" rtl="0"/>
            <a:endParaRPr lang="en-US" sz="1400" b="0" i="0" u="none" strike="noStrike" kern="1200" baseline="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Group by must be with aggregate functions</a:t>
            </a:r>
          </a:p>
          <a:p>
            <a:pPr algn="l" rtl="0"/>
            <a:endParaRPr lang="en-US" sz="1400" kern="1200" dirty="0" smtClean="0">
              <a:solidFill>
                <a:schemeClr val="tx1"/>
              </a:solidFill>
              <a:latin typeface="+mn-lt"/>
              <a:ea typeface="+mn-ea"/>
              <a:cs typeface="+mn-cs"/>
            </a:endParaRPr>
          </a:p>
          <a:p>
            <a:pPr algn="l" rtl="0"/>
            <a:r>
              <a:rPr lang="en-US" sz="1400" b="0" i="0" u="none" strike="noStrike" kern="1200" baseline="0" dirty="0" smtClean="0">
                <a:solidFill>
                  <a:schemeClr val="tx1"/>
                </a:solidFill>
                <a:latin typeface="+mn-lt"/>
                <a:ea typeface="+mn-ea"/>
                <a:cs typeface="+mn-cs"/>
              </a:rPr>
              <a:t>The first column of this query returns the </a:t>
            </a:r>
            <a:r>
              <a:rPr lang="en-US" sz="1400" b="0" i="0" u="none" strike="noStrike" kern="1200" baseline="0" dirty="0" err="1" smtClean="0">
                <a:solidFill>
                  <a:schemeClr val="tx1"/>
                </a:solidFill>
                <a:latin typeface="+mn-lt"/>
                <a:ea typeface="+mn-ea"/>
                <a:cs typeface="+mn-cs"/>
              </a:rPr>
              <a:t>dept_id</a:t>
            </a:r>
            <a:r>
              <a:rPr lang="en-US" sz="1400" b="0" i="0" u="none" strike="noStrike" kern="1200" baseline="0" dirty="0" smtClean="0">
                <a:solidFill>
                  <a:schemeClr val="tx1"/>
                </a:solidFill>
                <a:latin typeface="+mn-lt"/>
                <a:ea typeface="+mn-ea"/>
                <a:cs typeface="+mn-cs"/>
              </a:rPr>
              <a:t> column. While this column does not have an</a:t>
            </a:r>
          </a:p>
          <a:p>
            <a:pPr algn="l" rtl="0"/>
            <a:r>
              <a:rPr lang="en-US" sz="1400" b="0" i="0" u="none" strike="noStrike" kern="1200" baseline="0" dirty="0" smtClean="0">
                <a:solidFill>
                  <a:schemeClr val="tx1"/>
                </a:solidFill>
                <a:latin typeface="+mn-lt"/>
                <a:ea typeface="+mn-ea"/>
                <a:cs typeface="+mn-cs"/>
              </a:rPr>
              <a:t>aggregate function, it still participates within the aggregate because that’s the column by which the query</a:t>
            </a:r>
          </a:p>
          <a:p>
            <a:pPr algn="l" rtl="0"/>
            <a:r>
              <a:rPr lang="en-US" sz="1400" b="0" i="0" u="none" strike="noStrike" kern="1200" baseline="0" dirty="0" smtClean="0">
                <a:solidFill>
                  <a:schemeClr val="tx1"/>
                </a:solidFill>
                <a:latin typeface="+mn-lt"/>
                <a:ea typeface="+mn-ea"/>
                <a:cs typeface="+mn-cs"/>
              </a:rPr>
              <a:t>is being grouped.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Dept_Id,Salary,count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Dept_Id,Salary</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In</a:t>
            </a:r>
            <a:r>
              <a:rPr lang="en-US" sz="1400" kern="1200" baseline="0" dirty="0" smtClean="0">
                <a:solidFill>
                  <a:schemeClr val="tx1"/>
                </a:solidFill>
                <a:latin typeface="+mn-lt"/>
                <a:ea typeface="+mn-ea"/>
                <a:cs typeface="+mn-cs"/>
              </a:rPr>
              <a:t> the previous example, it makes combination between the group by cols ,it shows only the combination that’s its aggregate function has value.</a:t>
            </a:r>
          </a:p>
          <a:p>
            <a:pPr algn="l" rtl="0"/>
            <a:r>
              <a:rPr lang="en-US" sz="1400" kern="1200" baseline="0" dirty="0" smtClean="0">
                <a:solidFill>
                  <a:schemeClr val="tx1"/>
                </a:solidFill>
                <a:latin typeface="+mn-lt"/>
                <a:ea typeface="+mn-ea"/>
                <a:cs typeface="+mn-cs"/>
              </a:rPr>
              <a:t>Example: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sets are {10,20,30,50} and salary sets {1000,2000,3000,4000}</a:t>
            </a:r>
          </a:p>
          <a:p>
            <a:pPr algn="l" rtl="0"/>
            <a:r>
              <a:rPr lang="en-US" sz="1400" kern="1200" baseline="0" dirty="0" smtClean="0">
                <a:solidFill>
                  <a:schemeClr val="tx1"/>
                </a:solidFill>
                <a:latin typeface="+mn-lt"/>
                <a:ea typeface="+mn-ea"/>
                <a:cs typeface="+mn-cs"/>
              </a:rPr>
              <a:t>So it makes unique combination equals </a:t>
            </a:r>
            <a:r>
              <a:rPr lang="en-US" sz="1400" kern="1200" baseline="0" dirty="0" err="1" smtClean="0">
                <a:solidFill>
                  <a:schemeClr val="tx1"/>
                </a:solidFill>
                <a:latin typeface="+mn-lt"/>
                <a:ea typeface="+mn-ea"/>
                <a:cs typeface="+mn-cs"/>
              </a:rPr>
              <a:t>no.of</a:t>
            </a:r>
            <a:r>
              <a:rPr lang="en-US" sz="1400" kern="1200" baseline="0" dirty="0" smtClean="0">
                <a:solidFill>
                  <a:schemeClr val="tx1"/>
                </a:solidFill>
                <a:latin typeface="+mn-lt"/>
                <a:ea typeface="+mn-ea"/>
                <a:cs typeface="+mn-cs"/>
              </a:rPr>
              <a:t> elements in first set 4*4</a:t>
            </a:r>
          </a:p>
          <a:p>
            <a:pPr algn="l" rtl="0"/>
            <a:r>
              <a:rPr lang="en-US" sz="1400" kern="1200" baseline="0" dirty="0" smtClean="0">
                <a:solidFill>
                  <a:schemeClr val="tx1"/>
                </a:solidFill>
                <a:latin typeface="+mn-lt"/>
                <a:ea typeface="+mn-ea"/>
                <a:cs typeface="+mn-cs"/>
              </a:rPr>
              <a:t>(10,1000) and (10,2000) and (10,3000 )and etc.</a:t>
            </a:r>
          </a:p>
          <a:p>
            <a:pPr algn="l" rtl="0"/>
            <a:r>
              <a:rPr lang="en-US" sz="1400" kern="1200" baseline="0" dirty="0" smtClean="0">
                <a:solidFill>
                  <a:schemeClr val="tx1"/>
                </a:solidFill>
                <a:latin typeface="+mn-lt"/>
                <a:ea typeface="+mn-ea"/>
                <a:cs typeface="+mn-cs"/>
              </a:rPr>
              <a:t>(20,1000) and ………</a:t>
            </a:r>
          </a:p>
          <a:p>
            <a:pPr algn="l" rtl="0"/>
            <a:r>
              <a:rPr lang="en-US" sz="1400" kern="1200" baseline="0" dirty="0" smtClean="0">
                <a:solidFill>
                  <a:schemeClr val="tx1"/>
                </a:solidFill>
                <a:latin typeface="+mn-lt"/>
                <a:ea typeface="+mn-ea"/>
                <a:cs typeface="+mn-cs"/>
              </a:rPr>
              <a:t>(30,1000),…..,(30,4000)</a:t>
            </a:r>
          </a:p>
          <a:p>
            <a:pPr algn="l" rtl="0"/>
            <a:r>
              <a:rPr lang="en-US" sz="1400" kern="1200" baseline="0" dirty="0" smtClean="0">
                <a:solidFill>
                  <a:schemeClr val="tx1"/>
                </a:solidFill>
                <a:latin typeface="+mn-lt"/>
                <a:ea typeface="+mn-ea"/>
                <a:cs typeface="+mn-cs"/>
              </a:rPr>
              <a:t>(50,1000),……(50,4000)</a:t>
            </a:r>
          </a:p>
          <a:p>
            <a:pPr algn="l" rtl="0"/>
            <a:endParaRPr lang="en-US" sz="1400" kern="1200" baseline="0" dirty="0" smtClean="0">
              <a:solidFill>
                <a:schemeClr val="tx1"/>
              </a:solidFill>
              <a:latin typeface="+mn-lt"/>
              <a:ea typeface="+mn-ea"/>
              <a:cs typeface="+mn-cs"/>
            </a:endParaRPr>
          </a:p>
          <a:p>
            <a:pPr algn="l" rtl="0"/>
            <a:r>
              <a:rPr lang="en-US" sz="1400" kern="1200" baseline="0" dirty="0" smtClean="0">
                <a:solidFill>
                  <a:schemeClr val="tx1"/>
                </a:solidFill>
                <a:latin typeface="+mn-lt"/>
                <a:ea typeface="+mn-ea"/>
                <a:cs typeface="+mn-cs"/>
              </a:rPr>
              <a:t>If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10 has no instructors with salary 1000 so it </a:t>
            </a:r>
            <a:r>
              <a:rPr lang="en-US" sz="1400" kern="1200" baseline="0" dirty="0" err="1" smtClean="0">
                <a:solidFill>
                  <a:schemeClr val="tx1"/>
                </a:solidFill>
                <a:latin typeface="+mn-lt"/>
                <a:ea typeface="+mn-ea"/>
                <a:cs typeface="+mn-cs"/>
              </a:rPr>
              <a:t>willn’t</a:t>
            </a:r>
            <a:r>
              <a:rPr lang="en-US" sz="1400" kern="1200" baseline="0" dirty="0" smtClean="0">
                <a:solidFill>
                  <a:schemeClr val="tx1"/>
                </a:solidFill>
                <a:latin typeface="+mn-lt"/>
                <a:ea typeface="+mn-ea"/>
                <a:cs typeface="+mn-cs"/>
              </a:rPr>
              <a:t> shown in the result set.</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endParaRPr lang="ar-EG" sz="1400" dirty="0"/>
          </a:p>
        </p:txBody>
      </p:sp>
      <p:sp>
        <p:nvSpPr>
          <p:cNvPr id="4" name="Slide Number Placeholder 3"/>
          <p:cNvSpPr>
            <a:spLocks noGrp="1"/>
          </p:cNvSpPr>
          <p:nvPr>
            <p:ph type="sldNum" sz="quarter" idx="10"/>
          </p:nvPr>
        </p:nvSpPr>
        <p:spPr/>
        <p:txBody>
          <a:bodyPr/>
          <a:lstStyle/>
          <a:p>
            <a:fld id="{001F0552-6070-4EA7-ADE3-3CE3BAAD9AB4}" type="slidenum">
              <a:rPr lang="ar-EG" smtClean="0"/>
              <a:t>12</a:t>
            </a:fld>
            <a:endParaRPr lang="ar-EG"/>
          </a:p>
        </p:txBody>
      </p:sp>
    </p:spTree>
    <p:extLst>
      <p:ext uri="{BB962C8B-B14F-4D97-AF65-F5344CB8AC3E}">
        <p14:creationId xmlns:p14="http://schemas.microsoft.com/office/powerpoint/2010/main" val="2860332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400" b="0" i="0" u="none" strike="noStrike" kern="1200" baseline="0" dirty="0" smtClean="0">
                <a:solidFill>
                  <a:schemeClr val="tx1"/>
                </a:solidFill>
                <a:latin typeface="+mn-lt"/>
                <a:ea typeface="+mn-ea"/>
                <a:cs typeface="+mn-cs"/>
              </a:rPr>
              <a:t>Aggregate functions are all well and good, but how often do you need a total for an entire table? Most</a:t>
            </a:r>
          </a:p>
          <a:p>
            <a:pPr algn="l" rtl="0"/>
            <a:r>
              <a:rPr lang="en-US" sz="1400" b="0" i="0" u="none" strike="noStrike" kern="1200" baseline="0" dirty="0" smtClean="0">
                <a:solidFill>
                  <a:schemeClr val="tx1"/>
                </a:solidFill>
                <a:latin typeface="+mn-lt"/>
                <a:ea typeface="+mn-ea"/>
                <a:cs typeface="+mn-cs"/>
              </a:rPr>
              <a:t>aggregate requirements will include a date range, department, type of sale, region, or the like. That</a:t>
            </a:r>
          </a:p>
          <a:p>
            <a:pPr algn="l" rtl="0"/>
            <a:r>
              <a:rPr lang="en-US" sz="1400" b="0" i="0" u="none" strike="noStrike" kern="1200" baseline="0" dirty="0" smtClean="0">
                <a:solidFill>
                  <a:schemeClr val="tx1"/>
                </a:solidFill>
                <a:latin typeface="+mn-lt"/>
                <a:ea typeface="+mn-ea"/>
                <a:cs typeface="+mn-cs"/>
              </a:rPr>
              <a:t>presents a problem. If the only tool to restrict the aggregate function were the WHERE clause, then</a:t>
            </a:r>
          </a:p>
          <a:p>
            <a:pPr algn="l" rtl="0"/>
            <a:r>
              <a:rPr lang="en-US" sz="1400" b="0" i="0" u="none" strike="noStrike" kern="1200" baseline="0" dirty="0" smtClean="0">
                <a:solidFill>
                  <a:schemeClr val="tx1"/>
                </a:solidFill>
                <a:latin typeface="+mn-lt"/>
                <a:ea typeface="+mn-ea"/>
                <a:cs typeface="+mn-cs"/>
              </a:rPr>
              <a:t>database developers would waste hours replicating the same query, or writing a lot of dynamic SQL</a:t>
            </a:r>
          </a:p>
          <a:p>
            <a:pPr algn="l" rtl="0"/>
            <a:r>
              <a:rPr lang="en-US" sz="1400" b="0" i="0" u="none" strike="noStrike" kern="1200" baseline="0" dirty="0" smtClean="0">
                <a:solidFill>
                  <a:schemeClr val="tx1"/>
                </a:solidFill>
                <a:latin typeface="+mn-lt"/>
                <a:ea typeface="+mn-ea"/>
                <a:cs typeface="+mn-cs"/>
              </a:rPr>
              <a:t>queries and the code to execute the aggregate queries in sequence.</a:t>
            </a:r>
          </a:p>
          <a:p>
            <a:pPr algn="l" rtl="0"/>
            <a:endParaRPr lang="en-US" sz="1400" b="0" i="0" u="none" strike="noStrike" kern="1200" baseline="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Group by must be with aggregate functions</a:t>
            </a:r>
          </a:p>
          <a:p>
            <a:pPr algn="l" rtl="0"/>
            <a:endParaRPr lang="en-US" sz="1400" kern="1200" dirty="0" smtClean="0">
              <a:solidFill>
                <a:schemeClr val="tx1"/>
              </a:solidFill>
              <a:latin typeface="+mn-lt"/>
              <a:ea typeface="+mn-ea"/>
              <a:cs typeface="+mn-cs"/>
            </a:endParaRPr>
          </a:p>
          <a:p>
            <a:pPr algn="l" rtl="0"/>
            <a:r>
              <a:rPr lang="en-US" sz="1400" b="0" i="0" u="none" strike="noStrike" kern="1200" baseline="0" dirty="0" smtClean="0">
                <a:solidFill>
                  <a:schemeClr val="tx1"/>
                </a:solidFill>
                <a:latin typeface="+mn-lt"/>
                <a:ea typeface="+mn-ea"/>
                <a:cs typeface="+mn-cs"/>
              </a:rPr>
              <a:t>The first column of this query returns the </a:t>
            </a:r>
            <a:r>
              <a:rPr lang="en-US" sz="1400" b="0" i="0" u="none" strike="noStrike" kern="1200" baseline="0" dirty="0" err="1" smtClean="0">
                <a:solidFill>
                  <a:schemeClr val="tx1"/>
                </a:solidFill>
                <a:latin typeface="+mn-lt"/>
                <a:ea typeface="+mn-ea"/>
                <a:cs typeface="+mn-cs"/>
              </a:rPr>
              <a:t>dept_id</a:t>
            </a:r>
            <a:r>
              <a:rPr lang="en-US" sz="1400" b="0" i="0" u="none" strike="noStrike" kern="1200" baseline="0" dirty="0" smtClean="0">
                <a:solidFill>
                  <a:schemeClr val="tx1"/>
                </a:solidFill>
                <a:latin typeface="+mn-lt"/>
                <a:ea typeface="+mn-ea"/>
                <a:cs typeface="+mn-cs"/>
              </a:rPr>
              <a:t> column. While this column does not have an</a:t>
            </a:r>
          </a:p>
          <a:p>
            <a:pPr algn="l" rtl="0"/>
            <a:r>
              <a:rPr lang="en-US" sz="1400" b="0" i="0" u="none" strike="noStrike" kern="1200" baseline="0" dirty="0" smtClean="0">
                <a:solidFill>
                  <a:schemeClr val="tx1"/>
                </a:solidFill>
                <a:latin typeface="+mn-lt"/>
                <a:ea typeface="+mn-ea"/>
                <a:cs typeface="+mn-cs"/>
              </a:rPr>
              <a:t>aggregate function, it still participates within the aggregate because that’s the column by which the query</a:t>
            </a:r>
          </a:p>
          <a:p>
            <a:pPr algn="l" rtl="0"/>
            <a:r>
              <a:rPr lang="en-US" sz="1400" b="0" i="0" u="none" strike="noStrike" kern="1200" baseline="0" dirty="0" smtClean="0">
                <a:solidFill>
                  <a:schemeClr val="tx1"/>
                </a:solidFill>
                <a:latin typeface="+mn-lt"/>
                <a:ea typeface="+mn-ea"/>
                <a:cs typeface="+mn-cs"/>
              </a:rPr>
              <a:t>is being grouped.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Dept_Id,Salary,count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Dept_Id,Salary</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In</a:t>
            </a:r>
            <a:r>
              <a:rPr lang="en-US" sz="1400" kern="1200" baseline="0" dirty="0" smtClean="0">
                <a:solidFill>
                  <a:schemeClr val="tx1"/>
                </a:solidFill>
                <a:latin typeface="+mn-lt"/>
                <a:ea typeface="+mn-ea"/>
                <a:cs typeface="+mn-cs"/>
              </a:rPr>
              <a:t> the previous example, it makes combination between the group by cols ,it shows only the combination that’s its aggregate function has value.</a:t>
            </a:r>
          </a:p>
          <a:p>
            <a:pPr algn="l" rtl="0"/>
            <a:r>
              <a:rPr lang="en-US" sz="1400" kern="1200" baseline="0" dirty="0" smtClean="0">
                <a:solidFill>
                  <a:schemeClr val="tx1"/>
                </a:solidFill>
                <a:latin typeface="+mn-lt"/>
                <a:ea typeface="+mn-ea"/>
                <a:cs typeface="+mn-cs"/>
              </a:rPr>
              <a:t>Example: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sets are {10,20,30,50} and salary sets {1000,2000,3000,4000}</a:t>
            </a:r>
          </a:p>
          <a:p>
            <a:pPr algn="l" rtl="0"/>
            <a:r>
              <a:rPr lang="en-US" sz="1400" kern="1200" baseline="0" dirty="0" smtClean="0">
                <a:solidFill>
                  <a:schemeClr val="tx1"/>
                </a:solidFill>
                <a:latin typeface="+mn-lt"/>
                <a:ea typeface="+mn-ea"/>
                <a:cs typeface="+mn-cs"/>
              </a:rPr>
              <a:t>So it makes unique combination equals </a:t>
            </a:r>
            <a:r>
              <a:rPr lang="en-US" sz="1400" kern="1200" baseline="0" dirty="0" err="1" smtClean="0">
                <a:solidFill>
                  <a:schemeClr val="tx1"/>
                </a:solidFill>
                <a:latin typeface="+mn-lt"/>
                <a:ea typeface="+mn-ea"/>
                <a:cs typeface="+mn-cs"/>
              </a:rPr>
              <a:t>no.of</a:t>
            </a:r>
            <a:r>
              <a:rPr lang="en-US" sz="1400" kern="1200" baseline="0" dirty="0" smtClean="0">
                <a:solidFill>
                  <a:schemeClr val="tx1"/>
                </a:solidFill>
                <a:latin typeface="+mn-lt"/>
                <a:ea typeface="+mn-ea"/>
                <a:cs typeface="+mn-cs"/>
              </a:rPr>
              <a:t> elements in first set 4*4</a:t>
            </a:r>
          </a:p>
          <a:p>
            <a:pPr algn="l" rtl="0"/>
            <a:r>
              <a:rPr lang="en-US" sz="1400" kern="1200" baseline="0" dirty="0" smtClean="0">
                <a:solidFill>
                  <a:schemeClr val="tx1"/>
                </a:solidFill>
                <a:latin typeface="+mn-lt"/>
                <a:ea typeface="+mn-ea"/>
                <a:cs typeface="+mn-cs"/>
              </a:rPr>
              <a:t>(10,1000) and (10,2000) and (10,3000 )and etc.</a:t>
            </a:r>
          </a:p>
          <a:p>
            <a:pPr algn="l" rtl="0"/>
            <a:r>
              <a:rPr lang="en-US" sz="1400" kern="1200" baseline="0" dirty="0" smtClean="0">
                <a:solidFill>
                  <a:schemeClr val="tx1"/>
                </a:solidFill>
                <a:latin typeface="+mn-lt"/>
                <a:ea typeface="+mn-ea"/>
                <a:cs typeface="+mn-cs"/>
              </a:rPr>
              <a:t>(20,1000) and ………</a:t>
            </a:r>
          </a:p>
          <a:p>
            <a:pPr algn="l" rtl="0"/>
            <a:r>
              <a:rPr lang="en-US" sz="1400" kern="1200" baseline="0" dirty="0" smtClean="0">
                <a:solidFill>
                  <a:schemeClr val="tx1"/>
                </a:solidFill>
                <a:latin typeface="+mn-lt"/>
                <a:ea typeface="+mn-ea"/>
                <a:cs typeface="+mn-cs"/>
              </a:rPr>
              <a:t>(30,1000),…..,(30,4000)</a:t>
            </a:r>
          </a:p>
          <a:p>
            <a:pPr algn="l" rtl="0"/>
            <a:r>
              <a:rPr lang="en-US" sz="1400" kern="1200" baseline="0" dirty="0" smtClean="0">
                <a:solidFill>
                  <a:schemeClr val="tx1"/>
                </a:solidFill>
                <a:latin typeface="+mn-lt"/>
                <a:ea typeface="+mn-ea"/>
                <a:cs typeface="+mn-cs"/>
              </a:rPr>
              <a:t>(50,1000),……(50,4000)</a:t>
            </a:r>
          </a:p>
          <a:p>
            <a:pPr algn="l" rtl="0"/>
            <a:endParaRPr lang="en-US" sz="1400" kern="1200" baseline="0" dirty="0" smtClean="0">
              <a:solidFill>
                <a:schemeClr val="tx1"/>
              </a:solidFill>
              <a:latin typeface="+mn-lt"/>
              <a:ea typeface="+mn-ea"/>
              <a:cs typeface="+mn-cs"/>
            </a:endParaRPr>
          </a:p>
          <a:p>
            <a:pPr algn="l" rtl="0"/>
            <a:r>
              <a:rPr lang="en-US" sz="1400" kern="1200" baseline="0" dirty="0" smtClean="0">
                <a:solidFill>
                  <a:schemeClr val="tx1"/>
                </a:solidFill>
                <a:latin typeface="+mn-lt"/>
                <a:ea typeface="+mn-ea"/>
                <a:cs typeface="+mn-cs"/>
              </a:rPr>
              <a:t>If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10 has no instructors with salary 1000 so it </a:t>
            </a:r>
            <a:r>
              <a:rPr lang="en-US" sz="1400" kern="1200" baseline="0" dirty="0" err="1" smtClean="0">
                <a:solidFill>
                  <a:schemeClr val="tx1"/>
                </a:solidFill>
                <a:latin typeface="+mn-lt"/>
                <a:ea typeface="+mn-ea"/>
                <a:cs typeface="+mn-cs"/>
              </a:rPr>
              <a:t>willn’t</a:t>
            </a:r>
            <a:r>
              <a:rPr lang="en-US" sz="1400" kern="1200" baseline="0" dirty="0" smtClean="0">
                <a:solidFill>
                  <a:schemeClr val="tx1"/>
                </a:solidFill>
                <a:latin typeface="+mn-lt"/>
                <a:ea typeface="+mn-ea"/>
                <a:cs typeface="+mn-cs"/>
              </a:rPr>
              <a:t> shown in the result set.</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endParaRPr lang="ar-EG" sz="1400" dirty="0"/>
          </a:p>
        </p:txBody>
      </p:sp>
      <p:sp>
        <p:nvSpPr>
          <p:cNvPr id="4" name="Slide Number Placeholder 3"/>
          <p:cNvSpPr>
            <a:spLocks noGrp="1"/>
          </p:cNvSpPr>
          <p:nvPr>
            <p:ph type="sldNum" sz="quarter" idx="10"/>
          </p:nvPr>
        </p:nvSpPr>
        <p:spPr/>
        <p:txBody>
          <a:bodyPr/>
          <a:lstStyle/>
          <a:p>
            <a:fld id="{001F0552-6070-4EA7-ADE3-3CE3BAAD9AB4}" type="slidenum">
              <a:rPr lang="ar-EG" smtClean="0"/>
              <a:t>13</a:t>
            </a:fld>
            <a:endParaRPr lang="ar-EG"/>
          </a:p>
        </p:txBody>
      </p:sp>
    </p:spTree>
    <p:extLst>
      <p:ext uri="{BB962C8B-B14F-4D97-AF65-F5344CB8AC3E}">
        <p14:creationId xmlns:p14="http://schemas.microsoft.com/office/powerpoint/2010/main" val="642325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400" b="0" i="0" u="none" strike="noStrike" kern="1200" baseline="0" dirty="0" smtClean="0">
                <a:solidFill>
                  <a:schemeClr val="tx1"/>
                </a:solidFill>
                <a:latin typeface="+mn-lt"/>
                <a:ea typeface="+mn-ea"/>
                <a:cs typeface="+mn-cs"/>
              </a:rPr>
              <a:t>Aggregate functions are all well and good, but how often do you need a total for an entire table? Most</a:t>
            </a:r>
          </a:p>
          <a:p>
            <a:pPr algn="l" rtl="0"/>
            <a:r>
              <a:rPr lang="en-US" sz="1400" b="0" i="0" u="none" strike="noStrike" kern="1200" baseline="0" dirty="0" smtClean="0">
                <a:solidFill>
                  <a:schemeClr val="tx1"/>
                </a:solidFill>
                <a:latin typeface="+mn-lt"/>
                <a:ea typeface="+mn-ea"/>
                <a:cs typeface="+mn-cs"/>
              </a:rPr>
              <a:t>aggregate requirements will include a date range, department, type of sale, region, or the like. That</a:t>
            </a:r>
          </a:p>
          <a:p>
            <a:pPr algn="l" rtl="0"/>
            <a:r>
              <a:rPr lang="en-US" sz="1400" b="0" i="0" u="none" strike="noStrike" kern="1200" baseline="0" dirty="0" smtClean="0">
                <a:solidFill>
                  <a:schemeClr val="tx1"/>
                </a:solidFill>
                <a:latin typeface="+mn-lt"/>
                <a:ea typeface="+mn-ea"/>
                <a:cs typeface="+mn-cs"/>
              </a:rPr>
              <a:t>presents a problem. If the only tool to restrict the aggregate function were the WHERE clause, then</a:t>
            </a:r>
          </a:p>
          <a:p>
            <a:pPr algn="l" rtl="0"/>
            <a:r>
              <a:rPr lang="en-US" sz="1400" b="0" i="0" u="none" strike="noStrike" kern="1200" baseline="0" dirty="0" smtClean="0">
                <a:solidFill>
                  <a:schemeClr val="tx1"/>
                </a:solidFill>
                <a:latin typeface="+mn-lt"/>
                <a:ea typeface="+mn-ea"/>
                <a:cs typeface="+mn-cs"/>
              </a:rPr>
              <a:t>database developers would waste hours replicating the same query, or writing a lot of dynamic SQL</a:t>
            </a:r>
          </a:p>
          <a:p>
            <a:pPr algn="l" rtl="0"/>
            <a:r>
              <a:rPr lang="en-US" sz="1400" b="0" i="0" u="none" strike="noStrike" kern="1200" baseline="0" dirty="0" smtClean="0">
                <a:solidFill>
                  <a:schemeClr val="tx1"/>
                </a:solidFill>
                <a:latin typeface="+mn-lt"/>
                <a:ea typeface="+mn-ea"/>
                <a:cs typeface="+mn-cs"/>
              </a:rPr>
              <a:t>queries and the code to execute the aggregate queries in sequence.</a:t>
            </a:r>
          </a:p>
          <a:p>
            <a:pPr algn="l" rtl="0"/>
            <a:endParaRPr lang="en-US" sz="1400" b="0" i="0" u="none" strike="noStrike" kern="1200" baseline="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Group by must be with aggregate functions</a:t>
            </a:r>
          </a:p>
          <a:p>
            <a:pPr algn="l" rtl="0"/>
            <a:endParaRPr lang="en-US" sz="1400" kern="1200" dirty="0" smtClean="0">
              <a:solidFill>
                <a:schemeClr val="tx1"/>
              </a:solidFill>
              <a:latin typeface="+mn-lt"/>
              <a:ea typeface="+mn-ea"/>
              <a:cs typeface="+mn-cs"/>
            </a:endParaRPr>
          </a:p>
          <a:p>
            <a:pPr algn="l" rtl="0"/>
            <a:r>
              <a:rPr lang="en-US" sz="1400" b="0" i="0" u="none" strike="noStrike" kern="1200" baseline="0" dirty="0" smtClean="0">
                <a:solidFill>
                  <a:schemeClr val="tx1"/>
                </a:solidFill>
                <a:latin typeface="+mn-lt"/>
                <a:ea typeface="+mn-ea"/>
                <a:cs typeface="+mn-cs"/>
              </a:rPr>
              <a:t>The first column of this query returns the </a:t>
            </a:r>
            <a:r>
              <a:rPr lang="en-US" sz="1400" b="0" i="0" u="none" strike="noStrike" kern="1200" baseline="0" dirty="0" err="1" smtClean="0">
                <a:solidFill>
                  <a:schemeClr val="tx1"/>
                </a:solidFill>
                <a:latin typeface="+mn-lt"/>
                <a:ea typeface="+mn-ea"/>
                <a:cs typeface="+mn-cs"/>
              </a:rPr>
              <a:t>dept_id</a:t>
            </a:r>
            <a:r>
              <a:rPr lang="en-US" sz="1400" b="0" i="0" u="none" strike="noStrike" kern="1200" baseline="0" dirty="0" smtClean="0">
                <a:solidFill>
                  <a:schemeClr val="tx1"/>
                </a:solidFill>
                <a:latin typeface="+mn-lt"/>
                <a:ea typeface="+mn-ea"/>
                <a:cs typeface="+mn-cs"/>
              </a:rPr>
              <a:t> column. While this column does not have an</a:t>
            </a:r>
          </a:p>
          <a:p>
            <a:pPr algn="l" rtl="0"/>
            <a:r>
              <a:rPr lang="en-US" sz="1400" b="0" i="0" u="none" strike="noStrike" kern="1200" baseline="0" dirty="0" smtClean="0">
                <a:solidFill>
                  <a:schemeClr val="tx1"/>
                </a:solidFill>
                <a:latin typeface="+mn-lt"/>
                <a:ea typeface="+mn-ea"/>
                <a:cs typeface="+mn-cs"/>
              </a:rPr>
              <a:t>aggregate function, it still participates within the aggregate because that’s the column by which the query</a:t>
            </a:r>
          </a:p>
          <a:p>
            <a:pPr algn="l" rtl="0"/>
            <a:r>
              <a:rPr lang="en-US" sz="1400" b="0" i="0" u="none" strike="noStrike" kern="1200" baseline="0" dirty="0" smtClean="0">
                <a:solidFill>
                  <a:schemeClr val="tx1"/>
                </a:solidFill>
                <a:latin typeface="+mn-lt"/>
                <a:ea typeface="+mn-ea"/>
                <a:cs typeface="+mn-cs"/>
              </a:rPr>
              <a:t>is being grouped.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Dept_Id,Salary,count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Dept_Id,Salary</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In</a:t>
            </a:r>
            <a:r>
              <a:rPr lang="en-US" sz="1400" kern="1200" baseline="0" dirty="0" smtClean="0">
                <a:solidFill>
                  <a:schemeClr val="tx1"/>
                </a:solidFill>
                <a:latin typeface="+mn-lt"/>
                <a:ea typeface="+mn-ea"/>
                <a:cs typeface="+mn-cs"/>
              </a:rPr>
              <a:t> the previous example, it makes combination between the group by cols ,it shows only the combination that’s its aggregate function has value.</a:t>
            </a:r>
          </a:p>
          <a:p>
            <a:pPr algn="l" rtl="0"/>
            <a:r>
              <a:rPr lang="en-US" sz="1400" kern="1200" baseline="0" dirty="0" smtClean="0">
                <a:solidFill>
                  <a:schemeClr val="tx1"/>
                </a:solidFill>
                <a:latin typeface="+mn-lt"/>
                <a:ea typeface="+mn-ea"/>
                <a:cs typeface="+mn-cs"/>
              </a:rPr>
              <a:t>Example: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sets are {10,20,30,50} and salary sets {1000,2000,3000,4000}</a:t>
            </a:r>
          </a:p>
          <a:p>
            <a:pPr algn="l" rtl="0"/>
            <a:r>
              <a:rPr lang="en-US" sz="1400" kern="1200" baseline="0" dirty="0" smtClean="0">
                <a:solidFill>
                  <a:schemeClr val="tx1"/>
                </a:solidFill>
                <a:latin typeface="+mn-lt"/>
                <a:ea typeface="+mn-ea"/>
                <a:cs typeface="+mn-cs"/>
              </a:rPr>
              <a:t>So it makes unique combination equals </a:t>
            </a:r>
            <a:r>
              <a:rPr lang="en-US" sz="1400" kern="1200" baseline="0" dirty="0" err="1" smtClean="0">
                <a:solidFill>
                  <a:schemeClr val="tx1"/>
                </a:solidFill>
                <a:latin typeface="+mn-lt"/>
                <a:ea typeface="+mn-ea"/>
                <a:cs typeface="+mn-cs"/>
              </a:rPr>
              <a:t>no.of</a:t>
            </a:r>
            <a:r>
              <a:rPr lang="en-US" sz="1400" kern="1200" baseline="0" dirty="0" smtClean="0">
                <a:solidFill>
                  <a:schemeClr val="tx1"/>
                </a:solidFill>
                <a:latin typeface="+mn-lt"/>
                <a:ea typeface="+mn-ea"/>
                <a:cs typeface="+mn-cs"/>
              </a:rPr>
              <a:t> elements in first set 4*4</a:t>
            </a:r>
          </a:p>
          <a:p>
            <a:pPr algn="l" rtl="0"/>
            <a:r>
              <a:rPr lang="en-US" sz="1400" kern="1200" baseline="0" dirty="0" smtClean="0">
                <a:solidFill>
                  <a:schemeClr val="tx1"/>
                </a:solidFill>
                <a:latin typeface="+mn-lt"/>
                <a:ea typeface="+mn-ea"/>
                <a:cs typeface="+mn-cs"/>
              </a:rPr>
              <a:t>(10,1000) and (10,2000) and (10,3000 )and etc.</a:t>
            </a:r>
          </a:p>
          <a:p>
            <a:pPr algn="l" rtl="0"/>
            <a:r>
              <a:rPr lang="en-US" sz="1400" kern="1200" baseline="0" dirty="0" smtClean="0">
                <a:solidFill>
                  <a:schemeClr val="tx1"/>
                </a:solidFill>
                <a:latin typeface="+mn-lt"/>
                <a:ea typeface="+mn-ea"/>
                <a:cs typeface="+mn-cs"/>
              </a:rPr>
              <a:t>(20,1000) and ………</a:t>
            </a:r>
          </a:p>
          <a:p>
            <a:pPr algn="l" rtl="0"/>
            <a:r>
              <a:rPr lang="en-US" sz="1400" kern="1200" baseline="0" dirty="0" smtClean="0">
                <a:solidFill>
                  <a:schemeClr val="tx1"/>
                </a:solidFill>
                <a:latin typeface="+mn-lt"/>
                <a:ea typeface="+mn-ea"/>
                <a:cs typeface="+mn-cs"/>
              </a:rPr>
              <a:t>(30,1000),…..,(30,4000)</a:t>
            </a:r>
          </a:p>
          <a:p>
            <a:pPr algn="l" rtl="0"/>
            <a:r>
              <a:rPr lang="en-US" sz="1400" kern="1200" baseline="0" dirty="0" smtClean="0">
                <a:solidFill>
                  <a:schemeClr val="tx1"/>
                </a:solidFill>
                <a:latin typeface="+mn-lt"/>
                <a:ea typeface="+mn-ea"/>
                <a:cs typeface="+mn-cs"/>
              </a:rPr>
              <a:t>(50,1000),……(50,4000)</a:t>
            </a:r>
          </a:p>
          <a:p>
            <a:pPr algn="l" rtl="0"/>
            <a:endParaRPr lang="en-US" sz="1400" kern="1200" baseline="0" dirty="0" smtClean="0">
              <a:solidFill>
                <a:schemeClr val="tx1"/>
              </a:solidFill>
              <a:latin typeface="+mn-lt"/>
              <a:ea typeface="+mn-ea"/>
              <a:cs typeface="+mn-cs"/>
            </a:endParaRPr>
          </a:p>
          <a:p>
            <a:pPr algn="l" rtl="0"/>
            <a:r>
              <a:rPr lang="en-US" sz="1400" kern="1200" baseline="0" dirty="0" smtClean="0">
                <a:solidFill>
                  <a:schemeClr val="tx1"/>
                </a:solidFill>
                <a:latin typeface="+mn-lt"/>
                <a:ea typeface="+mn-ea"/>
                <a:cs typeface="+mn-cs"/>
              </a:rPr>
              <a:t>If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10 has no instructors with salary 1000 so it </a:t>
            </a:r>
            <a:r>
              <a:rPr lang="en-US" sz="1400" kern="1200" baseline="0" dirty="0" err="1" smtClean="0">
                <a:solidFill>
                  <a:schemeClr val="tx1"/>
                </a:solidFill>
                <a:latin typeface="+mn-lt"/>
                <a:ea typeface="+mn-ea"/>
                <a:cs typeface="+mn-cs"/>
              </a:rPr>
              <a:t>willn’t</a:t>
            </a:r>
            <a:r>
              <a:rPr lang="en-US" sz="1400" kern="1200" baseline="0" dirty="0" smtClean="0">
                <a:solidFill>
                  <a:schemeClr val="tx1"/>
                </a:solidFill>
                <a:latin typeface="+mn-lt"/>
                <a:ea typeface="+mn-ea"/>
                <a:cs typeface="+mn-cs"/>
              </a:rPr>
              <a:t> shown in the result set.</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endParaRPr lang="ar-EG" sz="1400" dirty="0"/>
          </a:p>
        </p:txBody>
      </p:sp>
      <p:sp>
        <p:nvSpPr>
          <p:cNvPr id="4" name="Slide Number Placeholder 3"/>
          <p:cNvSpPr>
            <a:spLocks noGrp="1"/>
          </p:cNvSpPr>
          <p:nvPr>
            <p:ph type="sldNum" sz="quarter" idx="10"/>
          </p:nvPr>
        </p:nvSpPr>
        <p:spPr/>
        <p:txBody>
          <a:bodyPr/>
          <a:lstStyle/>
          <a:p>
            <a:fld id="{001F0552-6070-4EA7-ADE3-3CE3BAAD9AB4}" type="slidenum">
              <a:rPr lang="ar-EG" smtClean="0"/>
              <a:t>14</a:t>
            </a:fld>
            <a:endParaRPr lang="ar-EG"/>
          </a:p>
        </p:txBody>
      </p:sp>
    </p:spTree>
    <p:extLst>
      <p:ext uri="{BB962C8B-B14F-4D97-AF65-F5344CB8AC3E}">
        <p14:creationId xmlns:p14="http://schemas.microsoft.com/office/powerpoint/2010/main" val="275420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400" b="0" i="0" u="none" strike="noStrike" kern="1200" baseline="0" dirty="0" smtClean="0">
                <a:solidFill>
                  <a:schemeClr val="tx1"/>
                </a:solidFill>
                <a:latin typeface="+mn-lt"/>
                <a:ea typeface="+mn-ea"/>
                <a:cs typeface="+mn-cs"/>
              </a:rPr>
              <a:t>Aggregate functions are all well and good, but how often do you need a total for an entire table? Most</a:t>
            </a:r>
          </a:p>
          <a:p>
            <a:pPr algn="l" rtl="0"/>
            <a:r>
              <a:rPr lang="en-US" sz="1400" b="0" i="0" u="none" strike="noStrike" kern="1200" baseline="0" dirty="0" smtClean="0">
                <a:solidFill>
                  <a:schemeClr val="tx1"/>
                </a:solidFill>
                <a:latin typeface="+mn-lt"/>
                <a:ea typeface="+mn-ea"/>
                <a:cs typeface="+mn-cs"/>
              </a:rPr>
              <a:t>aggregate requirements will include a date range, department, type of sale, region, or the like. That</a:t>
            </a:r>
          </a:p>
          <a:p>
            <a:pPr algn="l" rtl="0"/>
            <a:r>
              <a:rPr lang="en-US" sz="1400" b="0" i="0" u="none" strike="noStrike" kern="1200" baseline="0" dirty="0" smtClean="0">
                <a:solidFill>
                  <a:schemeClr val="tx1"/>
                </a:solidFill>
                <a:latin typeface="+mn-lt"/>
                <a:ea typeface="+mn-ea"/>
                <a:cs typeface="+mn-cs"/>
              </a:rPr>
              <a:t>presents a problem. If the only tool to restrict the aggregate function were the WHERE clause, then</a:t>
            </a:r>
          </a:p>
          <a:p>
            <a:pPr algn="l" rtl="0"/>
            <a:r>
              <a:rPr lang="en-US" sz="1400" b="0" i="0" u="none" strike="noStrike" kern="1200" baseline="0" dirty="0" smtClean="0">
                <a:solidFill>
                  <a:schemeClr val="tx1"/>
                </a:solidFill>
                <a:latin typeface="+mn-lt"/>
                <a:ea typeface="+mn-ea"/>
                <a:cs typeface="+mn-cs"/>
              </a:rPr>
              <a:t>database developers would waste hours replicating the same query, or writing a lot of dynamic SQL</a:t>
            </a:r>
          </a:p>
          <a:p>
            <a:pPr algn="l" rtl="0"/>
            <a:r>
              <a:rPr lang="en-US" sz="1400" b="0" i="0" u="none" strike="noStrike" kern="1200" baseline="0" dirty="0" smtClean="0">
                <a:solidFill>
                  <a:schemeClr val="tx1"/>
                </a:solidFill>
                <a:latin typeface="+mn-lt"/>
                <a:ea typeface="+mn-ea"/>
                <a:cs typeface="+mn-cs"/>
              </a:rPr>
              <a:t>queries and the code to execute the aggregate queries in sequence.</a:t>
            </a:r>
          </a:p>
          <a:p>
            <a:pPr algn="l" rtl="0"/>
            <a:endParaRPr lang="en-US" sz="1400" b="0" i="0" u="none" strike="noStrike" kern="1200" baseline="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Group by must be with aggregate functions</a:t>
            </a:r>
          </a:p>
          <a:p>
            <a:pPr algn="l" rtl="0"/>
            <a:endParaRPr lang="en-US" sz="1400" kern="1200" dirty="0" smtClean="0">
              <a:solidFill>
                <a:schemeClr val="tx1"/>
              </a:solidFill>
              <a:latin typeface="+mn-lt"/>
              <a:ea typeface="+mn-ea"/>
              <a:cs typeface="+mn-cs"/>
            </a:endParaRPr>
          </a:p>
          <a:p>
            <a:pPr algn="l" rtl="0"/>
            <a:r>
              <a:rPr lang="en-US" sz="1400" b="0" i="0" u="none" strike="noStrike" kern="1200" baseline="0" dirty="0" smtClean="0">
                <a:solidFill>
                  <a:schemeClr val="tx1"/>
                </a:solidFill>
                <a:latin typeface="+mn-lt"/>
                <a:ea typeface="+mn-ea"/>
                <a:cs typeface="+mn-cs"/>
              </a:rPr>
              <a:t>The first column of this query returns the </a:t>
            </a:r>
            <a:r>
              <a:rPr lang="en-US" sz="1400" b="0" i="0" u="none" strike="noStrike" kern="1200" baseline="0" dirty="0" err="1" smtClean="0">
                <a:solidFill>
                  <a:schemeClr val="tx1"/>
                </a:solidFill>
                <a:latin typeface="+mn-lt"/>
                <a:ea typeface="+mn-ea"/>
                <a:cs typeface="+mn-cs"/>
              </a:rPr>
              <a:t>dept_id</a:t>
            </a:r>
            <a:r>
              <a:rPr lang="en-US" sz="1400" b="0" i="0" u="none" strike="noStrike" kern="1200" baseline="0" dirty="0" smtClean="0">
                <a:solidFill>
                  <a:schemeClr val="tx1"/>
                </a:solidFill>
                <a:latin typeface="+mn-lt"/>
                <a:ea typeface="+mn-ea"/>
                <a:cs typeface="+mn-cs"/>
              </a:rPr>
              <a:t> column. While this column does not have an</a:t>
            </a:r>
          </a:p>
          <a:p>
            <a:pPr algn="l" rtl="0"/>
            <a:r>
              <a:rPr lang="en-US" sz="1400" b="0" i="0" u="none" strike="noStrike" kern="1200" baseline="0" dirty="0" smtClean="0">
                <a:solidFill>
                  <a:schemeClr val="tx1"/>
                </a:solidFill>
                <a:latin typeface="+mn-lt"/>
                <a:ea typeface="+mn-ea"/>
                <a:cs typeface="+mn-cs"/>
              </a:rPr>
              <a:t>aggregate function, it still participates within the aggregate because that’s the column by which the query</a:t>
            </a:r>
          </a:p>
          <a:p>
            <a:pPr algn="l" rtl="0"/>
            <a:r>
              <a:rPr lang="en-US" sz="1400" b="0" i="0" u="none" strike="noStrike" kern="1200" baseline="0" dirty="0" smtClean="0">
                <a:solidFill>
                  <a:schemeClr val="tx1"/>
                </a:solidFill>
                <a:latin typeface="+mn-lt"/>
                <a:ea typeface="+mn-ea"/>
                <a:cs typeface="+mn-cs"/>
              </a:rPr>
              <a:t>is being grouped.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Dept_Id,Salary,count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Dept_Id,Salary</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In</a:t>
            </a:r>
            <a:r>
              <a:rPr lang="en-US" sz="1400" kern="1200" baseline="0" dirty="0" smtClean="0">
                <a:solidFill>
                  <a:schemeClr val="tx1"/>
                </a:solidFill>
                <a:latin typeface="+mn-lt"/>
                <a:ea typeface="+mn-ea"/>
                <a:cs typeface="+mn-cs"/>
              </a:rPr>
              <a:t> the previous example, it makes combination between the group by cols ,it shows only the combination that’s its aggregate function has value.</a:t>
            </a:r>
          </a:p>
          <a:p>
            <a:pPr algn="l" rtl="0"/>
            <a:r>
              <a:rPr lang="en-US" sz="1400" kern="1200" baseline="0" dirty="0" smtClean="0">
                <a:solidFill>
                  <a:schemeClr val="tx1"/>
                </a:solidFill>
                <a:latin typeface="+mn-lt"/>
                <a:ea typeface="+mn-ea"/>
                <a:cs typeface="+mn-cs"/>
              </a:rPr>
              <a:t>Example: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sets are {10,20,30,50} and salary sets {1000,2000,3000,4000}</a:t>
            </a:r>
          </a:p>
          <a:p>
            <a:pPr algn="l" rtl="0"/>
            <a:r>
              <a:rPr lang="en-US" sz="1400" kern="1200" baseline="0" dirty="0" smtClean="0">
                <a:solidFill>
                  <a:schemeClr val="tx1"/>
                </a:solidFill>
                <a:latin typeface="+mn-lt"/>
                <a:ea typeface="+mn-ea"/>
                <a:cs typeface="+mn-cs"/>
              </a:rPr>
              <a:t>So it makes unique combination equals </a:t>
            </a:r>
            <a:r>
              <a:rPr lang="en-US" sz="1400" kern="1200" baseline="0" dirty="0" err="1" smtClean="0">
                <a:solidFill>
                  <a:schemeClr val="tx1"/>
                </a:solidFill>
                <a:latin typeface="+mn-lt"/>
                <a:ea typeface="+mn-ea"/>
                <a:cs typeface="+mn-cs"/>
              </a:rPr>
              <a:t>no.of</a:t>
            </a:r>
            <a:r>
              <a:rPr lang="en-US" sz="1400" kern="1200" baseline="0" dirty="0" smtClean="0">
                <a:solidFill>
                  <a:schemeClr val="tx1"/>
                </a:solidFill>
                <a:latin typeface="+mn-lt"/>
                <a:ea typeface="+mn-ea"/>
                <a:cs typeface="+mn-cs"/>
              </a:rPr>
              <a:t> elements in first set 4*4</a:t>
            </a:r>
          </a:p>
          <a:p>
            <a:pPr algn="l" rtl="0"/>
            <a:r>
              <a:rPr lang="en-US" sz="1400" kern="1200" baseline="0" dirty="0" smtClean="0">
                <a:solidFill>
                  <a:schemeClr val="tx1"/>
                </a:solidFill>
                <a:latin typeface="+mn-lt"/>
                <a:ea typeface="+mn-ea"/>
                <a:cs typeface="+mn-cs"/>
              </a:rPr>
              <a:t>(10,1000) and (10,2000) and (10,3000 )and etc.</a:t>
            </a:r>
          </a:p>
          <a:p>
            <a:pPr algn="l" rtl="0"/>
            <a:r>
              <a:rPr lang="en-US" sz="1400" kern="1200" baseline="0" dirty="0" smtClean="0">
                <a:solidFill>
                  <a:schemeClr val="tx1"/>
                </a:solidFill>
                <a:latin typeface="+mn-lt"/>
                <a:ea typeface="+mn-ea"/>
                <a:cs typeface="+mn-cs"/>
              </a:rPr>
              <a:t>(20,1000) and ………</a:t>
            </a:r>
          </a:p>
          <a:p>
            <a:pPr algn="l" rtl="0"/>
            <a:r>
              <a:rPr lang="en-US" sz="1400" kern="1200" baseline="0" dirty="0" smtClean="0">
                <a:solidFill>
                  <a:schemeClr val="tx1"/>
                </a:solidFill>
                <a:latin typeface="+mn-lt"/>
                <a:ea typeface="+mn-ea"/>
                <a:cs typeface="+mn-cs"/>
              </a:rPr>
              <a:t>(30,1000),…..,(30,4000)</a:t>
            </a:r>
          </a:p>
          <a:p>
            <a:pPr algn="l" rtl="0"/>
            <a:r>
              <a:rPr lang="en-US" sz="1400" kern="1200" baseline="0" dirty="0" smtClean="0">
                <a:solidFill>
                  <a:schemeClr val="tx1"/>
                </a:solidFill>
                <a:latin typeface="+mn-lt"/>
                <a:ea typeface="+mn-ea"/>
                <a:cs typeface="+mn-cs"/>
              </a:rPr>
              <a:t>(50,1000),……(50,4000)</a:t>
            </a:r>
          </a:p>
          <a:p>
            <a:pPr algn="l" rtl="0"/>
            <a:endParaRPr lang="en-US" sz="1400" kern="1200" baseline="0" dirty="0" smtClean="0">
              <a:solidFill>
                <a:schemeClr val="tx1"/>
              </a:solidFill>
              <a:latin typeface="+mn-lt"/>
              <a:ea typeface="+mn-ea"/>
              <a:cs typeface="+mn-cs"/>
            </a:endParaRPr>
          </a:p>
          <a:p>
            <a:pPr algn="l" rtl="0"/>
            <a:r>
              <a:rPr lang="en-US" sz="1400" kern="1200" baseline="0" dirty="0" smtClean="0">
                <a:solidFill>
                  <a:schemeClr val="tx1"/>
                </a:solidFill>
                <a:latin typeface="+mn-lt"/>
                <a:ea typeface="+mn-ea"/>
                <a:cs typeface="+mn-cs"/>
              </a:rPr>
              <a:t>If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10 has no instructors with salary 1000 so it </a:t>
            </a:r>
            <a:r>
              <a:rPr lang="en-US" sz="1400" kern="1200" baseline="0" dirty="0" err="1" smtClean="0">
                <a:solidFill>
                  <a:schemeClr val="tx1"/>
                </a:solidFill>
                <a:latin typeface="+mn-lt"/>
                <a:ea typeface="+mn-ea"/>
                <a:cs typeface="+mn-cs"/>
              </a:rPr>
              <a:t>willn’t</a:t>
            </a:r>
            <a:r>
              <a:rPr lang="en-US" sz="1400" kern="1200" baseline="0" dirty="0" smtClean="0">
                <a:solidFill>
                  <a:schemeClr val="tx1"/>
                </a:solidFill>
                <a:latin typeface="+mn-lt"/>
                <a:ea typeface="+mn-ea"/>
                <a:cs typeface="+mn-cs"/>
              </a:rPr>
              <a:t> shown in the result set.</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endParaRPr lang="ar-EG" sz="1400" dirty="0"/>
          </a:p>
        </p:txBody>
      </p:sp>
      <p:sp>
        <p:nvSpPr>
          <p:cNvPr id="4" name="Slide Number Placeholder 3"/>
          <p:cNvSpPr>
            <a:spLocks noGrp="1"/>
          </p:cNvSpPr>
          <p:nvPr>
            <p:ph type="sldNum" sz="quarter" idx="10"/>
          </p:nvPr>
        </p:nvSpPr>
        <p:spPr/>
        <p:txBody>
          <a:bodyPr/>
          <a:lstStyle/>
          <a:p>
            <a:fld id="{001F0552-6070-4EA7-ADE3-3CE3BAAD9AB4}" type="slidenum">
              <a:rPr lang="ar-EG" smtClean="0"/>
              <a:t>15</a:t>
            </a:fld>
            <a:endParaRPr lang="ar-EG"/>
          </a:p>
        </p:txBody>
      </p:sp>
    </p:spTree>
    <p:extLst>
      <p:ext uri="{BB962C8B-B14F-4D97-AF65-F5344CB8AC3E}">
        <p14:creationId xmlns:p14="http://schemas.microsoft.com/office/powerpoint/2010/main" val="2452790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400" b="0" i="0" u="none" strike="noStrike" kern="1200" baseline="0" dirty="0" smtClean="0">
                <a:solidFill>
                  <a:schemeClr val="tx1"/>
                </a:solidFill>
                <a:latin typeface="+mn-lt"/>
                <a:ea typeface="+mn-ea"/>
                <a:cs typeface="+mn-cs"/>
              </a:rPr>
              <a:t>Aggregate functions are all well and good, but how often do you need a total for an entire table? Most</a:t>
            </a:r>
          </a:p>
          <a:p>
            <a:pPr algn="l" rtl="0"/>
            <a:r>
              <a:rPr lang="en-US" sz="1400" b="0" i="0" u="none" strike="noStrike" kern="1200" baseline="0" dirty="0" smtClean="0">
                <a:solidFill>
                  <a:schemeClr val="tx1"/>
                </a:solidFill>
                <a:latin typeface="+mn-lt"/>
                <a:ea typeface="+mn-ea"/>
                <a:cs typeface="+mn-cs"/>
              </a:rPr>
              <a:t>aggregate requirements will include a date range, department, type of sale, region, or the like. That</a:t>
            </a:r>
          </a:p>
          <a:p>
            <a:pPr algn="l" rtl="0"/>
            <a:r>
              <a:rPr lang="en-US" sz="1400" b="0" i="0" u="none" strike="noStrike" kern="1200" baseline="0" dirty="0" smtClean="0">
                <a:solidFill>
                  <a:schemeClr val="tx1"/>
                </a:solidFill>
                <a:latin typeface="+mn-lt"/>
                <a:ea typeface="+mn-ea"/>
                <a:cs typeface="+mn-cs"/>
              </a:rPr>
              <a:t>presents a problem. If the only tool to restrict the aggregate function were the WHERE clause, then</a:t>
            </a:r>
          </a:p>
          <a:p>
            <a:pPr algn="l" rtl="0"/>
            <a:r>
              <a:rPr lang="en-US" sz="1400" b="0" i="0" u="none" strike="noStrike" kern="1200" baseline="0" dirty="0" smtClean="0">
                <a:solidFill>
                  <a:schemeClr val="tx1"/>
                </a:solidFill>
                <a:latin typeface="+mn-lt"/>
                <a:ea typeface="+mn-ea"/>
                <a:cs typeface="+mn-cs"/>
              </a:rPr>
              <a:t>database developers would waste hours replicating the same query, or writing a lot of dynamic SQL</a:t>
            </a:r>
          </a:p>
          <a:p>
            <a:pPr algn="l" rtl="0"/>
            <a:r>
              <a:rPr lang="en-US" sz="1400" b="0" i="0" u="none" strike="noStrike" kern="1200" baseline="0" dirty="0" smtClean="0">
                <a:solidFill>
                  <a:schemeClr val="tx1"/>
                </a:solidFill>
                <a:latin typeface="+mn-lt"/>
                <a:ea typeface="+mn-ea"/>
                <a:cs typeface="+mn-cs"/>
              </a:rPr>
              <a:t>queries and the code to execute the aggregate queries in sequence.</a:t>
            </a:r>
          </a:p>
          <a:p>
            <a:pPr algn="l" rtl="0"/>
            <a:endParaRPr lang="en-US" sz="1400" b="0" i="0" u="none" strike="noStrike" kern="1200" baseline="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Group by must be with aggregate functions</a:t>
            </a:r>
          </a:p>
          <a:p>
            <a:pPr algn="l" rtl="0"/>
            <a:endParaRPr lang="en-US" sz="1400" kern="1200" dirty="0" smtClean="0">
              <a:solidFill>
                <a:schemeClr val="tx1"/>
              </a:solidFill>
              <a:latin typeface="+mn-lt"/>
              <a:ea typeface="+mn-ea"/>
              <a:cs typeface="+mn-cs"/>
            </a:endParaRPr>
          </a:p>
          <a:p>
            <a:pPr algn="l" rtl="0"/>
            <a:r>
              <a:rPr lang="en-US" sz="1400" b="0" i="0" u="none" strike="noStrike" kern="1200" baseline="0" dirty="0" smtClean="0">
                <a:solidFill>
                  <a:schemeClr val="tx1"/>
                </a:solidFill>
                <a:latin typeface="+mn-lt"/>
                <a:ea typeface="+mn-ea"/>
                <a:cs typeface="+mn-cs"/>
              </a:rPr>
              <a:t>The first column of this query returns the </a:t>
            </a:r>
            <a:r>
              <a:rPr lang="en-US" sz="1400" b="0" i="0" u="none" strike="noStrike" kern="1200" baseline="0" dirty="0" err="1" smtClean="0">
                <a:solidFill>
                  <a:schemeClr val="tx1"/>
                </a:solidFill>
                <a:latin typeface="+mn-lt"/>
                <a:ea typeface="+mn-ea"/>
                <a:cs typeface="+mn-cs"/>
              </a:rPr>
              <a:t>dept_id</a:t>
            </a:r>
            <a:r>
              <a:rPr lang="en-US" sz="1400" b="0" i="0" u="none" strike="noStrike" kern="1200" baseline="0" dirty="0" smtClean="0">
                <a:solidFill>
                  <a:schemeClr val="tx1"/>
                </a:solidFill>
                <a:latin typeface="+mn-lt"/>
                <a:ea typeface="+mn-ea"/>
                <a:cs typeface="+mn-cs"/>
              </a:rPr>
              <a:t> column. While this column does not have an</a:t>
            </a:r>
          </a:p>
          <a:p>
            <a:pPr algn="l" rtl="0"/>
            <a:r>
              <a:rPr lang="en-US" sz="1400" b="0" i="0" u="none" strike="noStrike" kern="1200" baseline="0" dirty="0" smtClean="0">
                <a:solidFill>
                  <a:schemeClr val="tx1"/>
                </a:solidFill>
                <a:latin typeface="+mn-lt"/>
                <a:ea typeface="+mn-ea"/>
                <a:cs typeface="+mn-cs"/>
              </a:rPr>
              <a:t>aggregate function, it still participates within the aggregate because that’s the column by which the query</a:t>
            </a:r>
          </a:p>
          <a:p>
            <a:pPr algn="l" rtl="0"/>
            <a:r>
              <a:rPr lang="en-US" sz="1400" b="0" i="0" u="none" strike="noStrike" kern="1200" baseline="0" dirty="0" smtClean="0">
                <a:solidFill>
                  <a:schemeClr val="tx1"/>
                </a:solidFill>
                <a:latin typeface="+mn-lt"/>
                <a:ea typeface="+mn-ea"/>
                <a:cs typeface="+mn-cs"/>
              </a:rPr>
              <a:t>is being grouped.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Dept_Id,Salary,count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Dept_Id,Salary</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In</a:t>
            </a:r>
            <a:r>
              <a:rPr lang="en-US" sz="1400" kern="1200" baseline="0" dirty="0" smtClean="0">
                <a:solidFill>
                  <a:schemeClr val="tx1"/>
                </a:solidFill>
                <a:latin typeface="+mn-lt"/>
                <a:ea typeface="+mn-ea"/>
                <a:cs typeface="+mn-cs"/>
              </a:rPr>
              <a:t> the previous example, it makes combination between the group by cols ,it shows only the combination that’s its aggregate function has value.</a:t>
            </a:r>
          </a:p>
          <a:p>
            <a:pPr algn="l" rtl="0"/>
            <a:r>
              <a:rPr lang="en-US" sz="1400" kern="1200" baseline="0" dirty="0" smtClean="0">
                <a:solidFill>
                  <a:schemeClr val="tx1"/>
                </a:solidFill>
                <a:latin typeface="+mn-lt"/>
                <a:ea typeface="+mn-ea"/>
                <a:cs typeface="+mn-cs"/>
              </a:rPr>
              <a:t>Example: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sets are {10,20,30,50} and salary sets {1000,2000,3000,4000}</a:t>
            </a:r>
          </a:p>
          <a:p>
            <a:pPr algn="l" rtl="0"/>
            <a:r>
              <a:rPr lang="en-US" sz="1400" kern="1200" baseline="0" dirty="0" smtClean="0">
                <a:solidFill>
                  <a:schemeClr val="tx1"/>
                </a:solidFill>
                <a:latin typeface="+mn-lt"/>
                <a:ea typeface="+mn-ea"/>
                <a:cs typeface="+mn-cs"/>
              </a:rPr>
              <a:t>So it makes unique combination equals </a:t>
            </a:r>
            <a:r>
              <a:rPr lang="en-US" sz="1400" kern="1200" baseline="0" dirty="0" err="1" smtClean="0">
                <a:solidFill>
                  <a:schemeClr val="tx1"/>
                </a:solidFill>
                <a:latin typeface="+mn-lt"/>
                <a:ea typeface="+mn-ea"/>
                <a:cs typeface="+mn-cs"/>
              </a:rPr>
              <a:t>no.of</a:t>
            </a:r>
            <a:r>
              <a:rPr lang="en-US" sz="1400" kern="1200" baseline="0" dirty="0" smtClean="0">
                <a:solidFill>
                  <a:schemeClr val="tx1"/>
                </a:solidFill>
                <a:latin typeface="+mn-lt"/>
                <a:ea typeface="+mn-ea"/>
                <a:cs typeface="+mn-cs"/>
              </a:rPr>
              <a:t> elements in first set 4*4</a:t>
            </a:r>
          </a:p>
          <a:p>
            <a:pPr algn="l" rtl="0"/>
            <a:r>
              <a:rPr lang="en-US" sz="1400" kern="1200" baseline="0" dirty="0" smtClean="0">
                <a:solidFill>
                  <a:schemeClr val="tx1"/>
                </a:solidFill>
                <a:latin typeface="+mn-lt"/>
                <a:ea typeface="+mn-ea"/>
                <a:cs typeface="+mn-cs"/>
              </a:rPr>
              <a:t>(10,1000) and (10,2000) and (10,3000 )and etc.</a:t>
            </a:r>
          </a:p>
          <a:p>
            <a:pPr algn="l" rtl="0"/>
            <a:r>
              <a:rPr lang="en-US" sz="1400" kern="1200" baseline="0" dirty="0" smtClean="0">
                <a:solidFill>
                  <a:schemeClr val="tx1"/>
                </a:solidFill>
                <a:latin typeface="+mn-lt"/>
                <a:ea typeface="+mn-ea"/>
                <a:cs typeface="+mn-cs"/>
              </a:rPr>
              <a:t>(20,1000) and ………</a:t>
            </a:r>
          </a:p>
          <a:p>
            <a:pPr algn="l" rtl="0"/>
            <a:r>
              <a:rPr lang="en-US" sz="1400" kern="1200" baseline="0" dirty="0" smtClean="0">
                <a:solidFill>
                  <a:schemeClr val="tx1"/>
                </a:solidFill>
                <a:latin typeface="+mn-lt"/>
                <a:ea typeface="+mn-ea"/>
                <a:cs typeface="+mn-cs"/>
              </a:rPr>
              <a:t>(30,1000),…..,(30,4000)</a:t>
            </a:r>
          </a:p>
          <a:p>
            <a:pPr algn="l" rtl="0"/>
            <a:r>
              <a:rPr lang="en-US" sz="1400" kern="1200" baseline="0" dirty="0" smtClean="0">
                <a:solidFill>
                  <a:schemeClr val="tx1"/>
                </a:solidFill>
                <a:latin typeface="+mn-lt"/>
                <a:ea typeface="+mn-ea"/>
                <a:cs typeface="+mn-cs"/>
              </a:rPr>
              <a:t>(50,1000),……(50,4000)</a:t>
            </a:r>
          </a:p>
          <a:p>
            <a:pPr algn="l" rtl="0"/>
            <a:endParaRPr lang="en-US" sz="1400" kern="1200" baseline="0" dirty="0" smtClean="0">
              <a:solidFill>
                <a:schemeClr val="tx1"/>
              </a:solidFill>
              <a:latin typeface="+mn-lt"/>
              <a:ea typeface="+mn-ea"/>
              <a:cs typeface="+mn-cs"/>
            </a:endParaRPr>
          </a:p>
          <a:p>
            <a:pPr algn="l" rtl="0"/>
            <a:r>
              <a:rPr lang="en-US" sz="1400" kern="1200" baseline="0" dirty="0" smtClean="0">
                <a:solidFill>
                  <a:schemeClr val="tx1"/>
                </a:solidFill>
                <a:latin typeface="+mn-lt"/>
                <a:ea typeface="+mn-ea"/>
                <a:cs typeface="+mn-cs"/>
              </a:rPr>
              <a:t>If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10 has no instructors with salary 1000 so it </a:t>
            </a:r>
            <a:r>
              <a:rPr lang="en-US" sz="1400" kern="1200" baseline="0" dirty="0" err="1" smtClean="0">
                <a:solidFill>
                  <a:schemeClr val="tx1"/>
                </a:solidFill>
                <a:latin typeface="+mn-lt"/>
                <a:ea typeface="+mn-ea"/>
                <a:cs typeface="+mn-cs"/>
              </a:rPr>
              <a:t>willn’t</a:t>
            </a:r>
            <a:r>
              <a:rPr lang="en-US" sz="1400" kern="1200" baseline="0" dirty="0" smtClean="0">
                <a:solidFill>
                  <a:schemeClr val="tx1"/>
                </a:solidFill>
                <a:latin typeface="+mn-lt"/>
                <a:ea typeface="+mn-ea"/>
                <a:cs typeface="+mn-cs"/>
              </a:rPr>
              <a:t> shown in the result set.</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endParaRPr lang="ar-EG" sz="1400" dirty="0"/>
          </a:p>
        </p:txBody>
      </p:sp>
      <p:sp>
        <p:nvSpPr>
          <p:cNvPr id="4" name="Slide Number Placeholder 3"/>
          <p:cNvSpPr>
            <a:spLocks noGrp="1"/>
          </p:cNvSpPr>
          <p:nvPr>
            <p:ph type="sldNum" sz="quarter" idx="10"/>
          </p:nvPr>
        </p:nvSpPr>
        <p:spPr/>
        <p:txBody>
          <a:bodyPr/>
          <a:lstStyle/>
          <a:p>
            <a:fld id="{001F0552-6070-4EA7-ADE3-3CE3BAAD9AB4}" type="slidenum">
              <a:rPr lang="ar-EG" smtClean="0"/>
              <a:t>16</a:t>
            </a:fld>
            <a:endParaRPr lang="ar-EG"/>
          </a:p>
        </p:txBody>
      </p:sp>
    </p:spTree>
    <p:extLst>
      <p:ext uri="{BB962C8B-B14F-4D97-AF65-F5344CB8AC3E}">
        <p14:creationId xmlns:p14="http://schemas.microsoft.com/office/powerpoint/2010/main" val="20469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400" b="0" i="0" u="none" strike="noStrike" kern="1200" baseline="0" dirty="0" smtClean="0">
                <a:solidFill>
                  <a:schemeClr val="tx1"/>
                </a:solidFill>
                <a:latin typeface="+mn-lt"/>
                <a:ea typeface="+mn-ea"/>
                <a:cs typeface="+mn-cs"/>
              </a:rPr>
              <a:t>Aggregate functions are all well and good, but how often do you need a total for an entire table? Most</a:t>
            </a:r>
          </a:p>
          <a:p>
            <a:pPr algn="l" rtl="0"/>
            <a:r>
              <a:rPr lang="en-US" sz="1400" b="0" i="0" u="none" strike="noStrike" kern="1200" baseline="0" dirty="0" smtClean="0">
                <a:solidFill>
                  <a:schemeClr val="tx1"/>
                </a:solidFill>
                <a:latin typeface="+mn-lt"/>
                <a:ea typeface="+mn-ea"/>
                <a:cs typeface="+mn-cs"/>
              </a:rPr>
              <a:t>aggregate requirements will include a date range, department, type of sale, region, or the like. That</a:t>
            </a:r>
          </a:p>
          <a:p>
            <a:pPr algn="l" rtl="0"/>
            <a:r>
              <a:rPr lang="en-US" sz="1400" b="0" i="0" u="none" strike="noStrike" kern="1200" baseline="0" dirty="0" smtClean="0">
                <a:solidFill>
                  <a:schemeClr val="tx1"/>
                </a:solidFill>
                <a:latin typeface="+mn-lt"/>
                <a:ea typeface="+mn-ea"/>
                <a:cs typeface="+mn-cs"/>
              </a:rPr>
              <a:t>presents a problem. If the only tool to restrict the aggregate function were the WHERE clause, then</a:t>
            </a:r>
          </a:p>
          <a:p>
            <a:pPr algn="l" rtl="0"/>
            <a:r>
              <a:rPr lang="en-US" sz="1400" b="0" i="0" u="none" strike="noStrike" kern="1200" baseline="0" dirty="0" smtClean="0">
                <a:solidFill>
                  <a:schemeClr val="tx1"/>
                </a:solidFill>
                <a:latin typeface="+mn-lt"/>
                <a:ea typeface="+mn-ea"/>
                <a:cs typeface="+mn-cs"/>
              </a:rPr>
              <a:t>database developers would waste hours replicating the same query, or writing a lot of dynamic SQL</a:t>
            </a:r>
          </a:p>
          <a:p>
            <a:pPr algn="l" rtl="0"/>
            <a:r>
              <a:rPr lang="en-US" sz="1400" b="0" i="0" u="none" strike="noStrike" kern="1200" baseline="0" dirty="0" smtClean="0">
                <a:solidFill>
                  <a:schemeClr val="tx1"/>
                </a:solidFill>
                <a:latin typeface="+mn-lt"/>
                <a:ea typeface="+mn-ea"/>
                <a:cs typeface="+mn-cs"/>
              </a:rPr>
              <a:t>queries and the code to execute the aggregate queries in sequence.</a:t>
            </a:r>
          </a:p>
          <a:p>
            <a:pPr algn="l" rtl="0"/>
            <a:endParaRPr lang="en-US" sz="1400" b="0" i="0" u="none" strike="noStrike" kern="1200" baseline="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Group by must be with aggregate functions</a:t>
            </a:r>
          </a:p>
          <a:p>
            <a:pPr algn="l" rtl="0"/>
            <a:endParaRPr lang="en-US" sz="1400" kern="1200" dirty="0" smtClean="0">
              <a:solidFill>
                <a:schemeClr val="tx1"/>
              </a:solidFill>
              <a:latin typeface="+mn-lt"/>
              <a:ea typeface="+mn-ea"/>
              <a:cs typeface="+mn-cs"/>
            </a:endParaRPr>
          </a:p>
          <a:p>
            <a:pPr algn="l" rtl="0"/>
            <a:r>
              <a:rPr lang="en-US" sz="1400" b="0" i="0" u="none" strike="noStrike" kern="1200" baseline="0" dirty="0" smtClean="0">
                <a:solidFill>
                  <a:schemeClr val="tx1"/>
                </a:solidFill>
                <a:latin typeface="+mn-lt"/>
                <a:ea typeface="+mn-ea"/>
                <a:cs typeface="+mn-cs"/>
              </a:rPr>
              <a:t>The first column of this query returns the </a:t>
            </a:r>
            <a:r>
              <a:rPr lang="en-US" sz="1400" b="0" i="0" u="none" strike="noStrike" kern="1200" baseline="0" dirty="0" err="1" smtClean="0">
                <a:solidFill>
                  <a:schemeClr val="tx1"/>
                </a:solidFill>
                <a:latin typeface="+mn-lt"/>
                <a:ea typeface="+mn-ea"/>
                <a:cs typeface="+mn-cs"/>
              </a:rPr>
              <a:t>dept_id</a:t>
            </a:r>
            <a:r>
              <a:rPr lang="en-US" sz="1400" b="0" i="0" u="none" strike="noStrike" kern="1200" baseline="0" dirty="0" smtClean="0">
                <a:solidFill>
                  <a:schemeClr val="tx1"/>
                </a:solidFill>
                <a:latin typeface="+mn-lt"/>
                <a:ea typeface="+mn-ea"/>
                <a:cs typeface="+mn-cs"/>
              </a:rPr>
              <a:t> column. While this column does not have an</a:t>
            </a:r>
          </a:p>
          <a:p>
            <a:pPr algn="l" rtl="0"/>
            <a:r>
              <a:rPr lang="en-US" sz="1400" b="0" i="0" u="none" strike="noStrike" kern="1200" baseline="0" dirty="0" smtClean="0">
                <a:solidFill>
                  <a:schemeClr val="tx1"/>
                </a:solidFill>
                <a:latin typeface="+mn-lt"/>
                <a:ea typeface="+mn-ea"/>
                <a:cs typeface="+mn-cs"/>
              </a:rPr>
              <a:t>aggregate function, it still participates within the aggregate because that’s the column by which the query</a:t>
            </a:r>
          </a:p>
          <a:p>
            <a:pPr algn="l" rtl="0"/>
            <a:r>
              <a:rPr lang="en-US" sz="1400" b="0" i="0" u="none" strike="noStrike" kern="1200" baseline="0" dirty="0" smtClean="0">
                <a:solidFill>
                  <a:schemeClr val="tx1"/>
                </a:solidFill>
                <a:latin typeface="+mn-lt"/>
                <a:ea typeface="+mn-ea"/>
                <a:cs typeface="+mn-cs"/>
              </a:rPr>
              <a:t>is being grouped.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Dept_Id,Salary,count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Dept_Id,Salary</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In</a:t>
            </a:r>
            <a:r>
              <a:rPr lang="en-US" sz="1400" kern="1200" baseline="0" dirty="0" smtClean="0">
                <a:solidFill>
                  <a:schemeClr val="tx1"/>
                </a:solidFill>
                <a:latin typeface="+mn-lt"/>
                <a:ea typeface="+mn-ea"/>
                <a:cs typeface="+mn-cs"/>
              </a:rPr>
              <a:t> the previous example, it makes combination between the group by cols ,it shows only the combination that’s its aggregate function has value.</a:t>
            </a:r>
          </a:p>
          <a:p>
            <a:pPr algn="l" rtl="0"/>
            <a:r>
              <a:rPr lang="en-US" sz="1400" kern="1200" baseline="0" dirty="0" smtClean="0">
                <a:solidFill>
                  <a:schemeClr val="tx1"/>
                </a:solidFill>
                <a:latin typeface="+mn-lt"/>
                <a:ea typeface="+mn-ea"/>
                <a:cs typeface="+mn-cs"/>
              </a:rPr>
              <a:t>Example: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sets are {10,20,30,50} and salary sets {1000,2000,3000,4000}</a:t>
            </a:r>
          </a:p>
          <a:p>
            <a:pPr algn="l" rtl="0"/>
            <a:r>
              <a:rPr lang="en-US" sz="1400" kern="1200" baseline="0" dirty="0" smtClean="0">
                <a:solidFill>
                  <a:schemeClr val="tx1"/>
                </a:solidFill>
                <a:latin typeface="+mn-lt"/>
                <a:ea typeface="+mn-ea"/>
                <a:cs typeface="+mn-cs"/>
              </a:rPr>
              <a:t>So it makes unique combination equals </a:t>
            </a:r>
            <a:r>
              <a:rPr lang="en-US" sz="1400" kern="1200" baseline="0" dirty="0" err="1" smtClean="0">
                <a:solidFill>
                  <a:schemeClr val="tx1"/>
                </a:solidFill>
                <a:latin typeface="+mn-lt"/>
                <a:ea typeface="+mn-ea"/>
                <a:cs typeface="+mn-cs"/>
              </a:rPr>
              <a:t>no.of</a:t>
            </a:r>
            <a:r>
              <a:rPr lang="en-US" sz="1400" kern="1200" baseline="0" dirty="0" smtClean="0">
                <a:solidFill>
                  <a:schemeClr val="tx1"/>
                </a:solidFill>
                <a:latin typeface="+mn-lt"/>
                <a:ea typeface="+mn-ea"/>
                <a:cs typeface="+mn-cs"/>
              </a:rPr>
              <a:t> elements in first set 4*4</a:t>
            </a:r>
          </a:p>
          <a:p>
            <a:pPr algn="l" rtl="0"/>
            <a:r>
              <a:rPr lang="en-US" sz="1400" kern="1200" baseline="0" dirty="0" smtClean="0">
                <a:solidFill>
                  <a:schemeClr val="tx1"/>
                </a:solidFill>
                <a:latin typeface="+mn-lt"/>
                <a:ea typeface="+mn-ea"/>
                <a:cs typeface="+mn-cs"/>
              </a:rPr>
              <a:t>(10,1000) and (10,2000) and (10,3000 )and etc.</a:t>
            </a:r>
          </a:p>
          <a:p>
            <a:pPr algn="l" rtl="0"/>
            <a:r>
              <a:rPr lang="en-US" sz="1400" kern="1200" baseline="0" dirty="0" smtClean="0">
                <a:solidFill>
                  <a:schemeClr val="tx1"/>
                </a:solidFill>
                <a:latin typeface="+mn-lt"/>
                <a:ea typeface="+mn-ea"/>
                <a:cs typeface="+mn-cs"/>
              </a:rPr>
              <a:t>(20,1000) and ………</a:t>
            </a:r>
          </a:p>
          <a:p>
            <a:pPr algn="l" rtl="0"/>
            <a:r>
              <a:rPr lang="en-US" sz="1400" kern="1200" baseline="0" dirty="0" smtClean="0">
                <a:solidFill>
                  <a:schemeClr val="tx1"/>
                </a:solidFill>
                <a:latin typeface="+mn-lt"/>
                <a:ea typeface="+mn-ea"/>
                <a:cs typeface="+mn-cs"/>
              </a:rPr>
              <a:t>(30,1000),…..,(30,4000)</a:t>
            </a:r>
          </a:p>
          <a:p>
            <a:pPr algn="l" rtl="0"/>
            <a:r>
              <a:rPr lang="en-US" sz="1400" kern="1200" baseline="0" dirty="0" smtClean="0">
                <a:solidFill>
                  <a:schemeClr val="tx1"/>
                </a:solidFill>
                <a:latin typeface="+mn-lt"/>
                <a:ea typeface="+mn-ea"/>
                <a:cs typeface="+mn-cs"/>
              </a:rPr>
              <a:t>(50,1000),……(50,4000)</a:t>
            </a:r>
          </a:p>
          <a:p>
            <a:pPr algn="l" rtl="0"/>
            <a:endParaRPr lang="en-US" sz="1400" kern="1200" baseline="0" dirty="0" smtClean="0">
              <a:solidFill>
                <a:schemeClr val="tx1"/>
              </a:solidFill>
              <a:latin typeface="+mn-lt"/>
              <a:ea typeface="+mn-ea"/>
              <a:cs typeface="+mn-cs"/>
            </a:endParaRPr>
          </a:p>
          <a:p>
            <a:pPr algn="l" rtl="0"/>
            <a:r>
              <a:rPr lang="en-US" sz="1400" kern="1200" baseline="0" dirty="0" smtClean="0">
                <a:solidFill>
                  <a:schemeClr val="tx1"/>
                </a:solidFill>
                <a:latin typeface="+mn-lt"/>
                <a:ea typeface="+mn-ea"/>
                <a:cs typeface="+mn-cs"/>
              </a:rPr>
              <a:t>If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10 has no instructors with salary 1000 so it </a:t>
            </a:r>
            <a:r>
              <a:rPr lang="en-US" sz="1400" kern="1200" baseline="0" dirty="0" err="1" smtClean="0">
                <a:solidFill>
                  <a:schemeClr val="tx1"/>
                </a:solidFill>
                <a:latin typeface="+mn-lt"/>
                <a:ea typeface="+mn-ea"/>
                <a:cs typeface="+mn-cs"/>
              </a:rPr>
              <a:t>willn’t</a:t>
            </a:r>
            <a:r>
              <a:rPr lang="en-US" sz="1400" kern="1200" baseline="0" dirty="0" smtClean="0">
                <a:solidFill>
                  <a:schemeClr val="tx1"/>
                </a:solidFill>
                <a:latin typeface="+mn-lt"/>
                <a:ea typeface="+mn-ea"/>
                <a:cs typeface="+mn-cs"/>
              </a:rPr>
              <a:t> shown in the result set.</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endParaRPr lang="ar-EG" sz="1400" dirty="0"/>
          </a:p>
        </p:txBody>
      </p:sp>
      <p:sp>
        <p:nvSpPr>
          <p:cNvPr id="4" name="Slide Number Placeholder 3"/>
          <p:cNvSpPr>
            <a:spLocks noGrp="1"/>
          </p:cNvSpPr>
          <p:nvPr>
            <p:ph type="sldNum" sz="quarter" idx="10"/>
          </p:nvPr>
        </p:nvSpPr>
        <p:spPr/>
        <p:txBody>
          <a:bodyPr/>
          <a:lstStyle/>
          <a:p>
            <a:fld id="{001F0552-6070-4EA7-ADE3-3CE3BAAD9AB4}" type="slidenum">
              <a:rPr lang="ar-EG" smtClean="0"/>
              <a:t>17</a:t>
            </a:fld>
            <a:endParaRPr lang="ar-EG"/>
          </a:p>
        </p:txBody>
      </p:sp>
    </p:spTree>
    <p:extLst>
      <p:ext uri="{BB962C8B-B14F-4D97-AF65-F5344CB8AC3E}">
        <p14:creationId xmlns:p14="http://schemas.microsoft.com/office/powerpoint/2010/main" val="4070752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400" b="0" i="0" u="none" strike="noStrike" kern="1200" baseline="0" dirty="0" smtClean="0">
                <a:solidFill>
                  <a:schemeClr val="tx1"/>
                </a:solidFill>
                <a:latin typeface="+mn-lt"/>
                <a:ea typeface="+mn-ea"/>
                <a:cs typeface="+mn-cs"/>
              </a:rPr>
              <a:t>Aggregate functions are all well and good, but how often do you need a total for an entire table? Most</a:t>
            </a:r>
          </a:p>
          <a:p>
            <a:pPr algn="l" rtl="0"/>
            <a:r>
              <a:rPr lang="en-US" sz="1400" b="0" i="0" u="none" strike="noStrike" kern="1200" baseline="0" dirty="0" smtClean="0">
                <a:solidFill>
                  <a:schemeClr val="tx1"/>
                </a:solidFill>
                <a:latin typeface="+mn-lt"/>
                <a:ea typeface="+mn-ea"/>
                <a:cs typeface="+mn-cs"/>
              </a:rPr>
              <a:t>aggregate requirements will include a date range, department, type of sale, region, or the like. That</a:t>
            </a:r>
          </a:p>
          <a:p>
            <a:pPr algn="l" rtl="0"/>
            <a:r>
              <a:rPr lang="en-US" sz="1400" b="0" i="0" u="none" strike="noStrike" kern="1200" baseline="0" dirty="0" smtClean="0">
                <a:solidFill>
                  <a:schemeClr val="tx1"/>
                </a:solidFill>
                <a:latin typeface="+mn-lt"/>
                <a:ea typeface="+mn-ea"/>
                <a:cs typeface="+mn-cs"/>
              </a:rPr>
              <a:t>presents a problem. If the only tool to restrict the aggregate function were the WHERE clause, then</a:t>
            </a:r>
          </a:p>
          <a:p>
            <a:pPr algn="l" rtl="0"/>
            <a:r>
              <a:rPr lang="en-US" sz="1400" b="0" i="0" u="none" strike="noStrike" kern="1200" baseline="0" dirty="0" smtClean="0">
                <a:solidFill>
                  <a:schemeClr val="tx1"/>
                </a:solidFill>
                <a:latin typeface="+mn-lt"/>
                <a:ea typeface="+mn-ea"/>
                <a:cs typeface="+mn-cs"/>
              </a:rPr>
              <a:t>database developers would waste hours replicating the same query, or writing a lot of dynamic SQL</a:t>
            </a:r>
          </a:p>
          <a:p>
            <a:pPr algn="l" rtl="0"/>
            <a:r>
              <a:rPr lang="en-US" sz="1400" b="0" i="0" u="none" strike="noStrike" kern="1200" baseline="0" dirty="0" smtClean="0">
                <a:solidFill>
                  <a:schemeClr val="tx1"/>
                </a:solidFill>
                <a:latin typeface="+mn-lt"/>
                <a:ea typeface="+mn-ea"/>
                <a:cs typeface="+mn-cs"/>
              </a:rPr>
              <a:t>queries and the code to execute the aggregate queries in sequence.</a:t>
            </a:r>
          </a:p>
          <a:p>
            <a:pPr algn="l" rtl="0"/>
            <a:endParaRPr lang="en-US" sz="1400" b="0" i="0" u="none" strike="noStrike" kern="1200" baseline="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Group by must be with aggregate functions</a:t>
            </a:r>
          </a:p>
          <a:p>
            <a:pPr algn="l" rtl="0"/>
            <a:endParaRPr lang="en-US" sz="1400" kern="1200" dirty="0" smtClean="0">
              <a:solidFill>
                <a:schemeClr val="tx1"/>
              </a:solidFill>
              <a:latin typeface="+mn-lt"/>
              <a:ea typeface="+mn-ea"/>
              <a:cs typeface="+mn-cs"/>
            </a:endParaRPr>
          </a:p>
          <a:p>
            <a:pPr algn="l" rtl="0"/>
            <a:r>
              <a:rPr lang="en-US" sz="1400" b="0" i="0" u="none" strike="noStrike" kern="1200" baseline="0" dirty="0" smtClean="0">
                <a:solidFill>
                  <a:schemeClr val="tx1"/>
                </a:solidFill>
                <a:latin typeface="+mn-lt"/>
                <a:ea typeface="+mn-ea"/>
                <a:cs typeface="+mn-cs"/>
              </a:rPr>
              <a:t>The first column of this query returns the </a:t>
            </a:r>
            <a:r>
              <a:rPr lang="en-US" sz="1400" b="0" i="0" u="none" strike="noStrike" kern="1200" baseline="0" dirty="0" err="1" smtClean="0">
                <a:solidFill>
                  <a:schemeClr val="tx1"/>
                </a:solidFill>
                <a:latin typeface="+mn-lt"/>
                <a:ea typeface="+mn-ea"/>
                <a:cs typeface="+mn-cs"/>
              </a:rPr>
              <a:t>dept_id</a:t>
            </a:r>
            <a:r>
              <a:rPr lang="en-US" sz="1400" b="0" i="0" u="none" strike="noStrike" kern="1200" baseline="0" dirty="0" smtClean="0">
                <a:solidFill>
                  <a:schemeClr val="tx1"/>
                </a:solidFill>
                <a:latin typeface="+mn-lt"/>
                <a:ea typeface="+mn-ea"/>
                <a:cs typeface="+mn-cs"/>
              </a:rPr>
              <a:t> column. While this column does not have an</a:t>
            </a:r>
          </a:p>
          <a:p>
            <a:pPr algn="l" rtl="0"/>
            <a:r>
              <a:rPr lang="en-US" sz="1400" b="0" i="0" u="none" strike="noStrike" kern="1200" baseline="0" dirty="0" smtClean="0">
                <a:solidFill>
                  <a:schemeClr val="tx1"/>
                </a:solidFill>
                <a:latin typeface="+mn-lt"/>
                <a:ea typeface="+mn-ea"/>
                <a:cs typeface="+mn-cs"/>
              </a:rPr>
              <a:t>aggregate function, it still participates within the aggregate because that’s the column by which the query</a:t>
            </a:r>
          </a:p>
          <a:p>
            <a:pPr algn="l" rtl="0"/>
            <a:r>
              <a:rPr lang="en-US" sz="1400" b="0" i="0" u="none" strike="noStrike" kern="1200" baseline="0" dirty="0" smtClean="0">
                <a:solidFill>
                  <a:schemeClr val="tx1"/>
                </a:solidFill>
                <a:latin typeface="+mn-lt"/>
                <a:ea typeface="+mn-ea"/>
                <a:cs typeface="+mn-cs"/>
              </a:rPr>
              <a:t>is being grouped.</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select </a:t>
            </a:r>
            <a:r>
              <a:rPr lang="en-US" sz="1400" kern="1200" dirty="0" err="1" smtClean="0">
                <a:solidFill>
                  <a:schemeClr val="tx1"/>
                </a:solidFill>
                <a:latin typeface="+mn-lt"/>
                <a:ea typeface="+mn-ea"/>
                <a:cs typeface="+mn-cs"/>
              </a:rPr>
              <a:t>Dept_Id,Salary,count</a:t>
            </a:r>
            <a:r>
              <a:rPr lang="en-US" sz="1400" kern="1200" dirty="0" smtClean="0">
                <a:solidFill>
                  <a:schemeClr val="tx1"/>
                </a:solidFill>
                <a:latin typeface="+mn-lt"/>
                <a:ea typeface="+mn-ea"/>
                <a:cs typeface="+mn-cs"/>
              </a:rPr>
              <a:t>(*) from Instructor</a:t>
            </a:r>
          </a:p>
          <a:p>
            <a:pPr algn="l" rtl="0"/>
            <a:r>
              <a:rPr lang="en-US" sz="1400" kern="1200" dirty="0" smtClean="0">
                <a:solidFill>
                  <a:schemeClr val="tx1"/>
                </a:solidFill>
                <a:latin typeface="+mn-lt"/>
                <a:ea typeface="+mn-ea"/>
                <a:cs typeface="+mn-cs"/>
              </a:rPr>
              <a:t>group by </a:t>
            </a:r>
            <a:r>
              <a:rPr lang="en-US" sz="1400" kern="1200" dirty="0" err="1" smtClean="0">
                <a:solidFill>
                  <a:schemeClr val="tx1"/>
                </a:solidFill>
                <a:latin typeface="+mn-lt"/>
                <a:ea typeface="+mn-ea"/>
                <a:cs typeface="+mn-cs"/>
              </a:rPr>
              <a:t>Dept_Id,Salary</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r>
              <a:rPr lang="en-US" sz="1400" kern="1200" dirty="0" smtClean="0">
                <a:solidFill>
                  <a:schemeClr val="tx1"/>
                </a:solidFill>
                <a:latin typeface="+mn-lt"/>
                <a:ea typeface="+mn-ea"/>
                <a:cs typeface="+mn-cs"/>
              </a:rPr>
              <a:t>In</a:t>
            </a:r>
            <a:r>
              <a:rPr lang="en-US" sz="1400" kern="1200" baseline="0" dirty="0" smtClean="0">
                <a:solidFill>
                  <a:schemeClr val="tx1"/>
                </a:solidFill>
                <a:latin typeface="+mn-lt"/>
                <a:ea typeface="+mn-ea"/>
                <a:cs typeface="+mn-cs"/>
              </a:rPr>
              <a:t> the previous example, it makes combination between the group by cols ,it shows only the combination that’s its aggregate function has value.</a:t>
            </a:r>
          </a:p>
          <a:p>
            <a:pPr algn="l" rtl="0"/>
            <a:r>
              <a:rPr lang="en-US" sz="1400" kern="1200" baseline="0" dirty="0" smtClean="0">
                <a:solidFill>
                  <a:schemeClr val="tx1"/>
                </a:solidFill>
                <a:latin typeface="+mn-lt"/>
                <a:ea typeface="+mn-ea"/>
                <a:cs typeface="+mn-cs"/>
              </a:rPr>
              <a:t>Example: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sets are {10,20,30,50} and salary sets {1000,2000,3000,4000}</a:t>
            </a:r>
          </a:p>
          <a:p>
            <a:pPr algn="l" rtl="0"/>
            <a:r>
              <a:rPr lang="en-US" sz="1400" kern="1200" baseline="0" dirty="0" smtClean="0">
                <a:solidFill>
                  <a:schemeClr val="tx1"/>
                </a:solidFill>
                <a:latin typeface="+mn-lt"/>
                <a:ea typeface="+mn-ea"/>
                <a:cs typeface="+mn-cs"/>
              </a:rPr>
              <a:t>So it makes unique combination equals </a:t>
            </a:r>
            <a:r>
              <a:rPr lang="en-US" sz="1400" kern="1200" baseline="0" dirty="0" err="1" smtClean="0">
                <a:solidFill>
                  <a:schemeClr val="tx1"/>
                </a:solidFill>
                <a:latin typeface="+mn-lt"/>
                <a:ea typeface="+mn-ea"/>
                <a:cs typeface="+mn-cs"/>
              </a:rPr>
              <a:t>no.of</a:t>
            </a:r>
            <a:r>
              <a:rPr lang="en-US" sz="1400" kern="1200" baseline="0" dirty="0" smtClean="0">
                <a:solidFill>
                  <a:schemeClr val="tx1"/>
                </a:solidFill>
                <a:latin typeface="+mn-lt"/>
                <a:ea typeface="+mn-ea"/>
                <a:cs typeface="+mn-cs"/>
              </a:rPr>
              <a:t> elements in first set 4*4</a:t>
            </a:r>
          </a:p>
          <a:p>
            <a:pPr algn="l" rtl="0"/>
            <a:r>
              <a:rPr lang="en-US" sz="1400" kern="1200" baseline="0" dirty="0" smtClean="0">
                <a:solidFill>
                  <a:schemeClr val="tx1"/>
                </a:solidFill>
                <a:latin typeface="+mn-lt"/>
                <a:ea typeface="+mn-ea"/>
                <a:cs typeface="+mn-cs"/>
              </a:rPr>
              <a:t>(10,1000) and (10,2000) and (10,3000 )and etc.</a:t>
            </a:r>
          </a:p>
          <a:p>
            <a:pPr algn="l" rtl="0"/>
            <a:r>
              <a:rPr lang="en-US" sz="1400" kern="1200" baseline="0" dirty="0" smtClean="0">
                <a:solidFill>
                  <a:schemeClr val="tx1"/>
                </a:solidFill>
                <a:latin typeface="+mn-lt"/>
                <a:ea typeface="+mn-ea"/>
                <a:cs typeface="+mn-cs"/>
              </a:rPr>
              <a:t>(20,1000) and ………</a:t>
            </a:r>
          </a:p>
          <a:p>
            <a:pPr algn="l" rtl="0"/>
            <a:r>
              <a:rPr lang="en-US" sz="1400" kern="1200" baseline="0" dirty="0" smtClean="0">
                <a:solidFill>
                  <a:schemeClr val="tx1"/>
                </a:solidFill>
                <a:latin typeface="+mn-lt"/>
                <a:ea typeface="+mn-ea"/>
                <a:cs typeface="+mn-cs"/>
              </a:rPr>
              <a:t>(30,1000),…..,(30,4000)</a:t>
            </a:r>
          </a:p>
          <a:p>
            <a:pPr algn="l" rtl="0"/>
            <a:r>
              <a:rPr lang="en-US" sz="1400" kern="1200" baseline="0" dirty="0" smtClean="0">
                <a:solidFill>
                  <a:schemeClr val="tx1"/>
                </a:solidFill>
                <a:latin typeface="+mn-lt"/>
                <a:ea typeface="+mn-ea"/>
                <a:cs typeface="+mn-cs"/>
              </a:rPr>
              <a:t>(50,1000),……(50,4000)</a:t>
            </a:r>
          </a:p>
          <a:p>
            <a:pPr algn="l" rtl="0"/>
            <a:endParaRPr lang="en-US" sz="1400" kern="1200" baseline="0" dirty="0" smtClean="0">
              <a:solidFill>
                <a:schemeClr val="tx1"/>
              </a:solidFill>
              <a:latin typeface="+mn-lt"/>
              <a:ea typeface="+mn-ea"/>
              <a:cs typeface="+mn-cs"/>
            </a:endParaRPr>
          </a:p>
          <a:p>
            <a:pPr algn="l" rtl="0"/>
            <a:r>
              <a:rPr lang="en-US" sz="1400" kern="1200" baseline="0" dirty="0" smtClean="0">
                <a:solidFill>
                  <a:schemeClr val="tx1"/>
                </a:solidFill>
                <a:latin typeface="+mn-lt"/>
                <a:ea typeface="+mn-ea"/>
                <a:cs typeface="+mn-cs"/>
              </a:rPr>
              <a:t>If </a:t>
            </a:r>
            <a:r>
              <a:rPr lang="en-US" sz="1400" kern="1200" baseline="0" dirty="0" err="1" smtClean="0">
                <a:solidFill>
                  <a:schemeClr val="tx1"/>
                </a:solidFill>
                <a:latin typeface="+mn-lt"/>
                <a:ea typeface="+mn-ea"/>
                <a:cs typeface="+mn-cs"/>
              </a:rPr>
              <a:t>dept</a:t>
            </a:r>
            <a:r>
              <a:rPr lang="en-US" sz="1400" kern="1200" baseline="0" dirty="0" smtClean="0">
                <a:solidFill>
                  <a:schemeClr val="tx1"/>
                </a:solidFill>
                <a:latin typeface="+mn-lt"/>
                <a:ea typeface="+mn-ea"/>
                <a:cs typeface="+mn-cs"/>
              </a:rPr>
              <a:t> 10 has no instructors with salary 1000 so it </a:t>
            </a:r>
            <a:r>
              <a:rPr lang="en-US" sz="1400" kern="1200" baseline="0" dirty="0" err="1" smtClean="0">
                <a:solidFill>
                  <a:schemeClr val="tx1"/>
                </a:solidFill>
                <a:latin typeface="+mn-lt"/>
                <a:ea typeface="+mn-ea"/>
                <a:cs typeface="+mn-cs"/>
              </a:rPr>
              <a:t>willn’t</a:t>
            </a:r>
            <a:r>
              <a:rPr lang="en-US" sz="1400" kern="1200" baseline="0" dirty="0" smtClean="0">
                <a:solidFill>
                  <a:schemeClr val="tx1"/>
                </a:solidFill>
                <a:latin typeface="+mn-lt"/>
                <a:ea typeface="+mn-ea"/>
                <a:cs typeface="+mn-cs"/>
              </a:rPr>
              <a:t> shown in the result set.</a:t>
            </a:r>
            <a:endParaRPr lang="en-US" sz="1400" kern="1200" dirty="0" smtClean="0">
              <a:solidFill>
                <a:schemeClr val="tx1"/>
              </a:solidFill>
              <a:latin typeface="+mn-lt"/>
              <a:ea typeface="+mn-ea"/>
              <a:cs typeface="+mn-cs"/>
            </a:endParaRPr>
          </a:p>
          <a:p>
            <a:pPr algn="l" rtl="0"/>
            <a:endParaRPr lang="en-US" sz="1400" kern="1200" dirty="0" smtClean="0">
              <a:solidFill>
                <a:schemeClr val="tx1"/>
              </a:solidFill>
              <a:latin typeface="+mn-lt"/>
              <a:ea typeface="+mn-ea"/>
              <a:cs typeface="+mn-cs"/>
            </a:endParaRPr>
          </a:p>
          <a:p>
            <a:pPr algn="l" rtl="0"/>
            <a:endParaRPr lang="ar-EG" sz="1400" dirty="0"/>
          </a:p>
        </p:txBody>
      </p:sp>
      <p:sp>
        <p:nvSpPr>
          <p:cNvPr id="4" name="Slide Number Placeholder 3"/>
          <p:cNvSpPr>
            <a:spLocks noGrp="1"/>
          </p:cNvSpPr>
          <p:nvPr>
            <p:ph type="sldNum" sz="quarter" idx="10"/>
          </p:nvPr>
        </p:nvSpPr>
        <p:spPr/>
        <p:txBody>
          <a:bodyPr/>
          <a:lstStyle/>
          <a:p>
            <a:fld id="{001F0552-6070-4EA7-ADE3-3CE3BAAD9AB4}" type="slidenum">
              <a:rPr lang="ar-EG" smtClean="0"/>
              <a:t>18</a:t>
            </a:fld>
            <a:endParaRPr lang="ar-EG"/>
          </a:p>
        </p:txBody>
      </p:sp>
    </p:spTree>
    <p:extLst>
      <p:ext uri="{BB962C8B-B14F-4D97-AF65-F5344CB8AC3E}">
        <p14:creationId xmlns:p14="http://schemas.microsoft.com/office/powerpoint/2010/main" val="4243829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Dept_Id,Salary,count</a:t>
            </a:r>
            <a:r>
              <a:rPr lang="en-US" sz="1200" kern="1200" dirty="0" smtClean="0">
                <a:solidFill>
                  <a:schemeClr val="tx1"/>
                </a:solidFill>
                <a:latin typeface="+mn-lt"/>
                <a:ea typeface="+mn-ea"/>
                <a:cs typeface="+mn-cs"/>
              </a:rPr>
              <a:t>(*) from Instructor</a:t>
            </a:r>
          </a:p>
          <a:p>
            <a:pPr algn="l" rtl="0"/>
            <a:r>
              <a:rPr lang="en-US" sz="1200" kern="1200" dirty="0" smtClean="0">
                <a:solidFill>
                  <a:schemeClr val="tx1"/>
                </a:solidFill>
                <a:latin typeface="+mn-lt"/>
                <a:ea typeface="+mn-ea"/>
                <a:cs typeface="+mn-cs"/>
              </a:rPr>
              <a:t>where Salary is not null</a:t>
            </a:r>
          </a:p>
          <a:p>
            <a:pPr algn="l" rtl="0"/>
            <a:r>
              <a:rPr lang="en-US" sz="1200" kern="1200" dirty="0" smtClean="0">
                <a:solidFill>
                  <a:schemeClr val="tx1"/>
                </a:solidFill>
                <a:latin typeface="+mn-lt"/>
                <a:ea typeface="+mn-ea"/>
                <a:cs typeface="+mn-cs"/>
              </a:rPr>
              <a:t>group by </a:t>
            </a:r>
            <a:r>
              <a:rPr lang="en-US" sz="1200" kern="1200" dirty="0" err="1" smtClean="0">
                <a:solidFill>
                  <a:schemeClr val="tx1"/>
                </a:solidFill>
                <a:latin typeface="+mn-lt"/>
                <a:ea typeface="+mn-ea"/>
                <a:cs typeface="+mn-cs"/>
              </a:rPr>
              <a:t>Dept_Id,Salary</a:t>
            </a:r>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having </a:t>
            </a:r>
            <a:r>
              <a:rPr lang="en-US" sz="1200" kern="1200" dirty="0" err="1" smtClean="0">
                <a:solidFill>
                  <a:schemeClr val="tx1"/>
                </a:solidFill>
                <a:latin typeface="+mn-lt"/>
                <a:ea typeface="+mn-ea"/>
                <a:cs typeface="+mn-cs"/>
              </a:rPr>
              <a:t>Dept_Id</a:t>
            </a:r>
            <a:r>
              <a:rPr lang="en-US" sz="1200" kern="1200" dirty="0" smtClean="0">
                <a:solidFill>
                  <a:schemeClr val="tx1"/>
                </a:solidFill>
                <a:latin typeface="+mn-lt"/>
                <a:ea typeface="+mn-ea"/>
                <a:cs typeface="+mn-cs"/>
              </a:rPr>
              <a:t>&gt;8 and Salary&gt;3000</a:t>
            </a:r>
          </a:p>
        </p:txBody>
      </p:sp>
      <p:sp>
        <p:nvSpPr>
          <p:cNvPr id="4" name="Slide Number Placeholder 3"/>
          <p:cNvSpPr>
            <a:spLocks noGrp="1"/>
          </p:cNvSpPr>
          <p:nvPr>
            <p:ph type="sldNum" sz="quarter" idx="10"/>
          </p:nvPr>
        </p:nvSpPr>
        <p:spPr/>
        <p:txBody>
          <a:bodyPr/>
          <a:lstStyle/>
          <a:p>
            <a:fld id="{001F0552-6070-4EA7-ADE3-3CE3BAAD9AB4}" type="slidenum">
              <a:rPr lang="ar-EG" smtClean="0"/>
              <a:t>19</a:t>
            </a:fld>
            <a:endParaRPr lang="ar-EG"/>
          </a:p>
        </p:txBody>
      </p:sp>
    </p:spTree>
    <p:extLst>
      <p:ext uri="{BB962C8B-B14F-4D97-AF65-F5344CB8AC3E}">
        <p14:creationId xmlns:p14="http://schemas.microsoft.com/office/powerpoint/2010/main" val="1190182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Dept_Id,Salary,count</a:t>
            </a:r>
            <a:r>
              <a:rPr lang="en-US" sz="1200" kern="1200" dirty="0" smtClean="0">
                <a:solidFill>
                  <a:schemeClr val="tx1"/>
                </a:solidFill>
                <a:latin typeface="+mn-lt"/>
                <a:ea typeface="+mn-ea"/>
                <a:cs typeface="+mn-cs"/>
              </a:rPr>
              <a:t>(*) from Instructor</a:t>
            </a:r>
          </a:p>
          <a:p>
            <a:pPr algn="l" rtl="0"/>
            <a:r>
              <a:rPr lang="en-US" sz="1200" kern="1200" dirty="0" smtClean="0">
                <a:solidFill>
                  <a:schemeClr val="tx1"/>
                </a:solidFill>
                <a:latin typeface="+mn-lt"/>
                <a:ea typeface="+mn-ea"/>
                <a:cs typeface="+mn-cs"/>
              </a:rPr>
              <a:t>where Salary is not null</a:t>
            </a:r>
          </a:p>
          <a:p>
            <a:pPr algn="l" rtl="0"/>
            <a:r>
              <a:rPr lang="en-US" sz="1200" kern="1200" dirty="0" smtClean="0">
                <a:solidFill>
                  <a:schemeClr val="tx1"/>
                </a:solidFill>
                <a:latin typeface="+mn-lt"/>
                <a:ea typeface="+mn-ea"/>
                <a:cs typeface="+mn-cs"/>
              </a:rPr>
              <a:t>group by </a:t>
            </a:r>
            <a:r>
              <a:rPr lang="en-US" sz="1200" kern="1200" dirty="0" err="1" smtClean="0">
                <a:solidFill>
                  <a:schemeClr val="tx1"/>
                </a:solidFill>
                <a:latin typeface="+mn-lt"/>
                <a:ea typeface="+mn-ea"/>
                <a:cs typeface="+mn-cs"/>
              </a:rPr>
              <a:t>Dept_Id,Salary</a:t>
            </a:r>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having </a:t>
            </a:r>
            <a:r>
              <a:rPr lang="en-US" sz="1200" kern="1200" dirty="0" err="1" smtClean="0">
                <a:solidFill>
                  <a:schemeClr val="tx1"/>
                </a:solidFill>
                <a:latin typeface="+mn-lt"/>
                <a:ea typeface="+mn-ea"/>
                <a:cs typeface="+mn-cs"/>
              </a:rPr>
              <a:t>Dept_Id</a:t>
            </a:r>
            <a:r>
              <a:rPr lang="en-US" sz="1200" kern="1200" dirty="0" smtClean="0">
                <a:solidFill>
                  <a:schemeClr val="tx1"/>
                </a:solidFill>
                <a:latin typeface="+mn-lt"/>
                <a:ea typeface="+mn-ea"/>
                <a:cs typeface="+mn-cs"/>
              </a:rPr>
              <a:t>&gt;8 and Salary&gt;3000</a:t>
            </a:r>
          </a:p>
        </p:txBody>
      </p:sp>
      <p:sp>
        <p:nvSpPr>
          <p:cNvPr id="4" name="Slide Number Placeholder 3"/>
          <p:cNvSpPr>
            <a:spLocks noGrp="1"/>
          </p:cNvSpPr>
          <p:nvPr>
            <p:ph type="sldNum" sz="quarter" idx="10"/>
          </p:nvPr>
        </p:nvSpPr>
        <p:spPr/>
        <p:txBody>
          <a:bodyPr/>
          <a:lstStyle/>
          <a:p>
            <a:fld id="{001F0552-6070-4EA7-ADE3-3CE3BAAD9AB4}" type="slidenum">
              <a:rPr lang="ar-EG" smtClean="0"/>
              <a:t>20</a:t>
            </a:fld>
            <a:endParaRPr lang="ar-EG"/>
          </a:p>
        </p:txBody>
      </p:sp>
    </p:spTree>
    <p:extLst>
      <p:ext uri="{BB962C8B-B14F-4D97-AF65-F5344CB8AC3E}">
        <p14:creationId xmlns:p14="http://schemas.microsoft.com/office/powerpoint/2010/main" val="529479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21</a:t>
            </a:fld>
            <a:endParaRPr lang="ar-EG"/>
          </a:p>
        </p:txBody>
      </p:sp>
    </p:spTree>
    <p:extLst>
      <p:ext uri="{BB962C8B-B14F-4D97-AF65-F5344CB8AC3E}">
        <p14:creationId xmlns:p14="http://schemas.microsoft.com/office/powerpoint/2010/main" val="76094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a:t>
            </a:fld>
            <a:endParaRPr lang="ar-EG"/>
          </a:p>
        </p:txBody>
      </p:sp>
    </p:spTree>
    <p:extLst>
      <p:ext uri="{BB962C8B-B14F-4D97-AF65-F5344CB8AC3E}">
        <p14:creationId xmlns:p14="http://schemas.microsoft.com/office/powerpoint/2010/main" val="3671896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22</a:t>
            </a:fld>
            <a:endParaRPr lang="ar-EG"/>
          </a:p>
        </p:txBody>
      </p:sp>
    </p:spTree>
    <p:extLst>
      <p:ext uri="{BB962C8B-B14F-4D97-AF65-F5344CB8AC3E}">
        <p14:creationId xmlns:p14="http://schemas.microsoft.com/office/powerpoint/2010/main" val="1056800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23</a:t>
            </a:fld>
            <a:endParaRPr lang="ar-EG"/>
          </a:p>
        </p:txBody>
      </p:sp>
    </p:spTree>
    <p:extLst>
      <p:ext uri="{BB962C8B-B14F-4D97-AF65-F5344CB8AC3E}">
        <p14:creationId xmlns:p14="http://schemas.microsoft.com/office/powerpoint/2010/main" val="3122045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24</a:t>
            </a:fld>
            <a:endParaRPr lang="ar-EG"/>
          </a:p>
        </p:txBody>
      </p:sp>
    </p:spTree>
    <p:extLst>
      <p:ext uri="{BB962C8B-B14F-4D97-AF65-F5344CB8AC3E}">
        <p14:creationId xmlns:p14="http://schemas.microsoft.com/office/powerpoint/2010/main" val="2254209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25</a:t>
            </a:fld>
            <a:endParaRPr lang="ar-EG"/>
          </a:p>
        </p:txBody>
      </p:sp>
    </p:spTree>
    <p:extLst>
      <p:ext uri="{BB962C8B-B14F-4D97-AF65-F5344CB8AC3E}">
        <p14:creationId xmlns:p14="http://schemas.microsoft.com/office/powerpoint/2010/main" val="3902323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26</a:t>
            </a:fld>
            <a:endParaRPr lang="ar-EG"/>
          </a:p>
        </p:txBody>
      </p:sp>
    </p:spTree>
    <p:extLst>
      <p:ext uri="{BB962C8B-B14F-4D97-AF65-F5344CB8AC3E}">
        <p14:creationId xmlns:p14="http://schemas.microsoft.com/office/powerpoint/2010/main" val="252431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27</a:t>
            </a:fld>
            <a:endParaRPr lang="ar-EG"/>
          </a:p>
        </p:txBody>
      </p:sp>
    </p:spTree>
    <p:extLst>
      <p:ext uri="{BB962C8B-B14F-4D97-AF65-F5344CB8AC3E}">
        <p14:creationId xmlns:p14="http://schemas.microsoft.com/office/powerpoint/2010/main" val="1414859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28</a:t>
            </a:fld>
            <a:endParaRPr lang="ar-EG"/>
          </a:p>
        </p:txBody>
      </p:sp>
    </p:spTree>
    <p:extLst>
      <p:ext uri="{BB962C8B-B14F-4D97-AF65-F5344CB8AC3E}">
        <p14:creationId xmlns:p14="http://schemas.microsoft.com/office/powerpoint/2010/main" val="2333025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29</a:t>
            </a:fld>
            <a:endParaRPr lang="ar-EG"/>
          </a:p>
        </p:txBody>
      </p:sp>
    </p:spTree>
    <p:extLst>
      <p:ext uri="{BB962C8B-B14F-4D97-AF65-F5344CB8AC3E}">
        <p14:creationId xmlns:p14="http://schemas.microsoft.com/office/powerpoint/2010/main" val="760614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a:t>
            </a:fld>
            <a:endParaRPr lang="ar-EG"/>
          </a:p>
        </p:txBody>
      </p:sp>
    </p:spTree>
    <p:extLst>
      <p:ext uri="{BB962C8B-B14F-4D97-AF65-F5344CB8AC3E}">
        <p14:creationId xmlns:p14="http://schemas.microsoft.com/office/powerpoint/2010/main" val="2304677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4</a:t>
            </a:fld>
            <a:endParaRPr lang="ar-EG"/>
          </a:p>
        </p:txBody>
      </p:sp>
    </p:spTree>
    <p:extLst>
      <p:ext uri="{BB962C8B-B14F-4D97-AF65-F5344CB8AC3E}">
        <p14:creationId xmlns:p14="http://schemas.microsoft.com/office/powerpoint/2010/main" val="220990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5</a:t>
            </a:fld>
            <a:endParaRPr lang="ar-EG"/>
          </a:p>
        </p:txBody>
      </p:sp>
    </p:spTree>
    <p:extLst>
      <p:ext uri="{BB962C8B-B14F-4D97-AF65-F5344CB8AC3E}">
        <p14:creationId xmlns:p14="http://schemas.microsoft.com/office/powerpoint/2010/main" val="4218741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6</a:t>
            </a:fld>
            <a:endParaRPr lang="ar-EG"/>
          </a:p>
        </p:txBody>
      </p:sp>
    </p:spTree>
    <p:extLst>
      <p:ext uri="{BB962C8B-B14F-4D97-AF65-F5344CB8AC3E}">
        <p14:creationId xmlns:p14="http://schemas.microsoft.com/office/powerpoint/2010/main" val="1050489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7</a:t>
            </a:fld>
            <a:endParaRPr lang="ar-EG"/>
          </a:p>
        </p:txBody>
      </p:sp>
    </p:spTree>
    <p:extLst>
      <p:ext uri="{BB962C8B-B14F-4D97-AF65-F5344CB8AC3E}">
        <p14:creationId xmlns:p14="http://schemas.microsoft.com/office/powerpoint/2010/main" val="12514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8</a:t>
            </a:fld>
            <a:endParaRPr lang="ar-EG"/>
          </a:p>
        </p:txBody>
      </p:sp>
    </p:spTree>
    <p:extLst>
      <p:ext uri="{BB962C8B-B14F-4D97-AF65-F5344CB8AC3E}">
        <p14:creationId xmlns:p14="http://schemas.microsoft.com/office/powerpoint/2010/main" val="2626982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Instructor.Ins_Id,Instructor.Ins_Name</a:t>
            </a:r>
            <a:r>
              <a:rPr lang="en-US" sz="1200" kern="1200" dirty="0" smtClean="0">
                <a:solidFill>
                  <a:schemeClr val="tx1"/>
                </a:solidFill>
                <a:latin typeface="+mn-lt"/>
                <a:ea typeface="+mn-ea"/>
                <a:cs typeface="+mn-cs"/>
              </a:rPr>
              <a:t>, coalesce(</a:t>
            </a:r>
            <a:r>
              <a:rPr lang="en-US" sz="1200" kern="1200" dirty="0" err="1" smtClean="0">
                <a:solidFill>
                  <a:schemeClr val="tx1"/>
                </a:solidFill>
                <a:latin typeface="+mn-lt"/>
                <a:ea typeface="+mn-ea"/>
                <a:cs typeface="+mn-cs"/>
              </a:rPr>
              <a:t>Ins_Degree,convert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(50),salary),convert(</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(50),bonus)) </a:t>
            </a:r>
          </a:p>
          <a:p>
            <a:pPr algn="l" rtl="0"/>
            <a:r>
              <a:rPr lang="en-US" sz="1200" kern="1200" dirty="0" smtClean="0">
                <a:solidFill>
                  <a:schemeClr val="tx1"/>
                </a:solidFill>
                <a:latin typeface="+mn-lt"/>
                <a:ea typeface="+mn-ea"/>
                <a:cs typeface="+mn-cs"/>
              </a:rPr>
              <a:t>from Instructor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11</a:t>
            </a:fld>
            <a:endParaRPr lang="ar-EG"/>
          </a:p>
        </p:txBody>
      </p:sp>
    </p:spTree>
    <p:extLst>
      <p:ext uri="{BB962C8B-B14F-4D97-AF65-F5344CB8AC3E}">
        <p14:creationId xmlns:p14="http://schemas.microsoft.com/office/powerpoint/2010/main" val="2254121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5FDE23-D4E3-4985-BAFD-7645A29F1546}"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70244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FDE23-D4E3-4985-BAFD-7645A29F1546}"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516108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FDE23-D4E3-4985-BAFD-7645A29F1546}"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1567128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FDE23-D4E3-4985-BAFD-7645A29F1546}"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291301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5FDE23-D4E3-4985-BAFD-7645A29F1546}"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136068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5FDE23-D4E3-4985-BAFD-7645A29F1546}"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217390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5FDE23-D4E3-4985-BAFD-7645A29F1546}" type="datetimeFigureOut">
              <a:rPr lang="en-US" smtClean="0"/>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1721657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5FDE23-D4E3-4985-BAFD-7645A29F1546}" type="datetimeFigureOut">
              <a:rPr lang="en-US" smtClean="0"/>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307489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FDE23-D4E3-4985-BAFD-7645A29F1546}" type="datetimeFigureOut">
              <a:rPr lang="en-US" smtClean="0"/>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217771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FDE23-D4E3-4985-BAFD-7645A29F1546}"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236085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FDE23-D4E3-4985-BAFD-7645A29F1546}"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335381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FDE23-D4E3-4985-BAFD-7645A29F1546}" type="datetimeFigureOut">
              <a:rPr lang="en-US" smtClean="0"/>
              <a:t>5/24/2022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3F350-FFB0-4196-859D-3921274E167D}" type="slidenum">
              <a:rPr lang="en-US" smtClean="0"/>
              <a:t>‹#›</a:t>
            </a:fld>
            <a:endParaRPr lang="en-US"/>
          </a:p>
        </p:txBody>
      </p:sp>
    </p:spTree>
    <p:extLst>
      <p:ext uri="{BB962C8B-B14F-4D97-AF65-F5344CB8AC3E}">
        <p14:creationId xmlns:p14="http://schemas.microsoft.com/office/powerpoint/2010/main" val="3313222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SQL Functions</a:t>
            </a:r>
            <a:endParaRPr lang="ar-EG" dirty="0"/>
          </a:p>
        </p:txBody>
      </p:sp>
      <p:sp>
        <p:nvSpPr>
          <p:cNvPr id="3" name="Content Placeholder 2"/>
          <p:cNvSpPr>
            <a:spLocks noGrp="1"/>
          </p:cNvSpPr>
          <p:nvPr>
            <p:ph idx="1"/>
          </p:nvPr>
        </p:nvSpPr>
        <p:spPr>
          <a:xfrm>
            <a:off x="838200" y="1825624"/>
            <a:ext cx="10515600" cy="4928743"/>
          </a:xfrm>
        </p:spPr>
        <p:txBody>
          <a:bodyPr/>
          <a:lstStyle/>
          <a:p>
            <a:pPr marL="82296" indent="0">
              <a:buNone/>
            </a:pPr>
            <a:endParaRPr lang="ar-EG" dirty="0"/>
          </a:p>
        </p:txBody>
      </p:sp>
      <p:sp>
        <p:nvSpPr>
          <p:cNvPr id="5" name="Rectangle 4"/>
          <p:cNvSpPr/>
          <p:nvPr/>
        </p:nvSpPr>
        <p:spPr>
          <a:xfrm>
            <a:off x="4695444" y="2249202"/>
            <a:ext cx="3523488" cy="1914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t>
            </a:r>
            <a:endParaRPr lang="en-US" dirty="0"/>
          </a:p>
        </p:txBody>
      </p:sp>
      <p:cxnSp>
        <p:nvCxnSpPr>
          <p:cNvPr id="7" name="Straight Arrow Connector 6"/>
          <p:cNvCxnSpPr/>
          <p:nvPr/>
        </p:nvCxnSpPr>
        <p:spPr>
          <a:xfrm>
            <a:off x="3076956" y="2528029"/>
            <a:ext cx="1950720" cy="36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755392" y="3154965"/>
            <a:ext cx="1950720" cy="36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755392" y="3932568"/>
            <a:ext cx="1950720" cy="1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29600" y="3084576"/>
            <a:ext cx="1597152" cy="33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139696" y="2218005"/>
            <a:ext cx="926592" cy="5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Arg1</a:t>
            </a:r>
            <a:endParaRPr lang="en-US" dirty="0"/>
          </a:p>
        </p:txBody>
      </p:sp>
      <p:sp>
        <p:nvSpPr>
          <p:cNvPr id="15" name="Rectangle 14"/>
          <p:cNvSpPr/>
          <p:nvPr/>
        </p:nvSpPr>
        <p:spPr>
          <a:xfrm>
            <a:off x="2150364" y="2967163"/>
            <a:ext cx="926592" cy="597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Arg2</a:t>
            </a:r>
            <a:endParaRPr lang="en-US" dirty="0"/>
          </a:p>
        </p:txBody>
      </p:sp>
      <p:sp>
        <p:nvSpPr>
          <p:cNvPr id="16" name="Rectangle 15"/>
          <p:cNvSpPr/>
          <p:nvPr/>
        </p:nvSpPr>
        <p:spPr>
          <a:xfrm>
            <a:off x="2150364" y="3706144"/>
            <a:ext cx="926592" cy="502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Arg3</a:t>
            </a:r>
            <a:endParaRPr lang="en-US" dirty="0"/>
          </a:p>
        </p:txBody>
      </p:sp>
      <p:sp>
        <p:nvSpPr>
          <p:cNvPr id="17" name="Rectangle 16"/>
          <p:cNvSpPr/>
          <p:nvPr/>
        </p:nvSpPr>
        <p:spPr>
          <a:xfrm>
            <a:off x="9837420" y="2531108"/>
            <a:ext cx="1219200" cy="117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Value</a:t>
            </a:r>
            <a:endParaRPr lang="en-US" dirty="0"/>
          </a:p>
        </p:txBody>
      </p:sp>
      <p:cxnSp>
        <p:nvCxnSpPr>
          <p:cNvPr id="19" name="Straight Arrow Connector 18"/>
          <p:cNvCxnSpPr/>
          <p:nvPr/>
        </p:nvCxnSpPr>
        <p:spPr>
          <a:xfrm>
            <a:off x="6462522" y="4208622"/>
            <a:ext cx="0" cy="424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3076956" y="4586924"/>
            <a:ext cx="6505956" cy="46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76956" y="4632960"/>
            <a:ext cx="0" cy="475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582912" y="4632960"/>
            <a:ext cx="0" cy="42672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402080" y="5108448"/>
            <a:ext cx="3425952" cy="115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Single Row Functions</a:t>
            </a:r>
          </a:p>
          <a:p>
            <a:pPr algn="ctr"/>
            <a:r>
              <a:rPr lang="en-US" dirty="0" smtClean="0"/>
              <a:t>Returns one result per Row</a:t>
            </a:r>
            <a:endParaRPr lang="en-US" dirty="0"/>
          </a:p>
        </p:txBody>
      </p:sp>
      <p:sp>
        <p:nvSpPr>
          <p:cNvPr id="30" name="Rectangle 29"/>
          <p:cNvSpPr/>
          <p:nvPr/>
        </p:nvSpPr>
        <p:spPr>
          <a:xfrm>
            <a:off x="7863840" y="5108448"/>
            <a:ext cx="3489960" cy="118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Multiple row Functions</a:t>
            </a:r>
          </a:p>
          <a:p>
            <a:pPr algn="ctr"/>
            <a:r>
              <a:rPr lang="en-US" dirty="0" smtClean="0"/>
              <a:t>Returns one result per set of rows</a:t>
            </a:r>
            <a:endParaRPr lang="en-US" dirty="0"/>
          </a:p>
        </p:txBody>
      </p:sp>
    </p:spTree>
    <p:extLst>
      <p:ext uri="{BB962C8B-B14F-4D97-AF65-F5344CB8AC3E}">
        <p14:creationId xmlns:p14="http://schemas.microsoft.com/office/powerpoint/2010/main" val="894915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the ISNULL() function</a:t>
            </a:r>
            <a:endParaRPr lang="ar-EG" dirty="0"/>
          </a:p>
        </p:txBody>
      </p:sp>
      <p:sp>
        <p:nvSpPr>
          <p:cNvPr id="3" name="Content Placeholder 2"/>
          <p:cNvSpPr>
            <a:spLocks noGrp="1"/>
          </p:cNvSpPr>
          <p:nvPr>
            <p:ph idx="1"/>
          </p:nvPr>
        </p:nvSpPr>
        <p:spPr/>
        <p:txBody>
          <a:bodyPr>
            <a:normAutofit/>
          </a:bodyPr>
          <a:lstStyle/>
          <a:p>
            <a:pPr algn="l" rtl="0"/>
            <a:r>
              <a:rPr lang="en-US" sz="2400" dirty="0"/>
              <a:t>This function accepts a single expression and a substitution value. If the source is not equal to null, then the ISNULL() function passes the value on. However, if the source is null, then the second parameter is substituted for the null.</a:t>
            </a:r>
          </a:p>
          <a:p>
            <a:pPr algn="l" rtl="0"/>
            <a:r>
              <a:rPr lang="en-US" sz="2400" dirty="0"/>
              <a:t>ISNULL(</a:t>
            </a:r>
            <a:r>
              <a:rPr lang="en-US" sz="2400" dirty="0" err="1"/>
              <a:t>source_expression</a:t>
            </a:r>
            <a:r>
              <a:rPr lang="en-US" sz="2400" dirty="0"/>
              <a:t>, </a:t>
            </a:r>
            <a:r>
              <a:rPr lang="en-US" sz="2400" dirty="0" err="1"/>
              <a:t>replacement_value</a:t>
            </a:r>
            <a:r>
              <a:rPr lang="en-US" sz="2400" dirty="0"/>
              <a:t>)</a:t>
            </a:r>
          </a:p>
          <a:p>
            <a:pPr algn="l" rtl="0"/>
            <a:endParaRPr lang="ar-EG" sz="2400" dirty="0"/>
          </a:p>
        </p:txBody>
      </p:sp>
      <p:graphicFrame>
        <p:nvGraphicFramePr>
          <p:cNvPr id="4" name="Table 3"/>
          <p:cNvGraphicFramePr>
            <a:graphicFrameLocks noGrp="1"/>
          </p:cNvGraphicFramePr>
          <p:nvPr>
            <p:extLst/>
          </p:nvPr>
        </p:nvGraphicFramePr>
        <p:xfrm>
          <a:off x="3352800" y="4191000"/>
          <a:ext cx="6096000" cy="1188720"/>
        </p:xfrm>
        <a:graphic>
          <a:graphicData uri="http://schemas.openxmlformats.org/drawingml/2006/table">
            <a:tbl>
              <a:tblPr rtl="1" firstRow="1" bandRow="1">
                <a:tableStyleId>{5C22544A-7EE6-4342-B048-85BDC9FD1C3A}</a:tableStyleId>
              </a:tblPr>
              <a:tblGrid>
                <a:gridCol w="6096000"/>
              </a:tblGrid>
              <a:tr h="1143000">
                <a:tc>
                  <a:txBody>
                    <a:bodyPr/>
                    <a:lstStyle/>
                    <a:p>
                      <a:pPr algn="l" rtl="0"/>
                      <a:r>
                        <a:rPr kumimoji="0" lang="en-US" sz="1800" b="0" i="0" u="none" strike="noStrike" kern="1200" baseline="0" dirty="0" smtClean="0">
                          <a:solidFill>
                            <a:schemeClr val="lt1"/>
                          </a:solidFill>
                          <a:latin typeface="+mn-lt"/>
                          <a:ea typeface="+mn-ea"/>
                          <a:cs typeface="+mn-cs"/>
                        </a:rPr>
                        <a:t>SELECT </a:t>
                      </a:r>
                      <a:r>
                        <a:rPr kumimoji="0" lang="en-US" sz="1800" b="0" i="0" u="none" strike="noStrike" kern="1200" baseline="0" dirty="0" err="1" smtClean="0">
                          <a:solidFill>
                            <a:schemeClr val="lt1"/>
                          </a:solidFill>
                          <a:latin typeface="+mn-lt"/>
                          <a:ea typeface="+mn-ea"/>
                          <a:cs typeface="+mn-cs"/>
                        </a:rPr>
                        <a:t>FirstName</a:t>
                      </a:r>
                      <a:r>
                        <a:rPr kumimoji="0" lang="en-US" sz="1800" b="0" i="0" u="none" strike="noStrike" kern="1200" baseline="0" dirty="0" smtClean="0">
                          <a:solidFill>
                            <a:schemeClr val="lt1"/>
                          </a:solidFill>
                          <a:latin typeface="+mn-lt"/>
                          <a:ea typeface="+mn-ea"/>
                          <a:cs typeface="+mn-cs"/>
                        </a:rPr>
                        <a:t>, </a:t>
                      </a:r>
                      <a:r>
                        <a:rPr kumimoji="0" lang="en-US" sz="1800" b="0" i="0" u="none" strike="noStrike" kern="1200" baseline="0" dirty="0" err="1" smtClean="0">
                          <a:solidFill>
                            <a:schemeClr val="lt1"/>
                          </a:solidFill>
                          <a:latin typeface="+mn-lt"/>
                          <a:ea typeface="+mn-ea"/>
                          <a:cs typeface="+mn-cs"/>
                        </a:rPr>
                        <a:t>LastName</a:t>
                      </a:r>
                      <a:r>
                        <a:rPr kumimoji="0" lang="en-US" sz="1800" b="0" i="0" u="none" strike="noStrike" kern="1200" baseline="0" dirty="0" smtClean="0">
                          <a:solidFill>
                            <a:schemeClr val="lt1"/>
                          </a:solidFill>
                          <a:latin typeface="+mn-lt"/>
                          <a:ea typeface="+mn-ea"/>
                          <a:cs typeface="+mn-cs"/>
                        </a:rPr>
                        <a:t>, ISNULL(</a:t>
                      </a:r>
                      <a:r>
                        <a:rPr kumimoji="0" lang="en-US" sz="1800" b="0" i="0" u="none" strike="noStrike" kern="1200" baseline="0" dirty="0" err="1" smtClean="0">
                          <a:solidFill>
                            <a:schemeClr val="lt1"/>
                          </a:solidFill>
                          <a:latin typeface="+mn-lt"/>
                          <a:ea typeface="+mn-ea"/>
                          <a:cs typeface="+mn-cs"/>
                        </a:rPr>
                        <a:t>Nickname,’none</a:t>
                      </a:r>
                      <a:r>
                        <a:rPr kumimoji="0" lang="en-US" sz="1800" b="0" i="0" u="none" strike="noStrike" kern="1200" baseline="0" dirty="0" smtClean="0">
                          <a:solidFill>
                            <a:schemeClr val="lt1"/>
                          </a:solidFill>
                          <a:latin typeface="+mn-lt"/>
                          <a:ea typeface="+mn-ea"/>
                          <a:cs typeface="+mn-cs"/>
                        </a:rPr>
                        <a:t>’)</a:t>
                      </a:r>
                    </a:p>
                    <a:p>
                      <a:pPr algn="l" rtl="0"/>
                      <a:r>
                        <a:rPr kumimoji="0" lang="en-US" sz="1800" b="0" i="0" u="none" strike="noStrike" kern="1200" baseline="0" dirty="0" smtClean="0">
                          <a:solidFill>
                            <a:schemeClr val="lt1"/>
                          </a:solidFill>
                          <a:latin typeface="+mn-lt"/>
                          <a:ea typeface="+mn-ea"/>
                          <a:cs typeface="+mn-cs"/>
                        </a:rPr>
                        <a:t>FROM Customer</a:t>
                      </a:r>
                    </a:p>
                    <a:p>
                      <a:pPr algn="l" rtl="0"/>
                      <a:endParaRPr kumimoji="0" lang="en-US" sz="1800" b="0" i="0" u="none" strike="noStrike" kern="1200" baseline="0" dirty="0" smtClean="0">
                        <a:solidFill>
                          <a:schemeClr val="lt1"/>
                        </a:solidFill>
                        <a:latin typeface="+mn-lt"/>
                        <a:ea typeface="+mn-ea"/>
                        <a:cs typeface="+mn-cs"/>
                      </a:endParaRPr>
                    </a:p>
                    <a:p>
                      <a:pPr algn="l" rtl="0"/>
                      <a:r>
                        <a:rPr kumimoji="0" lang="en-US" sz="1800" b="0" i="0" u="none" strike="noStrike" kern="1200" baseline="0" dirty="0" smtClean="0">
                          <a:solidFill>
                            <a:schemeClr val="lt1"/>
                          </a:solidFill>
                          <a:latin typeface="+mn-lt"/>
                          <a:ea typeface="+mn-ea"/>
                          <a:cs typeface="+mn-cs"/>
                        </a:rPr>
                        <a:t>If nickname is null ,it will be replaced by ‘none’</a:t>
                      </a:r>
                      <a:endParaRPr lang="ar-EG" dirty="0"/>
                    </a:p>
                  </a:txBody>
                  <a:tcPr/>
                </a:tc>
              </a:tr>
            </a:tbl>
          </a:graphicData>
        </a:graphic>
      </p:graphicFrame>
    </p:spTree>
    <p:extLst>
      <p:ext uri="{BB962C8B-B14F-4D97-AF65-F5344CB8AC3E}">
        <p14:creationId xmlns:p14="http://schemas.microsoft.com/office/powerpoint/2010/main" val="3767768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the COALESCE() function</a:t>
            </a:r>
            <a:endParaRPr lang="ar-EG" dirty="0"/>
          </a:p>
        </p:txBody>
      </p:sp>
      <p:sp>
        <p:nvSpPr>
          <p:cNvPr id="3" name="Content Placeholder 2"/>
          <p:cNvSpPr>
            <a:spLocks noGrp="1"/>
          </p:cNvSpPr>
          <p:nvPr>
            <p:ph idx="1"/>
          </p:nvPr>
        </p:nvSpPr>
        <p:spPr/>
        <p:txBody>
          <a:bodyPr/>
          <a:lstStyle/>
          <a:p>
            <a:pPr algn="l" rtl="0"/>
            <a:r>
              <a:rPr lang="en-US" dirty="0"/>
              <a:t>COALESCE() accepts a list of expressions or columns and returns </a:t>
            </a:r>
            <a:r>
              <a:rPr lang="en-US" dirty="0" smtClean="0"/>
              <a:t>the first </a:t>
            </a:r>
            <a:r>
              <a:rPr lang="en-US" dirty="0"/>
              <a:t>non-null value, as follows:</a:t>
            </a:r>
          </a:p>
          <a:p>
            <a:pPr algn="l" rtl="0"/>
            <a:r>
              <a:rPr lang="en-US" dirty="0"/>
              <a:t>COALESCE(expression, expression, </a:t>
            </a:r>
            <a:r>
              <a:rPr lang="en-US" dirty="0" smtClean="0"/>
              <a:t>...)</a:t>
            </a:r>
          </a:p>
          <a:p>
            <a:pPr marL="82296" indent="0">
              <a:buNone/>
            </a:pPr>
            <a:endParaRPr lang="ar-EG" dirty="0"/>
          </a:p>
        </p:txBody>
      </p:sp>
      <p:graphicFrame>
        <p:nvGraphicFramePr>
          <p:cNvPr id="4" name="Table 3"/>
          <p:cNvGraphicFramePr>
            <a:graphicFrameLocks noGrp="1"/>
          </p:cNvGraphicFramePr>
          <p:nvPr>
            <p:extLst/>
          </p:nvPr>
        </p:nvGraphicFramePr>
        <p:xfrm>
          <a:off x="3581400" y="4191000"/>
          <a:ext cx="6096000" cy="1188720"/>
        </p:xfrm>
        <a:graphic>
          <a:graphicData uri="http://schemas.openxmlformats.org/drawingml/2006/table">
            <a:tbl>
              <a:tblPr rtl="1" firstRow="1" bandRow="1">
                <a:tableStyleId>{5C22544A-7EE6-4342-B048-85BDC9FD1C3A}</a:tableStyleId>
              </a:tblPr>
              <a:tblGrid>
                <a:gridCol w="6096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lt1"/>
                          </a:solidFill>
                          <a:latin typeface="+mn-lt"/>
                          <a:ea typeface="+mn-ea"/>
                          <a:cs typeface="+mn-cs"/>
                        </a:rPr>
                        <a:t>select </a:t>
                      </a:r>
                      <a:r>
                        <a:rPr kumimoji="0" lang="en-US" sz="1800" b="1" kern="1200" dirty="0" err="1" smtClean="0">
                          <a:solidFill>
                            <a:schemeClr val="lt1"/>
                          </a:solidFill>
                          <a:latin typeface="+mn-lt"/>
                          <a:ea typeface="+mn-ea"/>
                          <a:cs typeface="+mn-cs"/>
                        </a:rPr>
                        <a:t>id,coalesce</a:t>
                      </a:r>
                      <a:r>
                        <a:rPr kumimoji="0" lang="en-US" sz="1800" b="1" kern="1200" dirty="0" smtClean="0">
                          <a:solidFill>
                            <a:schemeClr val="lt1"/>
                          </a:solidFill>
                          <a:latin typeface="+mn-lt"/>
                          <a:ea typeface="+mn-ea"/>
                          <a:cs typeface="+mn-cs"/>
                        </a:rPr>
                        <a:t>(col1,col2,col3,0) from </a:t>
                      </a:r>
                      <a:r>
                        <a:rPr kumimoji="0" lang="en-US" sz="1800" b="1" kern="1200" dirty="0" err="1" smtClean="0">
                          <a:solidFill>
                            <a:schemeClr val="lt1"/>
                          </a:solidFill>
                          <a:latin typeface="+mn-lt"/>
                          <a:ea typeface="+mn-ea"/>
                          <a:cs typeface="+mn-cs"/>
                        </a:rPr>
                        <a:t>null_tables</a:t>
                      </a:r>
                      <a:endParaRPr kumimoji="0" lang="en-US" sz="1800" b="1" kern="1200" dirty="0" smtClean="0">
                        <a:solidFill>
                          <a:schemeClr val="lt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b="1" kern="1200" dirty="0" smtClean="0">
                        <a:solidFill>
                          <a:schemeClr val="lt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lt1"/>
                          </a:solidFill>
                          <a:latin typeface="+mn-lt"/>
                          <a:ea typeface="+mn-ea"/>
                          <a:cs typeface="+mn-cs"/>
                        </a:rPr>
                        <a:t>Will return first non null value</a:t>
                      </a:r>
                    </a:p>
                    <a:p>
                      <a:pPr algn="l" rtl="0"/>
                      <a:endParaRPr lang="ar-EG" dirty="0"/>
                    </a:p>
                  </a:txBody>
                  <a:tcPr/>
                </a:tc>
              </a:tr>
            </a:tbl>
          </a:graphicData>
        </a:graphic>
      </p:graphicFrame>
    </p:spTree>
    <p:extLst>
      <p:ext uri="{BB962C8B-B14F-4D97-AF65-F5344CB8AC3E}">
        <p14:creationId xmlns:p14="http://schemas.microsoft.com/office/powerpoint/2010/main" val="1217971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are Group Functions</a:t>
            </a:r>
            <a:endParaRPr lang="ar-EG" dirty="0"/>
          </a:p>
        </p:txBody>
      </p:sp>
      <p:sp>
        <p:nvSpPr>
          <p:cNvPr id="3" name="Content Placeholder 2"/>
          <p:cNvSpPr>
            <a:spLocks noGrp="1"/>
          </p:cNvSpPr>
          <p:nvPr>
            <p:ph idx="1"/>
          </p:nvPr>
        </p:nvSpPr>
        <p:spPr/>
        <p:txBody>
          <a:bodyPr/>
          <a:lstStyle/>
          <a:p>
            <a:pPr algn="l" rtl="0"/>
            <a:r>
              <a:rPr lang="en-US" dirty="0" smtClean="0"/>
              <a:t>Group Functions operate On sets of Rows</a:t>
            </a:r>
          </a:p>
          <a:p>
            <a:pPr marL="0" indent="0" algn="l" rtl="0">
              <a:buNone/>
            </a:pPr>
            <a:r>
              <a:rPr lang="en-US" dirty="0" smtClean="0"/>
              <a:t>To give one result per group</a:t>
            </a:r>
          </a:p>
          <a:p>
            <a:pPr marL="0" indent="0" algn="l" rtl="0">
              <a:buNone/>
            </a:pPr>
            <a:r>
              <a:rPr lang="en-US" dirty="0" smtClean="0"/>
              <a:t>Ex : Maximum Salary In Employee Table</a:t>
            </a:r>
          </a:p>
          <a:p>
            <a:pPr marL="0" indent="0" algn="l" rtl="0">
              <a:buNone/>
            </a:pPr>
            <a:endParaRPr lang="en-US" dirty="0" smtClean="0"/>
          </a:p>
          <a:p>
            <a:r>
              <a:rPr lang="en-US" dirty="0" smtClean="0"/>
              <a:t>Types :  </a:t>
            </a:r>
            <a:r>
              <a:rPr lang="en-US" dirty="0" err="1" smtClean="0"/>
              <a:t>Avg</a:t>
            </a:r>
            <a:r>
              <a:rPr lang="en-US" dirty="0" smtClean="0"/>
              <a:t> ,</a:t>
            </a:r>
            <a:r>
              <a:rPr lang="en-US" dirty="0" err="1" smtClean="0"/>
              <a:t>Min,Max,Sum,Count</a:t>
            </a:r>
            <a:endParaRPr lang="ar-EG" dirty="0"/>
          </a:p>
        </p:txBody>
      </p:sp>
    </p:spTree>
    <p:extLst>
      <p:ext uri="{BB962C8B-B14F-4D97-AF65-F5344CB8AC3E}">
        <p14:creationId xmlns:p14="http://schemas.microsoft.com/office/powerpoint/2010/main" val="3741975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Function Syntax</a:t>
            </a:r>
            <a:endParaRPr lang="ar-EG" dirty="0"/>
          </a:p>
        </p:txBody>
      </p:sp>
      <p:sp>
        <p:nvSpPr>
          <p:cNvPr id="3" name="Content Placeholder 2"/>
          <p:cNvSpPr>
            <a:spLocks noGrp="1"/>
          </p:cNvSpPr>
          <p:nvPr>
            <p:ph idx="1"/>
          </p:nvPr>
        </p:nvSpPr>
        <p:spPr/>
        <p:txBody>
          <a:bodyPr/>
          <a:lstStyle/>
          <a:p>
            <a:pPr marL="0" indent="0" algn="l" rtl="0">
              <a:buNone/>
            </a:pPr>
            <a:r>
              <a:rPr lang="en-US" dirty="0" smtClean="0"/>
              <a:t>Select [column, ] , </a:t>
            </a:r>
            <a:r>
              <a:rPr lang="en-US" dirty="0" err="1" smtClean="0"/>
              <a:t>group_function</a:t>
            </a:r>
            <a:r>
              <a:rPr lang="en-US" dirty="0" smtClean="0"/>
              <a:t>(column)</a:t>
            </a:r>
          </a:p>
          <a:p>
            <a:pPr marL="0" indent="0" algn="l" rtl="0">
              <a:buNone/>
            </a:pPr>
            <a:r>
              <a:rPr lang="en-US" dirty="0" smtClean="0"/>
              <a:t>From table</a:t>
            </a:r>
          </a:p>
          <a:p>
            <a:pPr marL="0" indent="0" algn="l" rtl="0">
              <a:buNone/>
            </a:pPr>
            <a:r>
              <a:rPr lang="en-US" dirty="0" smtClean="0"/>
              <a:t>[Where </a:t>
            </a:r>
            <a:r>
              <a:rPr lang="en-US" dirty="0" err="1" smtClean="0"/>
              <a:t>Conditins</a:t>
            </a:r>
            <a:r>
              <a:rPr lang="en-US" dirty="0" smtClean="0"/>
              <a:t>]</a:t>
            </a:r>
          </a:p>
          <a:p>
            <a:pPr marL="0" indent="0" algn="l" rtl="0">
              <a:buNone/>
            </a:pPr>
            <a:r>
              <a:rPr lang="en-US" dirty="0" smtClean="0"/>
              <a:t>[Group by column]</a:t>
            </a:r>
          </a:p>
          <a:p>
            <a:pPr marL="0" indent="0" algn="l" rtl="0">
              <a:buNone/>
            </a:pPr>
            <a:r>
              <a:rPr lang="en-US" dirty="0" smtClean="0"/>
              <a:t>[Order by column]</a:t>
            </a:r>
          </a:p>
          <a:p>
            <a:pPr marL="0" indent="0" algn="l" rtl="0">
              <a:buNone/>
            </a:pPr>
            <a:endParaRPr lang="ar-EG" dirty="0"/>
          </a:p>
        </p:txBody>
      </p:sp>
    </p:spTree>
    <p:extLst>
      <p:ext uri="{BB962C8B-B14F-4D97-AF65-F5344CB8AC3E}">
        <p14:creationId xmlns:p14="http://schemas.microsoft.com/office/powerpoint/2010/main" val="1946674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On Functions</a:t>
            </a:r>
            <a:endParaRPr lang="ar-EG" dirty="0"/>
          </a:p>
        </p:txBody>
      </p:sp>
      <p:sp>
        <p:nvSpPr>
          <p:cNvPr id="3" name="Content Placeholder 2"/>
          <p:cNvSpPr>
            <a:spLocks noGrp="1"/>
          </p:cNvSpPr>
          <p:nvPr>
            <p:ph idx="1"/>
          </p:nvPr>
        </p:nvSpPr>
        <p:spPr/>
        <p:txBody>
          <a:bodyPr/>
          <a:lstStyle/>
          <a:p>
            <a:pPr marL="0" indent="0" algn="l" rtl="0">
              <a:buNone/>
            </a:pPr>
            <a:r>
              <a:rPr lang="en-US" dirty="0" smtClean="0"/>
              <a:t>Select Min(salary) , Max(salary) , </a:t>
            </a:r>
            <a:r>
              <a:rPr lang="en-US" dirty="0" err="1" smtClean="0"/>
              <a:t>Avg</a:t>
            </a:r>
            <a:r>
              <a:rPr lang="en-US" dirty="0" smtClean="0"/>
              <a:t>(salary) , Sum(salary)</a:t>
            </a:r>
          </a:p>
          <a:p>
            <a:pPr marL="0" indent="0" algn="l" rtl="0">
              <a:buNone/>
            </a:pPr>
            <a:r>
              <a:rPr lang="en-US" dirty="0" smtClean="0"/>
              <a:t>From Employee</a:t>
            </a:r>
          </a:p>
          <a:p>
            <a:pPr marL="0" indent="0" algn="l" rtl="0">
              <a:buNone/>
            </a:pPr>
            <a:r>
              <a:rPr lang="en-US" dirty="0" smtClean="0"/>
              <a:t>Where City = ‘</a:t>
            </a:r>
            <a:r>
              <a:rPr lang="en-US" dirty="0" err="1" smtClean="0"/>
              <a:t>cairo</a:t>
            </a:r>
            <a:r>
              <a:rPr lang="en-US" dirty="0" smtClean="0"/>
              <a:t>’</a:t>
            </a:r>
          </a:p>
          <a:p>
            <a:pPr marL="0" indent="0" algn="l" rtl="0">
              <a:buNone/>
            </a:pPr>
            <a:endParaRPr lang="en-US" dirty="0"/>
          </a:p>
          <a:p>
            <a:pPr marL="0" indent="0" algn="l" rtl="0">
              <a:buNone/>
            </a:pPr>
            <a:endParaRPr lang="en-US" dirty="0" smtClean="0"/>
          </a:p>
          <a:p>
            <a:pPr marL="0" indent="0" algn="l" rtl="0">
              <a:buNone/>
            </a:pPr>
            <a:r>
              <a:rPr lang="en-US" dirty="0" smtClean="0"/>
              <a:t>Select Min(</a:t>
            </a:r>
            <a:r>
              <a:rPr lang="en-US" dirty="0" err="1" smtClean="0"/>
              <a:t>hiredate</a:t>
            </a:r>
            <a:r>
              <a:rPr lang="en-US" dirty="0" smtClean="0"/>
              <a:t>) , Max(</a:t>
            </a:r>
            <a:r>
              <a:rPr lang="en-US" dirty="0" err="1" smtClean="0"/>
              <a:t>hiredate</a:t>
            </a:r>
            <a:r>
              <a:rPr lang="en-US" dirty="0" smtClean="0"/>
              <a:t>)</a:t>
            </a:r>
          </a:p>
          <a:p>
            <a:pPr marL="0" indent="0" algn="l" rtl="0">
              <a:buNone/>
            </a:pPr>
            <a:r>
              <a:rPr lang="en-US" dirty="0" smtClean="0"/>
              <a:t>From Employee</a:t>
            </a:r>
            <a:endParaRPr lang="ar-EG" dirty="0"/>
          </a:p>
        </p:txBody>
      </p:sp>
    </p:spTree>
    <p:extLst>
      <p:ext uri="{BB962C8B-B14F-4D97-AF65-F5344CB8AC3E}">
        <p14:creationId xmlns:p14="http://schemas.microsoft.com/office/powerpoint/2010/main" val="369778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Count Function</a:t>
            </a:r>
            <a:endParaRPr lang="ar-EG" dirty="0"/>
          </a:p>
        </p:txBody>
      </p:sp>
      <p:sp>
        <p:nvSpPr>
          <p:cNvPr id="3" name="Content Placeholder 2"/>
          <p:cNvSpPr>
            <a:spLocks noGrp="1"/>
          </p:cNvSpPr>
          <p:nvPr>
            <p:ph idx="1"/>
          </p:nvPr>
        </p:nvSpPr>
        <p:spPr/>
        <p:txBody>
          <a:bodyPr/>
          <a:lstStyle/>
          <a:p>
            <a:pPr algn="l" rtl="0"/>
            <a:r>
              <a:rPr lang="en-US" dirty="0" smtClean="0"/>
              <a:t>Count(*) returns Number of Rows In Table</a:t>
            </a:r>
          </a:p>
          <a:p>
            <a:pPr algn="l" rtl="0"/>
            <a:r>
              <a:rPr lang="en-US" dirty="0" smtClean="0"/>
              <a:t>Count(column) returns number of rows with non null values for Expression</a:t>
            </a:r>
          </a:p>
          <a:p>
            <a:pPr algn="l" rtl="0"/>
            <a:r>
              <a:rPr lang="en-US" dirty="0" smtClean="0"/>
              <a:t>Count (distinct [Column]) returns number of distinct non null values of the expression</a:t>
            </a:r>
            <a:endParaRPr lang="ar-EG" dirty="0"/>
          </a:p>
        </p:txBody>
      </p:sp>
    </p:spTree>
    <p:extLst>
      <p:ext uri="{BB962C8B-B14F-4D97-AF65-F5344CB8AC3E}">
        <p14:creationId xmlns:p14="http://schemas.microsoft.com/office/powerpoint/2010/main" val="2996685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Functions And NULL Values</a:t>
            </a:r>
            <a:endParaRPr lang="ar-EG" dirty="0"/>
          </a:p>
        </p:txBody>
      </p:sp>
      <p:sp>
        <p:nvSpPr>
          <p:cNvPr id="3" name="Content Placeholder 2"/>
          <p:cNvSpPr>
            <a:spLocks noGrp="1"/>
          </p:cNvSpPr>
          <p:nvPr>
            <p:ph idx="1"/>
          </p:nvPr>
        </p:nvSpPr>
        <p:spPr/>
        <p:txBody>
          <a:bodyPr/>
          <a:lstStyle/>
          <a:p>
            <a:pPr algn="l" rtl="0"/>
            <a:r>
              <a:rPr lang="en-US" dirty="0" smtClean="0"/>
              <a:t>Select </a:t>
            </a:r>
            <a:r>
              <a:rPr lang="en-US" dirty="0" err="1" smtClean="0"/>
              <a:t>Avg</a:t>
            </a:r>
            <a:r>
              <a:rPr lang="en-US" dirty="0" smtClean="0"/>
              <a:t>(salary)</a:t>
            </a:r>
          </a:p>
          <a:p>
            <a:pPr marL="0" indent="0" algn="l" rtl="0">
              <a:buNone/>
            </a:pPr>
            <a:r>
              <a:rPr lang="en-US" dirty="0" smtClean="0"/>
              <a:t> From Employee</a:t>
            </a:r>
          </a:p>
          <a:p>
            <a:pPr marL="0" indent="0" algn="l" rtl="0">
              <a:buNone/>
            </a:pPr>
            <a:endParaRPr lang="en-US" dirty="0"/>
          </a:p>
          <a:p>
            <a:pPr marL="0" indent="0" algn="l" rtl="0">
              <a:buNone/>
            </a:pPr>
            <a:endParaRPr lang="en-US" dirty="0" smtClean="0"/>
          </a:p>
          <a:p>
            <a:r>
              <a:rPr lang="en-US" dirty="0" smtClean="0"/>
              <a:t>Select </a:t>
            </a:r>
            <a:r>
              <a:rPr lang="en-US" dirty="0" err="1" smtClean="0"/>
              <a:t>avg</a:t>
            </a:r>
            <a:r>
              <a:rPr lang="en-US" dirty="0" smtClean="0"/>
              <a:t>(</a:t>
            </a:r>
            <a:r>
              <a:rPr lang="en-US" dirty="0" err="1" smtClean="0"/>
              <a:t>isnull</a:t>
            </a:r>
            <a:r>
              <a:rPr lang="en-US" dirty="0" smtClean="0"/>
              <a:t>(salary,0))</a:t>
            </a:r>
          </a:p>
          <a:p>
            <a:pPr marL="0" indent="0" algn="l" rtl="0">
              <a:buNone/>
            </a:pPr>
            <a:r>
              <a:rPr lang="en-US" dirty="0" smtClean="0"/>
              <a:t>From Employee</a:t>
            </a:r>
            <a:endParaRPr lang="ar-EG" dirty="0"/>
          </a:p>
        </p:txBody>
      </p:sp>
    </p:spTree>
    <p:extLst>
      <p:ext uri="{BB962C8B-B14F-4D97-AF65-F5344CB8AC3E}">
        <p14:creationId xmlns:p14="http://schemas.microsoft.com/office/powerpoint/2010/main" val="1601773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Groups of Data</a:t>
            </a:r>
            <a:endParaRPr lang="ar-EG" dirty="0"/>
          </a:p>
        </p:txBody>
      </p:sp>
      <p:sp>
        <p:nvSpPr>
          <p:cNvPr id="3" name="Content Placeholder 2"/>
          <p:cNvSpPr>
            <a:spLocks noGrp="1"/>
          </p:cNvSpPr>
          <p:nvPr>
            <p:ph idx="1"/>
          </p:nvPr>
        </p:nvSpPr>
        <p:spPr/>
        <p:txBody>
          <a:bodyPr>
            <a:normAutofit fontScale="92500" lnSpcReduction="20000"/>
          </a:bodyPr>
          <a:lstStyle/>
          <a:p>
            <a:pPr algn="l" rtl="0"/>
            <a:r>
              <a:rPr lang="en-US" dirty="0" smtClean="0"/>
              <a:t>Calculate Average Salary For Employees On Each Department</a:t>
            </a:r>
          </a:p>
          <a:p>
            <a:pPr algn="l" rtl="0"/>
            <a:r>
              <a:rPr lang="en-US" dirty="0" smtClean="0"/>
              <a:t>All Columns in Select List that are not in group functions Must be in Group By Clause</a:t>
            </a:r>
          </a:p>
          <a:p>
            <a:pPr algn="l" rtl="0"/>
            <a:r>
              <a:rPr lang="en-US" dirty="0" smtClean="0"/>
              <a:t>The Group By Column does not have to be in Select List</a:t>
            </a:r>
          </a:p>
          <a:p>
            <a:pPr marL="0" indent="0" algn="l" rtl="0">
              <a:buNone/>
            </a:pPr>
            <a:r>
              <a:rPr lang="en-US" dirty="0" smtClean="0"/>
              <a:t> Ex :  Select </a:t>
            </a:r>
            <a:r>
              <a:rPr lang="en-US" dirty="0" err="1" smtClean="0"/>
              <a:t>Departmentid</a:t>
            </a:r>
            <a:r>
              <a:rPr lang="en-US" dirty="0" smtClean="0"/>
              <a:t> ,</a:t>
            </a:r>
            <a:r>
              <a:rPr lang="en-US" dirty="0" err="1" smtClean="0"/>
              <a:t>Avg</a:t>
            </a:r>
            <a:r>
              <a:rPr lang="en-US" dirty="0" smtClean="0"/>
              <a:t> (salary)</a:t>
            </a:r>
          </a:p>
          <a:p>
            <a:pPr marL="0" indent="0" algn="l" rtl="0">
              <a:buNone/>
            </a:pPr>
            <a:r>
              <a:rPr lang="en-US" dirty="0"/>
              <a:t> </a:t>
            </a:r>
            <a:r>
              <a:rPr lang="en-US" dirty="0" smtClean="0"/>
              <a:t>         From Employee </a:t>
            </a:r>
          </a:p>
          <a:p>
            <a:pPr marL="0" indent="0" algn="l" rtl="0">
              <a:buNone/>
            </a:pPr>
            <a:r>
              <a:rPr lang="en-US" dirty="0"/>
              <a:t> </a:t>
            </a:r>
            <a:r>
              <a:rPr lang="en-US" dirty="0" smtClean="0"/>
              <a:t>        Group By </a:t>
            </a:r>
            <a:r>
              <a:rPr lang="en-US" dirty="0" err="1" smtClean="0"/>
              <a:t>Departmentid</a:t>
            </a:r>
            <a:endParaRPr lang="en-US" dirty="0" smtClean="0"/>
          </a:p>
          <a:p>
            <a:pPr marL="0" indent="0" algn="l" rtl="0">
              <a:buNone/>
            </a:pPr>
            <a:endParaRPr lang="en-US" dirty="0"/>
          </a:p>
          <a:p>
            <a:pPr marL="0" indent="0">
              <a:buNone/>
            </a:pPr>
            <a:r>
              <a:rPr lang="en-US" dirty="0"/>
              <a:t>Ex :  Select </a:t>
            </a:r>
            <a:r>
              <a:rPr lang="en-US" dirty="0" err="1" smtClean="0"/>
              <a:t>Avg</a:t>
            </a:r>
            <a:r>
              <a:rPr lang="en-US" dirty="0" smtClean="0"/>
              <a:t> </a:t>
            </a:r>
            <a:r>
              <a:rPr lang="en-US" dirty="0"/>
              <a:t>(salary)</a:t>
            </a:r>
          </a:p>
          <a:p>
            <a:pPr marL="0" indent="0">
              <a:buNone/>
            </a:pPr>
            <a:r>
              <a:rPr lang="en-US" dirty="0"/>
              <a:t>       </a:t>
            </a:r>
            <a:r>
              <a:rPr lang="en-US" dirty="0" smtClean="0"/>
              <a:t>From </a:t>
            </a:r>
            <a:r>
              <a:rPr lang="en-US" dirty="0"/>
              <a:t>Employee </a:t>
            </a:r>
            <a:endParaRPr lang="en-US" dirty="0" smtClean="0"/>
          </a:p>
          <a:p>
            <a:pPr marL="0" indent="0">
              <a:buNone/>
            </a:pPr>
            <a:r>
              <a:rPr lang="en-US" dirty="0"/>
              <a:t> </a:t>
            </a:r>
            <a:r>
              <a:rPr lang="en-US" dirty="0" smtClean="0"/>
              <a:t>      Group </a:t>
            </a:r>
            <a:r>
              <a:rPr lang="en-US" dirty="0"/>
              <a:t>By </a:t>
            </a:r>
            <a:r>
              <a:rPr lang="en-US" dirty="0" err="1"/>
              <a:t>Departmentid</a:t>
            </a:r>
            <a:endParaRPr lang="ar-EG" dirty="0"/>
          </a:p>
          <a:p>
            <a:pPr marL="0" indent="0" algn="l" rtl="0">
              <a:buNone/>
            </a:pPr>
            <a:endParaRPr lang="ar-EG" dirty="0"/>
          </a:p>
        </p:txBody>
      </p:sp>
    </p:spTree>
    <p:extLst>
      <p:ext uri="{BB962C8B-B14F-4D97-AF65-F5344CB8AC3E}">
        <p14:creationId xmlns:p14="http://schemas.microsoft.com/office/powerpoint/2010/main" val="2073185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By Functions On Multiple Columns</a:t>
            </a:r>
            <a:endParaRPr lang="ar-EG" dirty="0"/>
          </a:p>
        </p:txBody>
      </p:sp>
      <p:sp>
        <p:nvSpPr>
          <p:cNvPr id="3" name="Content Placeholder 2"/>
          <p:cNvSpPr>
            <a:spLocks noGrp="1"/>
          </p:cNvSpPr>
          <p:nvPr>
            <p:ph idx="1"/>
          </p:nvPr>
        </p:nvSpPr>
        <p:spPr/>
        <p:txBody>
          <a:bodyPr/>
          <a:lstStyle/>
          <a:p>
            <a:pPr algn="l" rtl="0"/>
            <a:r>
              <a:rPr lang="en-US" dirty="0" smtClean="0"/>
              <a:t>Select </a:t>
            </a:r>
            <a:r>
              <a:rPr lang="en-US" dirty="0" err="1" smtClean="0"/>
              <a:t>departmentid</a:t>
            </a:r>
            <a:r>
              <a:rPr lang="en-US" dirty="0" smtClean="0"/>
              <a:t> , </a:t>
            </a:r>
            <a:r>
              <a:rPr lang="en-US" dirty="0" err="1" smtClean="0"/>
              <a:t>jobid</a:t>
            </a:r>
            <a:r>
              <a:rPr lang="en-US" dirty="0"/>
              <a:t> </a:t>
            </a:r>
            <a:r>
              <a:rPr lang="en-US" dirty="0" smtClean="0"/>
              <a:t>, sum(salary)</a:t>
            </a:r>
          </a:p>
          <a:p>
            <a:pPr marL="0" indent="0" algn="l" rtl="0">
              <a:buNone/>
            </a:pPr>
            <a:r>
              <a:rPr lang="en-US" dirty="0" smtClean="0"/>
              <a:t> From Employee</a:t>
            </a:r>
          </a:p>
          <a:p>
            <a:pPr marL="0" indent="0" algn="l" rtl="0">
              <a:buNone/>
            </a:pPr>
            <a:r>
              <a:rPr lang="en-US" dirty="0"/>
              <a:t> </a:t>
            </a:r>
            <a:r>
              <a:rPr lang="en-US" dirty="0" smtClean="0"/>
              <a:t>group by </a:t>
            </a:r>
            <a:r>
              <a:rPr lang="en-US" dirty="0" err="1" smtClean="0"/>
              <a:t>departmentid</a:t>
            </a:r>
            <a:r>
              <a:rPr lang="en-US" dirty="0" smtClean="0"/>
              <a:t> , </a:t>
            </a:r>
            <a:r>
              <a:rPr lang="en-US" dirty="0" err="1" smtClean="0"/>
              <a:t>jobid</a:t>
            </a:r>
            <a:endParaRPr lang="en-US" dirty="0" smtClean="0"/>
          </a:p>
          <a:p>
            <a:pPr marL="0" indent="0" algn="l" rtl="0">
              <a:buNone/>
            </a:pPr>
            <a:endParaRPr lang="en-US" dirty="0"/>
          </a:p>
          <a:p>
            <a:pPr marL="0" indent="0" algn="l" rtl="0">
              <a:buNone/>
            </a:pPr>
            <a:endParaRPr lang="en-US" dirty="0" smtClean="0"/>
          </a:p>
        </p:txBody>
      </p:sp>
    </p:spTree>
    <p:extLst>
      <p:ext uri="{BB962C8B-B14F-4D97-AF65-F5344CB8AC3E}">
        <p14:creationId xmlns:p14="http://schemas.microsoft.com/office/powerpoint/2010/main" val="2753912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grouped results</a:t>
            </a:r>
            <a:endParaRPr lang="ar-EG" dirty="0"/>
          </a:p>
        </p:txBody>
      </p:sp>
      <p:sp>
        <p:nvSpPr>
          <p:cNvPr id="3" name="Content Placeholder 2"/>
          <p:cNvSpPr>
            <a:spLocks noGrp="1"/>
          </p:cNvSpPr>
          <p:nvPr>
            <p:ph idx="1"/>
          </p:nvPr>
        </p:nvSpPr>
        <p:spPr/>
        <p:txBody>
          <a:bodyPr/>
          <a:lstStyle/>
          <a:p>
            <a:pPr algn="l" rtl="0"/>
            <a:r>
              <a:rPr lang="en-US" dirty="0"/>
              <a:t>uses the HAVING clause to filter the </a:t>
            </a:r>
            <a:r>
              <a:rPr lang="en-US" dirty="0" smtClean="0"/>
              <a:t>groups</a:t>
            </a:r>
          </a:p>
          <a:p>
            <a:pPr algn="l" rtl="0"/>
            <a:endParaRPr lang="en-US" dirty="0"/>
          </a:p>
          <a:p>
            <a:pPr algn="l" rtl="0"/>
            <a:endParaRPr lang="ar-EG" dirty="0"/>
          </a:p>
        </p:txBody>
      </p:sp>
      <p:graphicFrame>
        <p:nvGraphicFramePr>
          <p:cNvPr id="4" name="Table 3"/>
          <p:cNvGraphicFramePr>
            <a:graphicFrameLocks noGrp="1"/>
          </p:cNvGraphicFramePr>
          <p:nvPr>
            <p:extLst>
              <p:ext uri="{D42A27DB-BD31-4B8C-83A1-F6EECF244321}">
                <p14:modId xmlns:p14="http://schemas.microsoft.com/office/powerpoint/2010/main" val="2087723170"/>
              </p:ext>
            </p:extLst>
          </p:nvPr>
        </p:nvGraphicFramePr>
        <p:xfrm>
          <a:off x="3429000" y="3291840"/>
          <a:ext cx="6096000" cy="1737360"/>
        </p:xfrm>
        <a:graphic>
          <a:graphicData uri="http://schemas.openxmlformats.org/drawingml/2006/table">
            <a:tbl>
              <a:tblPr rtl="1" firstRow="1" bandRow="1">
                <a:tableStyleId>{5C22544A-7EE6-4342-B048-85BDC9FD1C3A}</a:tableStyleId>
              </a:tblPr>
              <a:tblGrid>
                <a:gridCol w="6096000"/>
              </a:tblGrid>
              <a:tr h="370840">
                <a:tc>
                  <a:txBody>
                    <a:bodyPr/>
                    <a:lstStyle/>
                    <a:p>
                      <a:pPr algn="l" rtl="0"/>
                      <a:endParaRPr kumimoji="0" lang="ar-EG" sz="1800" b="1" kern="1200" dirty="0" smtClean="0">
                        <a:solidFill>
                          <a:schemeClr val="lt1"/>
                        </a:solidFill>
                        <a:latin typeface="+mn-lt"/>
                        <a:ea typeface="+mn-ea"/>
                        <a:cs typeface="+mn-cs"/>
                      </a:endParaRPr>
                    </a:p>
                    <a:p>
                      <a:pPr algn="l" rtl="0"/>
                      <a:r>
                        <a:rPr kumimoji="0" lang="en-US" sz="1800" b="1" kern="1200" dirty="0" smtClean="0">
                          <a:solidFill>
                            <a:schemeClr val="lt1"/>
                          </a:solidFill>
                          <a:latin typeface="+mn-lt"/>
                          <a:ea typeface="+mn-ea"/>
                          <a:cs typeface="+mn-cs"/>
                        </a:rPr>
                        <a:t>select </a:t>
                      </a:r>
                      <a:r>
                        <a:rPr kumimoji="0" lang="en-US" sz="1800" b="1" kern="1200" dirty="0" err="1" smtClean="0">
                          <a:solidFill>
                            <a:schemeClr val="lt1"/>
                          </a:solidFill>
                          <a:latin typeface="+mn-lt"/>
                          <a:ea typeface="+mn-ea"/>
                          <a:cs typeface="+mn-cs"/>
                        </a:rPr>
                        <a:t>Dept_Id,Salary,count</a:t>
                      </a:r>
                      <a:r>
                        <a:rPr kumimoji="0" lang="en-US" sz="1800" b="1" kern="1200" dirty="0" smtClean="0">
                          <a:solidFill>
                            <a:schemeClr val="lt1"/>
                          </a:solidFill>
                          <a:latin typeface="+mn-lt"/>
                          <a:ea typeface="+mn-ea"/>
                          <a:cs typeface="+mn-cs"/>
                        </a:rPr>
                        <a:t>(*) from Instructor</a:t>
                      </a:r>
                    </a:p>
                    <a:p>
                      <a:pPr algn="l" rtl="0"/>
                      <a:r>
                        <a:rPr kumimoji="0" lang="en-US" sz="1800" b="1" kern="1200" dirty="0" smtClean="0">
                          <a:solidFill>
                            <a:schemeClr val="lt1"/>
                          </a:solidFill>
                          <a:latin typeface="+mn-lt"/>
                          <a:ea typeface="+mn-ea"/>
                          <a:cs typeface="+mn-cs"/>
                        </a:rPr>
                        <a:t>where Salary is not null</a:t>
                      </a:r>
                    </a:p>
                    <a:p>
                      <a:pPr algn="l" rtl="0"/>
                      <a:r>
                        <a:rPr kumimoji="0" lang="en-US" sz="1800" b="1" kern="1200" dirty="0" smtClean="0">
                          <a:solidFill>
                            <a:schemeClr val="lt1"/>
                          </a:solidFill>
                          <a:latin typeface="+mn-lt"/>
                          <a:ea typeface="+mn-ea"/>
                          <a:cs typeface="+mn-cs"/>
                        </a:rPr>
                        <a:t>group by </a:t>
                      </a:r>
                      <a:r>
                        <a:rPr kumimoji="0" lang="en-US" sz="1800" b="1" kern="1200" dirty="0" err="1" smtClean="0">
                          <a:solidFill>
                            <a:schemeClr val="lt1"/>
                          </a:solidFill>
                          <a:latin typeface="+mn-lt"/>
                          <a:ea typeface="+mn-ea"/>
                          <a:cs typeface="+mn-cs"/>
                        </a:rPr>
                        <a:t>Dept_Id,Salary</a:t>
                      </a:r>
                      <a:endParaRPr kumimoji="0" lang="en-US" sz="1800" b="1" kern="1200" dirty="0" smtClean="0">
                        <a:solidFill>
                          <a:schemeClr val="lt1"/>
                        </a:solidFill>
                        <a:latin typeface="+mn-lt"/>
                        <a:ea typeface="+mn-ea"/>
                        <a:cs typeface="+mn-cs"/>
                      </a:endParaRPr>
                    </a:p>
                    <a:p>
                      <a:pPr algn="l" rtl="0"/>
                      <a:r>
                        <a:rPr kumimoji="0" lang="en-US" sz="1800" b="1" kern="1200" dirty="0" smtClean="0">
                          <a:solidFill>
                            <a:schemeClr val="lt1"/>
                          </a:solidFill>
                          <a:latin typeface="+mn-lt"/>
                          <a:ea typeface="+mn-ea"/>
                          <a:cs typeface="+mn-cs"/>
                        </a:rPr>
                        <a:t>having </a:t>
                      </a:r>
                      <a:r>
                        <a:rPr kumimoji="0" lang="en-US" sz="1800" b="1" kern="1200" baseline="0" dirty="0" smtClean="0">
                          <a:solidFill>
                            <a:schemeClr val="lt1"/>
                          </a:solidFill>
                          <a:latin typeface="+mn-lt"/>
                          <a:ea typeface="+mn-ea"/>
                          <a:cs typeface="+mn-cs"/>
                        </a:rPr>
                        <a:t> count(*) </a:t>
                      </a:r>
                      <a:r>
                        <a:rPr kumimoji="0" lang="en-US" sz="1800" b="1" kern="1200" dirty="0" smtClean="0">
                          <a:solidFill>
                            <a:schemeClr val="lt1"/>
                          </a:solidFill>
                          <a:latin typeface="+mn-lt"/>
                          <a:ea typeface="+mn-ea"/>
                          <a:cs typeface="+mn-cs"/>
                        </a:rPr>
                        <a:t>&gt;8</a:t>
                      </a:r>
                    </a:p>
                    <a:p>
                      <a:pPr algn="l" rtl="0"/>
                      <a:endParaRPr lang="ar-EG" dirty="0"/>
                    </a:p>
                  </a:txBody>
                  <a:tcPr/>
                </a:tc>
              </a:tr>
            </a:tbl>
          </a:graphicData>
        </a:graphic>
      </p:graphicFrame>
    </p:spTree>
    <p:extLst>
      <p:ext uri="{BB962C8B-B14F-4D97-AF65-F5344CB8AC3E}">
        <p14:creationId xmlns:p14="http://schemas.microsoft.com/office/powerpoint/2010/main" val="3920677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Row Functions</a:t>
            </a:r>
            <a:endParaRPr lang="ar-EG" dirty="0"/>
          </a:p>
        </p:txBody>
      </p:sp>
      <p:sp>
        <p:nvSpPr>
          <p:cNvPr id="3" name="Content Placeholder 2"/>
          <p:cNvSpPr>
            <a:spLocks noGrp="1"/>
          </p:cNvSpPr>
          <p:nvPr>
            <p:ph idx="1"/>
          </p:nvPr>
        </p:nvSpPr>
        <p:spPr/>
        <p:txBody>
          <a:bodyPr/>
          <a:lstStyle/>
          <a:p>
            <a:pPr marL="539496" indent="-457200"/>
            <a:r>
              <a:rPr lang="en-US" dirty="0" smtClean="0"/>
              <a:t>Manipulate Data Items</a:t>
            </a:r>
          </a:p>
          <a:p>
            <a:pPr marL="539496" indent="-457200"/>
            <a:r>
              <a:rPr lang="en-US" dirty="0" smtClean="0"/>
              <a:t>Accept Arguments and return one value</a:t>
            </a:r>
          </a:p>
          <a:p>
            <a:pPr marL="539496" indent="-457200"/>
            <a:r>
              <a:rPr lang="en-US" dirty="0" smtClean="0"/>
              <a:t>Return one result per row</a:t>
            </a:r>
          </a:p>
          <a:p>
            <a:pPr marL="539496" indent="-457200"/>
            <a:r>
              <a:rPr lang="en-US" dirty="0" smtClean="0"/>
              <a:t>May modify data type</a:t>
            </a:r>
          </a:p>
          <a:p>
            <a:pPr marL="539496" indent="-457200"/>
            <a:r>
              <a:rPr lang="en-US" dirty="0" smtClean="0"/>
              <a:t>Can be nested</a:t>
            </a:r>
          </a:p>
          <a:p>
            <a:pPr marL="539496" indent="-457200"/>
            <a:r>
              <a:rPr lang="en-US" dirty="0" smtClean="0"/>
              <a:t>Accept arguments that can be column or an expression</a:t>
            </a:r>
            <a:endParaRPr lang="ar-EG" dirty="0"/>
          </a:p>
        </p:txBody>
      </p:sp>
    </p:spTree>
    <p:extLst>
      <p:ext uri="{BB962C8B-B14F-4D97-AF65-F5344CB8AC3E}">
        <p14:creationId xmlns:p14="http://schemas.microsoft.com/office/powerpoint/2010/main" val="2680715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Group Functions</a:t>
            </a:r>
            <a:endParaRPr lang="ar-EG" dirty="0"/>
          </a:p>
        </p:txBody>
      </p:sp>
      <p:sp>
        <p:nvSpPr>
          <p:cNvPr id="3" name="Content Placeholder 2"/>
          <p:cNvSpPr>
            <a:spLocks noGrp="1"/>
          </p:cNvSpPr>
          <p:nvPr>
            <p:ph idx="1"/>
          </p:nvPr>
        </p:nvSpPr>
        <p:spPr/>
        <p:txBody>
          <a:bodyPr/>
          <a:lstStyle/>
          <a:p>
            <a:pPr algn="l" rtl="0"/>
            <a:r>
              <a:rPr lang="en-US" dirty="0" smtClean="0"/>
              <a:t>Display Maximum Average Salary</a:t>
            </a:r>
          </a:p>
          <a:p>
            <a:pPr algn="l" rtl="0"/>
            <a:endParaRPr lang="en-US" dirty="0"/>
          </a:p>
          <a:p>
            <a:pPr algn="l" rtl="0"/>
            <a:endParaRPr lang="ar-EG" dirty="0"/>
          </a:p>
        </p:txBody>
      </p:sp>
      <p:graphicFrame>
        <p:nvGraphicFramePr>
          <p:cNvPr id="4" name="Table 3"/>
          <p:cNvGraphicFramePr>
            <a:graphicFrameLocks noGrp="1"/>
          </p:cNvGraphicFramePr>
          <p:nvPr>
            <p:extLst>
              <p:ext uri="{D42A27DB-BD31-4B8C-83A1-F6EECF244321}">
                <p14:modId xmlns:p14="http://schemas.microsoft.com/office/powerpoint/2010/main" val="2945250210"/>
              </p:ext>
            </p:extLst>
          </p:nvPr>
        </p:nvGraphicFramePr>
        <p:xfrm>
          <a:off x="838200" y="3361214"/>
          <a:ext cx="6096000" cy="1188720"/>
        </p:xfrm>
        <a:graphic>
          <a:graphicData uri="http://schemas.openxmlformats.org/drawingml/2006/table">
            <a:tbl>
              <a:tblPr rtl="1" firstRow="1" bandRow="1">
                <a:tableStyleId>{5C22544A-7EE6-4342-B048-85BDC9FD1C3A}</a:tableStyleId>
              </a:tblPr>
              <a:tblGrid>
                <a:gridCol w="6096000"/>
              </a:tblGrid>
              <a:tr h="370840">
                <a:tc>
                  <a:txBody>
                    <a:bodyPr/>
                    <a:lstStyle/>
                    <a:p>
                      <a:pPr algn="l" rtl="0"/>
                      <a:r>
                        <a:rPr kumimoji="0" lang="en-US" sz="1800" b="1" kern="1200" dirty="0" smtClean="0">
                          <a:solidFill>
                            <a:schemeClr val="lt1"/>
                          </a:solidFill>
                          <a:latin typeface="+mn-lt"/>
                          <a:ea typeface="+mn-ea"/>
                          <a:cs typeface="+mn-cs"/>
                        </a:rPr>
                        <a:t>Select </a:t>
                      </a:r>
                      <a:r>
                        <a:rPr kumimoji="0" lang="en-US" sz="1800" b="1" kern="1200" dirty="0" err="1" smtClean="0">
                          <a:solidFill>
                            <a:schemeClr val="lt1"/>
                          </a:solidFill>
                          <a:latin typeface="+mn-lt"/>
                          <a:ea typeface="+mn-ea"/>
                          <a:cs typeface="+mn-cs"/>
                        </a:rPr>
                        <a:t>departmentid,max</a:t>
                      </a:r>
                      <a:r>
                        <a:rPr kumimoji="0" lang="en-US" sz="1800" b="1" kern="1200" dirty="0" smtClean="0">
                          <a:solidFill>
                            <a:schemeClr val="lt1"/>
                          </a:solidFill>
                          <a:latin typeface="+mn-lt"/>
                          <a:ea typeface="+mn-ea"/>
                          <a:cs typeface="+mn-cs"/>
                        </a:rPr>
                        <a:t> (</a:t>
                      </a:r>
                      <a:r>
                        <a:rPr kumimoji="0" lang="en-US" sz="1800" b="1" kern="1200" dirty="0" err="1" smtClean="0">
                          <a:solidFill>
                            <a:schemeClr val="lt1"/>
                          </a:solidFill>
                          <a:latin typeface="+mn-lt"/>
                          <a:ea typeface="+mn-ea"/>
                          <a:cs typeface="+mn-cs"/>
                        </a:rPr>
                        <a:t>avg</a:t>
                      </a:r>
                      <a:r>
                        <a:rPr kumimoji="0" lang="en-US" sz="1800" b="1" kern="1200" dirty="0" smtClean="0">
                          <a:solidFill>
                            <a:schemeClr val="lt1"/>
                          </a:solidFill>
                          <a:latin typeface="+mn-lt"/>
                          <a:ea typeface="+mn-ea"/>
                          <a:cs typeface="+mn-cs"/>
                        </a:rPr>
                        <a:t>(salary))</a:t>
                      </a:r>
                    </a:p>
                    <a:p>
                      <a:pPr algn="l" rtl="0"/>
                      <a:r>
                        <a:rPr kumimoji="0" lang="en-US" sz="1800" b="1" kern="1200" dirty="0" smtClean="0">
                          <a:solidFill>
                            <a:schemeClr val="lt1"/>
                          </a:solidFill>
                          <a:latin typeface="+mn-lt"/>
                          <a:ea typeface="+mn-ea"/>
                          <a:cs typeface="+mn-cs"/>
                        </a:rPr>
                        <a:t>From</a:t>
                      </a:r>
                      <a:r>
                        <a:rPr kumimoji="0" lang="en-US" sz="1800" b="1" kern="1200" baseline="0" dirty="0" smtClean="0">
                          <a:solidFill>
                            <a:schemeClr val="lt1"/>
                          </a:solidFill>
                          <a:latin typeface="+mn-lt"/>
                          <a:ea typeface="+mn-ea"/>
                          <a:cs typeface="+mn-cs"/>
                        </a:rPr>
                        <a:t> Employee</a:t>
                      </a:r>
                    </a:p>
                    <a:p>
                      <a:pPr algn="l" rtl="0"/>
                      <a:r>
                        <a:rPr kumimoji="0" lang="en-US" sz="1800" b="1" kern="1200" baseline="0" dirty="0" smtClean="0">
                          <a:solidFill>
                            <a:schemeClr val="lt1"/>
                          </a:solidFill>
                          <a:latin typeface="+mn-lt"/>
                          <a:ea typeface="+mn-ea"/>
                          <a:cs typeface="+mn-cs"/>
                        </a:rPr>
                        <a:t>Group By </a:t>
                      </a:r>
                      <a:r>
                        <a:rPr kumimoji="0" lang="en-US" sz="1800" b="1" kern="1200" baseline="0" dirty="0" err="1" smtClean="0">
                          <a:solidFill>
                            <a:schemeClr val="lt1"/>
                          </a:solidFill>
                          <a:latin typeface="+mn-lt"/>
                          <a:ea typeface="+mn-ea"/>
                          <a:cs typeface="+mn-cs"/>
                        </a:rPr>
                        <a:t>departmentid</a:t>
                      </a:r>
                      <a:endParaRPr kumimoji="0" lang="ar-EG" sz="1800" b="1" kern="1200" dirty="0" smtClean="0">
                        <a:solidFill>
                          <a:schemeClr val="lt1"/>
                        </a:solidFill>
                        <a:latin typeface="+mn-lt"/>
                        <a:ea typeface="+mn-ea"/>
                        <a:cs typeface="+mn-cs"/>
                      </a:endParaRPr>
                    </a:p>
                    <a:p>
                      <a:pPr algn="l" rtl="0"/>
                      <a:endParaRPr lang="ar-EG" dirty="0"/>
                    </a:p>
                  </a:txBody>
                  <a:tcPr/>
                </a:tc>
              </a:tr>
            </a:tbl>
          </a:graphicData>
        </a:graphic>
      </p:graphicFrame>
    </p:spTree>
    <p:extLst>
      <p:ext uri="{BB962C8B-B14F-4D97-AF65-F5344CB8AC3E}">
        <p14:creationId xmlns:p14="http://schemas.microsoft.com/office/powerpoint/2010/main" val="114528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a:t>
            </a:r>
            <a:endParaRPr lang="ar-EG" dirty="0"/>
          </a:p>
        </p:txBody>
      </p:sp>
      <p:sp>
        <p:nvSpPr>
          <p:cNvPr id="3" name="Content Placeholder 2"/>
          <p:cNvSpPr>
            <a:spLocks noGrp="1"/>
          </p:cNvSpPr>
          <p:nvPr>
            <p:ph idx="1"/>
          </p:nvPr>
        </p:nvSpPr>
        <p:spPr/>
        <p:txBody>
          <a:bodyPr/>
          <a:lstStyle/>
          <a:p>
            <a:pPr algn="l" rtl="0"/>
            <a:r>
              <a:rPr lang="en-US" dirty="0" smtClean="0"/>
              <a:t>Obtaining data From more than one Table Need to Join Between these Tables.</a:t>
            </a:r>
          </a:p>
          <a:p>
            <a:pPr algn="l" rtl="0"/>
            <a:r>
              <a:rPr lang="en-US" dirty="0" smtClean="0"/>
              <a:t>Cross Join</a:t>
            </a:r>
          </a:p>
          <a:p>
            <a:pPr algn="l" rtl="0"/>
            <a:r>
              <a:rPr lang="en-US" dirty="0" smtClean="0"/>
              <a:t>Inner Join</a:t>
            </a:r>
          </a:p>
          <a:p>
            <a:pPr algn="l" rtl="0"/>
            <a:r>
              <a:rPr lang="en-US" dirty="0" smtClean="0"/>
              <a:t>Outer Join</a:t>
            </a:r>
          </a:p>
          <a:p>
            <a:pPr algn="l" rtl="0"/>
            <a:r>
              <a:rPr lang="en-US" dirty="0" smtClean="0"/>
              <a:t>Self Join</a:t>
            </a:r>
          </a:p>
          <a:p>
            <a:pPr algn="l" rtl="0"/>
            <a:r>
              <a:rPr lang="en-US" dirty="0" smtClean="0"/>
              <a:t>Not Equal Join</a:t>
            </a:r>
          </a:p>
          <a:p>
            <a:pPr marL="0" indent="0" algn="l" rtl="0">
              <a:buNone/>
            </a:pPr>
            <a:endParaRPr lang="en-US" dirty="0" smtClean="0"/>
          </a:p>
          <a:p>
            <a:pPr algn="l" rtl="0"/>
            <a:endParaRPr lang="ar-EG" dirty="0"/>
          </a:p>
        </p:txBody>
      </p:sp>
    </p:spTree>
    <p:extLst>
      <p:ext uri="{BB962C8B-B14F-4D97-AF65-F5344CB8AC3E}">
        <p14:creationId xmlns:p14="http://schemas.microsoft.com/office/powerpoint/2010/main" val="1798023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 Syntax</a:t>
            </a:r>
            <a:endParaRPr lang="ar-EG" dirty="0"/>
          </a:p>
        </p:txBody>
      </p:sp>
      <p:sp>
        <p:nvSpPr>
          <p:cNvPr id="3" name="Content Placeholder 2"/>
          <p:cNvSpPr>
            <a:spLocks noGrp="1"/>
          </p:cNvSpPr>
          <p:nvPr>
            <p:ph idx="1"/>
          </p:nvPr>
        </p:nvSpPr>
        <p:spPr/>
        <p:txBody>
          <a:bodyPr>
            <a:normAutofit fontScale="85000" lnSpcReduction="20000"/>
          </a:bodyPr>
          <a:lstStyle/>
          <a:p>
            <a:r>
              <a:rPr lang="en-US" dirty="0" smtClean="0"/>
              <a:t>It Select rows from the two tables that have equal values in matched columns.</a:t>
            </a:r>
          </a:p>
          <a:p>
            <a:r>
              <a:rPr lang="en-US" dirty="0" smtClean="0"/>
              <a:t>Two Columns Must have same Data type in two tables</a:t>
            </a:r>
          </a:p>
          <a:p>
            <a:r>
              <a:rPr lang="en-US" dirty="0" smtClean="0"/>
              <a:t>Select </a:t>
            </a:r>
            <a:r>
              <a:rPr lang="en-US" dirty="0" err="1" smtClean="0"/>
              <a:t>Empname,deptname</a:t>
            </a:r>
            <a:endParaRPr lang="en-US" dirty="0" smtClean="0"/>
          </a:p>
          <a:p>
            <a:pPr marL="0" indent="0">
              <a:buNone/>
            </a:pPr>
            <a:r>
              <a:rPr lang="en-US" dirty="0"/>
              <a:t> </a:t>
            </a:r>
            <a:r>
              <a:rPr lang="en-US" dirty="0" smtClean="0"/>
              <a:t>  from Employee , department</a:t>
            </a:r>
          </a:p>
          <a:p>
            <a:pPr marL="0" indent="0">
              <a:buNone/>
            </a:pPr>
            <a:r>
              <a:rPr lang="en-US" dirty="0"/>
              <a:t> </a:t>
            </a:r>
            <a:r>
              <a:rPr lang="en-US" dirty="0" smtClean="0"/>
              <a:t>  where </a:t>
            </a:r>
            <a:r>
              <a:rPr lang="en-US" dirty="0" err="1" smtClean="0"/>
              <a:t>employee.deptid</a:t>
            </a:r>
            <a:r>
              <a:rPr lang="en-US" dirty="0" smtClean="0"/>
              <a:t> = </a:t>
            </a:r>
            <a:r>
              <a:rPr lang="en-US" dirty="0" err="1" smtClean="0"/>
              <a:t>department.deptid</a:t>
            </a:r>
            <a:endParaRPr lang="en-US" dirty="0" smtClean="0"/>
          </a:p>
          <a:p>
            <a:pPr marL="0" indent="0">
              <a:buNone/>
            </a:pPr>
            <a:endParaRPr lang="en-US" dirty="0" smtClean="0"/>
          </a:p>
          <a:p>
            <a:r>
              <a:rPr lang="en-US" dirty="0"/>
              <a:t>Select </a:t>
            </a:r>
            <a:r>
              <a:rPr lang="en-US" dirty="0" err="1"/>
              <a:t>Empname,deptname</a:t>
            </a:r>
            <a:endParaRPr lang="en-US" dirty="0"/>
          </a:p>
          <a:p>
            <a:pPr marL="0" indent="0">
              <a:buNone/>
            </a:pPr>
            <a:r>
              <a:rPr lang="en-US" dirty="0"/>
              <a:t>   from Employee </a:t>
            </a:r>
            <a:r>
              <a:rPr lang="en-US" dirty="0" smtClean="0"/>
              <a:t>[inner] join </a:t>
            </a:r>
            <a:r>
              <a:rPr lang="en-US" dirty="0"/>
              <a:t>department</a:t>
            </a:r>
          </a:p>
          <a:p>
            <a:pPr marL="0" indent="0">
              <a:buNone/>
            </a:pPr>
            <a:r>
              <a:rPr lang="en-US" dirty="0"/>
              <a:t>   </a:t>
            </a:r>
            <a:r>
              <a:rPr lang="en-US" dirty="0" smtClean="0"/>
              <a:t>on </a:t>
            </a:r>
            <a:r>
              <a:rPr lang="en-US" dirty="0" err="1"/>
              <a:t>employee.deptid</a:t>
            </a:r>
            <a:r>
              <a:rPr lang="en-US" dirty="0"/>
              <a:t> = </a:t>
            </a:r>
            <a:r>
              <a:rPr lang="en-US" dirty="0" err="1"/>
              <a:t>department.deptid</a:t>
            </a:r>
            <a:endParaRPr lang="en-US" dirty="0"/>
          </a:p>
          <a:p>
            <a:pPr marL="0" indent="0">
              <a:buNone/>
            </a:pPr>
            <a:endParaRPr lang="en-US" dirty="0"/>
          </a:p>
          <a:p>
            <a:pPr marL="0" indent="0">
              <a:buNone/>
            </a:pPr>
            <a:r>
              <a:rPr lang="en-US" dirty="0" smtClean="0"/>
              <a:t> </a:t>
            </a:r>
          </a:p>
          <a:p>
            <a:pPr algn="l" rtl="0"/>
            <a:endParaRPr lang="ar-EG" dirty="0"/>
          </a:p>
        </p:txBody>
      </p:sp>
    </p:spTree>
    <p:extLst>
      <p:ext uri="{BB962C8B-B14F-4D97-AF65-F5344CB8AC3E}">
        <p14:creationId xmlns:p14="http://schemas.microsoft.com/office/powerpoint/2010/main" val="24137417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Qualifying Ambiguous Column Names</a:t>
            </a:r>
            <a:endParaRPr lang="ar-EG" dirty="0"/>
          </a:p>
        </p:txBody>
      </p:sp>
      <p:sp>
        <p:nvSpPr>
          <p:cNvPr id="3" name="Content Placeholder 2"/>
          <p:cNvSpPr>
            <a:spLocks noGrp="1"/>
          </p:cNvSpPr>
          <p:nvPr>
            <p:ph idx="1"/>
          </p:nvPr>
        </p:nvSpPr>
        <p:spPr/>
        <p:txBody>
          <a:bodyPr>
            <a:normAutofit fontScale="55000" lnSpcReduction="20000"/>
          </a:bodyPr>
          <a:lstStyle/>
          <a:p>
            <a:r>
              <a:rPr lang="en-US" dirty="0" smtClean="0"/>
              <a:t>Use Table Prefix To qualify column names that are in multiple tables</a:t>
            </a:r>
          </a:p>
          <a:p>
            <a:r>
              <a:rPr lang="en-US" dirty="0" smtClean="0"/>
              <a:t>Use table prefixes to improve performance</a:t>
            </a:r>
          </a:p>
          <a:p>
            <a:r>
              <a:rPr lang="en-US" dirty="0" smtClean="0"/>
              <a:t>Use column aliases to distinguish column that have identical names but reside in different tables</a:t>
            </a:r>
          </a:p>
          <a:p>
            <a:pPr marL="0" indent="0">
              <a:buNone/>
            </a:pPr>
            <a:r>
              <a:rPr lang="en-US" dirty="0" smtClean="0"/>
              <a:t>   Wrong Example</a:t>
            </a:r>
          </a:p>
          <a:p>
            <a:r>
              <a:rPr lang="en-US" dirty="0" smtClean="0"/>
              <a:t>Select </a:t>
            </a:r>
            <a:r>
              <a:rPr lang="en-US" dirty="0" err="1" smtClean="0"/>
              <a:t>Empname,deptname,deptid</a:t>
            </a:r>
            <a:endParaRPr lang="en-US" dirty="0"/>
          </a:p>
          <a:p>
            <a:pPr marL="0" indent="0">
              <a:buNone/>
            </a:pPr>
            <a:r>
              <a:rPr lang="en-US" dirty="0"/>
              <a:t>   from Employee </a:t>
            </a:r>
            <a:r>
              <a:rPr lang="en-US" dirty="0" smtClean="0"/>
              <a:t>[inner] join </a:t>
            </a:r>
            <a:r>
              <a:rPr lang="en-US" dirty="0"/>
              <a:t>department</a:t>
            </a:r>
          </a:p>
          <a:p>
            <a:pPr marL="0" indent="0">
              <a:buNone/>
            </a:pPr>
            <a:r>
              <a:rPr lang="en-US" dirty="0"/>
              <a:t>   </a:t>
            </a:r>
            <a:r>
              <a:rPr lang="en-US" dirty="0" smtClean="0"/>
              <a:t>on </a:t>
            </a:r>
            <a:r>
              <a:rPr lang="en-US" dirty="0" err="1"/>
              <a:t>employee.deptid</a:t>
            </a:r>
            <a:r>
              <a:rPr lang="en-US" dirty="0"/>
              <a:t> = </a:t>
            </a:r>
            <a:r>
              <a:rPr lang="en-US" dirty="0" err="1" smtClean="0"/>
              <a:t>department.deptid</a:t>
            </a:r>
            <a:endParaRPr lang="en-US" dirty="0" smtClean="0"/>
          </a:p>
          <a:p>
            <a:pPr marL="0" indent="0">
              <a:buNone/>
            </a:pPr>
            <a:endParaRPr lang="en-US" dirty="0"/>
          </a:p>
          <a:p>
            <a:pPr marL="0" indent="0">
              <a:buNone/>
            </a:pPr>
            <a:r>
              <a:rPr lang="en-US" dirty="0" smtClean="0"/>
              <a:t>Solution</a:t>
            </a:r>
            <a:endParaRPr lang="en-US" dirty="0"/>
          </a:p>
          <a:p>
            <a:pPr marL="0" indent="0">
              <a:buNone/>
            </a:pPr>
            <a:endParaRPr lang="en-US" dirty="0" smtClean="0"/>
          </a:p>
          <a:p>
            <a:r>
              <a:rPr lang="en-US" dirty="0"/>
              <a:t>Select </a:t>
            </a:r>
            <a:r>
              <a:rPr lang="en-US" dirty="0" err="1" smtClean="0"/>
              <a:t>Employee.Empname,department.deptname,employee.deptid</a:t>
            </a:r>
            <a:endParaRPr lang="en-US" dirty="0"/>
          </a:p>
          <a:p>
            <a:pPr marL="0" indent="0">
              <a:buNone/>
            </a:pPr>
            <a:r>
              <a:rPr lang="en-US" dirty="0"/>
              <a:t>   from Employee [inner] join department</a:t>
            </a:r>
          </a:p>
          <a:p>
            <a:pPr marL="0" indent="0">
              <a:buNone/>
            </a:pPr>
            <a:r>
              <a:rPr lang="en-US" dirty="0"/>
              <a:t>   on </a:t>
            </a:r>
            <a:r>
              <a:rPr lang="en-US" dirty="0" err="1"/>
              <a:t>employee.deptid</a:t>
            </a:r>
            <a:r>
              <a:rPr lang="en-US" dirty="0"/>
              <a:t> = </a:t>
            </a:r>
            <a:r>
              <a:rPr lang="en-US" dirty="0" err="1"/>
              <a:t>department.deptid</a:t>
            </a:r>
            <a:endParaRPr lang="en-US" dirty="0"/>
          </a:p>
          <a:p>
            <a:pPr marL="0" indent="0">
              <a:buNone/>
            </a:pPr>
            <a:endParaRPr lang="en-US" dirty="0"/>
          </a:p>
          <a:p>
            <a:pPr marL="0" indent="0">
              <a:buNone/>
            </a:pPr>
            <a:r>
              <a:rPr lang="en-US" dirty="0" smtClean="0"/>
              <a:t> </a:t>
            </a:r>
          </a:p>
          <a:p>
            <a:pPr algn="l" rtl="0"/>
            <a:endParaRPr lang="ar-EG" dirty="0"/>
          </a:p>
        </p:txBody>
      </p:sp>
    </p:spTree>
    <p:extLst>
      <p:ext uri="{BB962C8B-B14F-4D97-AF65-F5344CB8AC3E}">
        <p14:creationId xmlns:p14="http://schemas.microsoft.com/office/powerpoint/2010/main" val="15356373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Table Aliases</a:t>
            </a:r>
            <a:endParaRPr lang="ar-EG" dirty="0"/>
          </a:p>
        </p:txBody>
      </p:sp>
      <p:sp>
        <p:nvSpPr>
          <p:cNvPr id="3" name="Content Placeholder 2"/>
          <p:cNvSpPr>
            <a:spLocks noGrp="1"/>
          </p:cNvSpPr>
          <p:nvPr>
            <p:ph idx="1"/>
          </p:nvPr>
        </p:nvSpPr>
        <p:spPr/>
        <p:txBody>
          <a:bodyPr>
            <a:normAutofit/>
          </a:bodyPr>
          <a:lstStyle/>
          <a:p>
            <a:r>
              <a:rPr lang="en-US" dirty="0" smtClean="0"/>
              <a:t>Use Table Aliases to simplify queries</a:t>
            </a:r>
          </a:p>
          <a:p>
            <a:r>
              <a:rPr lang="en-US" dirty="0" smtClean="0"/>
              <a:t>Use table aliases to improve performance</a:t>
            </a:r>
          </a:p>
          <a:p>
            <a:pPr marL="0" indent="0">
              <a:buNone/>
            </a:pPr>
            <a:endParaRPr lang="en-US" dirty="0" smtClean="0"/>
          </a:p>
          <a:p>
            <a:r>
              <a:rPr lang="en-US" dirty="0"/>
              <a:t>Select </a:t>
            </a:r>
            <a:r>
              <a:rPr lang="en-US" dirty="0" err="1" smtClean="0"/>
              <a:t>E.Empname,D.deptname,E.deptid</a:t>
            </a:r>
            <a:endParaRPr lang="en-US" dirty="0"/>
          </a:p>
          <a:p>
            <a:pPr marL="0" indent="0">
              <a:buNone/>
            </a:pPr>
            <a:r>
              <a:rPr lang="en-US" dirty="0"/>
              <a:t>   from Employee </a:t>
            </a:r>
            <a:r>
              <a:rPr lang="en-US" dirty="0" smtClean="0"/>
              <a:t>E [inner</a:t>
            </a:r>
            <a:r>
              <a:rPr lang="en-US" dirty="0"/>
              <a:t>] join </a:t>
            </a:r>
            <a:r>
              <a:rPr lang="en-US" dirty="0" smtClean="0"/>
              <a:t>department D</a:t>
            </a:r>
            <a:endParaRPr lang="en-US" dirty="0"/>
          </a:p>
          <a:p>
            <a:pPr marL="0" indent="0">
              <a:buNone/>
            </a:pPr>
            <a:r>
              <a:rPr lang="en-US" dirty="0"/>
              <a:t>   on </a:t>
            </a:r>
            <a:r>
              <a:rPr lang="en-US" dirty="0" err="1"/>
              <a:t>E</a:t>
            </a:r>
            <a:r>
              <a:rPr lang="en-US" dirty="0" err="1" smtClean="0"/>
              <a:t>.deptid</a:t>
            </a:r>
            <a:r>
              <a:rPr lang="en-US" dirty="0" smtClean="0"/>
              <a:t> </a:t>
            </a:r>
            <a:r>
              <a:rPr lang="en-US" dirty="0"/>
              <a:t>= </a:t>
            </a:r>
            <a:r>
              <a:rPr lang="en-US" dirty="0" err="1"/>
              <a:t>D</a:t>
            </a:r>
            <a:r>
              <a:rPr lang="en-US" dirty="0" err="1" smtClean="0"/>
              <a:t>.deptid</a:t>
            </a:r>
            <a:endParaRPr lang="en-US" dirty="0"/>
          </a:p>
          <a:p>
            <a:pPr marL="0" indent="0">
              <a:buNone/>
            </a:pPr>
            <a:endParaRPr lang="en-US" dirty="0"/>
          </a:p>
          <a:p>
            <a:pPr marL="0" indent="0">
              <a:buNone/>
            </a:pPr>
            <a:r>
              <a:rPr lang="en-US" dirty="0" smtClean="0"/>
              <a:t> </a:t>
            </a:r>
          </a:p>
          <a:p>
            <a:pPr algn="l" rtl="0"/>
            <a:endParaRPr lang="ar-EG" dirty="0"/>
          </a:p>
        </p:txBody>
      </p:sp>
    </p:spTree>
    <p:extLst>
      <p:ext uri="{BB962C8B-B14F-4D97-AF65-F5344CB8AC3E}">
        <p14:creationId xmlns:p14="http://schemas.microsoft.com/office/powerpoint/2010/main" val="1824615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Join Syntax</a:t>
            </a:r>
            <a:endParaRPr lang="ar-EG" dirty="0"/>
          </a:p>
        </p:txBody>
      </p:sp>
      <p:sp>
        <p:nvSpPr>
          <p:cNvPr id="3" name="Content Placeholder 2"/>
          <p:cNvSpPr>
            <a:spLocks noGrp="1"/>
          </p:cNvSpPr>
          <p:nvPr>
            <p:ph idx="1"/>
          </p:nvPr>
        </p:nvSpPr>
        <p:spPr/>
        <p:txBody>
          <a:bodyPr>
            <a:normAutofit/>
          </a:bodyPr>
          <a:lstStyle/>
          <a:p>
            <a:r>
              <a:rPr lang="en-US" dirty="0" smtClean="0"/>
              <a:t>To find Name Of employee’s manager ,  you need to join Employees table to itself</a:t>
            </a:r>
          </a:p>
          <a:p>
            <a:pPr marL="0" indent="0">
              <a:buNone/>
            </a:pPr>
            <a:endParaRPr lang="en-US" dirty="0" smtClean="0"/>
          </a:p>
          <a:p>
            <a:r>
              <a:rPr lang="en-US" dirty="0" smtClean="0"/>
              <a:t>Select </a:t>
            </a:r>
            <a:r>
              <a:rPr lang="en-US" dirty="0" err="1" smtClean="0"/>
              <a:t>E.Empname,M.Empname</a:t>
            </a:r>
            <a:endParaRPr lang="en-US" dirty="0" smtClean="0"/>
          </a:p>
          <a:p>
            <a:pPr marL="0" indent="0">
              <a:buNone/>
            </a:pPr>
            <a:r>
              <a:rPr lang="en-US" dirty="0"/>
              <a:t> </a:t>
            </a:r>
            <a:r>
              <a:rPr lang="en-US" dirty="0" smtClean="0"/>
              <a:t>  from Employee E , Employee M</a:t>
            </a:r>
          </a:p>
          <a:p>
            <a:pPr marL="0" indent="0">
              <a:buNone/>
            </a:pPr>
            <a:r>
              <a:rPr lang="en-US" dirty="0"/>
              <a:t> </a:t>
            </a:r>
            <a:r>
              <a:rPr lang="en-US" dirty="0" smtClean="0"/>
              <a:t>  where </a:t>
            </a:r>
            <a:r>
              <a:rPr lang="en-US" dirty="0" err="1" smtClean="0"/>
              <a:t>E.managerid</a:t>
            </a:r>
            <a:r>
              <a:rPr lang="en-US" dirty="0" smtClean="0"/>
              <a:t> = </a:t>
            </a:r>
            <a:r>
              <a:rPr lang="en-US" dirty="0" err="1" smtClean="0"/>
              <a:t>M.employeeid</a:t>
            </a:r>
            <a:endParaRPr lang="en-US" dirty="0" smtClean="0"/>
          </a:p>
          <a:p>
            <a:pPr marL="0" indent="0">
              <a:buNone/>
            </a:pPr>
            <a:endParaRPr lang="en-US" dirty="0" smtClean="0"/>
          </a:p>
          <a:p>
            <a:pPr marL="0" indent="0">
              <a:buNone/>
            </a:pPr>
            <a:r>
              <a:rPr lang="en-US" dirty="0" smtClean="0"/>
              <a:t> </a:t>
            </a:r>
          </a:p>
          <a:p>
            <a:pPr algn="l" rtl="0"/>
            <a:endParaRPr lang="ar-EG" dirty="0"/>
          </a:p>
        </p:txBody>
      </p:sp>
    </p:spTree>
    <p:extLst>
      <p:ext uri="{BB962C8B-B14F-4D97-AF65-F5344CB8AC3E}">
        <p14:creationId xmlns:p14="http://schemas.microsoft.com/office/powerpoint/2010/main" val="3727051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NonEquiJoins</a:t>
            </a:r>
            <a:endParaRPr lang="ar-EG" dirty="0"/>
          </a:p>
        </p:txBody>
      </p:sp>
      <p:sp>
        <p:nvSpPr>
          <p:cNvPr id="3" name="Content Placeholder 2"/>
          <p:cNvSpPr>
            <a:spLocks noGrp="1"/>
          </p:cNvSpPr>
          <p:nvPr>
            <p:ph idx="1"/>
          </p:nvPr>
        </p:nvSpPr>
        <p:spPr/>
        <p:txBody>
          <a:bodyPr>
            <a:normAutofit/>
          </a:bodyPr>
          <a:lstStyle/>
          <a:p>
            <a:r>
              <a:rPr lang="en-US" dirty="0" smtClean="0"/>
              <a:t>A </a:t>
            </a:r>
            <a:r>
              <a:rPr lang="en-US" dirty="0" err="1" smtClean="0"/>
              <a:t>nonequijoin</a:t>
            </a:r>
            <a:r>
              <a:rPr lang="en-US" dirty="0" smtClean="0"/>
              <a:t> is a join condition containing something other than an equality operator</a:t>
            </a:r>
          </a:p>
          <a:p>
            <a:pPr marL="0" indent="0">
              <a:buNone/>
            </a:pPr>
            <a:endParaRPr lang="en-US" dirty="0" smtClean="0"/>
          </a:p>
          <a:p>
            <a:r>
              <a:rPr lang="en-US" dirty="0" smtClean="0"/>
              <a:t>Select </a:t>
            </a:r>
            <a:r>
              <a:rPr lang="en-US" dirty="0" err="1" smtClean="0"/>
              <a:t>E.Empname</a:t>
            </a:r>
            <a:r>
              <a:rPr lang="en-US" dirty="0" smtClean="0"/>
              <a:t> , </a:t>
            </a:r>
            <a:r>
              <a:rPr lang="en-US" dirty="0" err="1" smtClean="0"/>
              <a:t>E.salary</a:t>
            </a:r>
            <a:r>
              <a:rPr lang="en-US" dirty="0" smtClean="0"/>
              <a:t>, </a:t>
            </a:r>
            <a:r>
              <a:rPr lang="en-US" dirty="0" err="1" smtClean="0"/>
              <a:t>G.Level</a:t>
            </a:r>
            <a:endParaRPr lang="en-US" dirty="0" smtClean="0"/>
          </a:p>
          <a:p>
            <a:pPr marL="0" indent="0">
              <a:buNone/>
            </a:pPr>
            <a:r>
              <a:rPr lang="en-US" dirty="0"/>
              <a:t> </a:t>
            </a:r>
            <a:r>
              <a:rPr lang="en-US" dirty="0" smtClean="0"/>
              <a:t>  from Employee E , grades G</a:t>
            </a:r>
          </a:p>
          <a:p>
            <a:pPr marL="0" indent="0">
              <a:buNone/>
            </a:pPr>
            <a:r>
              <a:rPr lang="en-US" dirty="0"/>
              <a:t> </a:t>
            </a:r>
            <a:r>
              <a:rPr lang="en-US" dirty="0" smtClean="0"/>
              <a:t>  where </a:t>
            </a:r>
            <a:r>
              <a:rPr lang="en-US" dirty="0" err="1" smtClean="0"/>
              <a:t>E.salary</a:t>
            </a:r>
            <a:r>
              <a:rPr lang="en-US" dirty="0" smtClean="0"/>
              <a:t> between </a:t>
            </a:r>
            <a:r>
              <a:rPr lang="en-US" dirty="0" err="1" smtClean="0"/>
              <a:t>G.lowsal</a:t>
            </a:r>
            <a:r>
              <a:rPr lang="en-US" dirty="0" smtClean="0"/>
              <a:t> and </a:t>
            </a:r>
            <a:r>
              <a:rPr lang="en-US" dirty="0" err="1" smtClean="0"/>
              <a:t>G.highsal</a:t>
            </a:r>
            <a:endParaRPr lang="en-US" dirty="0" smtClean="0"/>
          </a:p>
          <a:p>
            <a:pPr marL="0" indent="0">
              <a:buNone/>
            </a:pPr>
            <a:endParaRPr lang="en-US" dirty="0" smtClean="0"/>
          </a:p>
          <a:p>
            <a:pPr marL="0" indent="0">
              <a:buNone/>
            </a:pPr>
            <a:r>
              <a:rPr lang="en-US" dirty="0" smtClean="0"/>
              <a:t> </a:t>
            </a:r>
          </a:p>
          <a:p>
            <a:pPr algn="l" rtl="0"/>
            <a:endParaRPr lang="ar-EG" dirty="0"/>
          </a:p>
        </p:txBody>
      </p:sp>
    </p:spTree>
    <p:extLst>
      <p:ext uri="{BB962C8B-B14F-4D97-AF65-F5344CB8AC3E}">
        <p14:creationId xmlns:p14="http://schemas.microsoft.com/office/powerpoint/2010/main" val="28895464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Join Syntax</a:t>
            </a:r>
            <a:endParaRPr lang="ar-EG" dirty="0"/>
          </a:p>
        </p:txBody>
      </p:sp>
      <p:sp>
        <p:nvSpPr>
          <p:cNvPr id="3" name="Content Placeholder 2"/>
          <p:cNvSpPr>
            <a:spLocks noGrp="1"/>
          </p:cNvSpPr>
          <p:nvPr>
            <p:ph idx="1"/>
          </p:nvPr>
        </p:nvSpPr>
        <p:spPr/>
        <p:txBody>
          <a:bodyPr>
            <a:normAutofit/>
          </a:bodyPr>
          <a:lstStyle/>
          <a:p>
            <a:r>
              <a:rPr lang="en-US" dirty="0" smtClean="0"/>
              <a:t>To find Name Of employee’s manager ,  you need to join Employees table to itself</a:t>
            </a:r>
          </a:p>
          <a:p>
            <a:pPr marL="0" indent="0">
              <a:buNone/>
            </a:pPr>
            <a:endParaRPr lang="en-US" dirty="0" smtClean="0"/>
          </a:p>
          <a:p>
            <a:r>
              <a:rPr lang="en-US" dirty="0" smtClean="0"/>
              <a:t>Select </a:t>
            </a:r>
            <a:r>
              <a:rPr lang="en-US" dirty="0" err="1" smtClean="0"/>
              <a:t>E.Empname,M.Empname</a:t>
            </a:r>
            <a:endParaRPr lang="en-US" dirty="0" smtClean="0"/>
          </a:p>
          <a:p>
            <a:pPr marL="0" indent="0">
              <a:buNone/>
            </a:pPr>
            <a:r>
              <a:rPr lang="en-US" dirty="0"/>
              <a:t> </a:t>
            </a:r>
            <a:r>
              <a:rPr lang="en-US" dirty="0" smtClean="0"/>
              <a:t>  from Employee E , Employee M</a:t>
            </a:r>
          </a:p>
          <a:p>
            <a:pPr marL="0" indent="0">
              <a:buNone/>
            </a:pPr>
            <a:r>
              <a:rPr lang="en-US" dirty="0"/>
              <a:t> </a:t>
            </a:r>
            <a:r>
              <a:rPr lang="en-US" dirty="0" smtClean="0"/>
              <a:t>  where </a:t>
            </a:r>
            <a:r>
              <a:rPr lang="en-US" dirty="0" err="1" smtClean="0"/>
              <a:t>E.managerid</a:t>
            </a:r>
            <a:r>
              <a:rPr lang="en-US" dirty="0" smtClean="0"/>
              <a:t> = </a:t>
            </a:r>
            <a:r>
              <a:rPr lang="en-US" dirty="0" err="1" smtClean="0"/>
              <a:t>M.employeeid</a:t>
            </a:r>
            <a:endParaRPr lang="en-US" dirty="0" smtClean="0"/>
          </a:p>
          <a:p>
            <a:pPr marL="0" indent="0">
              <a:buNone/>
            </a:pPr>
            <a:endParaRPr lang="en-US" dirty="0" smtClean="0"/>
          </a:p>
          <a:p>
            <a:pPr marL="0" indent="0">
              <a:buNone/>
            </a:pPr>
            <a:r>
              <a:rPr lang="en-US" dirty="0" smtClean="0"/>
              <a:t> </a:t>
            </a:r>
          </a:p>
          <a:p>
            <a:pPr algn="l" rtl="0"/>
            <a:endParaRPr lang="ar-EG" dirty="0"/>
          </a:p>
        </p:txBody>
      </p:sp>
    </p:spTree>
    <p:extLst>
      <p:ext uri="{BB962C8B-B14F-4D97-AF65-F5344CB8AC3E}">
        <p14:creationId xmlns:p14="http://schemas.microsoft.com/office/powerpoint/2010/main" val="1642905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a:t>
            </a:r>
            <a:endParaRPr lang="ar-EG" dirty="0"/>
          </a:p>
        </p:txBody>
      </p:sp>
      <p:sp>
        <p:nvSpPr>
          <p:cNvPr id="3" name="Content Placeholder 2"/>
          <p:cNvSpPr>
            <a:spLocks noGrp="1"/>
          </p:cNvSpPr>
          <p:nvPr>
            <p:ph idx="1"/>
          </p:nvPr>
        </p:nvSpPr>
        <p:spPr/>
        <p:txBody>
          <a:bodyPr>
            <a:normAutofit fontScale="25000" lnSpcReduction="20000"/>
          </a:bodyPr>
          <a:lstStyle/>
          <a:p>
            <a:r>
              <a:rPr lang="en-US" sz="5500" dirty="0" smtClean="0"/>
              <a:t>Left Outer Join</a:t>
            </a:r>
          </a:p>
          <a:p>
            <a:r>
              <a:rPr lang="en-US" sz="5500" dirty="0" smtClean="0"/>
              <a:t>Select </a:t>
            </a:r>
            <a:r>
              <a:rPr lang="en-US" sz="5500" dirty="0" err="1" smtClean="0"/>
              <a:t>E.Empname,D.Deptname</a:t>
            </a:r>
            <a:endParaRPr lang="en-US" sz="5500" dirty="0" smtClean="0"/>
          </a:p>
          <a:p>
            <a:pPr marL="0" indent="0">
              <a:buNone/>
            </a:pPr>
            <a:r>
              <a:rPr lang="en-US" sz="5500" dirty="0"/>
              <a:t> </a:t>
            </a:r>
            <a:r>
              <a:rPr lang="en-US" sz="5500" dirty="0" smtClean="0"/>
              <a:t>  from Employee E  Left outer Join Department D</a:t>
            </a:r>
          </a:p>
          <a:p>
            <a:pPr marL="0" indent="0">
              <a:buNone/>
            </a:pPr>
            <a:r>
              <a:rPr lang="en-US" sz="5500" dirty="0"/>
              <a:t> </a:t>
            </a:r>
            <a:r>
              <a:rPr lang="en-US" sz="5500" dirty="0" smtClean="0"/>
              <a:t>  On  </a:t>
            </a:r>
            <a:r>
              <a:rPr lang="en-US" sz="5500" dirty="0" err="1" smtClean="0"/>
              <a:t>E.Deptid</a:t>
            </a:r>
            <a:r>
              <a:rPr lang="en-US" sz="5500" dirty="0" smtClean="0"/>
              <a:t> = </a:t>
            </a:r>
            <a:r>
              <a:rPr lang="en-US" sz="5500" dirty="0" err="1" smtClean="0"/>
              <a:t>D.Deptid</a:t>
            </a:r>
            <a:endParaRPr lang="en-US" sz="5500" dirty="0" smtClean="0"/>
          </a:p>
          <a:p>
            <a:pPr marL="0" indent="0">
              <a:buNone/>
            </a:pPr>
            <a:endParaRPr lang="en-US" sz="5500" dirty="0" smtClean="0"/>
          </a:p>
          <a:p>
            <a:r>
              <a:rPr lang="en-US" sz="5500" dirty="0" smtClean="0"/>
              <a:t>Right </a:t>
            </a:r>
            <a:r>
              <a:rPr lang="en-US" sz="5500" dirty="0"/>
              <a:t>Outer Join</a:t>
            </a:r>
          </a:p>
          <a:p>
            <a:r>
              <a:rPr lang="en-US" sz="5500" dirty="0"/>
              <a:t>Select </a:t>
            </a:r>
            <a:r>
              <a:rPr lang="en-US" sz="5500" dirty="0" err="1"/>
              <a:t>E.Empname,D.Deptname</a:t>
            </a:r>
            <a:endParaRPr lang="en-US" sz="5500" dirty="0"/>
          </a:p>
          <a:p>
            <a:pPr marL="0" indent="0">
              <a:buNone/>
            </a:pPr>
            <a:r>
              <a:rPr lang="en-US" sz="5500" dirty="0"/>
              <a:t>   from Employee E  </a:t>
            </a:r>
            <a:r>
              <a:rPr lang="en-US" sz="5500" dirty="0" smtClean="0"/>
              <a:t>Right </a:t>
            </a:r>
            <a:r>
              <a:rPr lang="en-US" sz="5500" dirty="0"/>
              <a:t>outer Join Department D</a:t>
            </a:r>
          </a:p>
          <a:p>
            <a:pPr marL="0" indent="0">
              <a:buNone/>
            </a:pPr>
            <a:r>
              <a:rPr lang="en-US" sz="5500" dirty="0"/>
              <a:t>   On  </a:t>
            </a:r>
            <a:r>
              <a:rPr lang="en-US" sz="5500" dirty="0" err="1"/>
              <a:t>E.Deptid</a:t>
            </a:r>
            <a:r>
              <a:rPr lang="en-US" sz="5500" dirty="0"/>
              <a:t> = </a:t>
            </a:r>
            <a:r>
              <a:rPr lang="en-US" sz="5500" dirty="0" err="1"/>
              <a:t>D.Deptid</a:t>
            </a:r>
            <a:endParaRPr lang="en-US" sz="5500" dirty="0"/>
          </a:p>
          <a:p>
            <a:pPr marL="0" indent="0">
              <a:buNone/>
            </a:pPr>
            <a:endParaRPr lang="en-US" sz="5500" dirty="0" smtClean="0"/>
          </a:p>
          <a:p>
            <a:r>
              <a:rPr lang="en-US" sz="5500" dirty="0" smtClean="0"/>
              <a:t>Full </a:t>
            </a:r>
            <a:r>
              <a:rPr lang="en-US" sz="5500" dirty="0"/>
              <a:t>Outer Join</a:t>
            </a:r>
          </a:p>
          <a:p>
            <a:r>
              <a:rPr lang="en-US" sz="5500" dirty="0"/>
              <a:t>Select </a:t>
            </a:r>
            <a:r>
              <a:rPr lang="en-US" sz="5500" dirty="0" err="1"/>
              <a:t>E.Empname,D.Deptname</a:t>
            </a:r>
            <a:endParaRPr lang="en-US" sz="5500" dirty="0"/>
          </a:p>
          <a:p>
            <a:pPr marL="0" indent="0">
              <a:buNone/>
            </a:pPr>
            <a:r>
              <a:rPr lang="en-US" sz="5500" dirty="0"/>
              <a:t>   from Employee E  </a:t>
            </a:r>
            <a:r>
              <a:rPr lang="en-US" sz="5500" dirty="0" smtClean="0"/>
              <a:t>Full </a:t>
            </a:r>
            <a:r>
              <a:rPr lang="en-US" sz="5500" dirty="0"/>
              <a:t>outer Join Department D</a:t>
            </a:r>
          </a:p>
          <a:p>
            <a:pPr marL="0" indent="0">
              <a:buNone/>
            </a:pPr>
            <a:r>
              <a:rPr lang="en-US" sz="5500" dirty="0"/>
              <a:t>   On  </a:t>
            </a:r>
            <a:r>
              <a:rPr lang="en-US" sz="5500" dirty="0" err="1"/>
              <a:t>E.Deptid</a:t>
            </a:r>
            <a:r>
              <a:rPr lang="en-US" sz="5500" dirty="0"/>
              <a:t> = </a:t>
            </a:r>
            <a:r>
              <a:rPr lang="en-US" sz="5500" dirty="0" err="1"/>
              <a:t>D.Deptid</a:t>
            </a:r>
            <a:endParaRPr lang="en-US" sz="5500" dirty="0"/>
          </a:p>
          <a:p>
            <a:pPr marL="0" indent="0">
              <a:buNone/>
            </a:pPr>
            <a:r>
              <a:rPr lang="en-US" dirty="0" smtClean="0"/>
              <a:t> </a:t>
            </a:r>
          </a:p>
          <a:p>
            <a:pPr algn="l" rtl="0"/>
            <a:endParaRPr lang="ar-EG" dirty="0"/>
          </a:p>
        </p:txBody>
      </p:sp>
    </p:spTree>
    <p:extLst>
      <p:ext uri="{BB962C8B-B14F-4D97-AF65-F5344CB8AC3E}">
        <p14:creationId xmlns:p14="http://schemas.microsoft.com/office/powerpoint/2010/main" val="15944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Products</a:t>
            </a:r>
            <a:endParaRPr lang="ar-EG" dirty="0"/>
          </a:p>
        </p:txBody>
      </p:sp>
      <p:sp>
        <p:nvSpPr>
          <p:cNvPr id="3" name="Content Placeholder 2"/>
          <p:cNvSpPr>
            <a:spLocks noGrp="1"/>
          </p:cNvSpPr>
          <p:nvPr>
            <p:ph idx="1"/>
          </p:nvPr>
        </p:nvSpPr>
        <p:spPr/>
        <p:txBody>
          <a:bodyPr>
            <a:normAutofit lnSpcReduction="10000"/>
          </a:bodyPr>
          <a:lstStyle/>
          <a:p>
            <a:pPr algn="l" rtl="0"/>
            <a:r>
              <a:rPr lang="en-US" dirty="0" smtClean="0"/>
              <a:t>A Cartesian product is formed when :</a:t>
            </a:r>
          </a:p>
          <a:p>
            <a:pPr algn="l" rtl="0">
              <a:buFontTx/>
              <a:buChar char="-"/>
            </a:pPr>
            <a:r>
              <a:rPr lang="en-US" dirty="0" smtClean="0"/>
              <a:t>A join condition is omitted</a:t>
            </a:r>
          </a:p>
          <a:p>
            <a:pPr algn="l" rtl="0">
              <a:buFontTx/>
              <a:buChar char="-"/>
            </a:pPr>
            <a:r>
              <a:rPr lang="en-US" dirty="0" smtClean="0"/>
              <a:t>A join condition is invalid</a:t>
            </a:r>
          </a:p>
          <a:p>
            <a:pPr algn="l" rtl="0">
              <a:buFontTx/>
              <a:buChar char="-"/>
            </a:pPr>
            <a:r>
              <a:rPr lang="en-US" dirty="0" smtClean="0"/>
              <a:t>All rows in the first table that are joined with all rows in the second table</a:t>
            </a:r>
          </a:p>
          <a:p>
            <a:pPr marL="0" indent="0" algn="l" rtl="0">
              <a:buNone/>
            </a:pPr>
            <a:r>
              <a:rPr lang="en-US" dirty="0" smtClean="0"/>
              <a:t>To Avoid Cartesian Product , always include valid join condition</a:t>
            </a:r>
          </a:p>
          <a:p>
            <a:pPr marL="0" indent="0" algn="l" rtl="0">
              <a:buNone/>
            </a:pPr>
            <a:endParaRPr lang="en-US" dirty="0" smtClean="0"/>
          </a:p>
          <a:p>
            <a:pPr marL="0" indent="0" algn="l" rtl="0">
              <a:buNone/>
            </a:pPr>
            <a:r>
              <a:rPr lang="en-US" dirty="0" smtClean="0"/>
              <a:t>Select </a:t>
            </a:r>
            <a:r>
              <a:rPr lang="en-US" dirty="0" err="1" smtClean="0"/>
              <a:t>Empname</a:t>
            </a:r>
            <a:r>
              <a:rPr lang="en-US" dirty="0" smtClean="0"/>
              <a:t> , </a:t>
            </a:r>
            <a:r>
              <a:rPr lang="en-US" dirty="0" err="1" smtClean="0"/>
              <a:t>Deptname</a:t>
            </a:r>
            <a:endParaRPr lang="en-US" dirty="0" smtClean="0"/>
          </a:p>
          <a:p>
            <a:pPr marL="0" indent="0" algn="l" rtl="0">
              <a:buNone/>
            </a:pPr>
            <a:r>
              <a:rPr lang="en-US" dirty="0" smtClean="0"/>
              <a:t>From Employee cross join Department</a:t>
            </a:r>
            <a:endParaRPr lang="en-US" dirty="0"/>
          </a:p>
          <a:p>
            <a:pPr marL="0" indent="0" algn="l" rtl="0">
              <a:buNone/>
            </a:pPr>
            <a:endParaRPr lang="en-US" dirty="0" smtClean="0"/>
          </a:p>
          <a:p>
            <a:pPr algn="l" rtl="0">
              <a:buFontTx/>
              <a:buChar char="-"/>
            </a:pPr>
            <a:endParaRPr lang="ar-EG" dirty="0"/>
          </a:p>
        </p:txBody>
      </p:sp>
    </p:spTree>
    <p:extLst>
      <p:ext uri="{BB962C8B-B14F-4D97-AF65-F5344CB8AC3E}">
        <p14:creationId xmlns:p14="http://schemas.microsoft.com/office/powerpoint/2010/main" val="2774369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 Functions</a:t>
            </a:r>
            <a:endParaRPr lang="ar-EG" dirty="0"/>
          </a:p>
        </p:txBody>
      </p:sp>
      <p:sp>
        <p:nvSpPr>
          <p:cNvPr id="3" name="Content Placeholder 2"/>
          <p:cNvSpPr>
            <a:spLocks noGrp="1"/>
          </p:cNvSpPr>
          <p:nvPr>
            <p:ph idx="1"/>
          </p:nvPr>
        </p:nvSpPr>
        <p:spPr/>
        <p:txBody>
          <a:bodyPr/>
          <a:lstStyle/>
          <a:p>
            <a:pPr marL="539496" indent="-457200"/>
            <a:r>
              <a:rPr lang="en-US" dirty="0" smtClean="0"/>
              <a:t>Case – manipulation functions</a:t>
            </a:r>
          </a:p>
          <a:p>
            <a:pPr marL="82296" indent="0">
              <a:buNone/>
            </a:pPr>
            <a:r>
              <a:rPr lang="en-US" dirty="0" smtClean="0"/>
              <a:t>EX :  LOWER , UPPER </a:t>
            </a:r>
          </a:p>
          <a:p>
            <a:pPr marL="539496" indent="-457200"/>
            <a:r>
              <a:rPr lang="en-US" dirty="0" smtClean="0"/>
              <a:t>Character – manipulation functions</a:t>
            </a:r>
          </a:p>
          <a:p>
            <a:pPr marL="82296" indent="0">
              <a:buNone/>
            </a:pPr>
            <a:r>
              <a:rPr lang="en-US" dirty="0" smtClean="0"/>
              <a:t>EX :  CONCAT , SUBSTRING ,LEN, REPLACE , LEFT , RIGHT </a:t>
            </a:r>
          </a:p>
        </p:txBody>
      </p:sp>
    </p:spTree>
    <p:extLst>
      <p:ext uri="{BB962C8B-B14F-4D97-AF65-F5344CB8AC3E}">
        <p14:creationId xmlns:p14="http://schemas.microsoft.com/office/powerpoint/2010/main" val="2426037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 Functions</a:t>
            </a:r>
            <a:endParaRPr lang="ar-EG" dirty="0"/>
          </a:p>
        </p:txBody>
      </p:sp>
      <p:sp>
        <p:nvSpPr>
          <p:cNvPr id="3" name="Content Placeholder 2"/>
          <p:cNvSpPr>
            <a:spLocks noGrp="1"/>
          </p:cNvSpPr>
          <p:nvPr>
            <p:ph idx="1"/>
          </p:nvPr>
        </p:nvSpPr>
        <p:spPr/>
        <p:txBody>
          <a:bodyPr/>
          <a:lstStyle/>
          <a:p>
            <a:pPr marL="539496" indent="-457200"/>
            <a:r>
              <a:rPr lang="en-US" dirty="0" smtClean="0"/>
              <a:t>Case – manipulation functions</a:t>
            </a:r>
          </a:p>
          <a:p>
            <a:pPr marL="82296" indent="0">
              <a:buNone/>
            </a:pPr>
            <a:r>
              <a:rPr lang="en-US" dirty="0" smtClean="0"/>
              <a:t>EX :  LOWER , UPPER </a:t>
            </a:r>
          </a:p>
          <a:p>
            <a:pPr marL="82296" indent="0">
              <a:buNone/>
            </a:pPr>
            <a:endParaRPr lang="en-US" dirty="0"/>
          </a:p>
          <a:p>
            <a:pPr marL="82296" indent="0">
              <a:buNone/>
            </a:pPr>
            <a:r>
              <a:rPr lang="en-US" dirty="0" smtClean="0"/>
              <a:t>LOWER (‘SQL Courses’) ------------------  </a:t>
            </a:r>
            <a:r>
              <a:rPr lang="en-US" dirty="0" err="1" smtClean="0"/>
              <a:t>sql</a:t>
            </a:r>
            <a:r>
              <a:rPr lang="en-US" dirty="0" smtClean="0"/>
              <a:t> courses</a:t>
            </a:r>
          </a:p>
          <a:p>
            <a:pPr marL="82296" indent="0">
              <a:buNone/>
            </a:pPr>
            <a:r>
              <a:rPr lang="en-US" dirty="0" smtClean="0"/>
              <a:t>UPPER (‘SQL Courses’) -----------------  SQL COURSES</a:t>
            </a:r>
          </a:p>
          <a:p>
            <a:pPr marL="82296" indent="0">
              <a:buNone/>
            </a:pPr>
            <a:endParaRPr lang="en-US" dirty="0" smtClean="0"/>
          </a:p>
          <a:p>
            <a:pPr marL="82296" indent="0">
              <a:buNone/>
            </a:pPr>
            <a:endParaRPr lang="en-US" dirty="0" smtClean="0"/>
          </a:p>
        </p:txBody>
      </p:sp>
    </p:spTree>
    <p:extLst>
      <p:ext uri="{BB962C8B-B14F-4D97-AF65-F5344CB8AC3E}">
        <p14:creationId xmlns:p14="http://schemas.microsoft.com/office/powerpoint/2010/main" val="2890575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 Functions</a:t>
            </a:r>
            <a:endParaRPr lang="ar-EG" dirty="0"/>
          </a:p>
        </p:txBody>
      </p:sp>
      <p:sp>
        <p:nvSpPr>
          <p:cNvPr id="3" name="Content Placeholder 2"/>
          <p:cNvSpPr>
            <a:spLocks noGrp="1"/>
          </p:cNvSpPr>
          <p:nvPr>
            <p:ph idx="1"/>
          </p:nvPr>
        </p:nvSpPr>
        <p:spPr>
          <a:xfrm>
            <a:off x="838200" y="1825624"/>
            <a:ext cx="10515600" cy="4668693"/>
          </a:xfrm>
        </p:spPr>
        <p:txBody>
          <a:bodyPr/>
          <a:lstStyle/>
          <a:p>
            <a:pPr marL="539496" indent="-457200"/>
            <a:r>
              <a:rPr lang="en-US" dirty="0" smtClean="0"/>
              <a:t>Character – manipulation functions</a:t>
            </a:r>
          </a:p>
          <a:p>
            <a:pPr marL="82296" indent="0">
              <a:buNone/>
            </a:pPr>
            <a:r>
              <a:rPr lang="en-US" dirty="0" smtClean="0"/>
              <a:t>EX : </a:t>
            </a:r>
            <a:r>
              <a:rPr lang="en-US" dirty="0"/>
              <a:t>CONCAT , SUBSTRING ,LEN, REPLACE , LEFT , RIGHT </a:t>
            </a:r>
            <a:endParaRPr lang="en-US" dirty="0" smtClean="0"/>
          </a:p>
          <a:p>
            <a:pPr marL="82296" indent="0">
              <a:buNone/>
            </a:pPr>
            <a:endParaRPr lang="en-US" dirty="0"/>
          </a:p>
          <a:p>
            <a:pPr marL="82296" indent="0">
              <a:buNone/>
            </a:pPr>
            <a:r>
              <a:rPr lang="en-US" dirty="0" smtClean="0"/>
              <a:t>CONCAT (‘SQL ’ , ‘Courses’) ------------------  SQL Courses</a:t>
            </a:r>
          </a:p>
          <a:p>
            <a:pPr marL="82296" indent="0">
              <a:buNone/>
            </a:pPr>
            <a:r>
              <a:rPr lang="en-US" dirty="0" smtClean="0"/>
              <a:t>SUBSTRING(‘SQLCourses,1,3’) -----------------  SQL</a:t>
            </a:r>
          </a:p>
          <a:p>
            <a:pPr marL="82296" indent="0">
              <a:buNone/>
            </a:pPr>
            <a:r>
              <a:rPr lang="en-US" dirty="0" smtClean="0"/>
              <a:t>LEN(‘</a:t>
            </a:r>
            <a:r>
              <a:rPr lang="en-US" dirty="0" err="1" smtClean="0"/>
              <a:t>SQLCourses</a:t>
            </a:r>
            <a:r>
              <a:rPr lang="en-US" dirty="0" smtClean="0"/>
              <a:t>’) --------------------------------   10</a:t>
            </a:r>
          </a:p>
          <a:p>
            <a:pPr marL="82296" indent="0">
              <a:buNone/>
            </a:pPr>
            <a:r>
              <a:rPr lang="en-US" dirty="0" smtClean="0"/>
              <a:t>REPLACE (‘Hello </a:t>
            </a:r>
            <a:r>
              <a:rPr lang="en-US" dirty="0" err="1" smtClean="0"/>
              <a:t>World’,’Hello’,’Ahmed</a:t>
            </a:r>
            <a:r>
              <a:rPr lang="en-US" dirty="0" smtClean="0"/>
              <a:t>’) ------- Ahmed World</a:t>
            </a:r>
          </a:p>
          <a:p>
            <a:pPr marL="82296" indent="0">
              <a:buNone/>
            </a:pPr>
            <a:r>
              <a:rPr lang="en-US" dirty="0" smtClean="0"/>
              <a:t>LEFT (‘Ahmed’,3) ----------------------------------   </a:t>
            </a:r>
            <a:r>
              <a:rPr lang="en-US" dirty="0" err="1" smtClean="0"/>
              <a:t>ahm</a:t>
            </a:r>
            <a:endParaRPr lang="en-US" dirty="0" smtClean="0"/>
          </a:p>
          <a:p>
            <a:pPr marL="82296" indent="0">
              <a:buNone/>
            </a:pPr>
            <a:r>
              <a:rPr lang="en-US" dirty="0" smtClean="0"/>
              <a:t>RIGHT (‘Ahmed’,2) --------------------------------   </a:t>
            </a:r>
            <a:r>
              <a:rPr lang="en-US" dirty="0" err="1" smtClean="0"/>
              <a:t>ed</a:t>
            </a:r>
            <a:r>
              <a:rPr lang="en-US" dirty="0" smtClean="0"/>
              <a:t> </a:t>
            </a:r>
          </a:p>
          <a:p>
            <a:pPr marL="82296" indent="0">
              <a:buNone/>
            </a:pPr>
            <a:endParaRPr lang="en-US" dirty="0" smtClean="0"/>
          </a:p>
          <a:p>
            <a:pPr marL="82296" indent="0">
              <a:buNone/>
            </a:pPr>
            <a:endParaRPr lang="en-US" dirty="0" smtClean="0"/>
          </a:p>
          <a:p>
            <a:pPr marL="82296" indent="0">
              <a:buNone/>
            </a:pPr>
            <a:endParaRPr lang="en-US" dirty="0" smtClean="0"/>
          </a:p>
        </p:txBody>
      </p:sp>
    </p:spTree>
    <p:extLst>
      <p:ext uri="{BB962C8B-B14F-4D97-AF65-F5344CB8AC3E}">
        <p14:creationId xmlns:p14="http://schemas.microsoft.com/office/powerpoint/2010/main" val="895061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Number Functions</a:t>
            </a:r>
            <a:endParaRPr lang="ar-EG" dirty="0"/>
          </a:p>
        </p:txBody>
      </p:sp>
      <p:sp>
        <p:nvSpPr>
          <p:cNvPr id="3" name="Content Placeholder 2"/>
          <p:cNvSpPr>
            <a:spLocks noGrp="1"/>
          </p:cNvSpPr>
          <p:nvPr>
            <p:ph idx="1"/>
          </p:nvPr>
        </p:nvSpPr>
        <p:spPr>
          <a:xfrm>
            <a:off x="838200" y="1825624"/>
            <a:ext cx="10515600" cy="4668693"/>
          </a:xfrm>
        </p:spPr>
        <p:txBody>
          <a:bodyPr/>
          <a:lstStyle/>
          <a:p>
            <a:pPr marL="539496" indent="-457200"/>
            <a:r>
              <a:rPr lang="en-US" dirty="0" smtClean="0"/>
              <a:t>Number Functions</a:t>
            </a:r>
          </a:p>
          <a:p>
            <a:pPr marL="82296" indent="0">
              <a:buNone/>
            </a:pPr>
            <a:r>
              <a:rPr lang="en-US" dirty="0" smtClean="0"/>
              <a:t>EX : ROUND , FLOOR , SQUARE , SQRT</a:t>
            </a:r>
          </a:p>
          <a:p>
            <a:pPr marL="82296" indent="0">
              <a:buNone/>
            </a:pPr>
            <a:endParaRPr lang="en-US" dirty="0"/>
          </a:p>
          <a:p>
            <a:pPr marL="82296" indent="0">
              <a:buNone/>
            </a:pPr>
            <a:r>
              <a:rPr lang="en-US" dirty="0" smtClean="0"/>
              <a:t>ROUND (45.926 , </a:t>
            </a:r>
            <a:r>
              <a:rPr lang="en-US" dirty="0" smtClean="0"/>
              <a:t>2) </a:t>
            </a:r>
            <a:r>
              <a:rPr lang="en-US" dirty="0" smtClean="0"/>
              <a:t>------------------  45.93</a:t>
            </a:r>
          </a:p>
          <a:p>
            <a:pPr marL="82296" indent="0">
              <a:buNone/>
            </a:pPr>
            <a:r>
              <a:rPr lang="en-US" dirty="0" smtClean="0"/>
              <a:t>FLOOR (45.926) -----------------------  45</a:t>
            </a:r>
          </a:p>
          <a:p>
            <a:pPr marL="82296" indent="0">
              <a:buNone/>
            </a:pPr>
            <a:r>
              <a:rPr lang="en-US" dirty="0" smtClean="0"/>
              <a:t>SQUARE (10) --------------------   100</a:t>
            </a:r>
          </a:p>
          <a:p>
            <a:pPr marL="82296" indent="0">
              <a:buNone/>
            </a:pPr>
            <a:r>
              <a:rPr lang="en-US" dirty="0" smtClean="0"/>
              <a:t>SQRT (81) --------------------------  9</a:t>
            </a:r>
          </a:p>
          <a:p>
            <a:pPr marL="82296" indent="0">
              <a:buNone/>
            </a:pPr>
            <a:endParaRPr lang="en-US" dirty="0" smtClean="0"/>
          </a:p>
          <a:p>
            <a:pPr marL="82296" indent="0">
              <a:buNone/>
            </a:pPr>
            <a:endParaRPr lang="en-US" dirty="0" smtClean="0"/>
          </a:p>
        </p:txBody>
      </p:sp>
    </p:spTree>
    <p:extLst>
      <p:ext uri="{BB962C8B-B14F-4D97-AF65-F5344CB8AC3E}">
        <p14:creationId xmlns:p14="http://schemas.microsoft.com/office/powerpoint/2010/main" val="2602123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Date Functions</a:t>
            </a:r>
            <a:endParaRPr lang="ar-EG" dirty="0"/>
          </a:p>
        </p:txBody>
      </p:sp>
      <p:sp>
        <p:nvSpPr>
          <p:cNvPr id="3" name="Content Placeholder 2"/>
          <p:cNvSpPr>
            <a:spLocks noGrp="1"/>
          </p:cNvSpPr>
          <p:nvPr>
            <p:ph idx="1"/>
          </p:nvPr>
        </p:nvSpPr>
        <p:spPr>
          <a:xfrm>
            <a:off x="838200" y="1825624"/>
            <a:ext cx="10515600" cy="4668693"/>
          </a:xfrm>
        </p:spPr>
        <p:txBody>
          <a:bodyPr>
            <a:normAutofit/>
          </a:bodyPr>
          <a:lstStyle/>
          <a:p>
            <a:pPr marL="539496" indent="-457200"/>
            <a:r>
              <a:rPr lang="en-US" dirty="0" smtClean="0"/>
              <a:t>Date Functions</a:t>
            </a:r>
          </a:p>
          <a:p>
            <a:pPr marL="82296" indent="0">
              <a:buNone/>
            </a:pPr>
            <a:r>
              <a:rPr lang="en-US" dirty="0" smtClean="0"/>
              <a:t>EX : GETDATE(), </a:t>
            </a:r>
            <a:r>
              <a:rPr lang="en-US" dirty="0" err="1" smtClean="0"/>
              <a:t>DateADD</a:t>
            </a:r>
            <a:r>
              <a:rPr lang="en-US" dirty="0" smtClean="0"/>
              <a:t>(),</a:t>
            </a:r>
            <a:r>
              <a:rPr lang="en-US" dirty="0" err="1" smtClean="0"/>
              <a:t>DateDIFF</a:t>
            </a:r>
            <a:r>
              <a:rPr lang="en-US" dirty="0" smtClean="0"/>
              <a:t>(),</a:t>
            </a:r>
            <a:r>
              <a:rPr lang="en-US" dirty="0" err="1" smtClean="0"/>
              <a:t>DatePART</a:t>
            </a:r>
            <a:r>
              <a:rPr lang="en-US" dirty="0" smtClean="0"/>
              <a:t>(),</a:t>
            </a:r>
            <a:r>
              <a:rPr lang="en-US" dirty="0" err="1" smtClean="0"/>
              <a:t>DateNAME</a:t>
            </a:r>
            <a:r>
              <a:rPr lang="en-US" dirty="0" smtClean="0"/>
              <a:t>()</a:t>
            </a:r>
          </a:p>
          <a:p>
            <a:pPr marL="82296" indent="0">
              <a:buNone/>
            </a:pPr>
            <a:r>
              <a:rPr lang="en-US" dirty="0"/>
              <a:t> </a:t>
            </a:r>
            <a:r>
              <a:rPr lang="en-US" dirty="0" smtClean="0"/>
              <a:t>      ,DAY() , MONTH() , YEAR()</a:t>
            </a:r>
          </a:p>
          <a:p>
            <a:pPr marL="82296" indent="0">
              <a:buNone/>
            </a:pPr>
            <a:r>
              <a:rPr lang="en-US" dirty="0" err="1" smtClean="0"/>
              <a:t>GetDate</a:t>
            </a:r>
            <a:r>
              <a:rPr lang="en-US" dirty="0" smtClean="0"/>
              <a:t>() ------------------  Date Of Today</a:t>
            </a:r>
          </a:p>
          <a:p>
            <a:pPr marL="82296" indent="0">
              <a:buNone/>
            </a:pPr>
            <a:r>
              <a:rPr lang="en-US" dirty="0" err="1" smtClean="0"/>
              <a:t>DateAdd</a:t>
            </a:r>
            <a:r>
              <a:rPr lang="en-US" dirty="0" smtClean="0"/>
              <a:t>(day , 3 ,’4-12-2016’) -----------------------  4-15-2016</a:t>
            </a:r>
          </a:p>
          <a:p>
            <a:pPr marL="82296" indent="0">
              <a:buNone/>
            </a:pPr>
            <a:r>
              <a:rPr lang="en-US" dirty="0" err="1" smtClean="0"/>
              <a:t>DateDiff</a:t>
            </a:r>
            <a:r>
              <a:rPr lang="en-US" dirty="0" smtClean="0"/>
              <a:t>(day,’1-1-2017’,’1-5-2017’) --------------------   5</a:t>
            </a:r>
          </a:p>
          <a:p>
            <a:pPr marL="82296" indent="0">
              <a:buNone/>
            </a:pPr>
            <a:r>
              <a:rPr lang="en-US" dirty="0" err="1" smtClean="0"/>
              <a:t>DatePart</a:t>
            </a:r>
            <a:r>
              <a:rPr lang="en-US" dirty="0" smtClean="0"/>
              <a:t>(dw,’12-28-2016’) --------------------------  4</a:t>
            </a:r>
          </a:p>
          <a:p>
            <a:pPr marL="82296" indent="0">
              <a:buNone/>
            </a:pPr>
            <a:r>
              <a:rPr lang="en-US" dirty="0" err="1" smtClean="0"/>
              <a:t>DateName</a:t>
            </a:r>
            <a:r>
              <a:rPr lang="en-US" dirty="0" smtClean="0"/>
              <a:t>(dw,’12-28-2016’)------------------------ ‘</a:t>
            </a:r>
            <a:r>
              <a:rPr lang="en-US" dirty="0" err="1" smtClean="0"/>
              <a:t>WednesDay</a:t>
            </a:r>
            <a:r>
              <a:rPr lang="en-US" dirty="0" smtClean="0"/>
              <a:t>’</a:t>
            </a:r>
          </a:p>
          <a:p>
            <a:pPr marL="82296" indent="0">
              <a:buNone/>
            </a:pPr>
            <a:r>
              <a:rPr lang="en-US" dirty="0" smtClean="0"/>
              <a:t>Day(‘4-3-2017’) -3  Month (‘4-5-2016’) - 4    Year(’12-5-2016’) -2016</a:t>
            </a:r>
          </a:p>
          <a:p>
            <a:pPr marL="82296" indent="0">
              <a:buNone/>
            </a:pPr>
            <a:endParaRPr lang="en-US" dirty="0" smtClean="0"/>
          </a:p>
          <a:p>
            <a:pPr marL="82296" indent="0">
              <a:buNone/>
            </a:pPr>
            <a:endParaRPr lang="en-US" dirty="0" smtClean="0"/>
          </a:p>
        </p:txBody>
      </p:sp>
    </p:spTree>
    <p:extLst>
      <p:ext uri="{BB962C8B-B14F-4D97-AF65-F5344CB8AC3E}">
        <p14:creationId xmlns:p14="http://schemas.microsoft.com/office/powerpoint/2010/main" val="2197162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Convert Function &amp; Nested Functions</a:t>
            </a:r>
            <a:endParaRPr lang="ar-EG" dirty="0"/>
          </a:p>
        </p:txBody>
      </p:sp>
      <p:sp>
        <p:nvSpPr>
          <p:cNvPr id="3" name="Content Placeholder 2"/>
          <p:cNvSpPr>
            <a:spLocks noGrp="1"/>
          </p:cNvSpPr>
          <p:nvPr>
            <p:ph idx="1"/>
          </p:nvPr>
        </p:nvSpPr>
        <p:spPr>
          <a:xfrm>
            <a:off x="838200" y="1825624"/>
            <a:ext cx="10515600" cy="4668693"/>
          </a:xfrm>
        </p:spPr>
        <p:txBody>
          <a:bodyPr>
            <a:normAutofit/>
          </a:bodyPr>
          <a:lstStyle/>
          <a:p>
            <a:pPr marL="82296" indent="0">
              <a:buNone/>
            </a:pPr>
            <a:r>
              <a:rPr lang="en-US" dirty="0" smtClean="0"/>
              <a:t>Convert (varchar(50), 123)  ------------ ‘123’</a:t>
            </a:r>
          </a:p>
          <a:p>
            <a:pPr marL="82296" indent="0">
              <a:buNone/>
            </a:pPr>
            <a:endParaRPr lang="en-US" dirty="0"/>
          </a:p>
          <a:p>
            <a:pPr marL="82296" indent="0">
              <a:buNone/>
            </a:pPr>
            <a:r>
              <a:rPr lang="en-US" dirty="0" smtClean="0"/>
              <a:t>Select </a:t>
            </a:r>
            <a:r>
              <a:rPr lang="en-US" dirty="0" err="1" smtClean="0"/>
              <a:t>concat</a:t>
            </a:r>
            <a:r>
              <a:rPr lang="en-US" dirty="0" smtClean="0"/>
              <a:t> (</a:t>
            </a:r>
            <a:r>
              <a:rPr lang="en-US" dirty="0" err="1" smtClean="0"/>
              <a:t>Employeeid</a:t>
            </a:r>
            <a:r>
              <a:rPr lang="en-US" dirty="0" smtClean="0"/>
              <a:t> , UPPER(SUBSTRING(EmployeeName,1,4))))</a:t>
            </a:r>
          </a:p>
          <a:p>
            <a:pPr marL="82296" indent="0">
              <a:buNone/>
            </a:pPr>
            <a:endParaRPr lang="en-US" dirty="0" smtClean="0"/>
          </a:p>
        </p:txBody>
      </p:sp>
    </p:spTree>
    <p:extLst>
      <p:ext uri="{BB962C8B-B14F-4D97-AF65-F5344CB8AC3E}">
        <p14:creationId xmlns:p14="http://schemas.microsoft.com/office/powerpoint/2010/main" val="3749181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the NULLIF() function</a:t>
            </a:r>
            <a:endParaRPr lang="ar-EG" dirty="0"/>
          </a:p>
        </p:txBody>
      </p:sp>
      <p:sp>
        <p:nvSpPr>
          <p:cNvPr id="3" name="Content Placeholder 2"/>
          <p:cNvSpPr>
            <a:spLocks noGrp="1"/>
          </p:cNvSpPr>
          <p:nvPr>
            <p:ph idx="1"/>
          </p:nvPr>
        </p:nvSpPr>
        <p:spPr/>
        <p:txBody>
          <a:bodyPr>
            <a:normAutofit/>
          </a:bodyPr>
          <a:lstStyle/>
          <a:p>
            <a:pPr algn="l" rtl="0"/>
            <a:r>
              <a:rPr lang="en-US" sz="2400" dirty="0"/>
              <a:t>The NULLIF() function accepts two parameters. If they are equal, then it returns a null; otherwise, it returns the first parameter.</a:t>
            </a:r>
          </a:p>
          <a:p>
            <a:pPr algn="l" rtl="0"/>
            <a:endParaRPr lang="en-US" sz="2400" dirty="0"/>
          </a:p>
          <a:p>
            <a:pPr algn="l" rtl="0"/>
            <a:endParaRPr lang="en-US" sz="2400" dirty="0"/>
          </a:p>
          <a:p>
            <a:pPr marL="82296" indent="0">
              <a:buNone/>
            </a:pPr>
            <a:endParaRPr lang="en-US" sz="2400" dirty="0"/>
          </a:p>
          <a:p>
            <a:pPr algn="l" rtl="0"/>
            <a:endParaRPr lang="ar-EG" sz="2400" dirty="0"/>
          </a:p>
        </p:txBody>
      </p:sp>
      <p:graphicFrame>
        <p:nvGraphicFramePr>
          <p:cNvPr id="4" name="Table 3"/>
          <p:cNvGraphicFramePr>
            <a:graphicFrameLocks noGrp="1"/>
          </p:cNvGraphicFramePr>
          <p:nvPr>
            <p:extLst/>
          </p:nvPr>
        </p:nvGraphicFramePr>
        <p:xfrm>
          <a:off x="3733800" y="3088640"/>
          <a:ext cx="5410200" cy="1737360"/>
        </p:xfrm>
        <a:graphic>
          <a:graphicData uri="http://schemas.openxmlformats.org/drawingml/2006/table">
            <a:tbl>
              <a:tblPr rtl="1" firstRow="1" bandRow="1">
                <a:tableStyleId>{5C22544A-7EE6-4342-B048-85BDC9FD1C3A}</a:tableStyleId>
              </a:tblPr>
              <a:tblGrid>
                <a:gridCol w="5410200"/>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select NULLIF(col1,col2) from </a:t>
                      </a:r>
                      <a:r>
                        <a:rPr lang="en-US" sz="1800" dirty="0" err="1" smtClean="0"/>
                        <a:t>null_tables</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If col=col2 it will return null ,otherwise will return col1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p>
                      <a:pPr algn="l" rtl="0"/>
                      <a:endParaRPr lang="ar-EG" dirty="0"/>
                    </a:p>
                  </a:txBody>
                  <a:tcPr/>
                </a:tc>
              </a:tr>
            </a:tbl>
          </a:graphicData>
        </a:graphic>
      </p:graphicFrame>
    </p:spTree>
    <p:extLst>
      <p:ext uri="{BB962C8B-B14F-4D97-AF65-F5344CB8AC3E}">
        <p14:creationId xmlns:p14="http://schemas.microsoft.com/office/powerpoint/2010/main" val="784665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C65E8A91759B4DB7AACDDCF8C0A3A2" ma:contentTypeVersion="7" ma:contentTypeDescription="Create a new document." ma:contentTypeScope="" ma:versionID="1984215ad7d09122e5b8375de209f5b2">
  <xsd:schema xmlns:xsd="http://www.w3.org/2001/XMLSchema" xmlns:xs="http://www.w3.org/2001/XMLSchema" xmlns:p="http://schemas.microsoft.com/office/2006/metadata/properties" xmlns:ns2="d43c1280-4834-421b-8186-147e51489707" targetNamespace="http://schemas.microsoft.com/office/2006/metadata/properties" ma:root="true" ma:fieldsID="3d0828f1951caa772cf6f8c98cfb9c41" ns2:_="">
    <xsd:import namespace="d43c1280-4834-421b-8186-147e5148970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c1280-4834-421b-8186-147e514897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88E962-F657-4BC6-ADF4-C0EF4627FF63}"/>
</file>

<file path=customXml/itemProps2.xml><?xml version="1.0" encoding="utf-8"?>
<ds:datastoreItem xmlns:ds="http://schemas.openxmlformats.org/officeDocument/2006/customXml" ds:itemID="{BD66C607-0B2C-4FDA-A8F3-271AE05471A6}"/>
</file>

<file path=customXml/itemProps3.xml><?xml version="1.0" encoding="utf-8"?>
<ds:datastoreItem xmlns:ds="http://schemas.openxmlformats.org/officeDocument/2006/customXml" ds:itemID="{0AC717F5-1E86-4C3A-9644-741119B110BF}"/>
</file>

<file path=docProps/app.xml><?xml version="1.0" encoding="utf-8"?>
<Properties xmlns="http://schemas.openxmlformats.org/officeDocument/2006/extended-properties" xmlns:vt="http://schemas.openxmlformats.org/officeDocument/2006/docPropsVTypes">
  <TotalTime>2199</TotalTime>
  <Words>3302</Words>
  <Application>Microsoft Office PowerPoint</Application>
  <PresentationFormat>Widescreen</PresentationFormat>
  <Paragraphs>483</Paragraphs>
  <Slides>29</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SQL Functions</vt:lpstr>
      <vt:lpstr>Single Row Functions</vt:lpstr>
      <vt:lpstr>Character Functions</vt:lpstr>
      <vt:lpstr>Character Functions</vt:lpstr>
      <vt:lpstr>Character Functions</vt:lpstr>
      <vt:lpstr>Number Functions</vt:lpstr>
      <vt:lpstr>Date Functions</vt:lpstr>
      <vt:lpstr>Convert Function &amp; Nested Functions</vt:lpstr>
      <vt:lpstr>Using the NULLIF() function</vt:lpstr>
      <vt:lpstr>Using the ISNULL() function</vt:lpstr>
      <vt:lpstr>Using the COALESCE() function</vt:lpstr>
      <vt:lpstr>What are Group Functions</vt:lpstr>
      <vt:lpstr>Group Function Syntax</vt:lpstr>
      <vt:lpstr>Example On Functions</vt:lpstr>
      <vt:lpstr>Using Count Function</vt:lpstr>
      <vt:lpstr>Group Functions And NULL Values</vt:lpstr>
      <vt:lpstr>Creating Groups of Data</vt:lpstr>
      <vt:lpstr>Group By Functions On Multiple Columns</vt:lpstr>
      <vt:lpstr>Filtering grouped results</vt:lpstr>
      <vt:lpstr>Nesting Group Functions</vt:lpstr>
      <vt:lpstr>Join Types</vt:lpstr>
      <vt:lpstr>Inner Join Syntax</vt:lpstr>
      <vt:lpstr>Qualifying Ambiguous Column Names</vt:lpstr>
      <vt:lpstr>Using Table Aliases</vt:lpstr>
      <vt:lpstr>Self Join Syntax</vt:lpstr>
      <vt:lpstr>NonEquiJoins</vt:lpstr>
      <vt:lpstr>Self Join Syntax</vt:lpstr>
      <vt:lpstr>Outer Join</vt:lpstr>
      <vt:lpstr>Cartesian Products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Batch(Example)</dc:title>
  <dc:creator>ITD-Aadeal</dc:creator>
  <cp:lastModifiedBy>ITD-Aadeal</cp:lastModifiedBy>
  <cp:revision>49</cp:revision>
  <dcterms:created xsi:type="dcterms:W3CDTF">2016-12-27T07:57:30Z</dcterms:created>
  <dcterms:modified xsi:type="dcterms:W3CDTF">2022-05-24T08:39:30Z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0x0101006FC65E8A91759B4DB7AACDDCF8C0A3A2</vt:lpwstr>
  </property>
</Properties>
</file>