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2" r:id="rId3"/>
    <p:sldId id="257" r:id="rId4"/>
    <p:sldId id="261" r:id="rId5"/>
    <p:sldId id="263" r:id="rId6"/>
    <p:sldId id="260"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706" autoAdjust="0"/>
  </p:normalViewPr>
  <p:slideViewPr>
    <p:cSldViewPr>
      <p:cViewPr varScale="1">
        <p:scale>
          <a:sx n="90" d="100"/>
          <a:sy n="90" d="100"/>
        </p:scale>
        <p:origin x="208" y="69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latin typeface="Helvetica" charset="0"/>
              <a:ea typeface="Helvetica" charset="0"/>
              <a:cs typeface="Helvetica" charset="0"/>
            </a:rPr>
            <a:t>Form</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err="1">
              <a:latin typeface="Helvetica" charset="0"/>
              <a:ea typeface="Helvetica" charset="0"/>
              <a:cs typeface="Helvetica" charset="0"/>
            </a:rPr>
            <a:t>Sequelize</a:t>
          </a:r>
          <a:r>
            <a:rPr lang="en-US" dirty="0">
              <a:latin typeface="Helvetica" charset="0"/>
              <a:ea typeface="Helvetica" charset="0"/>
              <a:cs typeface="Helvetica" charset="0"/>
            </a:rPr>
            <a:t> </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latin typeface="Helvetica" charset="0"/>
              <a:ea typeface="Helvetica" charset="0"/>
              <a:cs typeface="Helvetica" charset="0"/>
            </a:rPr>
            <a:t>MySQL</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err="1">
              <a:latin typeface="Rockwell" charset="0"/>
              <a:ea typeface="Rockwell" charset="0"/>
              <a:cs typeface="Rockwell" charset="0"/>
            </a:rPr>
            <a:t>Sequelize</a:t>
          </a:r>
          <a:endParaRPr lang="en-US" dirty="0">
            <a:latin typeface="Rockwell" charset="0"/>
            <a:ea typeface="Rockwell" charset="0"/>
            <a:cs typeface="Rockwell" charset="0"/>
          </a:endParaRP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4AB409D0-A032-4874-80E8-794B1C052F6D}">
      <dgm:prSet phldrT="[Text]"/>
      <dgm:spPr/>
      <dgm:t>
        <a:bodyPr/>
        <a:lstStyle/>
        <a:p>
          <a:r>
            <a:rPr lang="en-US" dirty="0">
              <a:latin typeface="Helvetica" charset="0"/>
              <a:ea typeface="Helvetica" charset="0"/>
              <a:cs typeface="Helvetica" charset="0"/>
            </a:rPr>
            <a:t>Chart.js</a:t>
          </a:r>
        </a:p>
      </dgm:t>
    </dgm:pt>
    <dgm:pt modelId="{48A030E6-7136-4E8C-A0A6-3C9EA36E7191}" type="parTrans" cxnId="{0F365A4A-72CB-46B9-8BBA-620EAE8BC687}">
      <dgm:prSet/>
      <dgm:spPr/>
      <dgm:t>
        <a:bodyPr/>
        <a:lstStyle/>
        <a:p>
          <a:endParaRPr lang="en-US"/>
        </a:p>
      </dgm:t>
    </dgm:pt>
    <dgm:pt modelId="{87833FB9-C830-419A-9751-09A8CEEB632B}" type="sibTrans" cxnId="{0F365A4A-72CB-46B9-8BBA-620EAE8BC687}">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0C86D502-2E24-44BA-A3D8-2DD83EBACCDC}" type="pres">
      <dgm:prSet presAssocID="{4AB409D0-A032-4874-80E8-794B1C052F6D}" presName="boxAndChildren" presStyleCnt="0"/>
      <dgm:spPr/>
    </dgm:pt>
    <dgm:pt modelId="{ED157793-22A4-4279-9624-BA522109E93D}" type="pres">
      <dgm:prSet presAssocID="{4AB409D0-A032-4874-80E8-794B1C052F6D}" presName="parentTextBox" presStyleLbl="node1" presStyleIdx="0" presStyleCnt="5"/>
      <dgm:spPr/>
      <dgm:t>
        <a:bodyPr/>
        <a:lstStyle/>
        <a:p>
          <a:endParaRPr lang="en-US"/>
        </a:p>
      </dgm:t>
    </dgm:pt>
    <dgm:pt modelId="{8A35365E-AB27-45E8-976F-834AC17A525D}" type="pres">
      <dgm:prSet presAssocID="{67B503AA-82FD-4AA4-8357-3D8B59D6160B}" presName="sp" presStyleCnt="0"/>
      <dgm:spPr/>
    </dgm:pt>
    <dgm:pt modelId="{6ADB6063-9F4D-4313-B08A-168229E805D5}" type="pres">
      <dgm:prSet presAssocID="{640CA9BD-09C1-4472-8DAC-0F150EC5E678}" presName="arrowAndChildren" presStyleCnt="0"/>
      <dgm:spPr/>
    </dgm:pt>
    <dgm:pt modelId="{32EDCE39-B1EF-4FD7-9750-2D6A5120B314}" type="pres">
      <dgm:prSet presAssocID="{640CA9BD-09C1-4472-8DAC-0F150EC5E678}" presName="parentTextArrow" presStyleLbl="node1" presStyleIdx="1" presStyleCnt="5"/>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2" presStyleCnt="5"/>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3" presStyleCnt="5"/>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4" presStyleCnt="5" custLinFactNeighborX="43" custLinFactNeighborY="-76376"/>
      <dgm:spPr/>
      <dgm:t>
        <a:bodyPr/>
        <a:lstStyle/>
        <a:p>
          <a:endParaRPr lang="en-US"/>
        </a:p>
      </dgm:t>
    </dgm:pt>
  </dgm:ptLst>
  <dgm:cxnLst>
    <dgm:cxn modelId="{AAE8F060-3E29-4C68-9A74-089916E04D67}" type="presOf" srcId="{356F6FEF-38C8-437A-8562-86A5ED3F5885}" destId="{C830B7C4-5210-41AC-A88B-BECF7607C1E5}" srcOrd="0" destOrd="0" presId="urn:microsoft.com/office/officeart/2005/8/layout/process4"/>
    <dgm:cxn modelId="{3F127E2B-F66D-4ACF-A6B4-8505CA4229B7}" type="presOf" srcId="{640CA9BD-09C1-4472-8DAC-0F150EC5E678}" destId="{32EDCE39-B1EF-4FD7-9750-2D6A5120B314}"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0AEA44EB-D06B-4BB7-B924-C0173BF4DDEB}" type="presOf" srcId="{4AB409D0-A032-4874-80E8-794B1C052F6D}" destId="{ED157793-22A4-4279-9624-BA522109E93D}" srcOrd="0" destOrd="0" presId="urn:microsoft.com/office/officeart/2005/8/layout/process4"/>
    <dgm:cxn modelId="{4D111F6B-0B5C-40A7-BA86-973E36B2D8F2}" type="presOf" srcId="{712EDDD5-F1C9-457B-A81D-F94868058B44}" destId="{D5473CBC-EEC3-408A-B4A6-07882F253A8B}" srcOrd="0" destOrd="0" presId="urn:microsoft.com/office/officeart/2005/8/layout/process4"/>
    <dgm:cxn modelId="{79EE9E02-BFF5-41D3-86F8-33470970BFCE}" type="presOf" srcId="{2EFB202A-8611-4DDC-831D-D12EB67B6CF7}" destId="{812F39FC-2D1E-4DD1-A1A6-C7F9287A4AAB}"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957C551D-31A8-4286-A3AE-C5928DB663CE}" srcId="{2EFB202A-8611-4DDC-831D-D12EB67B6CF7}" destId="{640CA9BD-09C1-4472-8DAC-0F150EC5E678}" srcOrd="3" destOrd="0" parTransId="{90609DF7-843B-4BEF-A3B5-89270E6B0951}" sibTransId="{67B503AA-82FD-4AA4-8357-3D8B59D6160B}"/>
    <dgm:cxn modelId="{0F365A4A-72CB-46B9-8BBA-620EAE8BC687}" srcId="{2EFB202A-8611-4DDC-831D-D12EB67B6CF7}" destId="{4AB409D0-A032-4874-80E8-794B1C052F6D}" srcOrd="4" destOrd="0" parTransId="{48A030E6-7136-4E8C-A0A6-3C9EA36E7191}" sibTransId="{87833FB9-C830-419A-9751-09A8CEEB632B}"/>
    <dgm:cxn modelId="{B2E3875C-D3F8-41A4-A6EA-DD49F61576A0}" type="presOf" srcId="{11888A7B-1E89-45E6-84F4-EF92B26189CD}" destId="{32FA43B7-34B4-4881-9A79-E3EDEC9D4CBF}" srcOrd="0" destOrd="0" presId="urn:microsoft.com/office/officeart/2005/8/layout/process4"/>
    <dgm:cxn modelId="{44495ADD-BBC2-4EBD-B649-8C2278F83D44}" type="presParOf" srcId="{812F39FC-2D1E-4DD1-A1A6-C7F9287A4AAB}" destId="{0C86D502-2E24-44BA-A3D8-2DD83EBACCDC}" srcOrd="0" destOrd="0" presId="urn:microsoft.com/office/officeart/2005/8/layout/process4"/>
    <dgm:cxn modelId="{1FA08880-DF22-49D3-9342-9D9BEAAE01A2}" type="presParOf" srcId="{0C86D502-2E24-44BA-A3D8-2DD83EBACCDC}" destId="{ED157793-22A4-4279-9624-BA522109E93D}" srcOrd="0" destOrd="0" presId="urn:microsoft.com/office/officeart/2005/8/layout/process4"/>
    <dgm:cxn modelId="{6A7EAC71-EC45-4D8B-BAB4-39F7D9C751E5}" type="presParOf" srcId="{812F39FC-2D1E-4DD1-A1A6-C7F9287A4AAB}" destId="{8A35365E-AB27-45E8-976F-834AC17A525D}" srcOrd="1" destOrd="0" presId="urn:microsoft.com/office/officeart/2005/8/layout/process4"/>
    <dgm:cxn modelId="{D411048D-7DDA-4186-8E33-4784F563CF40}" type="presParOf" srcId="{812F39FC-2D1E-4DD1-A1A6-C7F9287A4AAB}" destId="{6ADB6063-9F4D-4313-B08A-168229E805D5}" srcOrd="2" destOrd="0" presId="urn:microsoft.com/office/officeart/2005/8/layout/process4"/>
    <dgm:cxn modelId="{5399FE6B-49CB-45BF-8501-F593049A841F}" type="presParOf" srcId="{6ADB6063-9F4D-4313-B08A-168229E805D5}" destId="{32EDCE39-B1EF-4FD7-9750-2D6A5120B314}" srcOrd="0" destOrd="0" presId="urn:microsoft.com/office/officeart/2005/8/layout/process4"/>
    <dgm:cxn modelId="{6FA0FB88-FED5-4DA9-8FB7-49F6DEA20B1D}" type="presParOf" srcId="{812F39FC-2D1E-4DD1-A1A6-C7F9287A4AAB}" destId="{2AB5853F-AA77-4431-82DF-105CEB2E1424}" srcOrd="3" destOrd="0" presId="urn:microsoft.com/office/officeart/2005/8/layout/process4"/>
    <dgm:cxn modelId="{52F7A226-0BC5-4418-B1BB-E2FD5547F031}" type="presParOf" srcId="{812F39FC-2D1E-4DD1-A1A6-C7F9287A4AAB}" destId="{EC667030-4855-4843-9717-7DF08446AEB5}" srcOrd="4"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5" destOrd="0" presId="urn:microsoft.com/office/officeart/2005/8/layout/process4"/>
    <dgm:cxn modelId="{8AA3D574-35B2-4F26-9753-43647056D5BB}" type="presParOf" srcId="{812F39FC-2D1E-4DD1-A1A6-C7F9287A4AAB}" destId="{C4866045-B43B-429F-851C-E58098BA6DB8}" srcOrd="6"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7" destOrd="0" presId="urn:microsoft.com/office/officeart/2005/8/layout/process4"/>
    <dgm:cxn modelId="{D11F7181-D05C-4ACC-A34B-6E9511FBE167}" type="presParOf" srcId="{812F39FC-2D1E-4DD1-A1A6-C7F9287A4AAB}" destId="{1C274FFF-1754-4900-887F-DFF5156E0B8D}" srcOrd="8"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57793-22A4-4279-9624-BA522109E93D}">
      <dsp:nvSpPr>
        <dsp:cNvPr id="0" name=""/>
        <dsp:cNvSpPr/>
      </dsp:nvSpPr>
      <dsp:spPr>
        <a:xfrm>
          <a:off x="0" y="3736288"/>
          <a:ext cx="5029199" cy="61296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a:latin typeface="Helvetica" charset="0"/>
              <a:ea typeface="Helvetica" charset="0"/>
              <a:cs typeface="Helvetica" charset="0"/>
            </a:rPr>
            <a:t>Chart.js</a:t>
          </a:r>
        </a:p>
      </dsp:txBody>
      <dsp:txXfrm>
        <a:off x="0" y="3736288"/>
        <a:ext cx="5029199" cy="612969"/>
      </dsp:txXfrm>
    </dsp:sp>
    <dsp:sp modelId="{32EDCE39-B1EF-4FD7-9750-2D6A5120B314}">
      <dsp:nvSpPr>
        <dsp:cNvPr id="0" name=""/>
        <dsp:cNvSpPr/>
      </dsp:nvSpPr>
      <dsp:spPr>
        <a:xfrm rot="10800000">
          <a:off x="0" y="2802736"/>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err="1">
              <a:latin typeface="Rockwell" charset="0"/>
              <a:ea typeface="Rockwell" charset="0"/>
              <a:cs typeface="Rockwell" charset="0"/>
            </a:rPr>
            <a:t>Sequelize</a:t>
          </a:r>
          <a:endParaRPr lang="en-US" sz="2100" kern="1200" dirty="0">
            <a:latin typeface="Rockwell" charset="0"/>
            <a:ea typeface="Rockwell" charset="0"/>
            <a:cs typeface="Rockwell" charset="0"/>
          </a:endParaRPr>
        </a:p>
      </dsp:txBody>
      <dsp:txXfrm rot="10800000">
        <a:off x="0" y="2802736"/>
        <a:ext cx="5029199" cy="612568"/>
      </dsp:txXfrm>
    </dsp:sp>
    <dsp:sp modelId="{C830B7C4-5210-41AC-A88B-BECF7607C1E5}">
      <dsp:nvSpPr>
        <dsp:cNvPr id="0" name=""/>
        <dsp:cNvSpPr/>
      </dsp:nvSpPr>
      <dsp:spPr>
        <a:xfrm rot="10800000">
          <a:off x="0" y="1869184"/>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a:latin typeface="Helvetica" charset="0"/>
              <a:ea typeface="Helvetica" charset="0"/>
              <a:cs typeface="Helvetica" charset="0"/>
            </a:rPr>
            <a:t>MySQL</a:t>
          </a:r>
        </a:p>
      </dsp:txBody>
      <dsp:txXfrm rot="10800000">
        <a:off x="0" y="1869184"/>
        <a:ext cx="5029199" cy="612568"/>
      </dsp:txXfrm>
    </dsp:sp>
    <dsp:sp modelId="{D5473CBC-EEC3-408A-B4A6-07882F253A8B}">
      <dsp:nvSpPr>
        <dsp:cNvPr id="0" name=""/>
        <dsp:cNvSpPr/>
      </dsp:nvSpPr>
      <dsp:spPr>
        <a:xfrm rot="10800000">
          <a:off x="0" y="935632"/>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err="1">
              <a:latin typeface="Helvetica" charset="0"/>
              <a:ea typeface="Helvetica" charset="0"/>
              <a:cs typeface="Helvetica" charset="0"/>
            </a:rPr>
            <a:t>Sequelize</a:t>
          </a:r>
          <a:r>
            <a:rPr lang="en-US" sz="2100" kern="1200" dirty="0">
              <a:latin typeface="Helvetica" charset="0"/>
              <a:ea typeface="Helvetica" charset="0"/>
              <a:cs typeface="Helvetica" charset="0"/>
            </a:rPr>
            <a:t> </a:t>
          </a:r>
        </a:p>
      </dsp:txBody>
      <dsp:txXfrm rot="10800000">
        <a:off x="0" y="935632"/>
        <a:ext cx="5029199" cy="612568"/>
      </dsp:txXfrm>
    </dsp:sp>
    <dsp:sp modelId="{32FA43B7-34B4-4881-9A79-E3EDEC9D4CBF}">
      <dsp:nvSpPr>
        <dsp:cNvPr id="0" name=""/>
        <dsp:cNvSpPr/>
      </dsp:nvSpPr>
      <dsp:spPr>
        <a:xfrm rot="10800000">
          <a:off x="0" y="0"/>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a:latin typeface="Helvetica" charset="0"/>
              <a:ea typeface="Helvetica" charset="0"/>
              <a:cs typeface="Helvetica" charset="0"/>
            </a:rPr>
            <a:t>Form</a:t>
          </a:r>
        </a:p>
      </dsp:txBody>
      <dsp:txXfrm rot="10800000">
        <a:off x="0" y="0"/>
        <a:ext cx="5029199" cy="612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6/15/18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6/15/18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6/15/18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6/15/18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6/15/18</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6/15/18</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6/15/18</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6/15/18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6/15/18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6/15/18</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Helvetica" charset="0"/>
                <a:ea typeface="Helvetica" charset="0"/>
                <a:cs typeface="Helvetica" charset="0"/>
              </a:rPr>
              <a:t>ScaleUp</a:t>
            </a:r>
            <a:endParaRPr lang="en-US" dirty="0">
              <a:latin typeface="Helvetica" charset="0"/>
              <a:ea typeface="Helvetica" charset="0"/>
              <a:cs typeface="Helvetica" charset="0"/>
            </a:endParaRPr>
          </a:p>
        </p:txBody>
      </p:sp>
      <p:sp>
        <p:nvSpPr>
          <p:cNvPr id="3" name="Subtitle 2"/>
          <p:cNvSpPr>
            <a:spLocks noGrp="1"/>
          </p:cNvSpPr>
          <p:nvPr>
            <p:ph type="subTitle" idx="1"/>
          </p:nvPr>
        </p:nvSpPr>
        <p:spPr/>
        <p:txBody>
          <a:bodyPr/>
          <a:lstStyle/>
          <a:p>
            <a:r>
              <a:rPr lang="en-US" dirty="0">
                <a:latin typeface="Helvetica" charset="0"/>
                <a:ea typeface="Helvetica" charset="0"/>
                <a:cs typeface="Helvetica" charset="0"/>
              </a:rPr>
              <a:t>Facility Monitoring Software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What’s the problem we’re looking to solve?</a:t>
            </a:r>
          </a:p>
        </p:txBody>
      </p:sp>
      <p:sp>
        <p:nvSpPr>
          <p:cNvPr id="3" name="Text Placeholder 2"/>
          <p:cNvSpPr>
            <a:spLocks noGrp="1"/>
          </p:cNvSpPr>
          <p:nvPr>
            <p:ph type="body" idx="1"/>
          </p:nvPr>
        </p:nvSpPr>
        <p:spPr>
          <a:xfrm>
            <a:off x="839788" y="1828800"/>
            <a:ext cx="10512424" cy="685800"/>
          </a:xfrm>
        </p:spPr>
        <p:txBody>
          <a:bodyPr/>
          <a:lstStyle/>
          <a:p>
            <a:r>
              <a:rPr lang="en-US" dirty="0">
                <a:latin typeface="Helvetica" charset="0"/>
                <a:ea typeface="Helvetica" charset="0"/>
                <a:cs typeface="Helvetica" charset="0"/>
              </a:rPr>
              <a:t>The operations team needs to know where they might have potential room for expansion </a:t>
            </a:r>
          </a:p>
        </p:txBody>
      </p:sp>
      <p:sp>
        <p:nvSpPr>
          <p:cNvPr id="4" name="Content Placeholder 3"/>
          <p:cNvSpPr>
            <a:spLocks noGrp="1"/>
          </p:cNvSpPr>
          <p:nvPr>
            <p:ph sz="half" idx="2"/>
          </p:nvPr>
        </p:nvSpPr>
        <p:spPr>
          <a:xfrm>
            <a:off x="839788" y="2833050"/>
            <a:ext cx="10512424" cy="3356613"/>
          </a:xfrm>
        </p:spPr>
        <p:txBody>
          <a:bodyPr/>
          <a:lstStyle/>
          <a:p>
            <a:r>
              <a:rPr lang="en-US" dirty="0">
                <a:latin typeface="Helvetica" charset="0"/>
                <a:ea typeface="Helvetica" charset="0"/>
                <a:cs typeface="Helvetica" charset="0"/>
              </a:rPr>
              <a:t>R&amp;D wants room to create their latest invention</a:t>
            </a:r>
          </a:p>
          <a:p>
            <a:r>
              <a:rPr lang="en-US" dirty="0">
                <a:latin typeface="Helvetica" charset="0"/>
                <a:ea typeface="Helvetica" charset="0"/>
                <a:cs typeface="Helvetica" charset="0"/>
              </a:rPr>
              <a:t>QA needs room to test and shatter R&amp;D’s latest dream</a:t>
            </a:r>
          </a:p>
          <a:p>
            <a:r>
              <a:rPr lang="en-US" dirty="0">
                <a:latin typeface="Helvetica" charset="0"/>
                <a:ea typeface="Helvetica" charset="0"/>
                <a:cs typeface="Helvetica" charset="0"/>
              </a:rPr>
              <a:t>Sales wants to expand manufacturing capacity of that product you hate to make, because they just promised someone 1,000 more units by next month</a:t>
            </a:r>
          </a:p>
          <a:p>
            <a:r>
              <a:rPr lang="en-US" dirty="0">
                <a:latin typeface="Helvetica" charset="0"/>
                <a:ea typeface="Helvetica" charset="0"/>
                <a:cs typeface="Helvetica" charset="0"/>
              </a:rPr>
              <a:t>Accounting wants to know if they can cut back on the utilities “they’re” paying for in Building #2, they never walk over there and aren’t convinced it’s being used</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That’s where </a:t>
            </a:r>
            <a:r>
              <a:rPr lang="en-US" dirty="0" err="1">
                <a:latin typeface="Helvetica" charset="0"/>
                <a:ea typeface="Helvetica" charset="0"/>
                <a:cs typeface="Helvetica" charset="0"/>
              </a:rPr>
              <a:t>ScaleUp</a:t>
            </a:r>
            <a:r>
              <a:rPr lang="en-US" dirty="0">
                <a:latin typeface="Helvetica" charset="0"/>
                <a:ea typeface="Helvetica" charset="0"/>
                <a:cs typeface="Helvetica" charset="0"/>
              </a:rPr>
              <a:t> comes in!</a:t>
            </a:r>
          </a:p>
        </p:txBody>
      </p:sp>
      <p:sp>
        <p:nvSpPr>
          <p:cNvPr id="3" name="Content Placeholder 2"/>
          <p:cNvSpPr>
            <a:spLocks noGrp="1"/>
          </p:cNvSpPr>
          <p:nvPr>
            <p:ph idx="1"/>
          </p:nvPr>
        </p:nvSpPr>
        <p:spPr/>
        <p:txBody>
          <a:bodyPr/>
          <a:lstStyle/>
          <a:p>
            <a:pPr marL="0" indent="0">
              <a:buNone/>
            </a:pPr>
            <a:r>
              <a:rPr lang="en-US" dirty="0">
                <a:latin typeface="Helvetica" charset="0"/>
                <a:ea typeface="Helvetica" charset="0"/>
                <a:cs typeface="Helvetica" charset="0"/>
              </a:rPr>
              <a:t>We support facility operations with visual insights by:</a:t>
            </a:r>
          </a:p>
          <a:p>
            <a:r>
              <a:rPr lang="en-US" dirty="0">
                <a:latin typeface="Helvetica" charset="0"/>
                <a:ea typeface="Helvetica" charset="0"/>
                <a:cs typeface="Helvetica" charset="0"/>
              </a:rPr>
              <a:t>Gathering usage data for various utilities</a:t>
            </a:r>
          </a:p>
          <a:p>
            <a:r>
              <a:rPr lang="en-US" dirty="0">
                <a:latin typeface="Helvetica" charset="0"/>
                <a:ea typeface="Helvetica" charset="0"/>
                <a:cs typeface="Helvetica" charset="0"/>
              </a:rPr>
              <a:t>Sorting these utilities by their corresponding zones &amp; buildings</a:t>
            </a:r>
          </a:p>
          <a:p>
            <a:r>
              <a:rPr lang="en-US" dirty="0">
                <a:latin typeface="Helvetica" charset="0"/>
                <a:ea typeface="Helvetica" charset="0"/>
                <a:cs typeface="Helvetica" charset="0"/>
              </a:rPr>
              <a:t>Displaying the data in a user friendly manor</a:t>
            </a:r>
          </a:p>
          <a:p>
            <a:r>
              <a:rPr lang="en-US" dirty="0">
                <a:latin typeface="Helvetica" charset="0"/>
                <a:ea typeface="Helvetica" charset="0"/>
                <a:cs typeface="Helvetica" charset="0"/>
              </a:rPr>
              <a:t>Enabling operations teams to make expansion decisions based on their current capacities</a:t>
            </a:r>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2400"/>
            <a:ext cx="9601200" cy="1838519"/>
          </a:xfrm>
        </p:spPr>
        <p:txBody>
          <a:bodyPr/>
          <a:lstStyle/>
          <a:p>
            <a:r>
              <a:rPr lang="en-US" dirty="0">
                <a:latin typeface="Helvetica" charset="0"/>
                <a:ea typeface="Helvetica" charset="0"/>
                <a:cs typeface="Helvetica" charset="0"/>
              </a:rPr>
              <a:t>That sounds good, but what’s it look like?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some screenshots here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1"/>
            <a:ext cx="6934200" cy="432821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510350"/>
            <a:ext cx="7010400" cy="4125937"/>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Data Flow</a:t>
            </a:r>
          </a:p>
        </p:txBody>
      </p:sp>
      <p:sp>
        <p:nvSpPr>
          <p:cNvPr id="5" name="Content Placeholder 3"/>
          <p:cNvSpPr>
            <a:spLocks noGrp="1"/>
          </p:cNvSpPr>
          <p:nvPr>
            <p:ph sz="half" idx="1"/>
          </p:nvPr>
        </p:nvSpPr>
        <p:spPr/>
        <p:txBody>
          <a:bodyPr/>
          <a:lstStyle/>
          <a:p>
            <a:r>
              <a:rPr lang="en-US" dirty="0">
                <a:latin typeface="Helvetica" charset="0"/>
                <a:ea typeface="Helvetica" charset="0"/>
                <a:cs typeface="Helvetica" charset="0"/>
              </a:rPr>
              <a:t>Users input utilities data in html form</a:t>
            </a:r>
          </a:p>
          <a:p>
            <a:r>
              <a:rPr lang="en-US" dirty="0">
                <a:latin typeface="Helvetica" charset="0"/>
                <a:ea typeface="Helvetica" charset="0"/>
                <a:cs typeface="Helvetica" charset="0"/>
              </a:rPr>
              <a:t>We use API routes to move this data into MySQL</a:t>
            </a:r>
          </a:p>
          <a:p>
            <a:r>
              <a:rPr lang="en-US" dirty="0">
                <a:latin typeface="Helvetica" charset="0"/>
                <a:ea typeface="Helvetica" charset="0"/>
                <a:cs typeface="Helvetica" charset="0"/>
              </a:rPr>
              <a:t>Foreign keys associate various buildings/zones/utilities in MySQL</a:t>
            </a:r>
          </a:p>
          <a:p>
            <a:r>
              <a:rPr lang="en-US" dirty="0">
                <a:latin typeface="Helvetica" charset="0"/>
                <a:ea typeface="Helvetica" charset="0"/>
                <a:cs typeface="Helvetica" charset="0"/>
              </a:rPr>
              <a:t>API routes pull this data from MySQL, then display the data visually using chart.js</a:t>
            </a:r>
          </a:p>
          <a:p>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6818030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057400"/>
            <a:ext cx="6934200" cy="1524000"/>
          </a:xfrm>
        </p:spPr>
        <p:txBody>
          <a:bodyPr>
            <a:normAutofit/>
          </a:bodyPr>
          <a:lstStyle/>
          <a:p>
            <a:pPr algn="ctr"/>
            <a:r>
              <a:rPr lang="en-US" sz="9600" dirty="0" smtClean="0">
                <a:latin typeface="Helvetica" charset="0"/>
                <a:ea typeface="Helvetica" charset="0"/>
                <a:cs typeface="Helvetica" charset="0"/>
              </a:rPr>
              <a:t>Questions ?</a:t>
            </a:r>
            <a:endParaRPr lang="en-US" sz="9600" dirty="0">
              <a:latin typeface="Helvetica" charset="0"/>
              <a:ea typeface="Helvetica" charset="0"/>
              <a:cs typeface="Helvetica" charset="0"/>
            </a:endParaRPr>
          </a:p>
        </p:txBody>
      </p:sp>
    </p:spTree>
    <p:extLst>
      <p:ext uri="{BB962C8B-B14F-4D97-AF65-F5344CB8AC3E}">
        <p14:creationId xmlns:p14="http://schemas.microsoft.com/office/powerpoint/2010/main" val="116475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44</TotalTime>
  <Words>215</Words>
  <Application>Microsoft Macintosh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Schoolbook</vt:lpstr>
      <vt:lpstr>Helvetica</vt:lpstr>
      <vt:lpstr>Rockwell</vt:lpstr>
      <vt:lpstr>CITY SKETCH 16X9</vt:lpstr>
      <vt:lpstr>ScaleUp</vt:lpstr>
      <vt:lpstr>What’s the problem we’re looking to solve?</vt:lpstr>
      <vt:lpstr>That’s where ScaleUp comes in!</vt:lpstr>
      <vt:lpstr>That sounds good, but what’s it look like?</vt:lpstr>
      <vt:lpstr>Insert some screenshots here</vt:lpstr>
      <vt:lpstr>Data Flow</vt:lpstr>
      <vt:lpstr>Questions ?</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ScaleUp</dc:title>
  <dc:creator>Tony Hill</dc:creator>
  <cp:lastModifiedBy>Waleed Hamza</cp:lastModifiedBy>
  <cp:revision>6</cp:revision>
  <dcterms:created xsi:type="dcterms:W3CDTF">2018-06-13T00:01:20Z</dcterms:created>
  <dcterms:modified xsi:type="dcterms:W3CDTF">2018-06-16T03:37:17Z</dcterms:modified>
</cp:coreProperties>
</file>