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40" r:id="rId2"/>
    <p:sldId id="341" r:id="rId3"/>
    <p:sldId id="342" r:id="rId4"/>
    <p:sldId id="447" r:id="rId5"/>
    <p:sldId id="442" r:id="rId6"/>
    <p:sldId id="448" r:id="rId7"/>
    <p:sldId id="44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4C127-B0DE-4212-A9A3-2BE0301F6D92}"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C49F0-360F-4704-9D95-81855C44F333}" type="slidenum">
              <a:rPr lang="en-US" smtClean="0"/>
              <a:t>‹#›</a:t>
            </a:fld>
            <a:endParaRPr lang="en-US"/>
          </a:p>
        </p:txBody>
      </p:sp>
    </p:spTree>
    <p:extLst>
      <p:ext uri="{BB962C8B-B14F-4D97-AF65-F5344CB8AC3E}">
        <p14:creationId xmlns:p14="http://schemas.microsoft.com/office/powerpoint/2010/main" val="425697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t>2</a:t>
            </a:fld>
            <a:endParaRPr lang="en-US" dirty="0"/>
          </a:p>
        </p:txBody>
      </p:sp>
    </p:spTree>
    <p:extLst>
      <p:ext uri="{BB962C8B-B14F-4D97-AF65-F5344CB8AC3E}">
        <p14:creationId xmlns:p14="http://schemas.microsoft.com/office/powerpoint/2010/main" val="18404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t>3</a:t>
            </a:fld>
            <a:endParaRPr lang="en-US" dirty="0"/>
          </a:p>
        </p:txBody>
      </p:sp>
    </p:spTree>
    <p:extLst>
      <p:ext uri="{BB962C8B-B14F-4D97-AF65-F5344CB8AC3E}">
        <p14:creationId xmlns:p14="http://schemas.microsoft.com/office/powerpoint/2010/main" val="1400043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0995-491C-4EC3-90AC-F70D3360E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C33BB6-DC2B-4B68-8D82-3A22DBC27C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76B182-78A8-40DF-B784-61306CFE9D56}"/>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5" name="Footer Placeholder 4">
            <a:extLst>
              <a:ext uri="{FF2B5EF4-FFF2-40B4-BE49-F238E27FC236}">
                <a16:creationId xmlns:a16="http://schemas.microsoft.com/office/drawing/2014/main" id="{6FDEB890-A4A0-4315-913B-C18F0DD72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F62B6-9562-4311-80C0-5FA4E58F02C6}"/>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75440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1CFA-26A2-45C3-BB00-FAC9BAB96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342322-FC25-4302-8E97-2F8A5AD671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676F4-F9DD-4A28-BB3A-B4BEE65C2A80}"/>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5" name="Footer Placeholder 4">
            <a:extLst>
              <a:ext uri="{FF2B5EF4-FFF2-40B4-BE49-F238E27FC236}">
                <a16:creationId xmlns:a16="http://schemas.microsoft.com/office/drawing/2014/main" id="{8708F160-534E-4050-ACBF-B3EF56013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A9AE6-B2CF-4F89-94F0-A659777F86EB}"/>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235746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9BC82-AC95-4B99-89BD-182EE8D3CB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502308-8D88-499F-A3DE-30C1F742C4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2D2F2-C195-4636-88A8-DF72DE0473F7}"/>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5" name="Footer Placeholder 4">
            <a:extLst>
              <a:ext uri="{FF2B5EF4-FFF2-40B4-BE49-F238E27FC236}">
                <a16:creationId xmlns:a16="http://schemas.microsoft.com/office/drawing/2014/main" id="{74CA586A-1BE8-424D-913F-A2ECC2DE3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0F252-905D-4D48-938D-2DD32A14D3DA}"/>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3514310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602078880"/>
      </p:ext>
    </p:extLst>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147625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6088811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F18C-73B6-4544-97F8-98FDEDAAE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BEC37-33DD-4C71-B540-9E63A69FC0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0BCB7-654C-4BE2-9A8E-D807975EC483}"/>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5" name="Footer Placeholder 4">
            <a:extLst>
              <a:ext uri="{FF2B5EF4-FFF2-40B4-BE49-F238E27FC236}">
                <a16:creationId xmlns:a16="http://schemas.microsoft.com/office/drawing/2014/main" id="{92EE2A5D-505F-483E-AB27-C5D95D4A3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22641-2920-4302-9DA2-7A381DF5E03F}"/>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274393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6A-022E-4473-A89B-55E843894F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E409BF-A89B-4A80-8D55-3B36F2F89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84C08-D876-432C-BD03-8A33994903F2}"/>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5" name="Footer Placeholder 4">
            <a:extLst>
              <a:ext uri="{FF2B5EF4-FFF2-40B4-BE49-F238E27FC236}">
                <a16:creationId xmlns:a16="http://schemas.microsoft.com/office/drawing/2014/main" id="{DE228126-F6D5-4D82-BE19-464587EC0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A9A1C-3AB5-4E54-B64B-C7AC932F121E}"/>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199129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D9C-A72B-44E8-890D-2FDE357F7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6E8BB-4F5C-4C4E-9227-7851690E7A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F2923A-B92E-46B0-A7BF-B8D9BE604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113C26-E62E-4C3D-99A4-8744FB6EA0BD}"/>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6" name="Footer Placeholder 5">
            <a:extLst>
              <a:ext uri="{FF2B5EF4-FFF2-40B4-BE49-F238E27FC236}">
                <a16:creationId xmlns:a16="http://schemas.microsoft.com/office/drawing/2014/main" id="{D6BA78F6-B16E-4AC4-930B-E11E105DD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361C9-7E39-465E-96E0-1EF46B66346D}"/>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26835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D159-B1C5-4929-BC68-EBE102878B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10EFC1-6072-45F6-B10D-48BA02E13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470FC9-D15B-404B-85A0-948A217039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FF2ECB-310E-46E7-9B7F-D482145F8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6A199-AFE3-419D-84C7-EBA443F7B7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DFAF0-23C3-46D8-8354-96C6B4093F21}"/>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8" name="Footer Placeholder 7">
            <a:extLst>
              <a:ext uri="{FF2B5EF4-FFF2-40B4-BE49-F238E27FC236}">
                <a16:creationId xmlns:a16="http://schemas.microsoft.com/office/drawing/2014/main" id="{AF5EA8F6-E69A-4AB8-BBF1-95C1149CA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39B1C4-A156-43EC-9565-777326F1C1E4}"/>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118242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37D-BC65-47FE-A777-CA22399B58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45860-9CB9-47E8-B7B9-A3693F31DEB3}"/>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4" name="Footer Placeholder 3">
            <a:extLst>
              <a:ext uri="{FF2B5EF4-FFF2-40B4-BE49-F238E27FC236}">
                <a16:creationId xmlns:a16="http://schemas.microsoft.com/office/drawing/2014/main" id="{A3A98E49-7E50-48AE-9D1E-BBFBBDEEEE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171FB-588B-4282-860B-DE38BC2198B5}"/>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21862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A54F-25DD-4972-9425-E3131A514752}"/>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3" name="Footer Placeholder 2">
            <a:extLst>
              <a:ext uri="{FF2B5EF4-FFF2-40B4-BE49-F238E27FC236}">
                <a16:creationId xmlns:a16="http://schemas.microsoft.com/office/drawing/2014/main" id="{32452725-2CA0-40F7-8909-2F82BCC45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83D1F0-DAF8-4C13-9569-7F823FB3B4DA}"/>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77347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D062-5CA7-41D3-BBD6-F4D53306F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6BD5DB-A506-4363-8DAE-ACC93D36A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EF28D-A8BE-4593-B78A-720D9F88F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52953-13A4-4775-B058-046AE7A359C7}"/>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6" name="Footer Placeholder 5">
            <a:extLst>
              <a:ext uri="{FF2B5EF4-FFF2-40B4-BE49-F238E27FC236}">
                <a16:creationId xmlns:a16="http://schemas.microsoft.com/office/drawing/2014/main" id="{95F71CD2-6271-4557-9C73-69E8BA962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38D7F-9B57-49F0-9E0E-7148B506CD61}"/>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274060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2D56-B9F5-49A5-9F2B-C213121DD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95019-AAFA-403D-B14D-CEF7054250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4DCD8-7552-46C8-A910-142B5A66A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5E33C-5FA2-481A-A732-709018D2906D}"/>
              </a:ext>
            </a:extLst>
          </p:cNvPr>
          <p:cNvSpPr>
            <a:spLocks noGrp="1"/>
          </p:cNvSpPr>
          <p:nvPr>
            <p:ph type="dt" sz="half" idx="10"/>
          </p:nvPr>
        </p:nvSpPr>
        <p:spPr/>
        <p:txBody>
          <a:bodyPr/>
          <a:lstStyle/>
          <a:p>
            <a:fld id="{83788408-3E42-40BB-B53D-A3FA6B956F03}" type="datetimeFigureOut">
              <a:rPr lang="en-US" smtClean="0"/>
              <a:t>11/12/2020</a:t>
            </a:fld>
            <a:endParaRPr lang="en-US"/>
          </a:p>
        </p:txBody>
      </p:sp>
      <p:sp>
        <p:nvSpPr>
          <p:cNvPr id="6" name="Footer Placeholder 5">
            <a:extLst>
              <a:ext uri="{FF2B5EF4-FFF2-40B4-BE49-F238E27FC236}">
                <a16:creationId xmlns:a16="http://schemas.microsoft.com/office/drawing/2014/main" id="{DC2586E9-DBC7-43F9-A1B2-81A122460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9D753-2B64-4BB2-A6DB-ED5B0DD172C8}"/>
              </a:ext>
            </a:extLst>
          </p:cNvPr>
          <p:cNvSpPr>
            <a:spLocks noGrp="1"/>
          </p:cNvSpPr>
          <p:nvPr>
            <p:ph type="sldNum" sz="quarter" idx="12"/>
          </p:nvPr>
        </p:nvSpPr>
        <p:spPr/>
        <p:txBody>
          <a:bodyPr/>
          <a:lstStyle/>
          <a:p>
            <a:fld id="{D0B787A9-80B3-48A8-9248-2545006C3115}" type="slidenum">
              <a:rPr lang="en-US" smtClean="0"/>
              <a:t>‹#›</a:t>
            </a:fld>
            <a:endParaRPr lang="en-US"/>
          </a:p>
        </p:txBody>
      </p:sp>
    </p:spTree>
    <p:extLst>
      <p:ext uri="{BB962C8B-B14F-4D97-AF65-F5344CB8AC3E}">
        <p14:creationId xmlns:p14="http://schemas.microsoft.com/office/powerpoint/2010/main" val="254035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F103A4-82BF-4689-816B-56BD515A8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825E3-A863-4DC0-A0FB-5C2B490C0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7103A-42AF-4464-9881-8547753CB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88408-3E42-40BB-B53D-A3FA6B956F03}" type="datetimeFigureOut">
              <a:rPr lang="en-US" smtClean="0"/>
              <a:t>11/12/2020</a:t>
            </a:fld>
            <a:endParaRPr lang="en-US"/>
          </a:p>
        </p:txBody>
      </p:sp>
      <p:sp>
        <p:nvSpPr>
          <p:cNvPr id="5" name="Footer Placeholder 4">
            <a:extLst>
              <a:ext uri="{FF2B5EF4-FFF2-40B4-BE49-F238E27FC236}">
                <a16:creationId xmlns:a16="http://schemas.microsoft.com/office/drawing/2014/main" id="{E0C3813C-BC0C-46A7-8E34-0A71A31702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D377EA-0001-475D-BE0C-8F04A8526D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787A9-80B3-48A8-9248-2545006C3115}" type="slidenum">
              <a:rPr lang="en-US" smtClean="0"/>
              <a:t>‹#›</a:t>
            </a:fld>
            <a:endParaRPr lang="en-US"/>
          </a:p>
        </p:txBody>
      </p:sp>
    </p:spTree>
    <p:extLst>
      <p:ext uri="{BB962C8B-B14F-4D97-AF65-F5344CB8AC3E}">
        <p14:creationId xmlns:p14="http://schemas.microsoft.com/office/powerpoint/2010/main" val="493726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jpeg"/><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7" name="Content Placeholder 5">
            <a:extLst>
              <a:ext uri="{FF2B5EF4-FFF2-40B4-BE49-F238E27FC236}">
                <a16:creationId xmlns:a16="http://schemas.microsoft.com/office/drawing/2014/main" id="{EAE4EF43-FDD6-4207-993C-3C7BD0E4073F}"/>
              </a:ext>
            </a:extLst>
          </p:cNvPr>
          <p:cNvSpPr>
            <a:spLocks noGrp="1"/>
          </p:cNvSpPr>
          <p:nvPr/>
        </p:nvSpPr>
        <p:spPr>
          <a:xfrm>
            <a:off x="4680349" y="934573"/>
            <a:ext cx="7390051" cy="4737357"/>
          </a:xfrm>
          <a:prstGeom prst="rect">
            <a:avLst/>
          </a:prstGeom>
        </p:spPr>
        <p:txBody>
          <a:bodyPr vert="horz" lIns="0" tIns="0" rIns="0" bIns="0" rtlCol="0" anchor="t">
            <a:no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lvl="1">
              <a:spcAft>
                <a:spcPts val="600"/>
              </a:spcAft>
              <a:buClr>
                <a:srgbClr val="0093A0"/>
              </a:buClr>
            </a:pPr>
            <a:r>
              <a:rPr lang="en-US" sz="1100" b="1" dirty="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100" i="1" dirty="0"/>
              <a:t>Financial Accounting service offering</a:t>
            </a:r>
          </a:p>
          <a:p>
            <a:pPr marL="542925" indent="-171450">
              <a:spcAft>
                <a:spcPts val="0"/>
              </a:spcAft>
              <a:buFont typeface="Arial" panose="020B0604020202020204" pitchFamily="34" charset="0"/>
              <a:buChar char="•"/>
            </a:pPr>
            <a:r>
              <a:rPr lang="en-AU" sz="1100" i="1" dirty="0"/>
              <a:t>Operations and Support in Australia</a:t>
            </a:r>
          </a:p>
          <a:p>
            <a:pPr marL="371475">
              <a:spcAft>
                <a:spcPts val="0"/>
              </a:spcAft>
            </a:pPr>
            <a:endParaRPr lang="en-AU" sz="1100" i="1" dirty="0"/>
          </a:p>
          <a:p>
            <a:pPr lvl="1">
              <a:spcAft>
                <a:spcPts val="600"/>
              </a:spcAft>
              <a:buClr>
                <a:srgbClr val="0093A0"/>
              </a:buClr>
            </a:pPr>
            <a:r>
              <a:rPr lang="en-US" sz="1100" b="1" dirty="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100" i="1" dirty="0"/>
              <a:t>Time in operation and history</a:t>
            </a:r>
          </a:p>
          <a:p>
            <a:pPr marL="542925" indent="-171450">
              <a:spcAft>
                <a:spcPts val="0"/>
              </a:spcAft>
              <a:buFont typeface="Arial" panose="020B0604020202020204" pitchFamily="34" charset="0"/>
              <a:buChar char="•"/>
            </a:pPr>
            <a:r>
              <a:rPr lang="en-AU" sz="1100" i="1" dirty="0"/>
              <a:t>Financial position and performance</a:t>
            </a:r>
          </a:p>
          <a:p>
            <a:pPr marL="542925" indent="-171450">
              <a:spcAft>
                <a:spcPts val="0"/>
              </a:spcAft>
              <a:buFont typeface="Arial" panose="020B0604020202020204" pitchFamily="34" charset="0"/>
              <a:buChar char="•"/>
            </a:pPr>
            <a:r>
              <a:rPr lang="en-AU" sz="1100" i="1" dirty="0"/>
              <a:t>Credibility of ownership and leadership</a:t>
            </a:r>
          </a:p>
          <a:p>
            <a:pPr marL="542925" indent="-171450">
              <a:spcAft>
                <a:spcPts val="0"/>
              </a:spcAft>
              <a:buFont typeface="Arial" panose="020B0604020202020204" pitchFamily="34" charset="0"/>
              <a:buChar char="•"/>
            </a:pPr>
            <a:r>
              <a:rPr lang="en-AU" sz="1100" i="1" dirty="0"/>
              <a:t>Scale</a:t>
            </a:r>
          </a:p>
          <a:p>
            <a:pPr marL="542925" indent="-171450">
              <a:spcAft>
                <a:spcPts val="0"/>
              </a:spcAft>
              <a:buFont typeface="Arial" panose="020B0604020202020204" pitchFamily="34" charset="0"/>
              <a:buChar char="•"/>
            </a:pPr>
            <a:r>
              <a:rPr lang="en-AU" sz="1100" i="1" dirty="0"/>
              <a:t>Reputation </a:t>
            </a:r>
          </a:p>
          <a:p>
            <a:pPr marL="371475">
              <a:spcAft>
                <a:spcPts val="0"/>
              </a:spcAft>
            </a:pPr>
            <a:endParaRPr lang="en-US" sz="1100" b="1" dirty="0">
              <a:solidFill>
                <a:schemeClr val="accent1">
                  <a:lumMod val="75000"/>
                </a:schemeClr>
              </a:solidFill>
            </a:endParaRPr>
          </a:p>
          <a:p>
            <a:pPr lvl="1">
              <a:spcAft>
                <a:spcPts val="600"/>
              </a:spcAft>
              <a:buClr>
                <a:srgbClr val="0093A0"/>
              </a:buClr>
            </a:pPr>
            <a:r>
              <a:rPr lang="en-US" sz="1100" dirty="0">
                <a:solidFill>
                  <a:schemeClr val="accent1">
                    <a:lumMod val="75000"/>
                  </a:schemeClr>
                </a:solidFill>
              </a:rPr>
              <a:t>Proven experience in Financial Accounting System</a:t>
            </a:r>
          </a:p>
          <a:p>
            <a:pPr marL="542925" indent="-171450">
              <a:spcAft>
                <a:spcPts val="0"/>
              </a:spcAft>
              <a:buFont typeface="Arial" panose="020B0604020202020204" pitchFamily="34" charset="0"/>
              <a:buChar char="•"/>
            </a:pPr>
            <a:r>
              <a:rPr lang="en-AU" sz="1100" i="1" dirty="0"/>
              <a:t>Client base</a:t>
            </a:r>
          </a:p>
          <a:p>
            <a:pPr marL="542925" indent="-171450">
              <a:spcAft>
                <a:spcPts val="0"/>
              </a:spcAft>
              <a:buFont typeface="Arial" panose="020B0604020202020204" pitchFamily="34" charset="0"/>
              <a:buChar char="•"/>
            </a:pPr>
            <a:r>
              <a:rPr lang="en-AU" sz="1100" i="1" dirty="0"/>
              <a:t>Experience and clients delivering similar services (SaaS)</a:t>
            </a:r>
          </a:p>
          <a:p>
            <a:pPr marL="542925" indent="-171450">
              <a:spcAft>
                <a:spcPts val="0"/>
              </a:spcAft>
              <a:buFont typeface="Arial" panose="020B0604020202020204" pitchFamily="34" charset="0"/>
              <a:buChar char="•"/>
            </a:pPr>
            <a:r>
              <a:rPr lang="en-AU" sz="1100" i="1" dirty="0"/>
              <a:t>Relevant projects of similar scope and scale</a:t>
            </a:r>
          </a:p>
          <a:p>
            <a:pPr marL="371475">
              <a:spcAft>
                <a:spcPts val="0"/>
              </a:spcAft>
            </a:pPr>
            <a:endParaRPr lang="en-AU" sz="1100" i="1" dirty="0"/>
          </a:p>
          <a:p>
            <a:pPr lvl="1">
              <a:spcAft>
                <a:spcPts val="600"/>
              </a:spcAft>
              <a:buClr>
                <a:srgbClr val="0093A0"/>
              </a:buClr>
            </a:pPr>
            <a:r>
              <a:rPr lang="en-US" sz="1100" dirty="0">
                <a:solidFill>
                  <a:schemeClr val="accent1">
                    <a:lumMod val="75000"/>
                  </a:schemeClr>
                </a:solidFill>
              </a:rPr>
              <a:t>Scope of Service </a:t>
            </a:r>
          </a:p>
          <a:p>
            <a:pPr marL="542925" indent="-171450">
              <a:spcAft>
                <a:spcPts val="0"/>
              </a:spcAft>
              <a:buFont typeface="Arial" panose="020B0604020202020204" pitchFamily="34" charset="0"/>
              <a:buChar char="•"/>
            </a:pPr>
            <a:r>
              <a:rPr lang="en-AU" sz="1100" i="1" dirty="0"/>
              <a:t>Financial Accounting system functions and capabilities</a:t>
            </a:r>
          </a:p>
          <a:p>
            <a:pPr marL="542925" indent="-171450">
              <a:spcAft>
                <a:spcPts val="0"/>
              </a:spcAft>
              <a:buFont typeface="Arial" panose="020B0604020202020204" pitchFamily="34" charset="0"/>
              <a:buChar char="•"/>
            </a:pPr>
            <a:r>
              <a:rPr lang="en-AU" sz="1100" i="1" dirty="0"/>
              <a:t>Additional service offerings such as Payroll and Expense Management System</a:t>
            </a:r>
          </a:p>
          <a:p>
            <a:pPr marL="542925" indent="-171450">
              <a:spcAft>
                <a:spcPts val="0"/>
              </a:spcAft>
              <a:buFont typeface="Arial" panose="020B0604020202020204" pitchFamily="34" charset="0"/>
              <a:buChar char="•"/>
            </a:pPr>
            <a:r>
              <a:rPr lang="en-AU" sz="1100" i="1" dirty="0"/>
              <a:t>Ease of Integration with Salesforce</a:t>
            </a:r>
          </a:p>
          <a:p>
            <a:pPr marL="542925" indent="-171450">
              <a:spcAft>
                <a:spcPts val="0"/>
              </a:spcAft>
              <a:buFont typeface="Arial" panose="020B0604020202020204" pitchFamily="34" charset="0"/>
              <a:buChar char="•"/>
            </a:pPr>
            <a:r>
              <a:rPr lang="en-AU" sz="1100" i="1" dirty="0"/>
              <a:t>Reporting capabilities</a:t>
            </a:r>
          </a:p>
          <a:p>
            <a:pPr marL="371475">
              <a:spcAft>
                <a:spcPts val="0"/>
              </a:spcAft>
            </a:pPr>
            <a:endParaRPr lang="en-AU" sz="1100" i="1" dirty="0"/>
          </a:p>
          <a:p>
            <a:pPr lvl="1">
              <a:spcAft>
                <a:spcPts val="600"/>
              </a:spcAft>
              <a:buClr>
                <a:srgbClr val="0093A0"/>
              </a:buClr>
            </a:pPr>
            <a:r>
              <a:rPr lang="en-US" sz="1100"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100" i="1" dirty="0"/>
              <a:t>Native Cloud Application</a:t>
            </a:r>
          </a:p>
          <a:p>
            <a:pPr marL="542925" indent="-171450">
              <a:spcAft>
                <a:spcPts val="0"/>
              </a:spcAft>
              <a:buFont typeface="Arial" panose="020B0604020202020204" pitchFamily="34" charset="0"/>
              <a:buChar char="•"/>
            </a:pPr>
            <a:r>
              <a:rPr lang="en-AU" sz="1100" i="1" dirty="0"/>
              <a:t>Supports API capabilities</a:t>
            </a:r>
          </a:p>
          <a:p>
            <a:pPr marL="542925" indent="-171450">
              <a:spcAft>
                <a:spcPts val="0"/>
              </a:spcAft>
              <a:buFont typeface="Arial" panose="020B0604020202020204" pitchFamily="34" charset="0"/>
              <a:buChar char="•"/>
            </a:pPr>
            <a:r>
              <a:rPr lang="en-AU" sz="1100" i="1" dirty="0"/>
              <a:t>Strong investment in R&amp;D and innovation</a:t>
            </a:r>
          </a:p>
          <a:p>
            <a:pPr marL="371475">
              <a:spcAft>
                <a:spcPts val="0"/>
              </a:spcAft>
            </a:pPr>
            <a:endParaRPr lang="en-AU" sz="1000" i="1" dirty="0"/>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p:txBody>
      </p:sp>
      <p:grpSp>
        <p:nvGrpSpPr>
          <p:cNvPr id="8" name="Group 7">
            <a:extLst>
              <a:ext uri="{FF2B5EF4-FFF2-40B4-BE49-F238E27FC236}">
                <a16:creationId xmlns:a16="http://schemas.microsoft.com/office/drawing/2014/main" id="{9609A2D2-432C-4F4C-AEDE-89CFE546A228}"/>
              </a:ext>
            </a:extLst>
          </p:cNvPr>
          <p:cNvGrpSpPr/>
          <p:nvPr/>
        </p:nvGrpSpPr>
        <p:grpSpPr>
          <a:xfrm>
            <a:off x="3736559" y="775025"/>
            <a:ext cx="584203" cy="4194768"/>
            <a:chOff x="537488" y="1640585"/>
            <a:chExt cx="584203" cy="4194768"/>
          </a:xfrm>
        </p:grpSpPr>
        <p:grpSp>
          <p:nvGrpSpPr>
            <p:cNvPr id="10" name="Group 9">
              <a:extLst>
                <a:ext uri="{FF2B5EF4-FFF2-40B4-BE49-F238E27FC236}">
                  <a16:creationId xmlns:a16="http://schemas.microsoft.com/office/drawing/2014/main" id="{7F945B20-65E2-47C5-B491-A839379EB234}"/>
                </a:ext>
              </a:extLst>
            </p:cNvPr>
            <p:cNvGrpSpPr/>
            <p:nvPr/>
          </p:nvGrpSpPr>
          <p:grpSpPr>
            <a:xfrm>
              <a:off x="567683" y="5287096"/>
              <a:ext cx="510045" cy="548257"/>
              <a:chOff x="9547225" y="3155950"/>
              <a:chExt cx="515938" cy="588963"/>
            </a:xfrm>
            <a:solidFill>
              <a:schemeClr val="tx1"/>
            </a:solidFill>
          </p:grpSpPr>
          <p:sp>
            <p:nvSpPr>
              <p:cNvPr id="22" name="Freeform 430">
                <a:extLst>
                  <a:ext uri="{FF2B5EF4-FFF2-40B4-BE49-F238E27FC236}">
                    <a16:creationId xmlns:a16="http://schemas.microsoft.com/office/drawing/2014/main" id="{AC2413DF-7277-4EE5-BCB1-031447094233}"/>
                  </a:ext>
                </a:extLst>
              </p:cNvPr>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23" name="Freeform 431">
                <a:extLst>
                  <a:ext uri="{FF2B5EF4-FFF2-40B4-BE49-F238E27FC236}">
                    <a16:creationId xmlns:a16="http://schemas.microsoft.com/office/drawing/2014/main" id="{245DA4B9-9C7E-40BB-B3F3-87667AD07D0E}"/>
                  </a:ext>
                </a:extLst>
              </p:cNvPr>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grpSp>
          <p:nvGrpSpPr>
            <p:cNvPr id="11" name="Group 10">
              <a:extLst>
                <a:ext uri="{FF2B5EF4-FFF2-40B4-BE49-F238E27FC236}">
                  <a16:creationId xmlns:a16="http://schemas.microsoft.com/office/drawing/2014/main" id="{A980769C-8AC9-4E61-B406-9C6C861DCE65}"/>
                </a:ext>
              </a:extLst>
            </p:cNvPr>
            <p:cNvGrpSpPr/>
            <p:nvPr/>
          </p:nvGrpSpPr>
          <p:grpSpPr>
            <a:xfrm>
              <a:off x="567702" y="3592985"/>
              <a:ext cx="553989" cy="493579"/>
              <a:chOff x="-3728641" y="3014910"/>
              <a:chExt cx="560388" cy="530225"/>
            </a:xfrm>
            <a:solidFill>
              <a:schemeClr val="tx1"/>
            </a:solidFill>
          </p:grpSpPr>
          <p:sp>
            <p:nvSpPr>
              <p:cNvPr id="19" name="Freeform 394">
                <a:extLst>
                  <a:ext uri="{FF2B5EF4-FFF2-40B4-BE49-F238E27FC236}">
                    <a16:creationId xmlns:a16="http://schemas.microsoft.com/office/drawing/2014/main" id="{8D196491-410A-442E-A6D4-5800A18F0792}"/>
                  </a:ext>
                </a:extLst>
              </p:cNvPr>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20" name="Freeform 395">
                <a:extLst>
                  <a:ext uri="{FF2B5EF4-FFF2-40B4-BE49-F238E27FC236}">
                    <a16:creationId xmlns:a16="http://schemas.microsoft.com/office/drawing/2014/main" id="{E7642682-3712-46ED-A76F-9DD3C5261346}"/>
                  </a:ext>
                </a:extLst>
              </p:cNvPr>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21" name="Freeform 396">
                <a:extLst>
                  <a:ext uri="{FF2B5EF4-FFF2-40B4-BE49-F238E27FC236}">
                    <a16:creationId xmlns:a16="http://schemas.microsoft.com/office/drawing/2014/main" id="{8F192D98-8D4C-4A51-88C6-C2E9044D5BED}"/>
                  </a:ext>
                </a:extLst>
              </p:cNvPr>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grpSp>
          <p:nvGrpSpPr>
            <p:cNvPr id="12" name="Group 11">
              <a:extLst>
                <a:ext uri="{FF2B5EF4-FFF2-40B4-BE49-F238E27FC236}">
                  <a16:creationId xmlns:a16="http://schemas.microsoft.com/office/drawing/2014/main" id="{092599B9-271F-42DA-A0BF-52311D5E1D42}"/>
                </a:ext>
              </a:extLst>
            </p:cNvPr>
            <p:cNvGrpSpPr/>
            <p:nvPr/>
          </p:nvGrpSpPr>
          <p:grpSpPr>
            <a:xfrm>
              <a:off x="537488" y="2597593"/>
              <a:ext cx="504559" cy="476318"/>
              <a:chOff x="-13631811" y="4392546"/>
              <a:chExt cx="625475" cy="627062"/>
            </a:xfrm>
            <a:solidFill>
              <a:schemeClr val="tx1"/>
            </a:solidFill>
          </p:grpSpPr>
          <p:sp>
            <p:nvSpPr>
              <p:cNvPr id="17" name="Freeform 267">
                <a:extLst>
                  <a:ext uri="{FF2B5EF4-FFF2-40B4-BE49-F238E27FC236}">
                    <a16:creationId xmlns:a16="http://schemas.microsoft.com/office/drawing/2014/main" id="{24A81692-CD4C-4D97-B5F7-66C17C9C1010}"/>
                  </a:ext>
                </a:extLst>
              </p:cNvPr>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18" name="Freeform 268">
                <a:extLst>
                  <a:ext uri="{FF2B5EF4-FFF2-40B4-BE49-F238E27FC236}">
                    <a16:creationId xmlns:a16="http://schemas.microsoft.com/office/drawing/2014/main" id="{A97C9BEF-2BAC-410F-8F98-16D6D4E9D3CD}"/>
                  </a:ext>
                </a:extLst>
              </p:cNvPr>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pic>
          <p:nvPicPr>
            <p:cNvPr id="13" name="Group 2179">
              <a:extLst>
                <a:ext uri="{FF2B5EF4-FFF2-40B4-BE49-F238E27FC236}">
                  <a16:creationId xmlns:a16="http://schemas.microsoft.com/office/drawing/2014/main" id="{935BE89D-EF53-4BA8-83F3-045575F231F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77C0D820-FDA0-4C6C-9235-64470DA365E4}"/>
                </a:ext>
              </a:extLst>
            </p:cNvPr>
            <p:cNvGrpSpPr/>
            <p:nvPr/>
          </p:nvGrpSpPr>
          <p:grpSpPr>
            <a:xfrm>
              <a:off x="599477" y="4483607"/>
              <a:ext cx="440991" cy="524612"/>
              <a:chOff x="3104044" y="3546255"/>
              <a:chExt cx="372240" cy="470269"/>
            </a:xfrm>
            <a:solidFill>
              <a:schemeClr val="tx1"/>
            </a:solidFill>
          </p:grpSpPr>
          <p:sp>
            <p:nvSpPr>
              <p:cNvPr id="15" name="Freeform 134">
                <a:extLst>
                  <a:ext uri="{FF2B5EF4-FFF2-40B4-BE49-F238E27FC236}">
                    <a16:creationId xmlns:a16="http://schemas.microsoft.com/office/drawing/2014/main" id="{B3F9414A-3123-4AAA-A94D-2876530CAFDE}"/>
                  </a:ext>
                </a:extLst>
              </p:cNvPr>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sp>
            <p:nvSpPr>
              <p:cNvPr id="16" name="Freeform 136">
                <a:extLst>
                  <a:ext uri="{FF2B5EF4-FFF2-40B4-BE49-F238E27FC236}">
                    <a16:creationId xmlns:a16="http://schemas.microsoft.com/office/drawing/2014/main" id="{28962375-AE46-44A4-990A-3A4295291082}"/>
                  </a:ext>
                </a:extLst>
              </p:cNvPr>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endParaRPr lang="en-US" dirty="0"/>
              </a:p>
            </p:txBody>
          </p:sp>
        </p:grpSp>
      </p:grpSp>
    </p:spTree>
    <p:custDataLst>
      <p:tags r:id="rId1"/>
    </p:custDataLst>
    <p:extLst>
      <p:ext uri="{BB962C8B-B14F-4D97-AF65-F5344CB8AC3E}">
        <p14:creationId xmlns:p14="http://schemas.microsoft.com/office/powerpoint/2010/main" val="23723232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6">
            <a:extLst>
              <a:ext uri="{FF2B5EF4-FFF2-40B4-BE49-F238E27FC236}">
                <a16:creationId xmlns:a16="http://schemas.microsoft.com/office/drawing/2014/main" id="{4EA40E1A-FDF2-4082-8BF2-7B51C6DB0A22}"/>
              </a:ext>
            </a:extLst>
          </p:cNvPr>
          <p:cNvGraphicFramePr>
            <a:graphicFrameLocks noGrp="1"/>
          </p:cNvGraphicFramePr>
          <p:nvPr>
            <p:extLst>
              <p:ext uri="{D42A27DB-BD31-4B8C-83A1-F6EECF244321}">
                <p14:modId xmlns:p14="http://schemas.microsoft.com/office/powerpoint/2010/main" val="2027663732"/>
              </p:ext>
            </p:extLst>
          </p:nvPr>
        </p:nvGraphicFramePr>
        <p:xfrm>
          <a:off x="742122" y="954157"/>
          <a:ext cx="10707755" cy="5670926"/>
        </p:xfrm>
        <a:graphic>
          <a:graphicData uri="http://schemas.openxmlformats.org/drawingml/2006/table">
            <a:tbl>
              <a:tblPr firstRow="1" bandRow="1">
                <a:tableStyleId>{073A0DAA-6AF3-43AB-8588-CEC1D06C72B9}</a:tableStyleId>
              </a:tblPr>
              <a:tblGrid>
                <a:gridCol w="2484296">
                  <a:extLst>
                    <a:ext uri="{9D8B030D-6E8A-4147-A177-3AD203B41FA5}">
                      <a16:colId xmlns:a16="http://schemas.microsoft.com/office/drawing/2014/main" val="20000"/>
                    </a:ext>
                  </a:extLst>
                </a:gridCol>
                <a:gridCol w="1981117">
                  <a:extLst>
                    <a:ext uri="{9D8B030D-6E8A-4147-A177-3AD203B41FA5}">
                      <a16:colId xmlns:a16="http://schemas.microsoft.com/office/drawing/2014/main" val="20001"/>
                    </a:ext>
                  </a:extLst>
                </a:gridCol>
                <a:gridCol w="6242342">
                  <a:extLst>
                    <a:ext uri="{9D8B030D-6E8A-4147-A177-3AD203B41FA5}">
                      <a16:colId xmlns:a16="http://schemas.microsoft.com/office/drawing/2014/main" val="20002"/>
                    </a:ext>
                  </a:extLst>
                </a:gridCol>
              </a:tblGrid>
              <a:tr h="393589">
                <a:tc gridSpan="2">
                  <a:txBody>
                    <a:bodyPr/>
                    <a:lstStyle/>
                    <a:p>
                      <a:pPr algn="ctr"/>
                      <a:r>
                        <a:rPr lang="en-AU" sz="1400" dirty="0">
                          <a:solidFill>
                            <a:schemeClr val="tx1"/>
                          </a:solidFill>
                          <a:latin typeface="+mj-lt"/>
                          <a:ea typeface="Open Sans" panose="020B0606030504020204" pitchFamily="34" charset="0"/>
                          <a:cs typeface="Open Sans" panose="020B0606030504020204" pitchFamily="34" charset="0"/>
                        </a:rPr>
                        <a:t>Provider (by Order of 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a:solidFill>
                            <a:schemeClr val="tx1"/>
                          </a:solidFill>
                          <a:latin typeface="+mj-lt"/>
                          <a:ea typeface="Open Sans" panose="020B0606030504020204" pitchFamily="34" charset="0"/>
                          <a:cs typeface="Open Sans" panose="020B0606030504020204" pitchFamily="34" charset="0"/>
                        </a:rPr>
                        <a:t>Rationale for Inclusion</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70208">
                <a:tc>
                  <a:txBody>
                    <a:bodyPr/>
                    <a:lstStyle/>
                    <a:p>
                      <a:pPr algn="ctr"/>
                      <a:r>
                        <a:rPr lang="en-AU" sz="1400" b="1" dirty="0">
                          <a:solidFill>
                            <a:schemeClr val="tx1"/>
                          </a:solidFill>
                          <a:highlight>
                            <a:srgbClr val="000000"/>
                          </a:highlight>
                          <a:latin typeface="+mn-lt"/>
                          <a:ea typeface="Open Sans" panose="020B0606030504020204" pitchFamily="34" charset="0"/>
                          <a:cs typeface="Open Sans" panose="020B0606030504020204" pitchFamily="34" charset="0"/>
                        </a:rPr>
                        <a:t>Oracle (NETSUITE)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tx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1100" kern="1200" baseline="0" dirty="0">
                          <a:solidFill>
                            <a:schemeClr val="tx1"/>
                          </a:solidFill>
                          <a:latin typeface="+mn-lt"/>
                          <a:ea typeface="Open Sans" panose="020B0606030504020204" pitchFamily="34" charset="0"/>
                          <a:cs typeface="Open Sans" panose="020B0606030504020204" pitchFamily="34" charset="0"/>
                        </a:rPr>
                        <a:t>NetSuite Inc. was an American cloud computing company founded in 1998 with headquarters in San Mateo, California that provides software and services to manage business finances, operations, and customer relations. Its software and services are tailored for small, medium-sized and large businesses with modules for ERP,</a:t>
                      </a: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124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400" b="1" i="0" kern="1200" dirty="0">
                          <a:solidFill>
                            <a:schemeClr val="tx1"/>
                          </a:solidFill>
                          <a:highlight>
                            <a:srgbClr val="000000"/>
                          </a:highlight>
                          <a:latin typeface="+mn-lt"/>
                          <a:ea typeface="Open Sans" panose="020B0606030504020204" pitchFamily="34" charset="0"/>
                          <a:cs typeface="Open Sans" panose="020B0606030504020204" pitchFamily="34" charset="0"/>
                        </a:rPr>
                        <a:t>SAGE Live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solidFill>
                          <a:schemeClr val="tx1"/>
                        </a:solidFill>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1100" dirty="0">
                          <a:solidFill>
                            <a:schemeClr val="tx1"/>
                          </a:solidFill>
                          <a:latin typeface="+mn-lt"/>
                          <a:ea typeface="Open Sans" panose="020B0606030504020204" pitchFamily="34" charset="0"/>
                          <a:cs typeface="Open Sans" panose="020B0606030504020204" pitchFamily="34" charset="0"/>
                        </a:rPr>
                        <a:t>For owner-run organizations with professionals or small teams responsible for finance, looking to reduce admin, take care of accounting and increase profits.</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89253">
                <a:tc>
                  <a:txBody>
                    <a:bodyPr/>
                    <a:lstStyle/>
                    <a:p>
                      <a:pPr algn="ctr"/>
                      <a:r>
                        <a:rPr lang="en-AU" sz="1400" b="1" dirty="0">
                          <a:solidFill>
                            <a:schemeClr val="tx1"/>
                          </a:solidFill>
                          <a:highlight>
                            <a:srgbClr val="000000"/>
                          </a:highlight>
                          <a:latin typeface="+mn-lt"/>
                          <a:ea typeface="Open Sans" panose="020B0606030504020204" pitchFamily="34" charset="0"/>
                          <a:cs typeface="Open Sans" panose="020B0606030504020204" pitchFamily="34" charset="0"/>
                        </a:rPr>
                        <a:t>Microsoft Dynamics 365</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solidFill>
                          <a:schemeClr val="tx1"/>
                        </a:solidFill>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1100" kern="1200" dirty="0">
                          <a:solidFill>
                            <a:schemeClr val="tx1"/>
                          </a:solidFill>
                          <a:latin typeface="+mn-lt"/>
                          <a:ea typeface="Open Sans" panose="020B0606030504020204" pitchFamily="34" charset="0"/>
                          <a:cs typeface="Open Sans" panose="020B0606030504020204" pitchFamily="34" charset="0"/>
                        </a:rPr>
                        <a:t>Dynamics 365 is sold in two editions, the Business Edition for small and medium-sized enterprises (SMEs or SMBs), and the Enterprise Edition for medium to large organizations. The Business Edition includes the Financials application, based on the project code-named 'Madeira'. The Enterprise Edition comprises Dynamics CRM applications (field service, sales, project service automation, and customer service)</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93679">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400" b="1" kern="1200" dirty="0">
                          <a:solidFill>
                            <a:schemeClr val="tx1"/>
                          </a:solidFill>
                          <a:highlight>
                            <a:srgbClr val="000000"/>
                          </a:highlight>
                          <a:latin typeface="+mn-lt"/>
                          <a:ea typeface="Open Sans" panose="020B0606030504020204" pitchFamily="34" charset="0"/>
                          <a:cs typeface="Open Sans" panose="020B0606030504020204" pitchFamily="34" charset="0"/>
                        </a:rPr>
                        <a:t>FinancialForce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solidFill>
                          <a:schemeClr val="tx1"/>
                        </a:solidFill>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altLang="en-AU" sz="1100" dirty="0">
                          <a:solidFill>
                            <a:schemeClr val="tx1"/>
                          </a:solidFill>
                          <a:ea typeface="Open Sans" panose="020B0606030504020204" pitchFamily="34" charset="0"/>
                          <a:cs typeface="Open Sans" panose="020B0606030504020204" pitchFamily="34" charset="0"/>
                          <a:sym typeface="+mn-ea"/>
                        </a:rPr>
                        <a:t>A</a:t>
                      </a:r>
                      <a:r>
                        <a:rPr lang="en-AU" sz="1100" dirty="0">
                          <a:solidFill>
                            <a:schemeClr val="tx1"/>
                          </a:solidFill>
                          <a:ea typeface="Open Sans" panose="020B0606030504020204" pitchFamily="34" charset="0"/>
                          <a:cs typeface="Open Sans" panose="020B0606030504020204" pitchFamily="34" charset="0"/>
                          <a:sym typeface="+mn-ea"/>
                        </a:rPr>
                        <a:t> cloud computing platform from salesforce.com.FinancialForce supplies Accounting, Billing, Professional Services Automation (PSA), Revenue recognition, Human Capital Management (HCM), and Supply Chain Management (SCM) applications.</a:t>
                      </a:r>
                      <a:endParaRPr lang="en-AU" sz="1100" dirty="0">
                        <a:solidFill>
                          <a:schemeClr val="tx1"/>
                        </a:solidFill>
                        <a:latin typeface="+mn-lt"/>
                        <a:ea typeface="Open Sans" panose="020B0606030504020204" pitchFamily="34" charset="0"/>
                        <a:cs typeface="Open Sans" panose="020B0606030504020204" pitchFamily="34" charset="0"/>
                        <a:sym typeface="+mn-e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AU" sz="1100" dirty="0">
                        <a:solidFill>
                          <a:schemeClr val="tx1"/>
                        </a:solidFill>
                        <a:latin typeface="+mn-lt"/>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77166">
                <a:tc>
                  <a:txBody>
                    <a:bodyPr/>
                    <a:lstStyle/>
                    <a:p>
                      <a:pPr algn="ctr"/>
                      <a:r>
                        <a:rPr lang="en-AU" sz="1400" b="1" kern="1200" dirty="0">
                          <a:solidFill>
                            <a:schemeClr val="tx1"/>
                          </a:solidFill>
                          <a:highlight>
                            <a:srgbClr val="000000"/>
                          </a:highlight>
                          <a:latin typeface="+mn-lt"/>
                          <a:ea typeface="Open Sans" panose="020B0606030504020204" pitchFamily="34" charset="0"/>
                          <a:cs typeface="Open Sans" panose="020B0606030504020204" pitchFamily="34" charset="0"/>
                        </a:rPr>
                        <a:t>MYOB Advanced</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solidFill>
                          <a:schemeClr val="tx1"/>
                        </a:solidFill>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1100" dirty="0">
                          <a:solidFill>
                            <a:schemeClr val="tx1"/>
                          </a:solidFill>
                          <a:latin typeface="+mn-lt"/>
                          <a:ea typeface="Open Sans" panose="020B0606030504020204" pitchFamily="34" charset="0"/>
                          <a:cs typeface="Open Sans" panose="020B0606030504020204" pitchFamily="34" charset="0"/>
                        </a:rPr>
                        <a:t>MYOB has a suite of subscription-based products and a browser-based accounting product that was released in August 2010. On 24 October 2012, MYOB released AccountRight Live an update to its flagship product - a Microsoft Windows only software suite which has online storage of data.</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41607">
                <a:tc>
                  <a:txBody>
                    <a:bodyPr/>
                    <a:lstStyle/>
                    <a:p>
                      <a:pPr algn="ctr"/>
                      <a:r>
                        <a:rPr lang="en-AU" sz="1400" b="1" kern="1200" dirty="0">
                          <a:solidFill>
                            <a:schemeClr val="tx1"/>
                          </a:solidFill>
                          <a:highlight>
                            <a:srgbClr val="000000"/>
                          </a:highlight>
                          <a:latin typeface="+mn-lt"/>
                          <a:ea typeface="Open Sans" panose="020B0606030504020204" pitchFamily="34" charset="0"/>
                          <a:cs typeface="Open Sans" panose="020B0606030504020204" pitchFamily="34" charset="0"/>
                        </a:rPr>
                        <a:t>Oracle ERP Cloud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solidFill>
                          <a:schemeClr val="tx1"/>
                        </a:solidFill>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1100" dirty="0">
                          <a:solidFill>
                            <a:schemeClr val="tx1"/>
                          </a:solidFill>
                          <a:latin typeface="+mn-lt"/>
                          <a:ea typeface="Open Sans" panose="020B0606030504020204" pitchFamily="34" charset="0"/>
                          <a:cs typeface="Open Sans" panose="020B0606030504020204" pitchFamily="34" charset="0"/>
                        </a:rPr>
                        <a:t>Oracle Enterprise Resource Planning Cloud is a cloud-based software application suite introduced by Oracle Corporation in 2012. Oracle ERP Cloud manages enterprise functions including accounting, financial management, project management, and procurement.</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641607">
                <a:tc>
                  <a:txBody>
                    <a:bodyPr/>
                    <a:lstStyle/>
                    <a:p>
                      <a:pPr algn="ctr"/>
                      <a:r>
                        <a:rPr lang="en-AU" sz="1400" b="1" kern="1200" dirty="0">
                          <a:solidFill>
                            <a:schemeClr val="tx1"/>
                          </a:solidFill>
                          <a:highlight>
                            <a:srgbClr val="000000"/>
                          </a:highlight>
                          <a:latin typeface="+mn-lt"/>
                          <a:ea typeface="Open Sans" panose="020B0606030504020204" pitchFamily="34" charset="0"/>
                          <a:cs typeface="Open Sans" panose="020B0606030504020204" pitchFamily="34" charset="0"/>
                        </a:rPr>
                        <a:t>Workday Financials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solidFill>
                          <a:schemeClr val="tx1"/>
                        </a:solidFill>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1100" dirty="0">
                          <a:solidFill>
                            <a:schemeClr val="tx1"/>
                          </a:solidFill>
                          <a:latin typeface="+mn-lt"/>
                          <a:ea typeface="Open Sans" panose="020B0606030504020204" pitchFamily="34" charset="0"/>
                          <a:cs typeface="Open Sans" panose="020B0606030504020204" pitchFamily="34" charset="0"/>
                        </a:rPr>
                        <a:t>Bring your accounting, consolidation, procurement, projects, reporting, and analytics into one financial management system. Cloud ERP software from Workday gives you unparalleled insight and a state-of-the-art foundation for transactional efficiency and control.</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775338">
                <a:tc>
                  <a:txBody>
                    <a:bodyPr/>
                    <a:lstStyle/>
                    <a:p>
                      <a:pPr algn="ctr"/>
                      <a:r>
                        <a:rPr lang="en-AU" sz="1400" b="1" kern="1200" dirty="0">
                          <a:solidFill>
                            <a:schemeClr val="tx1"/>
                          </a:solidFill>
                          <a:highlight>
                            <a:srgbClr val="000000"/>
                          </a:highlight>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solidFill>
                          <a:schemeClr val="tx1"/>
                        </a:solidFill>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1100" kern="1200" baseline="0" dirty="0">
                          <a:solidFill>
                            <a:schemeClr val="tx1"/>
                          </a:solidFill>
                          <a:latin typeface="+mn-lt"/>
                          <a:ea typeface="Open Sans" panose="020B0606030504020204" pitchFamily="34" charset="0"/>
                          <a:cs typeface="Open Sans" panose="020B0606030504020204" pitchFamily="34" charset="0"/>
                        </a:rPr>
                        <a:t>Epicor also released the plan 'Fit for the Future,' intended to support stakeholders in the group develop market sustainability and thrive in the new environment. Providers involve resellers, device integrators, and business partners who can use the Epicor software range and services to introduce, plan, and build transformational IT strategies.</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pic>
        <p:nvPicPr>
          <p:cNvPr id="35" name="Picture 34">
            <a:extLst>
              <a:ext uri="{FF2B5EF4-FFF2-40B4-BE49-F238E27FC236}">
                <a16:creationId xmlns:a16="http://schemas.microsoft.com/office/drawing/2014/main" id="{134F5A41-C3D6-43EE-B49C-6BDA46328C99}"/>
              </a:ext>
            </a:extLst>
          </p:cNvPr>
          <p:cNvPicPr>
            <a:picLocks noChangeAspect="1"/>
          </p:cNvPicPr>
          <p:nvPr/>
        </p:nvPicPr>
        <p:blipFill>
          <a:blip r:embed="rId4"/>
          <a:stretch>
            <a:fillRect/>
          </a:stretch>
        </p:blipFill>
        <p:spPr>
          <a:xfrm>
            <a:off x="3719126" y="1526509"/>
            <a:ext cx="1043394" cy="342841"/>
          </a:xfrm>
          <a:prstGeom prst="rect">
            <a:avLst/>
          </a:prstGeom>
        </p:spPr>
      </p:pic>
      <p:pic>
        <p:nvPicPr>
          <p:cNvPr id="37" name="Picture 6" descr="https://www.sage.com/en-us/blog/wp-content/uploads/sites/2/2017/05/Sage-Green-Logo.jpg">
            <a:extLst>
              <a:ext uri="{FF2B5EF4-FFF2-40B4-BE49-F238E27FC236}">
                <a16:creationId xmlns:a16="http://schemas.microsoft.com/office/drawing/2014/main" id="{4AA1BCB2-B343-475F-BBED-8D1F36DA92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518" y="2122002"/>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https://upload.wikimedia.org/wikipedia/commons/thumb/9/96/Microsoft_logo_%282012%29.svg/1280px-Microsoft_logo_%282012%29.svg.png">
            <a:extLst>
              <a:ext uri="{FF2B5EF4-FFF2-40B4-BE49-F238E27FC236}">
                <a16:creationId xmlns:a16="http://schemas.microsoft.com/office/drawing/2014/main" id="{767FD419-B002-40C5-94F8-70684FDB0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9654" y="278705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https://www.financialforce.com/wp-content/uploads/2017/06/FF-logo-2016-large.jpg">
            <a:extLst>
              <a:ext uri="{FF2B5EF4-FFF2-40B4-BE49-F238E27FC236}">
                <a16:creationId xmlns:a16="http://schemas.microsoft.com/office/drawing/2014/main" id="{63ADA514-9999-4C78-8B86-1F38271703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074" y="348400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E4B2B324-8B5E-4375-A62F-62367305F937}"/>
              </a:ext>
            </a:extLst>
          </p:cNvPr>
          <p:cNvPicPr>
            <a:picLocks noChangeAspect="1"/>
          </p:cNvPicPr>
          <p:nvPr/>
        </p:nvPicPr>
        <p:blipFill>
          <a:blip r:embed="rId8"/>
          <a:stretch>
            <a:fillRect/>
          </a:stretch>
        </p:blipFill>
        <p:spPr>
          <a:xfrm>
            <a:off x="3719126" y="4101078"/>
            <a:ext cx="792000" cy="288973"/>
          </a:xfrm>
          <a:prstGeom prst="rect">
            <a:avLst/>
          </a:prstGeom>
        </p:spPr>
      </p:pic>
      <p:pic>
        <p:nvPicPr>
          <p:cNvPr id="45" name="Picture 44">
            <a:extLst>
              <a:ext uri="{FF2B5EF4-FFF2-40B4-BE49-F238E27FC236}">
                <a16:creationId xmlns:a16="http://schemas.microsoft.com/office/drawing/2014/main" id="{9D7495CD-F659-4475-9D09-55B50C9ABFC0}"/>
              </a:ext>
            </a:extLst>
          </p:cNvPr>
          <p:cNvPicPr>
            <a:picLocks noChangeAspect="1"/>
          </p:cNvPicPr>
          <p:nvPr/>
        </p:nvPicPr>
        <p:blipFill>
          <a:blip r:embed="rId9"/>
          <a:stretch>
            <a:fillRect/>
          </a:stretch>
        </p:blipFill>
        <p:spPr>
          <a:xfrm>
            <a:off x="3748634" y="4740886"/>
            <a:ext cx="984377" cy="223125"/>
          </a:xfrm>
          <a:prstGeom prst="rect">
            <a:avLst/>
          </a:prstGeom>
        </p:spPr>
      </p:pic>
      <p:pic>
        <p:nvPicPr>
          <p:cNvPr id="47" name="Picture 2" descr="http://logo-logos.com/wp-content/uploads/2016/12/Workday_logo.png">
            <a:extLst>
              <a:ext uri="{FF2B5EF4-FFF2-40B4-BE49-F238E27FC236}">
                <a16:creationId xmlns:a16="http://schemas.microsoft.com/office/drawing/2014/main" id="{0C64701D-45BC-47AC-B3C4-70849806BC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4109" y="5289111"/>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2E9857A5-1EE9-4FFE-AD1F-65B4015250D6}"/>
              </a:ext>
            </a:extLst>
          </p:cNvPr>
          <p:cNvPicPr>
            <a:picLocks noChangeAspect="1"/>
          </p:cNvPicPr>
          <p:nvPr/>
        </p:nvPicPr>
        <p:blipFill>
          <a:blip r:embed="rId11"/>
          <a:stretch>
            <a:fillRect/>
          </a:stretch>
        </p:blipFill>
        <p:spPr>
          <a:xfrm>
            <a:off x="3605189" y="6059871"/>
            <a:ext cx="1157331" cy="235600"/>
          </a:xfrm>
          <a:prstGeom prst="rect">
            <a:avLst/>
          </a:prstGeom>
        </p:spPr>
      </p:pic>
    </p:spTree>
    <p:custDataLst>
      <p:tags r:id="rId1"/>
    </p:custDataLst>
    <p:extLst>
      <p:ext uri="{BB962C8B-B14F-4D97-AF65-F5344CB8AC3E}">
        <p14:creationId xmlns:p14="http://schemas.microsoft.com/office/powerpoint/2010/main" val="18088718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Initial assessment of each provides demonstrated capability to deliver specific services related to the scope of work</a:t>
            </a:r>
          </a:p>
        </p:txBody>
      </p:sp>
      <p:graphicFrame>
        <p:nvGraphicFramePr>
          <p:cNvPr id="19" name="Table 56"/>
          <p:cNvGraphicFramePr>
            <a:graphicFrameLocks noGrp="1"/>
          </p:cNvGraphicFramePr>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16043">
                  <a:extLst>
                    <a:ext uri="{9D8B030D-6E8A-4147-A177-3AD203B41FA5}">
                      <a16:colId xmlns:a16="http://schemas.microsoft.com/office/drawing/2014/main" val="20005"/>
                    </a:ext>
                  </a:extLst>
                </a:gridCol>
                <a:gridCol w="1216043">
                  <a:extLst>
                    <a:ext uri="{9D8B030D-6E8A-4147-A177-3AD203B41FA5}">
                      <a16:colId xmlns:a16="http://schemas.microsoft.com/office/drawing/2014/main" val="20006"/>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Provider</a:t>
                      </a: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a:solidFill>
                            <a:schemeClr val="tx1"/>
                          </a:solidFill>
                          <a:latin typeface="+mj-lt"/>
                          <a:ea typeface="Open Sans" panose="020B0606030504020204" pitchFamily="34" charset="0"/>
                          <a:cs typeface="Open Sans" panose="020B0606030504020204" pitchFamily="34" charset="0"/>
                        </a:rPr>
                        <a:t>Core Financial Functions </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Deferred Revenue</a:t>
                      </a: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Payroll and Expense Management System</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Reporting</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API</a:t>
                      </a:r>
                      <a:r>
                        <a:rPr lang="en-AU" sz="1000" b="0" baseline="0" dirty="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Native Cloud</a:t>
                      </a: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9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71777"/>
            <a:ext cx="11252200" cy="334102"/>
          </a:xfrm>
        </p:spPr>
        <p:txBody>
          <a:bodyPr/>
          <a:lstStyle/>
          <a:p>
            <a:r>
              <a:rPr lang="en-US" noProof="0" dirty="0">
                <a:solidFill>
                  <a:schemeClr val="accent1">
                    <a:lumMod val="75000"/>
                  </a:schemeClr>
                </a:solidFill>
              </a:rPr>
              <a:t>Initial Market Scan Results | </a:t>
            </a:r>
          </a:p>
        </p:txBody>
      </p:sp>
      <p:sp>
        <p:nvSpPr>
          <p:cNvPr id="25" name="Text Placeholder 24"/>
          <p:cNvSpPr>
            <a:spLocks noGrp="1"/>
          </p:cNvSpPr>
          <p:nvPr>
            <p:ph type="body" sz="quarter" idx="13"/>
          </p:nvPr>
        </p:nvSpPr>
        <p:spPr>
          <a:xfrm>
            <a:off x="469900" y="605878"/>
            <a:ext cx="11252200" cy="757255"/>
          </a:xfrm>
        </p:spPr>
        <p:txBody>
          <a:bodyPr vert="horz" lIns="0" tIns="0" rIns="0" bIns="0" rtlCol="0">
            <a:noAutofit/>
          </a:bodyPr>
          <a:lstStyle/>
          <a:p>
            <a:r>
              <a:rPr lang="en-US" sz="1400" dirty="0"/>
              <a:t>Based on the current research, the following are Sector Metrics assessment of the market longlist against the attributes. Rating are subject to change based on further assessment.</a:t>
            </a:r>
          </a:p>
          <a:p>
            <a:endParaRPr lang="en-US" sz="1400" dirty="0"/>
          </a:p>
        </p:txBody>
      </p:sp>
      <p:graphicFrame>
        <p:nvGraphicFramePr>
          <p:cNvPr id="19" name="Table 5"/>
          <p:cNvGraphicFramePr>
            <a:graphicFrameLocks noGrp="1"/>
          </p:cNvGraphicFramePr>
          <p:nvPr/>
        </p:nvGraphicFramePr>
        <p:xfrm>
          <a:off x="1898234" y="1258287"/>
          <a:ext cx="8531002" cy="5130829"/>
        </p:xfrm>
        <a:graphic>
          <a:graphicData uri="http://schemas.openxmlformats.org/drawingml/2006/table">
            <a:tbl>
              <a:tblPr firstRow="1" bandRow="1">
                <a:tableStyleId>{073A0DAA-6AF3-43AB-8588-CEC1D06C72B9}</a:tableStyleId>
              </a:tblPr>
              <a:tblGrid>
                <a:gridCol w="1010024">
                  <a:extLst>
                    <a:ext uri="{9D8B030D-6E8A-4147-A177-3AD203B41FA5}">
                      <a16:colId xmlns:a16="http://schemas.microsoft.com/office/drawing/2014/main" val="20000"/>
                    </a:ext>
                  </a:extLst>
                </a:gridCol>
                <a:gridCol w="1096249">
                  <a:extLst>
                    <a:ext uri="{9D8B030D-6E8A-4147-A177-3AD203B41FA5}">
                      <a16:colId xmlns:a16="http://schemas.microsoft.com/office/drawing/2014/main" val="20001"/>
                    </a:ext>
                  </a:extLst>
                </a:gridCol>
                <a:gridCol w="1096249">
                  <a:extLst>
                    <a:ext uri="{9D8B030D-6E8A-4147-A177-3AD203B41FA5}">
                      <a16:colId xmlns:a16="http://schemas.microsoft.com/office/drawing/2014/main" val="20002"/>
                    </a:ext>
                  </a:extLst>
                </a:gridCol>
                <a:gridCol w="1244712">
                  <a:extLst>
                    <a:ext uri="{9D8B030D-6E8A-4147-A177-3AD203B41FA5}">
                      <a16:colId xmlns:a16="http://schemas.microsoft.com/office/drawing/2014/main" val="20003"/>
                    </a:ext>
                  </a:extLst>
                </a:gridCol>
                <a:gridCol w="1244712">
                  <a:extLst>
                    <a:ext uri="{9D8B030D-6E8A-4147-A177-3AD203B41FA5}">
                      <a16:colId xmlns:a16="http://schemas.microsoft.com/office/drawing/2014/main" val="20004"/>
                    </a:ext>
                  </a:extLst>
                </a:gridCol>
                <a:gridCol w="1181223">
                  <a:extLst>
                    <a:ext uri="{9D8B030D-6E8A-4147-A177-3AD203B41FA5}">
                      <a16:colId xmlns:a16="http://schemas.microsoft.com/office/drawing/2014/main" val="20005"/>
                    </a:ext>
                  </a:extLst>
                </a:gridCol>
                <a:gridCol w="1657833">
                  <a:extLst>
                    <a:ext uri="{9D8B030D-6E8A-4147-A177-3AD203B41FA5}">
                      <a16:colId xmlns:a16="http://schemas.microsoft.com/office/drawing/2014/main" val="20006"/>
                    </a:ext>
                  </a:extLst>
                </a:gridCol>
              </a:tblGrid>
              <a:tr h="370840">
                <a:tc>
                  <a:txBody>
                    <a:bodyPr/>
                    <a:lstStyle/>
                    <a:p>
                      <a:pPr algn="ctr"/>
                      <a:r>
                        <a:rPr lang="en-AU" sz="1100" b="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Scope</a:t>
                      </a:r>
                      <a:r>
                        <a:rPr lang="en-AU" sz="800" b="0" baseline="0" dirty="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73152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0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IN" alt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dirty="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dirty="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kern="1200" baseline="0" dirty="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693912">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kern="1200" baseline="0" dirty="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dirty="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r h="527989">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kern="1200" dirty="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4148672" y="6464244"/>
            <a:ext cx="1224000" cy="416750"/>
            <a:chOff x="2624672" y="6464244"/>
            <a:chExt cx="1224000" cy="416750"/>
          </a:xfrm>
        </p:grpSpPr>
        <p:sp>
          <p:nvSpPr>
            <p:cNvPr id="116" name="Oval 115"/>
            <p:cNvSpPr/>
            <p:nvPr/>
          </p:nvSpPr>
          <p:spPr bwMode="gray">
            <a:xfrm>
              <a:off x="3150588" y="6464244"/>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7" name="Group 6"/>
          <p:cNvGrpSpPr/>
          <p:nvPr/>
        </p:nvGrpSpPr>
        <p:grpSpPr>
          <a:xfrm>
            <a:off x="5260386" y="6464244"/>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5"/>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49659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4410" y="308344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7720" y="3639383"/>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62292" y="4164349"/>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 name="Oval 10"/>
          <p:cNvSpPr/>
          <p:nvPr/>
        </p:nvSpPr>
        <p:spPr>
          <a:xfrm>
            <a:off x="3374390" y="2538730"/>
            <a:ext cx="151130" cy="151130"/>
          </a:xfrm>
          <a:prstGeom prst="ellipse">
            <a:avLst/>
          </a:prstGeom>
          <a:solidFill>
            <a:srgbClr val="FF00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2" name="Oval 11"/>
          <p:cNvSpPr/>
          <p:nvPr/>
        </p:nvSpPr>
        <p:spPr>
          <a:xfrm>
            <a:off x="8153400" y="4904740"/>
            <a:ext cx="151130" cy="151130"/>
          </a:xfrm>
          <a:prstGeom prst="ellipse">
            <a:avLst/>
          </a:prstGeom>
          <a:solidFill>
            <a:srgbClr val="FF00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4" name="Oval 13"/>
          <p:cNvSpPr/>
          <p:nvPr/>
        </p:nvSpPr>
        <p:spPr>
          <a:xfrm>
            <a:off x="5713730" y="5509895"/>
            <a:ext cx="151130" cy="151130"/>
          </a:xfrm>
          <a:prstGeom prst="ellipse">
            <a:avLst/>
          </a:prstGeom>
          <a:solidFill>
            <a:srgbClr val="FF00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5" name="Oval 14"/>
          <p:cNvSpPr/>
          <p:nvPr/>
        </p:nvSpPr>
        <p:spPr>
          <a:xfrm>
            <a:off x="7026275" y="550989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6" name="Oval 15"/>
          <p:cNvSpPr/>
          <p:nvPr/>
        </p:nvSpPr>
        <p:spPr>
          <a:xfrm>
            <a:off x="3374390" y="4904740"/>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7" name="Oval 16"/>
          <p:cNvSpPr/>
          <p:nvPr/>
        </p:nvSpPr>
        <p:spPr>
          <a:xfrm>
            <a:off x="5713730" y="608266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8" name="Oval 17"/>
          <p:cNvSpPr/>
          <p:nvPr/>
        </p:nvSpPr>
        <p:spPr>
          <a:xfrm>
            <a:off x="5633720" y="423354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0" name="Oval 19"/>
          <p:cNvSpPr/>
          <p:nvPr/>
        </p:nvSpPr>
        <p:spPr>
          <a:xfrm>
            <a:off x="6926580" y="313499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1" name="Oval 20"/>
          <p:cNvSpPr/>
          <p:nvPr/>
        </p:nvSpPr>
        <p:spPr>
          <a:xfrm>
            <a:off x="5633720" y="258127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2" name="Oval 21"/>
          <p:cNvSpPr/>
          <p:nvPr/>
        </p:nvSpPr>
        <p:spPr>
          <a:xfrm>
            <a:off x="5687060" y="363918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3" name="Oval 22"/>
          <p:cNvSpPr/>
          <p:nvPr/>
        </p:nvSpPr>
        <p:spPr>
          <a:xfrm>
            <a:off x="3367405" y="604012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4" name="Oval 23"/>
          <p:cNvSpPr/>
          <p:nvPr/>
        </p:nvSpPr>
        <p:spPr>
          <a:xfrm>
            <a:off x="3358515" y="55098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6" name="Oval 25"/>
          <p:cNvSpPr/>
          <p:nvPr/>
        </p:nvSpPr>
        <p:spPr>
          <a:xfrm>
            <a:off x="3358515" y="423354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7" name="Oval 26"/>
          <p:cNvSpPr/>
          <p:nvPr/>
        </p:nvSpPr>
        <p:spPr>
          <a:xfrm>
            <a:off x="3358515" y="367157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8" name="Oval 27"/>
          <p:cNvSpPr/>
          <p:nvPr/>
        </p:nvSpPr>
        <p:spPr>
          <a:xfrm>
            <a:off x="5661660" y="31095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9" name="Oval 28"/>
          <p:cNvSpPr/>
          <p:nvPr/>
        </p:nvSpPr>
        <p:spPr>
          <a:xfrm>
            <a:off x="3374390" y="31095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30" name="Oval 29"/>
          <p:cNvSpPr/>
          <p:nvPr/>
        </p:nvSpPr>
        <p:spPr>
          <a:xfrm>
            <a:off x="8081010" y="258000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31" name="Oval 30"/>
          <p:cNvSpPr/>
          <p:nvPr/>
        </p:nvSpPr>
        <p:spPr>
          <a:xfrm>
            <a:off x="6941185" y="258000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32" name="Oval 31"/>
          <p:cNvSpPr/>
          <p:nvPr/>
        </p:nvSpPr>
        <p:spPr>
          <a:xfrm>
            <a:off x="8232140" y="599821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34" name="Oval 33"/>
          <p:cNvSpPr/>
          <p:nvPr/>
        </p:nvSpPr>
        <p:spPr>
          <a:xfrm>
            <a:off x="7064375" y="604075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35" name="Oval 34"/>
          <p:cNvSpPr/>
          <p:nvPr/>
        </p:nvSpPr>
        <p:spPr>
          <a:xfrm>
            <a:off x="7022465" y="490474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48" name="Oval 47"/>
          <p:cNvSpPr/>
          <p:nvPr/>
        </p:nvSpPr>
        <p:spPr>
          <a:xfrm>
            <a:off x="7022465" y="430212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53" name="Oval 52"/>
          <p:cNvSpPr/>
          <p:nvPr/>
        </p:nvSpPr>
        <p:spPr>
          <a:xfrm>
            <a:off x="6969125" y="370395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54" name="Oval 53"/>
          <p:cNvSpPr/>
          <p:nvPr/>
        </p:nvSpPr>
        <p:spPr>
          <a:xfrm>
            <a:off x="5687060" y="490474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55" name="Oval 54"/>
          <p:cNvSpPr/>
          <p:nvPr/>
        </p:nvSpPr>
        <p:spPr>
          <a:xfrm>
            <a:off x="8175625" y="55098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56" name="Oval 55"/>
          <p:cNvSpPr/>
          <p:nvPr/>
        </p:nvSpPr>
        <p:spPr>
          <a:xfrm>
            <a:off x="8081010" y="430212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57" name="Oval 56"/>
          <p:cNvSpPr/>
          <p:nvPr/>
        </p:nvSpPr>
        <p:spPr>
          <a:xfrm>
            <a:off x="8081010" y="367157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58" name="Oval 57"/>
          <p:cNvSpPr/>
          <p:nvPr/>
        </p:nvSpPr>
        <p:spPr>
          <a:xfrm>
            <a:off x="8153400" y="31349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8"/>
          </p:nvPr>
        </p:nvSpPr>
        <p:spPr/>
        <p:txBody>
          <a:bodyPr vert="horz" lIns="0" tIns="0" rIns="0" bIns="0" rtlCol="0">
            <a:noAutofit/>
          </a:bodyPr>
          <a:lstStyle/>
          <a:p>
            <a:r>
              <a:rPr lang="en-US" sz="1400" dirty="0"/>
              <a:t>The following is a list of vendors targeted for further assessment. </a:t>
            </a:r>
          </a:p>
        </p:txBody>
      </p:sp>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lstStyle/>
          <a:p>
            <a:endParaRPr lang="en-GB" sz="320" dirty="0"/>
          </a:p>
        </p:txBody>
      </p:sp>
      <p:pic>
        <p:nvPicPr>
          <p:cNvPr id="4" name="Picture 4" descr="https://www.financialforce.com/wp-content/uploads/2017/06/FF-logo-2016-large.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55040" y="1957705"/>
            <a:ext cx="2058670" cy="381635"/>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p:cNvSpPr/>
          <p:nvPr/>
        </p:nvSpPr>
        <p:spPr>
          <a:xfrm>
            <a:off x="353822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5" name="Oval 4"/>
          <p:cNvSpPr/>
          <p:nvPr/>
        </p:nvSpPr>
        <p:spPr>
          <a:xfrm>
            <a:off x="49314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6" name="Oval 5"/>
          <p:cNvSpPr/>
          <p:nvPr/>
        </p:nvSpPr>
        <p:spPr>
          <a:xfrm>
            <a:off x="6354445"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7" name="Oval 6"/>
          <p:cNvSpPr/>
          <p:nvPr/>
        </p:nvSpPr>
        <p:spPr>
          <a:xfrm>
            <a:off x="78143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pic>
        <p:nvPicPr>
          <p:cNvPr id="102" name="Picture Placeholder 101"/>
          <p:cNvPicPr>
            <a:picLocks noGrp="1" noChangeAspect="1"/>
          </p:cNvPicPr>
          <p:nvPr>
            <p:ph type="pic" sz="quarter" idx="13"/>
          </p:nvPr>
        </p:nvPicPr>
        <p:blipFill>
          <a:blip r:embed="rId5"/>
          <a:stretch>
            <a:fillRect/>
          </a:stretch>
        </p:blipFill>
        <p:spPr>
          <a:xfrm>
            <a:off x="1659890" y="2464435"/>
            <a:ext cx="1248410" cy="492125"/>
          </a:xfrm>
          <a:prstGeom prst="rect">
            <a:avLst/>
          </a:prstGeom>
        </p:spPr>
      </p:pic>
      <p:sp>
        <p:nvSpPr>
          <p:cNvPr id="8" name="Oval 7"/>
          <p:cNvSpPr/>
          <p:nvPr/>
        </p:nvSpPr>
        <p:spPr>
          <a:xfrm>
            <a:off x="353822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9" name="Oval 8"/>
          <p:cNvSpPr/>
          <p:nvPr/>
        </p:nvSpPr>
        <p:spPr>
          <a:xfrm>
            <a:off x="49314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0" name="Oval 9"/>
          <p:cNvSpPr/>
          <p:nvPr/>
        </p:nvSpPr>
        <p:spPr>
          <a:xfrm>
            <a:off x="6354445"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1" name="Oval 10"/>
          <p:cNvSpPr/>
          <p:nvPr/>
        </p:nvSpPr>
        <p:spPr>
          <a:xfrm>
            <a:off x="78143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pic>
        <p:nvPicPr>
          <p:cNvPr id="29" name="Picture 8" descr="https://upload.wikimedia.org/wikipedia/commons/thumb/9/96/Microsoft_logo_%282012%29.svg/1280px-Microsoft_logo_%282012%29.svg.png"/>
          <p:cNvPicPr>
            <a:picLocks noGrp="1" noChangeAspect="1" noChangeArrowheads="1"/>
          </p:cNvPicPr>
          <p:nvPr>
            <p:ph idx="16"/>
          </p:nvPr>
        </p:nvPicPr>
        <p:blipFill>
          <a:blip r:embed="rId6">
            <a:extLst>
              <a:ext uri="{28A0092B-C50C-407E-A947-70E740481C1C}">
                <a14:useLocalDpi xmlns:a14="http://schemas.microsoft.com/office/drawing/2010/main" val="0"/>
              </a:ext>
            </a:extLst>
          </a:blip>
          <a:srcRect/>
          <a:stretch>
            <a:fillRect/>
          </a:stretch>
        </p:blipFill>
        <p:spPr bwMode="auto">
          <a:xfrm>
            <a:off x="1235710" y="3216275"/>
            <a:ext cx="1737360" cy="370205"/>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7795895"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6" name="Oval 15"/>
          <p:cNvSpPr/>
          <p:nvPr/>
        </p:nvSpPr>
        <p:spPr>
          <a:xfrm>
            <a:off x="498094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17" name="Oval 16"/>
          <p:cNvSpPr/>
          <p:nvPr/>
        </p:nvSpPr>
        <p:spPr>
          <a:xfrm>
            <a:off x="354965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
        <p:nvSpPr>
          <p:cNvPr id="20" name="Oval 19"/>
          <p:cNvSpPr/>
          <p:nvPr/>
        </p:nvSpPr>
        <p:spPr>
          <a:xfrm>
            <a:off x="6398260" y="332549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5">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0DEB0FE-DDA6-4BA1-A0F3-B4CDF73C6C84}"/>
              </a:ext>
            </a:extLst>
          </p:cNvPr>
          <p:cNvSpPr txBox="1"/>
          <p:nvPr/>
        </p:nvSpPr>
        <p:spPr>
          <a:xfrm>
            <a:off x="651307" y="640081"/>
            <a:ext cx="3377183" cy="368197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b="1">
                <a:solidFill>
                  <a:schemeClr val="bg1"/>
                </a:solidFill>
                <a:latin typeface="+mj-lt"/>
                <a:ea typeface="+mj-ea"/>
                <a:cs typeface="+mj-cs"/>
              </a:rPr>
              <a:t>Leaders in Industry comparison</a:t>
            </a:r>
          </a:p>
        </p:txBody>
      </p:sp>
      <p:pic>
        <p:nvPicPr>
          <p:cNvPr id="10" name="Picture 9">
            <a:extLst>
              <a:ext uri="{FF2B5EF4-FFF2-40B4-BE49-F238E27FC236}">
                <a16:creationId xmlns:a16="http://schemas.microsoft.com/office/drawing/2014/main" id="{BE6CF9C5-E888-4895-BB6F-949DACE3E620}"/>
              </a:ext>
            </a:extLst>
          </p:cNvPr>
          <p:cNvPicPr>
            <a:picLocks noChangeAspect="1"/>
          </p:cNvPicPr>
          <p:nvPr/>
        </p:nvPicPr>
        <p:blipFill rotWithShape="1">
          <a:blip r:embed="rId2"/>
          <a:srcRect t="7656" r="-1" b="1361"/>
          <a:stretch/>
        </p:blipFill>
        <p:spPr>
          <a:xfrm>
            <a:off x="4654297" y="10"/>
            <a:ext cx="7537704" cy="6857990"/>
          </a:xfrm>
          <a:prstGeom prst="rect">
            <a:avLst/>
          </a:prstGeom>
        </p:spPr>
      </p:pic>
    </p:spTree>
    <p:extLst>
      <p:ext uri="{BB962C8B-B14F-4D97-AF65-F5344CB8AC3E}">
        <p14:creationId xmlns:p14="http://schemas.microsoft.com/office/powerpoint/2010/main" val="13289428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2.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Widescreen</PresentationFormat>
  <Paragraphs>155</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Open Sans</vt:lpstr>
      <vt:lpstr>Verdana</vt:lpstr>
      <vt:lpstr>Wingdings 2</vt:lpstr>
      <vt:lpstr>Office Theme</vt:lpstr>
      <vt:lpstr>Inside Sherpa – Digital Internship</vt:lpstr>
      <vt:lpstr>Inside Sherpa – Digital Internship</vt:lpstr>
      <vt:lpstr>PowerPoint Presentation</vt:lpstr>
      <vt:lpstr>Scope of Service - Capability Assessment </vt:lpstr>
      <vt:lpstr>Initial Market Scan Results | </vt:lpstr>
      <vt:lpstr>Targeted Vendors for Further Assessment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Nihal Hassanien Nihal HAssanien</dc:creator>
  <cp:lastModifiedBy>Nihal Hassanien Nihal HAssanien</cp:lastModifiedBy>
  <cp:revision>1</cp:revision>
  <dcterms:created xsi:type="dcterms:W3CDTF">2020-11-12T21:13:13Z</dcterms:created>
  <dcterms:modified xsi:type="dcterms:W3CDTF">2020-11-12T21:13:18Z</dcterms:modified>
</cp:coreProperties>
</file>