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3"/>
  </p:notesMasterIdLst>
  <p:sldIdLst>
    <p:sldId id="262" r:id="rId3"/>
    <p:sldId id="285" r:id="rId4"/>
    <p:sldId id="258" r:id="rId5"/>
    <p:sldId id="284" r:id="rId6"/>
    <p:sldId id="263" r:id="rId7"/>
    <p:sldId id="286" r:id="rId8"/>
    <p:sldId id="287" r:id="rId9"/>
    <p:sldId id="288" r:id="rId10"/>
    <p:sldId id="289" r:id="rId11"/>
    <p:sldId id="265" r:id="rId12"/>
    <p:sldId id="264"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baseline="0">
                <a:solidFill>
                  <a:schemeClr val="tx1">
                    <a:lumMod val="65000"/>
                    <a:lumOff val="35000"/>
                  </a:schemeClr>
                </a:solidFill>
                <a:latin typeface="+mn-lt"/>
                <a:ea typeface="+mn-ea"/>
                <a:cs typeface="+mn-cs"/>
              </a:defRPr>
            </a:pPr>
            <a:r>
              <a:rPr lang="en-AU" sz="1600" dirty="0"/>
              <a:t>Phase 1 Price Comparison</a:t>
            </a:r>
          </a:p>
        </c:rich>
      </c:tx>
      <c:overlay val="0"/>
      <c:spPr>
        <a:noFill/>
        <a:ln>
          <a:noFill/>
        </a:ln>
        <a:effectLst/>
      </c:spPr>
      <c:txPr>
        <a:bodyPr rot="0" spcFirstLastPara="1" vertOverflow="ellipsis" vert="horz" wrap="square" anchor="ctr" anchorCtr="1"/>
        <a:lstStyle/>
        <a:p>
          <a:pPr>
            <a:defRPr lang="en-US" sz="213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Column1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Sheet1!$B$2:$B$7</c:f>
              <c:numCache>
                <c:formatCode>#,##0.00</c:formatCode>
                <c:ptCount val="6"/>
                <c:pt idx="0" formatCode="General">
                  <c:v>100705</c:v>
                </c:pt>
                <c:pt idx="1">
                  <c:v>50525.64</c:v>
                </c:pt>
                <c:pt idx="2" formatCode="General">
                  <c:v>4276.5600000000004</c:v>
                </c:pt>
                <c:pt idx="3" formatCode="General">
                  <c:v>3207.42</c:v>
                </c:pt>
                <c:pt idx="4">
                  <c:v>5801</c:v>
                </c:pt>
                <c:pt idx="5">
                  <c:v>5801</c:v>
                </c:pt>
              </c:numCache>
            </c:numRef>
          </c:val>
          <c:extLst>
            <c:ext xmlns:c16="http://schemas.microsoft.com/office/drawing/2014/chart" uri="{C3380CC4-5D6E-409C-BE32-E72D297353CC}">
              <c16:uniqueId val="{00000000-503D-441D-B6A1-C304FCF1759B}"/>
            </c:ext>
          </c:extLst>
        </c:ser>
        <c:ser>
          <c:idx val="1"/>
          <c:order val="1"/>
          <c:tx>
            <c:strRef>
              <c:f>Sheet1!$C$1</c:f>
              <c:strCache>
                <c:ptCount val="1"/>
                <c:pt idx="0">
                  <c:v>Column2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Sheet1!$C$2:$C$7</c:f>
              <c:numCache>
                <c:formatCode>#,##0.00</c:formatCode>
                <c:ptCount val="6"/>
                <c:pt idx="0">
                  <c:v>120997.5</c:v>
                </c:pt>
                <c:pt idx="1">
                  <c:v>17280</c:v>
                </c:pt>
                <c:pt idx="2" formatCode="#,##0">
                  <c:v>17088</c:v>
                </c:pt>
                <c:pt idx="3">
                  <c:v>7776</c:v>
                </c:pt>
                <c:pt idx="4" formatCode="&quot;$&quot;#,##0.00_);[Red]\(&quot;$&quot;#,##0.00\)">
                  <c:v>11544.24</c:v>
                </c:pt>
                <c:pt idx="5">
                  <c:v>15577.2</c:v>
                </c:pt>
              </c:numCache>
            </c:numRef>
          </c:val>
          <c:extLst>
            <c:ext xmlns:c16="http://schemas.microsoft.com/office/drawing/2014/chart" uri="{C3380CC4-5D6E-409C-BE32-E72D297353CC}">
              <c16:uniqueId val="{00000001-503D-441D-B6A1-C304FCF1759B}"/>
            </c:ext>
          </c:extLst>
        </c:ser>
        <c:ser>
          <c:idx val="2"/>
          <c:order val="2"/>
          <c:tx>
            <c:strRef>
              <c:f>Sheet1!$D$1</c:f>
              <c:strCache>
                <c:ptCount val="1"/>
                <c:pt idx="0">
                  <c:v>Column3</c:v>
                </c:pt>
              </c:strCache>
            </c:strRef>
          </c:tx>
          <c:spPr>
            <a:solidFill>
              <a:srgbClr val="7030A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Sheet1!$D$2:$D$7</c:f>
              <c:numCache>
                <c:formatCode>General</c:formatCode>
                <c:ptCount val="6"/>
                <c:pt idx="0" formatCode="#,##0">
                  <c:v>115000</c:v>
                </c:pt>
                <c:pt idx="1">
                  <c:v>25000</c:v>
                </c:pt>
                <c:pt idx="2">
                  <c:v>10890</c:v>
                </c:pt>
                <c:pt idx="3">
                  <c:v>5500</c:v>
                </c:pt>
                <c:pt idx="4">
                  <c:v>8070</c:v>
                </c:pt>
                <c:pt idx="5">
                  <c:v>10999</c:v>
                </c:pt>
              </c:numCache>
            </c:numRef>
          </c:val>
          <c:extLst>
            <c:ext xmlns:c16="http://schemas.microsoft.com/office/drawing/2014/chart" uri="{C3380CC4-5D6E-409C-BE32-E72D297353CC}">
              <c16:uniqueId val="{00000002-503D-441D-B6A1-C304FCF1759B}"/>
            </c:ext>
          </c:extLst>
        </c:ser>
        <c:dLbls>
          <c:showLegendKey val="0"/>
          <c:showVal val="0"/>
          <c:showCatName val="0"/>
          <c:showSerName val="0"/>
          <c:showPercent val="0"/>
          <c:showBubbleSize val="0"/>
        </c:dLbls>
        <c:gapWidth val="100"/>
        <c:overlap val="-24"/>
        <c:axId val="258564712"/>
        <c:axId val="258565104"/>
      </c:barChart>
      <c:catAx>
        <c:axId val="25856471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en-US"/>
          </a:p>
        </c:txPr>
        <c:crossAx val="258565104"/>
        <c:crosses val="autoZero"/>
        <c:auto val="1"/>
        <c:lblAlgn val="ctr"/>
        <c:lblOffset val="100"/>
        <c:noMultiLvlLbl val="0"/>
      </c:catAx>
      <c:valAx>
        <c:axId val="25856510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en-US"/>
          </a:p>
        </c:txPr>
        <c:crossAx val="258564712"/>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5F83AC-A352-4BE6-9F59-083EFB2C503B}" type="datetimeFigureOut">
              <a:rPr lang="en-US" smtClean="0"/>
              <a:t>11/12/2020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EF7C7-D4BF-4F08-98C9-8222A0BFC92F}" type="slidenum">
              <a:rPr lang="en-US" smtClean="0"/>
              <a:t>‹#›</a:t>
            </a:fld>
            <a:endParaRPr lang="en-US"/>
          </a:p>
        </p:txBody>
      </p:sp>
    </p:spTree>
    <p:extLst>
      <p:ext uri="{BB962C8B-B14F-4D97-AF65-F5344CB8AC3E}">
        <p14:creationId xmlns:p14="http://schemas.microsoft.com/office/powerpoint/2010/main" val="34265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t>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98130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64C7-0481-432D-BCC8-2D83F3C992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0BBE93-43E3-46BC-A852-CFBB434E17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BDD723-6A78-437F-B04E-83246C332D2A}"/>
              </a:ext>
            </a:extLst>
          </p:cNvPr>
          <p:cNvSpPr>
            <a:spLocks noGrp="1"/>
          </p:cNvSpPr>
          <p:nvPr>
            <p:ph type="dt" sz="half" idx="10"/>
          </p:nvPr>
        </p:nvSpPr>
        <p:spPr/>
        <p:txBody>
          <a:bodyPr/>
          <a:lstStyle/>
          <a:p>
            <a:fld id="{8DF4F389-1BAA-45E9-86AB-39A5804C0D78}" type="datetimeFigureOut">
              <a:rPr lang="en-US" smtClean="0"/>
              <a:t>11/12/2020</a:t>
            </a:fld>
            <a:endParaRPr lang="en-US"/>
          </a:p>
        </p:txBody>
      </p:sp>
      <p:sp>
        <p:nvSpPr>
          <p:cNvPr id="5" name="Footer Placeholder 4">
            <a:extLst>
              <a:ext uri="{FF2B5EF4-FFF2-40B4-BE49-F238E27FC236}">
                <a16:creationId xmlns:a16="http://schemas.microsoft.com/office/drawing/2014/main" id="{431932AC-2871-47D8-B9D4-D39A885F2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4A694-FCC1-4263-8D16-CDAC29AC1D51}"/>
              </a:ext>
            </a:extLst>
          </p:cNvPr>
          <p:cNvSpPr>
            <a:spLocks noGrp="1"/>
          </p:cNvSpPr>
          <p:nvPr>
            <p:ph type="sldNum" sz="quarter" idx="12"/>
          </p:nvPr>
        </p:nvSpPr>
        <p:spPr/>
        <p:txBody>
          <a:bodyPr/>
          <a:lstStyle/>
          <a:p>
            <a:fld id="{56E4526B-79B7-4557-A820-CD98896C6AD4}" type="slidenum">
              <a:rPr lang="en-US" smtClean="0"/>
              <a:t>‹#›</a:t>
            </a:fld>
            <a:endParaRPr lang="en-US"/>
          </a:p>
        </p:txBody>
      </p:sp>
    </p:spTree>
    <p:extLst>
      <p:ext uri="{BB962C8B-B14F-4D97-AF65-F5344CB8AC3E}">
        <p14:creationId xmlns:p14="http://schemas.microsoft.com/office/powerpoint/2010/main" val="413265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837A-9CD5-4E28-B770-852C4C694B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876A59-241F-4670-A16C-B6C6826097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459FB4-8B25-4D97-8997-A95DF2E6C17E}"/>
              </a:ext>
            </a:extLst>
          </p:cNvPr>
          <p:cNvSpPr>
            <a:spLocks noGrp="1"/>
          </p:cNvSpPr>
          <p:nvPr>
            <p:ph type="dt" sz="half" idx="10"/>
          </p:nvPr>
        </p:nvSpPr>
        <p:spPr/>
        <p:txBody>
          <a:bodyPr/>
          <a:lstStyle/>
          <a:p>
            <a:fld id="{8DF4F389-1BAA-45E9-86AB-39A5804C0D78}" type="datetimeFigureOut">
              <a:rPr lang="en-US" smtClean="0"/>
              <a:t>11/12/2020</a:t>
            </a:fld>
            <a:endParaRPr lang="en-US"/>
          </a:p>
        </p:txBody>
      </p:sp>
      <p:sp>
        <p:nvSpPr>
          <p:cNvPr id="5" name="Footer Placeholder 4">
            <a:extLst>
              <a:ext uri="{FF2B5EF4-FFF2-40B4-BE49-F238E27FC236}">
                <a16:creationId xmlns:a16="http://schemas.microsoft.com/office/drawing/2014/main" id="{4087CCB2-09D5-4A5B-B6FD-A77505488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04B66-6A5E-483E-83B2-1F0F007FBBA2}"/>
              </a:ext>
            </a:extLst>
          </p:cNvPr>
          <p:cNvSpPr>
            <a:spLocks noGrp="1"/>
          </p:cNvSpPr>
          <p:nvPr>
            <p:ph type="sldNum" sz="quarter" idx="12"/>
          </p:nvPr>
        </p:nvSpPr>
        <p:spPr/>
        <p:txBody>
          <a:bodyPr/>
          <a:lstStyle/>
          <a:p>
            <a:fld id="{56E4526B-79B7-4557-A820-CD98896C6AD4}" type="slidenum">
              <a:rPr lang="en-US" smtClean="0"/>
              <a:t>‹#›</a:t>
            </a:fld>
            <a:endParaRPr lang="en-US"/>
          </a:p>
        </p:txBody>
      </p:sp>
    </p:spTree>
    <p:extLst>
      <p:ext uri="{BB962C8B-B14F-4D97-AF65-F5344CB8AC3E}">
        <p14:creationId xmlns:p14="http://schemas.microsoft.com/office/powerpoint/2010/main" val="3655256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F66440-AADB-4411-A5F6-1DA98D7E1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DAB2E6-AFD8-4654-A743-41E9850076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23C0EB-5BA4-43A8-8502-D9BA2D4DBCA1}"/>
              </a:ext>
            </a:extLst>
          </p:cNvPr>
          <p:cNvSpPr>
            <a:spLocks noGrp="1"/>
          </p:cNvSpPr>
          <p:nvPr>
            <p:ph type="dt" sz="half" idx="10"/>
          </p:nvPr>
        </p:nvSpPr>
        <p:spPr/>
        <p:txBody>
          <a:bodyPr/>
          <a:lstStyle/>
          <a:p>
            <a:fld id="{8DF4F389-1BAA-45E9-86AB-39A5804C0D78}" type="datetimeFigureOut">
              <a:rPr lang="en-US" smtClean="0"/>
              <a:t>11/12/2020</a:t>
            </a:fld>
            <a:endParaRPr lang="en-US"/>
          </a:p>
        </p:txBody>
      </p:sp>
      <p:sp>
        <p:nvSpPr>
          <p:cNvPr id="5" name="Footer Placeholder 4">
            <a:extLst>
              <a:ext uri="{FF2B5EF4-FFF2-40B4-BE49-F238E27FC236}">
                <a16:creationId xmlns:a16="http://schemas.microsoft.com/office/drawing/2014/main" id="{E4229312-F9EE-43D6-9587-41C649A6A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29C4F-37D9-4F71-9B06-0C1458A41641}"/>
              </a:ext>
            </a:extLst>
          </p:cNvPr>
          <p:cNvSpPr>
            <a:spLocks noGrp="1"/>
          </p:cNvSpPr>
          <p:nvPr>
            <p:ph type="sldNum" sz="quarter" idx="12"/>
          </p:nvPr>
        </p:nvSpPr>
        <p:spPr/>
        <p:txBody>
          <a:bodyPr/>
          <a:lstStyle/>
          <a:p>
            <a:fld id="{56E4526B-79B7-4557-A820-CD98896C6AD4}" type="slidenum">
              <a:rPr lang="en-US" smtClean="0"/>
              <a:t>‹#›</a:t>
            </a:fld>
            <a:endParaRPr lang="en-US"/>
          </a:p>
        </p:txBody>
      </p:sp>
    </p:spTree>
    <p:extLst>
      <p:ext uri="{BB962C8B-B14F-4D97-AF65-F5344CB8AC3E}">
        <p14:creationId xmlns:p14="http://schemas.microsoft.com/office/powerpoint/2010/main" val="40752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20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1116000039"/>
      </p:ext>
    </p:extLst>
  </p:cSld>
  <p:clrMapOvr>
    <a:overrideClrMapping bg1="dk1" tx1="lt1" bg2="dk2" tx2="lt2" accent1="accent1" accent2="accent2" accent3="accent3" accent4="accent4" accent5="accent5" accent6="accent6" hlink="hlink" folHlink="folHlink"/>
  </p:clrMapOvr>
  <p:transition>
    <p:fade/>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20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1566911405"/>
      </p:ext>
    </p:extLst>
  </p:cSld>
  <p:clrMapOvr>
    <a:overrideClrMapping bg1="dk1" tx1="lt1" bg2="dk2" tx2="lt2" accent1="accent1" accent2="accent2" accent3="accent3" accent4="accent4" accent5="accent5" accent6="accent6" hlink="hlink" folHlink="folHlink"/>
  </p:clrMapOvr>
  <p:transition>
    <p:fade/>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20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1621376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20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17103962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20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388916773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37971307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03671251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34908585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A597-058E-407F-91A4-845A7F4B14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F86587-2ADD-4E8C-A78C-67D178E97A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DC449-4D7E-481F-86A6-3049B7B593B6}"/>
              </a:ext>
            </a:extLst>
          </p:cNvPr>
          <p:cNvSpPr>
            <a:spLocks noGrp="1"/>
          </p:cNvSpPr>
          <p:nvPr>
            <p:ph type="dt" sz="half" idx="10"/>
          </p:nvPr>
        </p:nvSpPr>
        <p:spPr/>
        <p:txBody>
          <a:bodyPr/>
          <a:lstStyle/>
          <a:p>
            <a:fld id="{8DF4F389-1BAA-45E9-86AB-39A5804C0D78}" type="datetimeFigureOut">
              <a:rPr lang="en-US" smtClean="0"/>
              <a:t>11/12/2020</a:t>
            </a:fld>
            <a:endParaRPr lang="en-US"/>
          </a:p>
        </p:txBody>
      </p:sp>
      <p:sp>
        <p:nvSpPr>
          <p:cNvPr id="5" name="Footer Placeholder 4">
            <a:extLst>
              <a:ext uri="{FF2B5EF4-FFF2-40B4-BE49-F238E27FC236}">
                <a16:creationId xmlns:a16="http://schemas.microsoft.com/office/drawing/2014/main" id="{0590D340-36C6-4DA5-AE29-4A45BB0B9F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883C1-C698-499B-9607-BDDD1F6AC7F2}"/>
              </a:ext>
            </a:extLst>
          </p:cNvPr>
          <p:cNvSpPr>
            <a:spLocks noGrp="1"/>
          </p:cNvSpPr>
          <p:nvPr>
            <p:ph type="sldNum" sz="quarter" idx="12"/>
          </p:nvPr>
        </p:nvSpPr>
        <p:spPr/>
        <p:txBody>
          <a:bodyPr/>
          <a:lstStyle/>
          <a:p>
            <a:fld id="{56E4526B-79B7-4557-A820-CD98896C6AD4}" type="slidenum">
              <a:rPr lang="en-US" smtClean="0"/>
              <a:t>‹#›</a:t>
            </a:fld>
            <a:endParaRPr lang="en-US"/>
          </a:p>
        </p:txBody>
      </p:sp>
    </p:spTree>
    <p:extLst>
      <p:ext uri="{BB962C8B-B14F-4D97-AF65-F5344CB8AC3E}">
        <p14:creationId xmlns:p14="http://schemas.microsoft.com/office/powerpoint/2010/main" val="2814625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3048607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316471444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106197687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03807024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13715066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30537361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8204931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6003773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1915" algn="r"/>
              </a:tabLst>
              <a:defRPr/>
            </a:lvl1pPr>
            <a:lvl2pPr>
              <a:tabLst>
                <a:tab pos="8971915" algn="r"/>
              </a:tabLst>
              <a:defRPr/>
            </a:lvl2pPr>
            <a:lvl3pPr>
              <a:tabLst>
                <a:tab pos="8971915" algn="r"/>
              </a:tabLst>
              <a:defRPr/>
            </a:lvl3pPr>
            <a:lvl4pPr>
              <a:tabLst>
                <a:tab pos="8971915" algn="r"/>
              </a:tabLst>
              <a:defRPr/>
            </a:lvl4pPr>
            <a:lvl5pPr>
              <a:tabLst>
                <a:tab pos="6704965" algn="r"/>
              </a:tabLst>
              <a:defRPr baseline="0"/>
            </a:lvl5pPr>
            <a:lvl6pPr>
              <a:tabLst>
                <a:tab pos="8971915" algn="r"/>
              </a:tabLst>
              <a:defRPr/>
            </a:lvl6pPr>
            <a:lvl7pPr>
              <a:tabLst>
                <a:tab pos="8971915" algn="r"/>
              </a:tabLst>
              <a:defRPr/>
            </a:lvl7pPr>
            <a:lvl8pPr>
              <a:tabLst>
                <a:tab pos="8971915" algn="r"/>
              </a:tabLst>
              <a:defRPr/>
            </a:lvl8pPr>
            <a:lvl9pPr>
              <a:tabLst>
                <a:tab pos="8971915"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2972833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48505890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D4C95-9B2A-4133-8E36-CB9AEB9E8B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D7A345-096F-436E-8C05-B09CEA1238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F5C71-3F89-44CA-85B8-46F1D9265918}"/>
              </a:ext>
            </a:extLst>
          </p:cNvPr>
          <p:cNvSpPr>
            <a:spLocks noGrp="1"/>
          </p:cNvSpPr>
          <p:nvPr>
            <p:ph type="dt" sz="half" idx="10"/>
          </p:nvPr>
        </p:nvSpPr>
        <p:spPr/>
        <p:txBody>
          <a:bodyPr/>
          <a:lstStyle/>
          <a:p>
            <a:fld id="{8DF4F389-1BAA-45E9-86AB-39A5804C0D78}" type="datetimeFigureOut">
              <a:rPr lang="en-US" smtClean="0"/>
              <a:t>11/12/2020</a:t>
            </a:fld>
            <a:endParaRPr lang="en-US"/>
          </a:p>
        </p:txBody>
      </p:sp>
      <p:sp>
        <p:nvSpPr>
          <p:cNvPr id="5" name="Footer Placeholder 4">
            <a:extLst>
              <a:ext uri="{FF2B5EF4-FFF2-40B4-BE49-F238E27FC236}">
                <a16:creationId xmlns:a16="http://schemas.microsoft.com/office/drawing/2014/main" id="{497D6A6E-99F9-4F9C-82FC-FF49D3F0E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AA479-E369-460E-B703-80B371592143}"/>
              </a:ext>
            </a:extLst>
          </p:cNvPr>
          <p:cNvSpPr>
            <a:spLocks noGrp="1"/>
          </p:cNvSpPr>
          <p:nvPr>
            <p:ph type="sldNum" sz="quarter" idx="12"/>
          </p:nvPr>
        </p:nvSpPr>
        <p:spPr/>
        <p:txBody>
          <a:bodyPr/>
          <a:lstStyle/>
          <a:p>
            <a:fld id="{56E4526B-79B7-4557-A820-CD98896C6AD4}" type="slidenum">
              <a:rPr lang="en-US" smtClean="0"/>
              <a:t>‹#›</a:t>
            </a:fld>
            <a:endParaRPr lang="en-US"/>
          </a:p>
        </p:txBody>
      </p:sp>
    </p:spTree>
    <p:extLst>
      <p:ext uri="{BB962C8B-B14F-4D97-AF65-F5344CB8AC3E}">
        <p14:creationId xmlns:p14="http://schemas.microsoft.com/office/powerpoint/2010/main" val="2003712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47087257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25245635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38453761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hasCustomPrompt="1"/>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5074678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hasCustomPrompt="1"/>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hasCustomPrompt="1"/>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hasCustomPrompt="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7460569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4661904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4965" algn="r"/>
              </a:tabLst>
              <a:defRPr sz="1600"/>
            </a:lvl1pPr>
            <a:lvl2pPr>
              <a:tabLst>
                <a:tab pos="6704965" algn="r"/>
              </a:tabLst>
              <a:defRPr sz="1600"/>
            </a:lvl2pPr>
            <a:lvl3pPr>
              <a:tabLst>
                <a:tab pos="6704965" algn="r"/>
              </a:tabLst>
              <a:defRPr sz="1600"/>
            </a:lvl3pPr>
            <a:lvl4pPr>
              <a:tabLst>
                <a:tab pos="6704965" algn="r"/>
              </a:tabLst>
              <a:defRPr sz="1600"/>
            </a:lvl4pPr>
            <a:lvl5pPr>
              <a:tabLst>
                <a:tab pos="6704965" algn="r"/>
              </a:tabLst>
              <a:defRPr sz="1000" baseline="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4965" algn="r"/>
              </a:tabLst>
              <a:defRPr sz="1600"/>
            </a:lvl1pPr>
            <a:lvl2pPr>
              <a:tabLst>
                <a:tab pos="6704965" algn="r"/>
              </a:tabLst>
              <a:defRPr sz="1600"/>
            </a:lvl2pPr>
            <a:lvl3pPr>
              <a:tabLst>
                <a:tab pos="6704965" algn="r"/>
              </a:tabLst>
              <a:defRPr sz="1600"/>
            </a:lvl3pPr>
            <a:lvl4pPr>
              <a:tabLst>
                <a:tab pos="6704965" algn="r"/>
              </a:tabLst>
              <a:defRPr sz="1600"/>
            </a:lvl4pPr>
            <a:lvl5pPr>
              <a:tabLst>
                <a:tab pos="6704965" algn="r"/>
              </a:tabLst>
              <a:defRPr sz="1000" baseline="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91620564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hasCustomPrompt="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4535593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hasCustomPrompt="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hasCustomPrompt="1"/>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6913643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10530029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AD2F8-E16B-4BDF-A2C1-714DFCA5F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CD6AD7-1FE1-401F-8FC0-BBCF5B72AE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50969D-30CF-43B4-ABE9-EBE8DB368A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30DA8F-5649-4E85-8420-3586978E631F}"/>
              </a:ext>
            </a:extLst>
          </p:cNvPr>
          <p:cNvSpPr>
            <a:spLocks noGrp="1"/>
          </p:cNvSpPr>
          <p:nvPr>
            <p:ph type="dt" sz="half" idx="10"/>
          </p:nvPr>
        </p:nvSpPr>
        <p:spPr/>
        <p:txBody>
          <a:bodyPr/>
          <a:lstStyle/>
          <a:p>
            <a:fld id="{8DF4F389-1BAA-45E9-86AB-39A5804C0D78}" type="datetimeFigureOut">
              <a:rPr lang="en-US" smtClean="0"/>
              <a:t>11/12/2020</a:t>
            </a:fld>
            <a:endParaRPr lang="en-US"/>
          </a:p>
        </p:txBody>
      </p:sp>
      <p:sp>
        <p:nvSpPr>
          <p:cNvPr id="6" name="Footer Placeholder 5">
            <a:extLst>
              <a:ext uri="{FF2B5EF4-FFF2-40B4-BE49-F238E27FC236}">
                <a16:creationId xmlns:a16="http://schemas.microsoft.com/office/drawing/2014/main" id="{1AB42CC6-56F7-4B5C-814F-3522B02146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194A3F-9CC8-4EAC-AD16-0F8EE629105C}"/>
              </a:ext>
            </a:extLst>
          </p:cNvPr>
          <p:cNvSpPr>
            <a:spLocks noGrp="1"/>
          </p:cNvSpPr>
          <p:nvPr>
            <p:ph type="sldNum" sz="quarter" idx="12"/>
          </p:nvPr>
        </p:nvSpPr>
        <p:spPr/>
        <p:txBody>
          <a:bodyPr/>
          <a:lstStyle/>
          <a:p>
            <a:fld id="{56E4526B-79B7-4557-A820-CD98896C6AD4}" type="slidenum">
              <a:rPr lang="en-US" smtClean="0"/>
              <a:t>‹#›</a:t>
            </a:fld>
            <a:endParaRPr lang="en-US"/>
          </a:p>
        </p:txBody>
      </p:sp>
    </p:spTree>
    <p:extLst>
      <p:ext uri="{BB962C8B-B14F-4D97-AF65-F5344CB8AC3E}">
        <p14:creationId xmlns:p14="http://schemas.microsoft.com/office/powerpoint/2010/main" val="4100718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4965" algn="r"/>
              </a:tabLst>
              <a:defRPr sz="2400">
                <a:solidFill>
                  <a:schemeClr val="accent3"/>
                </a:solidFill>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5068826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796480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41732374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2387548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88625138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panose="020B0604020202020204"/>
              <a:buNone/>
            </a:pPr>
            <a:r>
              <a:rPr lang="en-AU" sz="1400" dirty="0">
                <a:solidFill>
                  <a:srgbClr val="FF0000"/>
                </a:solidFill>
              </a:rPr>
              <a:t>[Draft – Work in Progress]</a:t>
            </a:r>
          </a:p>
        </p:txBody>
      </p:sp>
    </p:spTree>
    <p:extLst>
      <p:ext uri="{BB962C8B-B14F-4D97-AF65-F5344CB8AC3E}">
        <p14:creationId xmlns:p14="http://schemas.microsoft.com/office/powerpoint/2010/main" val="83210355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5"/>
              </a:spcAft>
            </a:pPr>
            <a:endParaRPr lang="en-AU" sz="1465"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panose="020B0604020202020204"/>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5"/>
              </a:spcAft>
            </a:pPr>
            <a:endParaRPr lang="en-AU" sz="1465" noProof="0" dirty="0">
              <a:solidFill>
                <a:schemeClr val="bg1"/>
              </a:solidFill>
            </a:endParaRPr>
          </a:p>
        </p:txBody>
      </p:sp>
    </p:spTree>
    <p:extLst>
      <p:ext uri="{BB962C8B-B14F-4D97-AF65-F5344CB8AC3E}">
        <p14:creationId xmlns:p14="http://schemas.microsoft.com/office/powerpoint/2010/main" val="11309038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3040971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04683919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32473383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BE317-CFE9-4F64-99D8-106E0B15BE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E71ED6-16E8-4DA1-B1FA-13EE0A2075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A3F512-59FF-4EDD-B316-0FD57C509B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54F865-EBF0-4BA0-9C71-CE57C157C3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CCC7F5-D5B0-4A77-94F5-CDBB2E317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47FF8E-DD97-46BD-94EF-01DDBA51D32C}"/>
              </a:ext>
            </a:extLst>
          </p:cNvPr>
          <p:cNvSpPr>
            <a:spLocks noGrp="1"/>
          </p:cNvSpPr>
          <p:nvPr>
            <p:ph type="dt" sz="half" idx="10"/>
          </p:nvPr>
        </p:nvSpPr>
        <p:spPr/>
        <p:txBody>
          <a:bodyPr/>
          <a:lstStyle/>
          <a:p>
            <a:fld id="{8DF4F389-1BAA-45E9-86AB-39A5804C0D78}" type="datetimeFigureOut">
              <a:rPr lang="en-US" smtClean="0"/>
              <a:t>11/12/2020</a:t>
            </a:fld>
            <a:endParaRPr lang="en-US"/>
          </a:p>
        </p:txBody>
      </p:sp>
      <p:sp>
        <p:nvSpPr>
          <p:cNvPr id="8" name="Footer Placeholder 7">
            <a:extLst>
              <a:ext uri="{FF2B5EF4-FFF2-40B4-BE49-F238E27FC236}">
                <a16:creationId xmlns:a16="http://schemas.microsoft.com/office/drawing/2014/main" id="{F67B9B7E-DE34-4222-85E7-516B4CF20E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C22F0E-AD1A-456D-A400-C3A328B395DD}"/>
              </a:ext>
            </a:extLst>
          </p:cNvPr>
          <p:cNvSpPr>
            <a:spLocks noGrp="1"/>
          </p:cNvSpPr>
          <p:nvPr>
            <p:ph type="sldNum" sz="quarter" idx="12"/>
          </p:nvPr>
        </p:nvSpPr>
        <p:spPr/>
        <p:txBody>
          <a:bodyPr/>
          <a:lstStyle/>
          <a:p>
            <a:fld id="{56E4526B-79B7-4557-A820-CD98896C6AD4}" type="slidenum">
              <a:rPr lang="en-US" smtClean="0"/>
              <a:t>‹#›</a:t>
            </a:fld>
            <a:endParaRPr lang="en-US"/>
          </a:p>
        </p:txBody>
      </p:sp>
    </p:spTree>
    <p:extLst>
      <p:ext uri="{BB962C8B-B14F-4D97-AF65-F5344CB8AC3E}">
        <p14:creationId xmlns:p14="http://schemas.microsoft.com/office/powerpoint/2010/main" val="39528199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55007126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94311994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0041361"/>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p:nvPr userDrawn="1"/>
        </p:nvSpPr>
        <p:spPr bwMode="auto">
          <a:xfrm>
            <a:off x="474358" y="3429000"/>
            <a:ext cx="8556230" cy="2870201"/>
          </a:xfrm>
          <a:prstGeom prst="rect">
            <a:avLst/>
          </a:prstGeom>
          <a:noFill/>
          <a:ln w="9525">
            <a:noFill/>
            <a:miter lim="800000"/>
          </a:ln>
        </p:spPr>
        <p:txBody>
          <a:bodyPr lIns="0" tIns="0" rIns="0" bIns="0" anchor="b"/>
          <a:lstStyle/>
          <a:p>
            <a:pPr defTabSz="1019175">
              <a:spcAft>
                <a:spcPts val="0"/>
              </a:spcAft>
              <a:buClr>
                <a:schemeClr val="tx1"/>
              </a:buClr>
              <a:buSzPct val="80000"/>
              <a:buFont typeface="Wingdings" panose="05000000000000000000"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5"/>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49484891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D209A-8E90-4976-8F67-C24D81B3B4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720E2C-0C72-4229-9FBA-024443E51125}"/>
              </a:ext>
            </a:extLst>
          </p:cNvPr>
          <p:cNvSpPr>
            <a:spLocks noGrp="1"/>
          </p:cNvSpPr>
          <p:nvPr>
            <p:ph type="dt" sz="half" idx="10"/>
          </p:nvPr>
        </p:nvSpPr>
        <p:spPr/>
        <p:txBody>
          <a:bodyPr/>
          <a:lstStyle/>
          <a:p>
            <a:fld id="{8DF4F389-1BAA-45E9-86AB-39A5804C0D78}" type="datetimeFigureOut">
              <a:rPr lang="en-US" smtClean="0"/>
              <a:t>11/12/2020</a:t>
            </a:fld>
            <a:endParaRPr lang="en-US"/>
          </a:p>
        </p:txBody>
      </p:sp>
      <p:sp>
        <p:nvSpPr>
          <p:cNvPr id="4" name="Footer Placeholder 3">
            <a:extLst>
              <a:ext uri="{FF2B5EF4-FFF2-40B4-BE49-F238E27FC236}">
                <a16:creationId xmlns:a16="http://schemas.microsoft.com/office/drawing/2014/main" id="{54420B97-FBD6-4E8F-B767-052714DBD0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AED654-DE3B-461C-963F-FCBA53F66B69}"/>
              </a:ext>
            </a:extLst>
          </p:cNvPr>
          <p:cNvSpPr>
            <a:spLocks noGrp="1"/>
          </p:cNvSpPr>
          <p:nvPr>
            <p:ph type="sldNum" sz="quarter" idx="12"/>
          </p:nvPr>
        </p:nvSpPr>
        <p:spPr/>
        <p:txBody>
          <a:bodyPr/>
          <a:lstStyle/>
          <a:p>
            <a:fld id="{56E4526B-79B7-4557-A820-CD98896C6AD4}" type="slidenum">
              <a:rPr lang="en-US" smtClean="0"/>
              <a:t>‹#›</a:t>
            </a:fld>
            <a:endParaRPr lang="en-US"/>
          </a:p>
        </p:txBody>
      </p:sp>
    </p:spTree>
    <p:extLst>
      <p:ext uri="{BB962C8B-B14F-4D97-AF65-F5344CB8AC3E}">
        <p14:creationId xmlns:p14="http://schemas.microsoft.com/office/powerpoint/2010/main" val="340679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7F769C-72E4-4A24-8C1A-82DC90A31877}"/>
              </a:ext>
            </a:extLst>
          </p:cNvPr>
          <p:cNvSpPr>
            <a:spLocks noGrp="1"/>
          </p:cNvSpPr>
          <p:nvPr>
            <p:ph type="dt" sz="half" idx="10"/>
          </p:nvPr>
        </p:nvSpPr>
        <p:spPr/>
        <p:txBody>
          <a:bodyPr/>
          <a:lstStyle/>
          <a:p>
            <a:fld id="{8DF4F389-1BAA-45E9-86AB-39A5804C0D78}" type="datetimeFigureOut">
              <a:rPr lang="en-US" smtClean="0"/>
              <a:t>11/12/2020</a:t>
            </a:fld>
            <a:endParaRPr lang="en-US"/>
          </a:p>
        </p:txBody>
      </p:sp>
      <p:sp>
        <p:nvSpPr>
          <p:cNvPr id="3" name="Footer Placeholder 2">
            <a:extLst>
              <a:ext uri="{FF2B5EF4-FFF2-40B4-BE49-F238E27FC236}">
                <a16:creationId xmlns:a16="http://schemas.microsoft.com/office/drawing/2014/main" id="{96199E56-E5E2-4ADB-B8D0-7F14FE0DF4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D1ED58-5D9D-4100-9A75-20B23397919F}"/>
              </a:ext>
            </a:extLst>
          </p:cNvPr>
          <p:cNvSpPr>
            <a:spLocks noGrp="1"/>
          </p:cNvSpPr>
          <p:nvPr>
            <p:ph type="sldNum" sz="quarter" idx="12"/>
          </p:nvPr>
        </p:nvSpPr>
        <p:spPr/>
        <p:txBody>
          <a:bodyPr/>
          <a:lstStyle/>
          <a:p>
            <a:fld id="{56E4526B-79B7-4557-A820-CD98896C6AD4}" type="slidenum">
              <a:rPr lang="en-US" smtClean="0"/>
              <a:t>‹#›</a:t>
            </a:fld>
            <a:endParaRPr lang="en-US"/>
          </a:p>
        </p:txBody>
      </p:sp>
    </p:spTree>
    <p:extLst>
      <p:ext uri="{BB962C8B-B14F-4D97-AF65-F5344CB8AC3E}">
        <p14:creationId xmlns:p14="http://schemas.microsoft.com/office/powerpoint/2010/main" val="4027237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1A464-C1E8-457B-9580-E4C4F77C8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D1C93-4FA1-4D85-89E2-79CC210D32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0F2675-B216-467A-86D4-1273E57F6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F7640B-A33B-4309-B67B-D3B2B2225EF8}"/>
              </a:ext>
            </a:extLst>
          </p:cNvPr>
          <p:cNvSpPr>
            <a:spLocks noGrp="1"/>
          </p:cNvSpPr>
          <p:nvPr>
            <p:ph type="dt" sz="half" idx="10"/>
          </p:nvPr>
        </p:nvSpPr>
        <p:spPr/>
        <p:txBody>
          <a:bodyPr/>
          <a:lstStyle/>
          <a:p>
            <a:fld id="{8DF4F389-1BAA-45E9-86AB-39A5804C0D78}" type="datetimeFigureOut">
              <a:rPr lang="en-US" smtClean="0"/>
              <a:t>11/12/2020</a:t>
            </a:fld>
            <a:endParaRPr lang="en-US"/>
          </a:p>
        </p:txBody>
      </p:sp>
      <p:sp>
        <p:nvSpPr>
          <p:cNvPr id="6" name="Footer Placeholder 5">
            <a:extLst>
              <a:ext uri="{FF2B5EF4-FFF2-40B4-BE49-F238E27FC236}">
                <a16:creationId xmlns:a16="http://schemas.microsoft.com/office/drawing/2014/main" id="{9F3A0A4B-EDE6-4638-9366-14BDBF8AB9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A4352B-A642-4092-B97C-409B67825139}"/>
              </a:ext>
            </a:extLst>
          </p:cNvPr>
          <p:cNvSpPr>
            <a:spLocks noGrp="1"/>
          </p:cNvSpPr>
          <p:nvPr>
            <p:ph type="sldNum" sz="quarter" idx="12"/>
          </p:nvPr>
        </p:nvSpPr>
        <p:spPr/>
        <p:txBody>
          <a:bodyPr/>
          <a:lstStyle/>
          <a:p>
            <a:fld id="{56E4526B-79B7-4557-A820-CD98896C6AD4}" type="slidenum">
              <a:rPr lang="en-US" smtClean="0"/>
              <a:t>‹#›</a:t>
            </a:fld>
            <a:endParaRPr lang="en-US"/>
          </a:p>
        </p:txBody>
      </p:sp>
    </p:spTree>
    <p:extLst>
      <p:ext uri="{BB962C8B-B14F-4D97-AF65-F5344CB8AC3E}">
        <p14:creationId xmlns:p14="http://schemas.microsoft.com/office/powerpoint/2010/main" val="3229534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18015-BC08-467A-B700-41FA0E05C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C0AFE0-9215-4FD6-87A4-94AACD4F07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4FBF16-7A12-402E-B033-B5738EC07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9A7D9-BC02-4681-9096-3644EB04FE72}"/>
              </a:ext>
            </a:extLst>
          </p:cNvPr>
          <p:cNvSpPr>
            <a:spLocks noGrp="1"/>
          </p:cNvSpPr>
          <p:nvPr>
            <p:ph type="dt" sz="half" idx="10"/>
          </p:nvPr>
        </p:nvSpPr>
        <p:spPr/>
        <p:txBody>
          <a:bodyPr/>
          <a:lstStyle/>
          <a:p>
            <a:fld id="{8DF4F389-1BAA-45E9-86AB-39A5804C0D78}" type="datetimeFigureOut">
              <a:rPr lang="en-US" smtClean="0"/>
              <a:t>11/12/2020</a:t>
            </a:fld>
            <a:endParaRPr lang="en-US"/>
          </a:p>
        </p:txBody>
      </p:sp>
      <p:sp>
        <p:nvSpPr>
          <p:cNvPr id="6" name="Footer Placeholder 5">
            <a:extLst>
              <a:ext uri="{FF2B5EF4-FFF2-40B4-BE49-F238E27FC236}">
                <a16:creationId xmlns:a16="http://schemas.microsoft.com/office/drawing/2014/main" id="{810F729F-3191-46AC-92E7-58188E41FB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BEA11-0EA0-427A-BC20-3AB4996DB2E5}"/>
              </a:ext>
            </a:extLst>
          </p:cNvPr>
          <p:cNvSpPr>
            <a:spLocks noGrp="1"/>
          </p:cNvSpPr>
          <p:nvPr>
            <p:ph type="sldNum" sz="quarter" idx="12"/>
          </p:nvPr>
        </p:nvSpPr>
        <p:spPr/>
        <p:txBody>
          <a:bodyPr/>
          <a:lstStyle/>
          <a:p>
            <a:fld id="{56E4526B-79B7-4557-A820-CD98896C6AD4}" type="slidenum">
              <a:rPr lang="en-US" smtClean="0"/>
              <a:t>‹#›</a:t>
            </a:fld>
            <a:endParaRPr lang="en-US"/>
          </a:p>
        </p:txBody>
      </p:sp>
    </p:spTree>
    <p:extLst>
      <p:ext uri="{BB962C8B-B14F-4D97-AF65-F5344CB8AC3E}">
        <p14:creationId xmlns:p14="http://schemas.microsoft.com/office/powerpoint/2010/main" val="653736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42" Type="http://schemas.openxmlformats.org/officeDocument/2006/relationships/theme" Target="../theme/theme2.xml"/><Relationship Id="rId47" Type="http://schemas.openxmlformats.org/officeDocument/2006/relationships/image" Target="../media/image4.emf"/><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46" Type="http://schemas.openxmlformats.org/officeDocument/2006/relationships/oleObject" Target="../embeddings/oleObject1.bin"/><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41" Type="http://schemas.openxmlformats.org/officeDocument/2006/relationships/slideLayout" Target="../slideLayouts/slideLayout53.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slideLayout" Target="../slideLayouts/slideLayout52.xml"/><Relationship Id="rId45" Type="http://schemas.openxmlformats.org/officeDocument/2006/relationships/tags" Target="../tags/tag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4" Type="http://schemas.openxmlformats.org/officeDocument/2006/relationships/tags" Target="../tags/tag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A9C9C7-E292-45F9-AB8A-96435F3A79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A0FFD9-6481-4528-AB19-05943D182A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A3D7B-E018-4663-A362-ED87E74726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4F389-1BAA-45E9-86AB-39A5804C0D78}" type="datetimeFigureOut">
              <a:rPr lang="en-US" smtClean="0"/>
              <a:t>11/12/2020</a:t>
            </a:fld>
            <a:endParaRPr lang="en-US"/>
          </a:p>
        </p:txBody>
      </p:sp>
      <p:sp>
        <p:nvSpPr>
          <p:cNvPr id="5" name="Footer Placeholder 4">
            <a:extLst>
              <a:ext uri="{FF2B5EF4-FFF2-40B4-BE49-F238E27FC236}">
                <a16:creationId xmlns:a16="http://schemas.microsoft.com/office/drawing/2014/main" id="{65FDDDDD-C238-4959-A678-50BA166B89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C9D35D-CEE9-4B96-9C3F-27C00709FD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E4526B-79B7-4557-A820-CD98896C6AD4}" type="slidenum">
              <a:rPr lang="en-US" smtClean="0"/>
              <a:t>‹#›</a:t>
            </a:fld>
            <a:endParaRPr lang="en-US"/>
          </a:p>
        </p:txBody>
      </p:sp>
    </p:spTree>
    <p:extLst>
      <p:ext uri="{BB962C8B-B14F-4D97-AF65-F5344CB8AC3E}">
        <p14:creationId xmlns:p14="http://schemas.microsoft.com/office/powerpoint/2010/main" val="1774584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26" name="think-cell Slide" r:id="rId46" imgW="12700" imgH="12700" progId="TCLayout.ActiveDocument.1">
                  <p:embed/>
                </p:oleObj>
              </mc:Choice>
              <mc:Fallback>
                <p:oleObj name="think-cell Slide" r:id="rId46" imgW="12700" imgH="12700" progId="TCLayout.ActiveDocument.1">
                  <p:embed/>
                  <p:pic>
                    <p:nvPicPr>
                      <p:cNvPr id="4" name="Object 3" hidden="1"/>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5" name="Rectangle 4" hidden="1"/>
          <p:cNvSpPr/>
          <p:nvPr userDrawn="1">
            <p:custDataLst>
              <p:tags r:id="rId45"/>
            </p:custDataLst>
          </p:nvPr>
        </p:nvSpPr>
        <p:spPr bwMode="gray">
          <a:xfrm>
            <a:off x="0" y="0"/>
            <a:ext cx="158750" cy="158750"/>
          </a:xfrm>
          <a:prstGeom prst="rect">
            <a:avLst/>
          </a:prstGeom>
          <a:solidFill>
            <a:schemeClr val="accent3"/>
          </a:solidFill>
          <a:ln w="19050" algn="ctr">
            <a:noFill/>
            <a:miter lim="800000"/>
          </a:ln>
        </p:spPr>
        <p:txBody>
          <a:bodyPr wrap="none" lIns="0" tIns="0" rIns="0" bIns="0" rtlCol="0" anchor="ctr"/>
          <a:lstStyle/>
          <a:p>
            <a:pPr marL="0" lvl="0" indent="0" algn="ctr" eaLnBrk="1">
              <a:lnSpc>
                <a:spcPct val="100000"/>
              </a:lnSpc>
              <a:spcBef>
                <a:spcPct val="0"/>
              </a:spcBef>
              <a:spcAft>
                <a:spcPct val="0"/>
              </a:spcAft>
              <a:buFont typeface="Wingdings 2" panose="05020102010507070707" pitchFamily="18" charset="2"/>
              <a:buNone/>
            </a:pPr>
            <a:endParaRPr lang="en-AU" sz="2000" b="0" i="0" baseline="0" dirty="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tx1"/>
                </a:solidFill>
              </a:r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12/11/2020</a:t>
            </a:fld>
            <a:r>
              <a:rPr lang="en-AU"/>
              <a:t>19/02/2019</a:t>
            </a:r>
          </a:p>
        </p:txBody>
      </p:sp>
    </p:spTree>
    <p:extLst>
      <p:ext uri="{BB962C8B-B14F-4D97-AF65-F5344CB8AC3E}">
        <p14:creationId xmlns:p14="http://schemas.microsoft.com/office/powerpoint/2010/main" val="344476586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Lst>
  <p:transition>
    <p:fade/>
  </p:transition>
  <p:hf hdr="0" dt="0"/>
  <p:txStyles>
    <p:titleStyle>
      <a:lvl1pPr algn="l" defTabSz="1219200" rtl="0" eaLnBrk="1" latinLnBrk="0" hangingPunct="1">
        <a:spcBef>
          <a:spcPct val="0"/>
        </a:spcBef>
        <a:buNone/>
        <a:defRPr sz="2000" kern="1200">
          <a:solidFill>
            <a:schemeClr val="tx1"/>
          </a:solidFill>
          <a:latin typeface="+mj-lt"/>
          <a:ea typeface="+mj-ea"/>
          <a:cs typeface="+mj-cs"/>
        </a:defRPr>
      </a:lvl1pPr>
    </p:titleStyle>
    <p:bodyStyle>
      <a:lvl1pPr marL="0" indent="0" algn="l" defTabSz="1219200" rtl="0" eaLnBrk="1" latinLnBrk="0" hangingPunct="1">
        <a:spcBef>
          <a:spcPts val="0"/>
        </a:spcBef>
        <a:spcAft>
          <a:spcPts val="1335"/>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200" rtl="0" eaLnBrk="1" latinLnBrk="0" hangingPunct="1">
        <a:spcBef>
          <a:spcPts val="0"/>
        </a:spcBef>
        <a:spcAft>
          <a:spcPts val="1335"/>
        </a:spcAft>
        <a:buClrTx/>
        <a:buSzPct val="100000"/>
        <a:buFont typeface="Arial" panose="020B0604020202020204"/>
        <a:buNone/>
        <a:defRPr lang="en-US" sz="1200" b="1" kern="1200" dirty="0" smtClean="0">
          <a:solidFill>
            <a:schemeClr val="tx1"/>
          </a:solidFill>
          <a:latin typeface="+mn-lt"/>
          <a:ea typeface="+mn-ea"/>
          <a:cs typeface="+mn-cs"/>
        </a:defRPr>
      </a:lvl2pPr>
      <a:lvl3pPr marL="234950" indent="-234950" algn="l" defTabSz="1219200" rtl="0" eaLnBrk="1" latinLnBrk="0" hangingPunct="1">
        <a:spcBef>
          <a:spcPts val="0"/>
        </a:spcBef>
        <a:spcAft>
          <a:spcPts val="1335"/>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4980" indent="-234950" algn="l" defTabSz="1219200" rtl="0" eaLnBrk="1" latinLnBrk="0" hangingPunct="1">
        <a:spcBef>
          <a:spcPts val="0"/>
        </a:spcBef>
        <a:spcAft>
          <a:spcPts val="1335"/>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565" indent="-234950" algn="l" defTabSz="1064895" rtl="0" eaLnBrk="1" latinLnBrk="0" hangingPunct="1">
        <a:spcBef>
          <a:spcPts val="0"/>
        </a:spcBef>
        <a:spcAft>
          <a:spcPts val="1335"/>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710565" indent="-234950" algn="l" defTabSz="1219200"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6pPr>
      <a:lvl7pPr marL="710565" indent="-234950" algn="l" defTabSz="1219200" rtl="0" eaLnBrk="1" latinLnBrk="0" hangingPunct="1">
        <a:spcBef>
          <a:spcPts val="0"/>
        </a:spcBef>
        <a:spcAft>
          <a:spcPts val="1335"/>
        </a:spcAft>
        <a:buFont typeface="Verdana" panose="020B0604030504040204" pitchFamily="34" charset="0"/>
        <a:buChar char="−"/>
        <a:defRPr sz="1600" kern="1200">
          <a:solidFill>
            <a:schemeClr val="tx1"/>
          </a:solidFill>
          <a:latin typeface="+mn-lt"/>
          <a:ea typeface="+mn-ea"/>
          <a:cs typeface="+mn-cs"/>
        </a:defRPr>
      </a:lvl7pPr>
      <a:lvl8pPr marL="710565" indent="-234950" algn="l" defTabSz="1219200"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8pPr>
      <a:lvl9pPr marL="710565" indent="-234950" algn="l" defTabSz="1219200"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39.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9.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9.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9.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9.xml"/><Relationship Id="rId6" Type="http://schemas.microsoft.com/office/2007/relationships/hdphoto" Target="../media/hdphoto2.wdp"/><Relationship Id="rId5" Type="http://schemas.openxmlformats.org/officeDocument/2006/relationships/image" Target="../media/image20.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3" Type="http://schemas.openxmlformats.org/officeDocument/2006/relationships/hyperlink" Target="http://www.evosysglobal.com/evocass-evosys-premium-cloud-service-support" TargetMode="External"/><Relationship Id="rId2" Type="http://schemas.openxmlformats.org/officeDocument/2006/relationships/notesSlide" Target="../notesSlides/notesSlide18.xml"/><Relationship Id="rId1" Type="http://schemas.openxmlformats.org/officeDocument/2006/relationships/slideLayout" Target="../slideLayouts/slideLayout39.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9.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tags" Target="../tags/tag5.xml"/><Relationship Id="rId7" Type="http://schemas.openxmlformats.org/officeDocument/2006/relationships/image" Target="../media/image8.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3.xml"/><Relationship Id="rId4"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tags" Target="../tags/tag22.xml"/><Relationship Id="rId3" Type="http://schemas.openxmlformats.org/officeDocument/2006/relationships/tags" Target="../tags/tag7.xml"/><Relationship Id="rId21" Type="http://schemas.openxmlformats.org/officeDocument/2006/relationships/tags" Target="../tags/tag25.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tags" Target="../tags/tag24.xml"/><Relationship Id="rId1" Type="http://schemas.openxmlformats.org/officeDocument/2006/relationships/vmlDrawing" Target="../drawings/vmlDrawing3.vml"/><Relationship Id="rId6" Type="http://schemas.openxmlformats.org/officeDocument/2006/relationships/tags" Target="../tags/tag10.xml"/><Relationship Id="rId11" Type="http://schemas.openxmlformats.org/officeDocument/2006/relationships/tags" Target="../tags/tag15.xml"/><Relationship Id="rId24" Type="http://schemas.openxmlformats.org/officeDocument/2006/relationships/image" Target="../media/image8.emf"/><Relationship Id="rId5" Type="http://schemas.openxmlformats.org/officeDocument/2006/relationships/tags" Target="../tags/tag9.xml"/><Relationship Id="rId15" Type="http://schemas.openxmlformats.org/officeDocument/2006/relationships/tags" Target="../tags/tag19.xml"/><Relationship Id="rId23" Type="http://schemas.openxmlformats.org/officeDocument/2006/relationships/oleObject" Target="../embeddings/oleObject3.bin"/><Relationship Id="rId10" Type="http://schemas.openxmlformats.org/officeDocument/2006/relationships/tags" Target="../tags/tag14.xml"/><Relationship Id="rId19" Type="http://schemas.openxmlformats.org/officeDocument/2006/relationships/tags" Target="../tags/tag23.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 Id="rId22"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3.xml"/><Relationship Id="rId6" Type="http://schemas.microsoft.com/office/2007/relationships/hdphoto" Target="../media/hdphoto2.wdp"/><Relationship Id="rId5" Type="http://schemas.openxmlformats.org/officeDocument/2006/relationships/image" Target="../media/image10.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9.xml"/><Relationship Id="rId5" Type="http://schemas.microsoft.com/office/2007/relationships/hdphoto" Target="../media/hdphoto2.wdp"/><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Tree>
    <p:custDataLst>
      <p:tags r:id="rId1"/>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nvGraphicFramePr>
        <p:xfrm>
          <a:off x="1900234" y="1049074"/>
          <a:ext cx="8391528" cy="5415337"/>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52271">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41687">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is a product line of enterprise resource planning (ERP) and customer relationship management (CRM) applications announced by Microsoft in July 2016.</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 Business Edition is targeted towards the Small and Medium Enterprise Businesses.</a:t>
                      </a:r>
                    </a:p>
                    <a:p>
                      <a:endPar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Cloud ERP</a:t>
                      </a:r>
                    </a:p>
                    <a:p>
                      <a:pPr marL="85725" lvl="0" indent="-85725" defTabSz="957580">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a:solidFill>
                            <a:schemeClr val="tx2"/>
                          </a:solidFill>
                          <a:latin typeface="Open Sans" panose="020B0606030504020204" pitchFamily="34" charset="0"/>
                          <a:ea typeface="Open Sans" panose="020B0606030504020204" pitchFamily="34" charset="0"/>
                          <a:cs typeface="Open Sans" panose="020B0606030504020204" pitchFamily="34" charset="0"/>
                        </a:rPr>
                        <a:t>-</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b="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US – Casa Bruno, Holy Bears (Outgrowing QuickBooks)</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The</a:t>
                      </a: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Dynamics 365 Business Edition offers a range of end to end cloud based, intelligent business applications such as Financials, Sales, Marketing etc.</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Financials is a complete cloud SAAS solution, based on the field-tested, mature Dynamics NAV platform and hosted using Microsoft Azure</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for Financials is a low-cost, cloud-based ERP solution for the small business owners</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Business model is targeted towards offering a tightly integrated environment that incorporates the best of Microsoft Products </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Application</a:t>
                      </a: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can run on Microsoft Azure, a private cloud or a combination</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ERP suite is backed by Microsoft for research and innovation</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621379">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Provides a cloud ERP solution for Force.com, a cloud computing platform from salesforce.com. </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 is headquartered in San Francisco, California, with EMEA headquarters in Harrogate, UK and Sydney, Australia, which covers the APAC region</a:t>
                      </a:r>
                    </a:p>
                    <a:p>
                      <a:endParaRPr lang="en-AU" sz="800" kern="1200" dirty="0">
                        <a:solidFill>
                          <a:schemeClr val="dk1"/>
                        </a:solidFill>
                        <a:latin typeface="+mn-lt"/>
                        <a:ea typeface="+mn-ea"/>
                        <a:cs typeface="+mn-cs"/>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 </a:t>
                      </a:r>
                      <a:r>
                        <a:rPr lang="en-AU" sz="800"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Cloud ERP Solution</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 -</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b="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Hewlett Packard Enterprise,  SalesForce (Replaced Netsuite Openair), </a:t>
                      </a:r>
                      <a:r>
                        <a:rPr lang="en-AU" sz="800" b="0" kern="120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Clicktools</a:t>
                      </a:r>
                      <a:r>
                        <a:rPr lang="en-AU" sz="800" b="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(Replaced SAGE)</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FinancialForce.com supplies Accounting, Billing, Professional Services Automation (PSA), Revenue recognition, Human Capital Management (HCM), and Supply Chain Management (SCM) applications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They have proven experience in automated revenue recognition and forecasting</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Product offers tools and templates to generate financial statements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enabling CFO’s to do real-time financial analysis, insightful modelling and actionable analytics with the best cloud accounting</a:t>
                      </a:r>
                      <a:endPar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FinancialForce's accounting product (FinancialForce Accounting) was named Software Product of the Year at the 2013 Business Finance Awards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 was chosen as the Best Cloud Computing Companies in 2014</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a:t>
                      </a: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has proven commitment to innovation by appointing a new Chief Product Office in Sept 2017, who will drive disruptive and innovative product development</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The #1 ERP native to the Salesforce platform, FinancialForce unifies data across the enterprise in real-time, enabling companies to rapidly evolve their business models with customers at the centre</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2"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24" name="Picture 4" descr="https://www.financialforce.com/wp-content/uploads/2017/06/FF-logo-2016-lar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0063" y="4897392"/>
            <a:ext cx="1205559" cy="22365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https://upload.wikimedia.org/wikipedia/commons/thumb/9/96/Microsoft_logo_%282012%29.svg/1280px-Microsoft_logo_%282012%29.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7369" y="2450153"/>
            <a:ext cx="950944" cy="2028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nvGraphicFramePr>
        <p:xfrm>
          <a:off x="1900236" y="1034300"/>
          <a:ext cx="8391528" cy="5417349"/>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25460">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24997">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NetSuite Australia Pty Ltd is a distributor of software products, specialising in cloud enterprise resource planning (ERP) and business management software. The global company has operations in the US, the UK, France, Hong Kong, Singapore and Japan, as well as Australia. In Australia it is based in Sydney, New South Wales, with a second office in Melbourne</a:t>
                      </a:r>
                    </a:p>
                    <a:p>
                      <a:endPar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r>
                        <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Cloud ERP</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a:solidFill>
                            <a:schemeClr val="tx2"/>
                          </a:solidFill>
                          <a:latin typeface="Open Sans" panose="020B0606030504020204" pitchFamily="34" charset="0"/>
                          <a:ea typeface="Open Sans" panose="020B0606030504020204" pitchFamily="34" charset="0"/>
                          <a:cs typeface="Open Sans" panose="020B0606030504020204" pitchFamily="34" charset="0"/>
                        </a:rPr>
                        <a:t>AU$43m (2016)</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Transport Management Solution, ASICS (Replaced MYOB)</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Have a diverse client base across a number of recognisable brands replacing technologies such as Epicore, MYOB, Qucikbooks, SAGE etc.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Strong</a:t>
                      </a: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implementations across various industries such as Advertising, Education, Energy &amp; Utilities, Financial Services, Healthcare, IT services etc.</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NetSuite is the #1 choice for Australian midsize organisations to run their accounting/ERP, CRM and ecommerce applications in the cloud</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In 1998, NetSuite pioneered the Cloud Computing revolution, establishing the world’s first company dedicated to delivering business applications over the Internet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In June 2014,</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Made the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Forbes magazine's list of Most Innovative Growth Companies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Heavy investment by Oracle towards NetSuite's product engineering and distribution</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663752">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Sage Software Australia Pty Ltd (formerly MicrOpay Pty Limited), is a wholly-owned subsidiary of SAGE AUSTRALIA HOLDINGS PTY LTD and ultimately owned by the UK-based The Sage Group plc. The group is based in the Sydney suburb of Chatswood, New South Wales, and has offices in South Australia, Queensland, Western Australia and Victoria.</a:t>
                      </a:r>
                    </a:p>
                    <a:p>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Cloud Accounting and Business Management Applications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AU$33m</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Only 1 client in Australia</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Offers a choice of solutions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from Enterprise Resource Planning (ERP), Customer Relationship Management (CRM), Payroll and Human Resources (HR) to Accounting Practice Management software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For Small and Mid-Market organisations Sage offers Sage Live Business Management Solution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Sage Live is a powerful, customisable, and cost-effective cloud accounting solution. It is built on the Salesforce App Cloud and can be managed on multiple locations, languages, business units, and currencies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Over 700 Sage Live clients globally, however the product has only been recently launched in the Australian Market. </a:t>
                      </a: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Sage Live brings together two global leaders in modern technology: Sage, the champion of growing business, and Salesforce1™, the leading cloud-business platform</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39" name="Picture 38"/>
          <p:cNvPicPr>
            <a:picLocks noChangeAspect="1"/>
          </p:cNvPicPr>
          <p:nvPr/>
        </p:nvPicPr>
        <p:blipFill>
          <a:blip r:embed="rId3"/>
          <a:stretch>
            <a:fillRect/>
          </a:stretch>
        </p:blipFill>
        <p:spPr>
          <a:xfrm>
            <a:off x="1908075" y="2111355"/>
            <a:ext cx="1043394" cy="342841"/>
          </a:xfrm>
          <a:prstGeom prst="rect">
            <a:avLst/>
          </a:prstGeom>
        </p:spPr>
      </p:pic>
      <p:pic>
        <p:nvPicPr>
          <p:cNvPr id="19" name="Picture 6" descr="https://www.sage.com/en-us/blog/wp-content/uploads/sites/2/2017/05/Sage-Green-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5203" y="4918253"/>
            <a:ext cx="729139" cy="310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80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nvGraphicFramePr>
        <p:xfrm>
          <a:off x="1900234" y="1034300"/>
          <a:ext cx="8391528" cy="5432965"/>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25747">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676163">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Australia Pty Ltd is an entity within the MYOB group of companies. The company is now majority-owned by Bain Capital (around 90%), with management holding the remaining interest. Bain Capital, based in the United States, is one of the world's most prominent private investment firms. The company is based in the Melbourne with additional local offices in Adelaide, Brisbane, Sydney and Perth. An international office is situated in Auckland.</a:t>
                      </a:r>
                    </a:p>
                    <a:p>
                      <a:endParaRPr lang="en-AU" sz="800" b="1"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Business management Software </a:t>
                      </a:r>
                    </a:p>
                    <a:p>
                      <a:pPr marL="85725" lvl="0" indent="-85725" defTabSz="957580">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AUD $327,777</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Mediaworks, TigerTurf, nood</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products are used by more than one million business owners in Australia and New Zealand</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Implementations across various industries such as Food &amp; Beverage, Manufacturing, Retail, Wholesale, health, etc.</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Major player in the  Small Business Market</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Advanced Business + is an intelligent, cloud based ERP and Payroll software</a:t>
                      </a:r>
                    </a:p>
                    <a:p>
                      <a:pPr marL="0" marR="0" lvl="0" indent="0" algn="l" defTabSz="914400" rtl="0" eaLnBrk="1" fontAlgn="auto" latinLnBrk="0" hangingPunct="1">
                        <a:lnSpc>
                          <a:spcPct val="106000"/>
                        </a:lnSpc>
                        <a:spcBef>
                          <a:spcPts val="0"/>
                        </a:spcBef>
                        <a:spcAft>
                          <a:spcPts val="0"/>
                        </a:spcAft>
                        <a:buClrTx/>
                        <a:buSzPct val="80000"/>
                        <a:buFontTx/>
                        <a:buNone/>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 Technology</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products have evolved over the course of the years to adopt niche technologies and have added significant solution modules across the ERP functions</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is committed to looking at current and future trends in technology and how they can be developed to benefit the Australian SME market</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defRPr/>
                      </a:pP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528202">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 initially launched its application suite with financials software in the late 1980s. Since then they have extended their offering to supply chain management, Human Resource Management etc.</a:t>
                      </a:r>
                    </a:p>
                    <a:p>
                      <a:endParaRPr lang="en-AU" sz="800" b="1" dirty="0">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Services: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Application</a:t>
                      </a:r>
                      <a:r>
                        <a:rPr lang="en-AU" sz="800"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Software Prov</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ider</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in Australia – Honan Insurance Group, ClearView</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offers extensive support for over 2000 global companies from</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start-ups to billion dollar enterprises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Offers the broadest finance functionality on the market with end to end finance, supply chain functionality, country-specific tax and legal reporting, payment processing, and budgetary control </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users have access to a visualization tool that provides a graphical representation of account balances, making it easy to analyse financial data in an intuitive way. Users can configure dashboards and reports for their own specific requirements</a:t>
                      </a: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Their agile</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business model supports customers that are growing rapidly either through organic or inorganic growth.</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Proven market leaders in Innovation and Technology</a:t>
                      </a:r>
                      <a:endPar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endParaRPr lang="en-AU" sz="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2" name="Group 21"/>
          <p:cNvGrpSpPr/>
          <p:nvPr/>
        </p:nvGrpSpPr>
        <p:grpSpPr>
          <a:xfrm>
            <a:off x="8239901" y="1015518"/>
            <a:ext cx="858245" cy="195113"/>
            <a:chOff x="4848491" y="615631"/>
            <a:chExt cx="2412262" cy="548403"/>
          </a:xfrm>
        </p:grpSpPr>
        <p:grpSp>
          <p:nvGrpSpPr>
            <p:cNvPr id="23" name="Group 28"/>
            <p:cNvGrpSpPr/>
            <p:nvPr/>
          </p:nvGrpSpPr>
          <p:grpSpPr>
            <a:xfrm>
              <a:off x="5774884" y="615631"/>
              <a:ext cx="510046" cy="548257"/>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6" name="Group 36"/>
            <p:cNvGrpSpPr/>
            <p:nvPr/>
          </p:nvGrpSpPr>
          <p:grpSpPr>
            <a:xfrm>
              <a:off x="6706764" y="670455"/>
              <a:ext cx="553989" cy="493579"/>
              <a:chOff x="-3728641" y="3014910"/>
              <a:chExt cx="560388" cy="530225"/>
            </a:xfrm>
            <a:solidFill>
              <a:schemeClr val="tx1"/>
            </a:solidFill>
          </p:grpSpPr>
          <p:sp>
            <p:nvSpPr>
              <p:cNvPr id="30"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2"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7" name="Group 41"/>
            <p:cNvGrpSpPr/>
            <p:nvPr/>
          </p:nvGrpSpPr>
          <p:grpSpPr>
            <a:xfrm>
              <a:off x="4848491" y="651600"/>
              <a:ext cx="504559" cy="476318"/>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sp>
        <p:nvSpPr>
          <p:cNvPr id="36" name="Rectangle 35"/>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44" name="Picture 43"/>
          <p:cNvPicPr>
            <a:picLocks noChangeAspect="1"/>
          </p:cNvPicPr>
          <p:nvPr/>
        </p:nvPicPr>
        <p:blipFill>
          <a:blip r:embed="rId3"/>
          <a:stretch>
            <a:fillRect/>
          </a:stretch>
        </p:blipFill>
        <p:spPr>
          <a:xfrm>
            <a:off x="1921713" y="5022343"/>
            <a:ext cx="894888" cy="202841"/>
          </a:xfrm>
          <a:prstGeom prst="rect">
            <a:avLst/>
          </a:prstGeom>
        </p:spPr>
      </p:pic>
      <p:pic>
        <p:nvPicPr>
          <p:cNvPr id="37" name="Picture 36"/>
          <p:cNvPicPr>
            <a:picLocks noChangeAspect="1"/>
          </p:cNvPicPr>
          <p:nvPr/>
        </p:nvPicPr>
        <p:blipFill>
          <a:blip r:embed="rId4"/>
          <a:stretch>
            <a:fillRect/>
          </a:stretch>
        </p:blipFill>
        <p:spPr>
          <a:xfrm>
            <a:off x="1950747" y="2305681"/>
            <a:ext cx="836821" cy="3053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nvGraphicFramePr>
        <p:xfrm>
          <a:off x="1900234" y="1034299"/>
          <a:ext cx="8391528" cy="5424363"/>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19725">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Workday founded in 2005 to sell cloud based applications for finance and HR. The Global company has presence</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in US, Canada, Europe and Asia. Their Australian office is situated in Sydney and Melbourne.</a:t>
                      </a:r>
                      <a:endPar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endPar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b="0"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HCM, Payroll, Financial Management</a:t>
                      </a:r>
                    </a:p>
                    <a:p>
                      <a:pPr marL="85725" lvl="0" indent="-85725" defTabSz="957580">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a:solidFill>
                            <a:schemeClr val="tx2"/>
                          </a:solidFill>
                          <a:latin typeface="Open Sans" panose="020B0606030504020204" pitchFamily="34" charset="0"/>
                          <a:ea typeface="Open Sans" panose="020B0606030504020204" pitchFamily="34" charset="0"/>
                          <a:cs typeface="Open Sans" panose="020B0606030504020204" pitchFamily="34" charset="0"/>
                        </a:rPr>
                        <a:t>US$ 1.5b (2017)</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In Australia -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Transurban, Salmat, Qantas</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Have a diverse client base across a number of recognisable brands across the globe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The company offers Workday Financial Management application that provides functions of general ledger, accounting, accounts payable and receivable, cash and asset management, employee expense and revenue management, projects, procurement, inventory, and grants management</a:t>
                      </a: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p>
                    <a:p>
                      <a:pPr marL="0" marR="0" lvl="0" indent="0" algn="l" defTabSz="914400" rtl="0" eaLnBrk="1" fontAlgn="auto" latinLnBrk="0" hangingPunct="1">
                        <a:lnSpc>
                          <a:spcPct val="106000"/>
                        </a:lnSpc>
                        <a:spcBef>
                          <a:spcPts val="0"/>
                        </a:spcBef>
                        <a:spcAft>
                          <a:spcPts val="0"/>
                        </a:spcAft>
                        <a:buClrTx/>
                        <a:buSzPct val="80000"/>
                        <a:buFontTx/>
                        <a:buNone/>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Predominantly target the Medium to large enterprise organisations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Workday has had 27 upgrades to its products line since 2016 </a:t>
                      </a: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and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releases a major update every 6 months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Workday adopted the IBM Cloud as its primary development and testing platform in order to accelerate its worldwide expansion</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In July 2017, Workday announced that the company had decided to open up its platform to developers, partners and third party software. As a result, Workday will enter the Platform as a Service(PaaS) market. The move will allow customers to build custom extensions and applications to work with Workday.</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253219">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b="0" kern="1200" baseline="0" dirty="0">
                          <a:solidFill>
                            <a:schemeClr val="dk1"/>
                          </a:solidFill>
                          <a:latin typeface="Open Sans" panose="020B0606030504020204" pitchFamily="34" charset="0"/>
                          <a:ea typeface="Open Sans" panose="020B0606030504020204" pitchFamily="34" charset="0"/>
                          <a:cs typeface="Open Sans" panose="020B0606030504020204" pitchFamily="34" charset="0"/>
                        </a:rPr>
                        <a:t>Epicor Software (Aust) Pty Ltd is the Australian operating affiliate of the America-based Epicor Software Corporation, a developer and marketer of supply chain management and enterprise resource planning software used by mid-sized companies in the manufacturing, distribution, retail and services industries.</a:t>
                      </a:r>
                    </a:p>
                    <a:p>
                      <a:r>
                        <a:rPr lang="en-AU" sz="800" b="0" kern="1200" baseline="0" dirty="0">
                          <a:solidFill>
                            <a:schemeClr val="dk1"/>
                          </a:solidFill>
                          <a:latin typeface="Open Sans" panose="020B0606030504020204" pitchFamily="34" charset="0"/>
                          <a:ea typeface="Open Sans" panose="020B0606030504020204" pitchFamily="34" charset="0"/>
                          <a:cs typeface="Open Sans" panose="020B0606030504020204" pitchFamily="34" charset="0"/>
                        </a:rPr>
                        <a:t>The Australian business is based Sydney, with additional offices in Melbourne and Auckland</a:t>
                      </a:r>
                    </a:p>
                    <a:p>
                      <a:endParaRPr lang="en-AU" sz="800" b="0" kern="1200" baseline="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r>
                        <a:rPr lang="en-AU" sz="800" b="0" kern="1200" baseline="0" dirty="0">
                          <a:solidFill>
                            <a:schemeClr val="dk1"/>
                          </a:solidFill>
                          <a:latin typeface="Open Sans" panose="020B0606030504020204" pitchFamily="34" charset="0"/>
                          <a:ea typeface="Open Sans" panose="020B0606030504020204" pitchFamily="34" charset="0"/>
                          <a:cs typeface="Open Sans" panose="020B0606030504020204" pitchFamily="34" charset="0"/>
                        </a:rPr>
                        <a:t> </a:t>
                      </a:r>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kern="1200"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ERP10 (In Australia)</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AU$ 21</a:t>
                      </a:r>
                      <a:r>
                        <a:rPr lang="en-AU" sz="800"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m</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SAI Global (Australia)</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Epicore Financial Management </a:t>
                      </a: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(part of their ERP suite)  caters specifically to aggressively growing businesses. </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Epicores offerings include GL, Advanced</a:t>
                      </a: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Allocations, Accounts Payable, Accounts receivable, Rebates, Tax Connects, Cash Management, Credit Card Processing, Asset Management</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Epicor have a numerous ERP deployments globally however the finance module is not stand alone and must be implemented with their Epicor ERP 10 module.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There is insufficient data to prove strong client base in Australia</a:t>
                      </a: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b="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580"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defRPr/>
                      </a:pPr>
                      <a:r>
                        <a:rPr lang="en-GB"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Much of the focus and strategy is Business Intelligence focused, Cloud, and Mobility </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Epicor solutions are designed to grow as your business grows and provide flexible deployment options like SaaS or cloud software</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3" name="Group 28"/>
          <p:cNvGrpSpPr/>
          <p:nvPr/>
        </p:nvGrpSpPr>
        <p:grpSpPr>
          <a:xfrm>
            <a:off x="8569496" y="1015518"/>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6" name="Group 36"/>
          <p:cNvGrpSpPr/>
          <p:nvPr/>
        </p:nvGrpSpPr>
        <p:grpSpPr>
          <a:xfrm>
            <a:off x="8901045" y="1035024"/>
            <a:ext cx="197101" cy="175607"/>
            <a:chOff x="-3728641" y="3014910"/>
            <a:chExt cx="560388" cy="530225"/>
          </a:xfrm>
          <a:solidFill>
            <a:schemeClr val="tx1"/>
          </a:solidFill>
        </p:grpSpPr>
        <p:sp>
          <p:nvSpPr>
            <p:cNvPr id="30"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2"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7" name="Group 41"/>
          <p:cNvGrpSpPr/>
          <p:nvPr/>
        </p:nvGrpSpPr>
        <p:grpSpPr>
          <a:xfrm>
            <a:off x="8239900" y="1028314"/>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43" name="Picture 42"/>
          <p:cNvPicPr>
            <a:picLocks noChangeAspect="1"/>
          </p:cNvPicPr>
          <p:nvPr/>
        </p:nvPicPr>
        <p:blipFill>
          <a:blip r:embed="rId3"/>
          <a:stretch>
            <a:fillRect/>
          </a:stretch>
        </p:blipFill>
        <p:spPr>
          <a:xfrm>
            <a:off x="1860047" y="5060186"/>
            <a:ext cx="1057600" cy="215298"/>
          </a:xfrm>
          <a:prstGeom prst="rect">
            <a:avLst/>
          </a:prstGeom>
        </p:spPr>
      </p:pic>
      <p:pic>
        <p:nvPicPr>
          <p:cNvPr id="20" name="Picture 2" descr="http://logo-logos.com/wp-content/uploads/2016/12/Workday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6704" y="2397711"/>
            <a:ext cx="944286" cy="4003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Initial Price Evaluation</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C</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RFP Evaluation | Commercials – Summary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AU" sz="1400" b="1" dirty="0"/>
              <a:t>NETSUITE</a:t>
            </a:r>
            <a:r>
              <a:rPr lang="en-AU" sz="1400" dirty="0"/>
              <a:t>, </a:t>
            </a:r>
            <a:r>
              <a:rPr lang="en-AU" sz="1400" b="1" dirty="0"/>
              <a:t>ORACLE </a:t>
            </a:r>
            <a:r>
              <a:rPr lang="en-AU" sz="1400" dirty="0"/>
              <a:t>and </a:t>
            </a:r>
            <a:r>
              <a:rPr lang="en-AU" sz="1400" b="1" dirty="0"/>
              <a:t>FinancialForce </a:t>
            </a:r>
            <a:r>
              <a:rPr lang="en-AU" sz="1400" dirty="0"/>
              <a:t>was carried out.</a:t>
            </a:r>
          </a:p>
          <a:p>
            <a:endParaRPr lang="en-AU" sz="1200" dirty="0"/>
          </a:p>
        </p:txBody>
      </p:sp>
      <p:graphicFrame>
        <p:nvGraphicFramePr>
          <p:cNvPr id="14" name="Table 13"/>
          <p:cNvGraphicFramePr>
            <a:graphicFrameLocks noGrp="1"/>
          </p:cNvGraphicFramePr>
          <p:nvPr/>
        </p:nvGraphicFramePr>
        <p:xfrm>
          <a:off x="2069162" y="1644987"/>
          <a:ext cx="7986517" cy="4501953"/>
        </p:xfrm>
        <a:graphic>
          <a:graphicData uri="http://schemas.openxmlformats.org/drawingml/2006/table">
            <a:tbl>
              <a:tblPr>
                <a:tableStyleId>{E8B1032C-EA38-4F05-BA0D-38AFFFC7BED3}</a:tableStyleId>
              </a:tblPr>
              <a:tblGrid>
                <a:gridCol w="1736248">
                  <a:extLst>
                    <a:ext uri="{9D8B030D-6E8A-4147-A177-3AD203B41FA5}">
                      <a16:colId xmlns:a16="http://schemas.microsoft.com/office/drawing/2014/main" val="20000"/>
                    </a:ext>
                  </a:extLst>
                </a:gridCol>
                <a:gridCol w="2083423">
                  <a:extLst>
                    <a:ext uri="{9D8B030D-6E8A-4147-A177-3AD203B41FA5}">
                      <a16:colId xmlns:a16="http://schemas.microsoft.com/office/drawing/2014/main" val="20001"/>
                    </a:ext>
                  </a:extLst>
                </a:gridCol>
                <a:gridCol w="2083423">
                  <a:extLst>
                    <a:ext uri="{9D8B030D-6E8A-4147-A177-3AD203B41FA5}">
                      <a16:colId xmlns:a16="http://schemas.microsoft.com/office/drawing/2014/main" val="20002"/>
                    </a:ext>
                  </a:extLst>
                </a:gridCol>
                <a:gridCol w="2083423">
                  <a:extLst>
                    <a:ext uri="{9D8B030D-6E8A-4147-A177-3AD203B41FA5}">
                      <a16:colId xmlns:a16="http://schemas.microsoft.com/office/drawing/2014/main" val="20003"/>
                    </a:ext>
                  </a:extLst>
                </a:gridCol>
              </a:tblGrid>
              <a:tr h="370093">
                <a:tc>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r" fontAlgn="b"/>
                      <a:endParaRPr lang="en-AU" sz="8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342279">
                <a:tc gridSpan="4">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1" u="none" strike="noStrike" kern="1200" dirty="0">
                          <a:solidFill>
                            <a:schemeClr val="tx1"/>
                          </a:solidFill>
                          <a:effectLst/>
                          <a:latin typeface="+mn-lt"/>
                          <a:ea typeface="+mn-ea"/>
                          <a:cs typeface="+mn-cs"/>
                        </a:rPr>
                        <a:t>Phase 1</a:t>
                      </a:r>
                      <a:r>
                        <a:rPr lang="en-AU" sz="1000" b="0" i="1" u="none" strike="noStrike" kern="1200" baseline="0" dirty="0">
                          <a:solidFill>
                            <a:schemeClr val="tx1"/>
                          </a:solidFill>
                          <a:effectLst/>
                          <a:latin typeface="+mn-lt"/>
                          <a:ea typeface="+mn-ea"/>
                          <a:cs typeface="+mn-cs"/>
                        </a:rPr>
                        <a:t> - </a:t>
                      </a:r>
                      <a:r>
                        <a:rPr lang="en-AU" sz="1000" b="1" i="1" u="none" strike="noStrike" kern="1200" dirty="0">
                          <a:solidFill>
                            <a:schemeClr val="tx1"/>
                          </a:solidFill>
                          <a:effectLst/>
                          <a:latin typeface="+mn-lt"/>
                          <a:ea typeface="+mn-ea"/>
                          <a:cs typeface="+mn-cs"/>
                        </a:rPr>
                        <a:t>Configuration and set up of the Accounting System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endParaRPr lang="en-US"/>
                    </a:p>
                  </a:txBody>
                  <a:tcPr marL="45720" marR="45720" anchor="ctr">
                    <a:solidFill>
                      <a:schemeClr val="bg1"/>
                    </a:solidFill>
                  </a:tcPr>
                </a:tc>
                <a:tc hMerge="1">
                  <a:txBody>
                    <a:bodyPr/>
                    <a:lstStyle/>
                    <a:p>
                      <a:endParaRPr lang="en-US"/>
                    </a:p>
                  </a:txBody>
                  <a:tcPr marL="45720" marR="45720" anchor="ctr">
                    <a:solidFill>
                      <a:schemeClr val="bg1"/>
                    </a:solidFill>
                  </a:tcPr>
                </a:tc>
                <a:tc hMerge="1">
                  <a:txBody>
                    <a:bodyPr/>
                    <a:lstStyle/>
                    <a:p>
                      <a:endParaRPr lang="en-US"/>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$132,550.00</a:t>
                      </a:r>
                    </a:p>
                    <a:p>
                      <a:pPr marL="0" algn="ctr" defTabSz="914400" rtl="0" eaLnBrk="1" fontAlgn="b" latinLnBrk="0" hangingPunct="1"/>
                      <a:r>
                        <a:rPr lang="en-AU" sz="800" b="0" i="0" u="none" strike="noStrike" kern="1200" dirty="0">
                          <a:solidFill>
                            <a:srgbClr val="000000"/>
                          </a:solidFill>
                          <a:effectLst/>
                          <a:latin typeface="Verdana" panose="020B0604030504040204" pitchFamily="34" charset="0"/>
                          <a:ea typeface="+mn-ea"/>
                          <a:cs typeface="+mn-cs"/>
                        </a:rPr>
                        <a:t>(Fixed Price)</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$90,270.00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$204,279.00</a:t>
                      </a:r>
                    </a:p>
                    <a:p>
                      <a:pPr marL="0" algn="ctr" defTabSz="914400" rtl="0" eaLnBrk="1" fontAlgn="b" latinLnBrk="0" hangingPunct="1"/>
                      <a:r>
                        <a:rPr lang="en-AU" sz="800" b="0" i="0" u="none" strike="noStrike" kern="1200" dirty="0">
                          <a:solidFill>
                            <a:srgbClr val="000000"/>
                          </a:solidFill>
                          <a:effectLst/>
                          <a:latin typeface="Verdana" panose="020B0604030504040204" pitchFamily="34" charset="0"/>
                          <a:ea typeface="+mn-ea"/>
                          <a:cs typeface="+mn-cs"/>
                        </a:rPr>
                        <a:t>(Fixed Price)</a:t>
                      </a:r>
                    </a:p>
                  </a:txBody>
                  <a:tcPr marL="6350" marR="6350" marT="6350" marB="0" anchor="ctr">
                    <a:solidFill>
                      <a:schemeClr val="bg1"/>
                    </a:solidFill>
                  </a:tcPr>
                </a:tc>
                <a:extLst>
                  <a:ext uri="{0D108BD9-81ED-4DB2-BD59-A6C34878D82A}">
                    <a16:rowId xmlns:a16="http://schemas.microsoft.com/office/drawing/2014/main" val="10002"/>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a:solidFill>
                            <a:schemeClr val="tx1"/>
                          </a:solidFill>
                          <a:effectLst/>
                          <a:latin typeface="+mn-lt"/>
                        </a:rPr>
                        <a:t>Licensing costs</a:t>
                      </a:r>
                      <a:r>
                        <a:rPr lang="en-AU" sz="1000" b="0" i="0" u="none" strike="noStrike" baseline="0" dirty="0">
                          <a:solidFill>
                            <a:schemeClr val="tx1"/>
                          </a:solidFill>
                          <a:effectLst/>
                          <a:latin typeface="+mn-lt"/>
                        </a:rPr>
                        <a:t> of core finance modules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$84,654.00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$39,980.00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$89,780.00</a:t>
                      </a:r>
                    </a:p>
                  </a:txBody>
                  <a:tcPr marL="6350" marR="6350" marT="6350" marB="0" anchor="ctr">
                    <a:solidFill>
                      <a:schemeClr val="bg1"/>
                    </a:solidFill>
                  </a:tcPr>
                </a:tc>
                <a:extLst>
                  <a:ext uri="{0D108BD9-81ED-4DB2-BD59-A6C34878D82A}">
                    <a16:rowId xmlns:a16="http://schemas.microsoft.com/office/drawing/2014/main" val="10003"/>
                  </a:ext>
                </a:extLst>
              </a:tr>
              <a:tr h="432597">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a:solidFill>
                            <a:schemeClr val="tx1"/>
                          </a:solidFill>
                          <a:effectLst/>
                          <a:latin typeface="+mn-lt"/>
                        </a:rPr>
                        <a:t>Support</a:t>
                      </a:r>
                      <a:r>
                        <a:rPr lang="en-AU" sz="1000" b="0" i="0" u="none" strike="noStrike" baseline="0" dirty="0">
                          <a:solidFill>
                            <a:schemeClr val="tx1"/>
                          </a:solidFill>
                          <a:effectLst/>
                          <a:latin typeface="+mn-lt"/>
                        </a:rPr>
                        <a:t> &amp; Maintenance</a:t>
                      </a:r>
                    </a:p>
                    <a:p>
                      <a:pPr marL="0" marR="0" indent="0" algn="ctr" defTabSz="914400" rtl="0" eaLnBrk="1" fontAlgn="b" latinLnBrk="0" hangingPunct="1">
                        <a:lnSpc>
                          <a:spcPct val="100000"/>
                        </a:lnSpc>
                        <a:spcBef>
                          <a:spcPts val="0"/>
                        </a:spcBef>
                        <a:spcAft>
                          <a:spcPts val="0"/>
                        </a:spcAft>
                        <a:buClrTx/>
                        <a:buSzTx/>
                        <a:buFontTx/>
                        <a:buNone/>
                        <a:defRPr/>
                      </a:pPr>
                      <a:r>
                        <a:rPr lang="en-AU" sz="800" b="0" i="0" u="none" strike="noStrike" baseline="0" dirty="0">
                          <a:solidFill>
                            <a:schemeClr val="tx1"/>
                          </a:solidFill>
                          <a:effectLst/>
                          <a:latin typeface="+mn-lt"/>
                        </a:rPr>
                        <a:t>(Per Year)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$20,976.00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Pending</a:t>
                      </a: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Based on</a:t>
                      </a:r>
                      <a:r>
                        <a:rPr lang="en-AU" sz="1000" b="0" i="0" u="none" strike="noStrike" kern="1200" baseline="0" dirty="0">
                          <a:solidFill>
                            <a:srgbClr val="000000"/>
                          </a:solidFill>
                          <a:effectLst/>
                          <a:latin typeface="Verdana" panose="020B0604030504040204" pitchFamily="34" charset="0"/>
                          <a:ea typeface="+mn-ea"/>
                          <a:cs typeface="+mn-cs"/>
                        </a:rPr>
                        <a:t> level of Support Required</a:t>
                      </a:r>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extLst>
                  <a:ext uri="{0D108BD9-81ED-4DB2-BD59-A6C34878D82A}">
                    <a16:rowId xmlns:a16="http://schemas.microsoft.com/office/drawing/2014/main" val="10004"/>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1" i="1" u="none" strike="noStrike" dirty="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$238,180.00</a:t>
                      </a: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0" u="none" strike="noStrike" kern="1200" baseline="0" noProof="0" dirty="0">
                          <a:solidFill>
                            <a:schemeClr val="tx1"/>
                          </a:solidFill>
                          <a:effectLst/>
                          <a:latin typeface="+mn-lt"/>
                          <a:ea typeface="+mn-ea"/>
                          <a:cs typeface="+mn-cs"/>
                        </a:rPr>
                        <a:t>$130,250</a:t>
                      </a:r>
                    </a:p>
                  </a:txBody>
                  <a:tcPr marL="6350" marR="6350" marT="6350" marB="0" anchor="ctr">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$294,059.00</a:t>
                      </a:r>
                    </a:p>
                  </a:txBody>
                  <a:tcPr marL="6350" marR="6350" marT="6350" marB="0" anchor="ctr">
                    <a:solidFill>
                      <a:schemeClr val="bg2"/>
                    </a:solidFill>
                  </a:tcPr>
                </a:tc>
                <a:extLst>
                  <a:ext uri="{0D108BD9-81ED-4DB2-BD59-A6C34878D82A}">
                    <a16:rowId xmlns:a16="http://schemas.microsoft.com/office/drawing/2014/main" val="10005"/>
                  </a:ext>
                </a:extLst>
              </a:tr>
              <a:tr h="370093">
                <a:tc gridSpan="4">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1" i="1" u="none" strike="noStrike" dirty="0">
                          <a:solidFill>
                            <a:schemeClr val="tx1"/>
                          </a:solidFill>
                          <a:effectLst/>
                          <a:latin typeface="+mn-lt"/>
                        </a:rPr>
                        <a:t>Phase 2 – Integration with SalesForce and</a:t>
                      </a:r>
                      <a:r>
                        <a:rPr lang="en-AU" sz="1000" b="1" i="1" u="none" strike="noStrike" baseline="0" dirty="0">
                          <a:solidFill>
                            <a:schemeClr val="tx1"/>
                          </a:solidFill>
                          <a:effectLst/>
                          <a:latin typeface="+mn-lt"/>
                        </a:rPr>
                        <a:t> any add on functions </a:t>
                      </a:r>
                      <a:endParaRPr lang="en-AU" sz="1000" b="1" i="1"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endParaRPr lang="en-US"/>
                    </a:p>
                  </a:txBody>
                  <a:tcPr marL="45720" marR="45720" anchor="ctr">
                    <a:solidFill>
                      <a:schemeClr val="bg1"/>
                    </a:solidFill>
                  </a:tcPr>
                </a:tc>
                <a:tc hMerge="1">
                  <a:txBody>
                    <a:bodyPr/>
                    <a:lstStyle/>
                    <a:p>
                      <a:endParaRPr lang="en-US"/>
                    </a:p>
                  </a:txBody>
                  <a:tcPr marL="45720" marR="45720" anchor="ctr">
                    <a:solidFill>
                      <a:schemeClr val="bg1"/>
                    </a:solidFill>
                  </a:tcPr>
                </a:tc>
                <a:tc hMerge="1">
                  <a:txBody>
                    <a:bodyPr/>
                    <a:lstStyle/>
                    <a:p>
                      <a:endParaRPr lang="en-US"/>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val="10006"/>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$79,556.00</a:t>
                      </a:r>
                    </a:p>
                    <a:p>
                      <a:pPr marL="0" marR="0" lvl="0" indent="0" algn="ctr" defTabSz="914400" rtl="0" eaLnBrk="1" fontAlgn="b" latinLnBrk="0" hangingPunct="1">
                        <a:lnSpc>
                          <a:spcPct val="100000"/>
                        </a:lnSpc>
                        <a:spcBef>
                          <a:spcPts val="0"/>
                        </a:spcBef>
                        <a:spcAft>
                          <a:spcPts val="0"/>
                        </a:spcAft>
                        <a:buClrTx/>
                        <a:buSzTx/>
                        <a:buFontTx/>
                        <a:buNone/>
                        <a:defRPr/>
                      </a:pPr>
                      <a:r>
                        <a:rPr lang="en-AU" sz="800" b="0" i="0" u="none" strike="noStrike" kern="1200" dirty="0">
                          <a:solidFill>
                            <a:srgbClr val="000000"/>
                          </a:solidFill>
                          <a:effectLst/>
                          <a:latin typeface="Verdana" panose="020B0604030504040204" pitchFamily="34" charset="0"/>
                          <a:ea typeface="+mn-ea"/>
                          <a:cs typeface="+mn-cs"/>
                        </a:rPr>
                        <a:t>(Fixed Price)</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N/A</a:t>
                      </a: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$27,000.00</a:t>
                      </a:r>
                    </a:p>
                  </a:txBody>
                  <a:tcPr marL="6350" marR="6350" marT="6350" marB="0" anchor="ctr">
                    <a:solidFill>
                      <a:schemeClr val="bg1"/>
                    </a:solidFill>
                  </a:tcPr>
                </a:tc>
                <a:extLst>
                  <a:ext uri="{0D108BD9-81ED-4DB2-BD59-A6C34878D82A}">
                    <a16:rowId xmlns:a16="http://schemas.microsoft.com/office/drawing/2014/main" val="10007"/>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a:solidFill>
                            <a:schemeClr val="tx1"/>
                          </a:solidFill>
                          <a:effectLst/>
                          <a:latin typeface="+mn-lt"/>
                        </a:rPr>
                        <a:t>Expense Mgmt</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$20,250.00</a:t>
                      </a: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$3,831.00</a:t>
                      </a:r>
                    </a:p>
                  </a:txBody>
                  <a:tcPr marL="6350" marR="6350" marT="6350" marB="0" anchor="ctr">
                    <a:solidFill>
                      <a:schemeClr val="bg1"/>
                    </a:solidFill>
                  </a:tcPr>
                </a:tc>
                <a:extLst>
                  <a:ext uri="{0D108BD9-81ED-4DB2-BD59-A6C34878D82A}">
                    <a16:rowId xmlns:a16="http://schemas.microsoft.com/office/drawing/2014/main" val="10008"/>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a:solidFill>
                            <a:schemeClr val="tx1"/>
                          </a:solidFill>
                          <a:effectLst/>
                          <a:latin typeface="+mn-lt"/>
                        </a:rPr>
                        <a:t>Payroll</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$9,100.00</a:t>
                      </a: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extLst>
                  <a:ext uri="{0D108BD9-81ED-4DB2-BD59-A6C34878D82A}">
                    <a16:rowId xmlns:a16="http://schemas.microsoft.com/office/drawing/2014/main" val="10009"/>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0" i="0" u="none" strike="noStrike" dirty="0">
                          <a:solidFill>
                            <a:schemeClr val="tx1"/>
                          </a:solidFill>
                          <a:effectLst/>
                          <a:latin typeface="+mn-lt"/>
                        </a:rPr>
                        <a:t>Planning</a:t>
                      </a:r>
                      <a:r>
                        <a:rPr lang="en-AU" sz="1000" b="0" i="0" u="none" strike="noStrike" baseline="0" dirty="0">
                          <a:solidFill>
                            <a:schemeClr val="tx1"/>
                          </a:solidFill>
                          <a:effectLst/>
                          <a:latin typeface="+mn-lt"/>
                        </a:rPr>
                        <a:t> &amp; Budgeting</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$24,654.00</a:t>
                      </a: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None</a:t>
                      </a: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None</a:t>
                      </a:r>
                    </a:p>
                  </a:txBody>
                  <a:tcPr marL="45720" marR="45720" anchor="ctr">
                    <a:solidFill>
                      <a:schemeClr val="bg1"/>
                    </a:solidFill>
                  </a:tcPr>
                </a:tc>
                <a:extLst>
                  <a:ext uri="{0D108BD9-81ED-4DB2-BD59-A6C34878D82A}">
                    <a16:rowId xmlns:a16="http://schemas.microsoft.com/office/drawing/2014/main" val="10010"/>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1" i="1" u="none" strike="noStrike" dirty="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$133,560.00</a:t>
                      </a:r>
                    </a:p>
                  </a:txBody>
                  <a:tcPr marL="6350" marR="6350" marT="6350" marB="0" anchor="ctr">
                    <a:lnB w="3175" cap="flat" cmpd="sng" algn="ctr">
                      <a:solidFill>
                        <a:schemeClr val="bg2"/>
                      </a:solidFill>
                      <a:prstDash val="solid"/>
                      <a:round/>
                      <a:headEnd type="none" w="med" len="med"/>
                      <a:tailEnd type="none" w="med" len="med"/>
                    </a:lnB>
                    <a:solidFill>
                      <a:schemeClr val="bg2"/>
                    </a:solidFill>
                  </a:tcPr>
                </a:tc>
                <a:tc>
                  <a:txBody>
                    <a:bodyPr/>
                    <a:lstStyle/>
                    <a:p>
                      <a:pPr algn="ctr" fontAlgn="b"/>
                      <a:r>
                        <a:rPr lang="en-AU" sz="1000" b="0" i="1" u="none" strike="noStrike" dirty="0">
                          <a:solidFill>
                            <a:schemeClr val="tx1"/>
                          </a:solidFill>
                          <a:effectLst/>
                          <a:latin typeface="+mn-lt"/>
                        </a:rPr>
                        <a:t>-</a:t>
                      </a:r>
                    </a:p>
                  </a:txBody>
                  <a:tcPr marL="45720" marR="45720" anchor="ctr">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$30,831.00</a:t>
                      </a:r>
                    </a:p>
                  </a:txBody>
                  <a:tcPr marL="6350" marR="6350" marT="6350" marB="0" anchor="ctr">
                    <a:lnB w="3175"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10011"/>
                  </a:ext>
                </a:extLst>
              </a:tr>
            </a:tbl>
          </a:graphicData>
        </a:graphic>
      </p:graphicFrame>
      <p:pic>
        <p:nvPicPr>
          <p:cNvPr id="15" name="Picture 14"/>
          <p:cNvPicPr>
            <a:picLocks noChangeAspect="1"/>
          </p:cNvPicPr>
          <p:nvPr/>
        </p:nvPicPr>
        <p:blipFill>
          <a:blip r:embed="rId3"/>
          <a:stretch>
            <a:fillRect/>
          </a:stretch>
        </p:blipFill>
        <p:spPr>
          <a:xfrm>
            <a:off x="4320847" y="1665752"/>
            <a:ext cx="1043394" cy="342841"/>
          </a:xfrm>
          <a:prstGeom prst="rect">
            <a:avLst/>
          </a:prstGeom>
        </p:spPr>
      </p:pic>
      <p:pic>
        <p:nvPicPr>
          <p:cNvPr id="17" name="Picture 16"/>
          <p:cNvPicPr>
            <a:picLocks noChangeAspect="1"/>
          </p:cNvPicPr>
          <p:nvPr/>
        </p:nvPicPr>
        <p:blipFill>
          <a:blip r:embed="rId4"/>
          <a:stretch>
            <a:fillRect/>
          </a:stretch>
        </p:blipFill>
        <p:spPr>
          <a:xfrm>
            <a:off x="8591508" y="1716702"/>
            <a:ext cx="894888" cy="202841"/>
          </a:xfrm>
          <a:prstGeom prst="rect">
            <a:avLst/>
          </a:prstGeom>
        </p:spPr>
      </p:pic>
      <p:pic>
        <p:nvPicPr>
          <p:cNvPr id="9" name="Picture 4" descr="https://www.financialforce.com/wp-content/uploads/2017/06/FF-logo-2016-large.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6338581" y="1710121"/>
            <a:ext cx="1164286" cy="21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NETSUITE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NETSUITE across Phase 1 and Phase 2</a:t>
            </a:r>
          </a:p>
          <a:p>
            <a:endParaRPr lang="en-AU" sz="1400" dirty="0"/>
          </a:p>
        </p:txBody>
      </p:sp>
      <p:graphicFrame>
        <p:nvGraphicFramePr>
          <p:cNvPr id="77" name="Table 76"/>
          <p:cNvGraphicFramePr>
            <a:graphicFrameLocks noGrp="1"/>
          </p:cNvGraphicFramePr>
          <p:nvPr/>
        </p:nvGraphicFramePr>
        <p:xfrm>
          <a:off x="1956708" y="997458"/>
          <a:ext cx="8167979" cy="4917288"/>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val="20000"/>
                    </a:ext>
                  </a:extLst>
                </a:gridCol>
                <a:gridCol w="1882597">
                  <a:extLst>
                    <a:ext uri="{9D8B030D-6E8A-4147-A177-3AD203B41FA5}">
                      <a16:colId xmlns:a16="http://schemas.microsoft.com/office/drawing/2014/main" val="20001"/>
                    </a:ext>
                  </a:extLst>
                </a:gridCol>
                <a:gridCol w="3557883">
                  <a:extLst>
                    <a:ext uri="{9D8B030D-6E8A-4147-A177-3AD203B41FA5}">
                      <a16:colId xmlns:a16="http://schemas.microsoft.com/office/drawing/2014/main" val="20002"/>
                    </a:ext>
                  </a:extLst>
                </a:gridCol>
                <a:gridCol w="1682904">
                  <a:extLst>
                    <a:ext uri="{9D8B030D-6E8A-4147-A177-3AD203B41FA5}">
                      <a16:colId xmlns:a16="http://schemas.microsoft.com/office/drawing/2014/main" val="20003"/>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a:txBody>
                    <a:bodyPr/>
                    <a:lstStyle/>
                    <a:p>
                      <a:pPr algn="ctr" fontAlgn="b"/>
                      <a:r>
                        <a:rPr lang="en-AU" sz="1000" b="0" i="0" u="none" strike="noStrike" dirty="0">
                          <a:ln>
                            <a:solidFill>
                              <a:sysClr val="windowText" lastClr="000000"/>
                            </a:solidFill>
                          </a:ln>
                          <a:solidFill>
                            <a:schemeClr val="tx1"/>
                          </a:solidFill>
                          <a:effectLst/>
                          <a:latin typeface="+mn-lt"/>
                        </a:rPr>
                        <a:t>Phase 1</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6433">
                <a:tc rowSpan="2">
                  <a:txBody>
                    <a:bodyPr/>
                    <a:lstStyle/>
                    <a:p>
                      <a:pPr algn="ctr" fontAlgn="b"/>
                      <a:r>
                        <a:rPr lang="en-AU" sz="1050" b="0" i="0" u="none" strike="noStrike" baseline="0" dirty="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a:effectLst/>
                        </a:rPr>
                        <a:t>Implementation</a:t>
                      </a:r>
                      <a:endParaRPr lang="en-AU" sz="900" b="0" u="none" strike="noStrike" dirty="0">
                        <a:effectLst/>
                      </a:endParaRPr>
                    </a:p>
                    <a:p>
                      <a:pPr algn="ctr" fontAlgn="b"/>
                      <a:r>
                        <a:rPr lang="en-AU" sz="800" b="0" i="0" u="none" strike="noStrike" dirty="0">
                          <a:solidFill>
                            <a:schemeClr val="tx1"/>
                          </a:solidFill>
                          <a:effectLst/>
                          <a:latin typeface="+mn-lt"/>
                        </a:rPr>
                        <a:t>(Fixed Price)</a:t>
                      </a:r>
                      <a:endParaRPr lang="en-AU" sz="8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a:solidFill>
                            <a:schemeClr val="tx1"/>
                          </a:solidFill>
                          <a:effectLst/>
                          <a:latin typeface="+mn-lt"/>
                        </a:rPr>
                        <a:t>NetSuite Implementation includes </a:t>
                      </a:r>
                    </a:p>
                    <a:p>
                      <a:pPr algn="l" fontAlgn="b"/>
                      <a:r>
                        <a:rPr lang="en-AU" sz="700" b="0" i="0" u="none" strike="noStrike" dirty="0">
                          <a:solidFill>
                            <a:schemeClr val="tx1"/>
                          </a:solidFill>
                          <a:effectLst/>
                          <a:latin typeface="+mn-lt"/>
                        </a:rPr>
                        <a:t>- Includes data migration</a:t>
                      </a:r>
                    </a:p>
                    <a:p>
                      <a:pPr algn="l" fontAlgn="b"/>
                      <a:r>
                        <a:rPr lang="en-AU" sz="700" b="0" i="0" u="none" strike="noStrike" dirty="0">
                          <a:solidFill>
                            <a:schemeClr val="tx1"/>
                          </a:solidFill>
                          <a:effectLst/>
                          <a:latin typeface="+mn-lt"/>
                        </a:rPr>
                        <a:t>- Training</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dirty="0">
                          <a:solidFill>
                            <a:schemeClr val="tx1"/>
                          </a:solidFill>
                          <a:effectLst/>
                          <a:latin typeface="+mn-lt"/>
                        </a:rPr>
                        <a:t>$131,550</a:t>
                      </a: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r h="162971">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Travel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$1,000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70407">
                <a:tc>
                  <a:txBody>
                    <a:bodyPr/>
                    <a:lstStyle/>
                    <a:p>
                      <a:pPr algn="ctr" fontAlgn="b"/>
                      <a:r>
                        <a:rPr lang="en-AU" sz="9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a:solidFill>
                            <a:schemeClr val="tx1"/>
                          </a:solidFill>
                          <a:effectLst/>
                          <a:latin typeface="+mn-lt"/>
                        </a:rPr>
                        <a:t>Licensing</a:t>
                      </a:r>
                      <a:r>
                        <a:rPr lang="en-AU" sz="900" b="0" i="0" u="none" strike="noStrike" baseline="0" dirty="0">
                          <a:solidFill>
                            <a:schemeClr val="tx1"/>
                          </a:solidFill>
                          <a:effectLst/>
                          <a:latin typeface="+mn-lt"/>
                        </a:rPr>
                        <a:t> Costs per annum for Core Financial Modules  </a:t>
                      </a:r>
                    </a:p>
                    <a:p>
                      <a:pPr algn="ctr" fontAlgn="b"/>
                      <a:r>
                        <a:rPr lang="en-AU" sz="800" b="0" i="0" u="none" strike="noStrike" baseline="0" dirty="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Core Financial Modules Include:</a:t>
                      </a:r>
                    </a:p>
                    <a:p>
                      <a:pPr algn="l" fontAlgn="b"/>
                      <a:r>
                        <a:rPr lang="en-AU" sz="700" b="0" i="0" u="none" strike="noStrike" dirty="0">
                          <a:solidFill>
                            <a:schemeClr val="tx1"/>
                          </a:solidFill>
                          <a:effectLst/>
                          <a:latin typeface="+mn-lt"/>
                        </a:rPr>
                        <a:t>-NetSuite Mid-Market Cloud Service</a:t>
                      </a:r>
                    </a:p>
                    <a:p>
                      <a:pPr algn="l" fontAlgn="b"/>
                      <a:r>
                        <a:rPr lang="en-AU" sz="700" b="0" i="0" u="none" strike="noStrike" dirty="0">
                          <a:solidFill>
                            <a:schemeClr val="tx1"/>
                          </a:solidFill>
                          <a:effectLst/>
                          <a:latin typeface="+mn-lt"/>
                        </a:rPr>
                        <a:t>-Advanced Financials</a:t>
                      </a:r>
                    </a:p>
                    <a:p>
                      <a:pPr algn="l" fontAlgn="b"/>
                      <a:r>
                        <a:rPr lang="en-AU" sz="700" b="0" i="0" u="none" strike="noStrike" dirty="0">
                          <a:solidFill>
                            <a:schemeClr val="tx1"/>
                          </a:solidFill>
                          <a:effectLst/>
                          <a:latin typeface="+mn-lt"/>
                        </a:rPr>
                        <a:t>-Contracts Renewals</a:t>
                      </a:r>
                    </a:p>
                    <a:p>
                      <a:pPr algn="l" fontAlgn="b"/>
                      <a:r>
                        <a:rPr lang="en-AU" sz="700" b="0" i="0" u="none" strike="noStrike" dirty="0">
                          <a:solidFill>
                            <a:schemeClr val="tx1"/>
                          </a:solidFill>
                          <a:effectLst/>
                          <a:latin typeface="+mn-lt"/>
                        </a:rPr>
                        <a:t>-Fixed Asset Management</a:t>
                      </a:r>
                    </a:p>
                    <a:p>
                      <a:pPr algn="l" fontAlgn="b"/>
                      <a:r>
                        <a:rPr lang="en-AU" sz="700" b="0" i="0" u="none" strike="noStrike" dirty="0">
                          <a:solidFill>
                            <a:schemeClr val="tx1"/>
                          </a:solidFill>
                          <a:effectLst/>
                          <a:latin typeface="+mn-lt"/>
                        </a:rPr>
                        <a:t>-Advanced Electronic Bank Payments</a:t>
                      </a:r>
                    </a:p>
                    <a:p>
                      <a:pPr algn="l" fontAlgn="b"/>
                      <a:r>
                        <a:rPr lang="en-AU" sz="700" b="0" i="0" u="none" strike="noStrike" dirty="0">
                          <a:solidFill>
                            <a:schemeClr val="tx1"/>
                          </a:solidFill>
                          <a:effectLst/>
                          <a:latin typeface="+mn-lt"/>
                        </a:rPr>
                        <a:t>-NetSuite Revenue Management</a:t>
                      </a:r>
                    </a:p>
                    <a:p>
                      <a:pPr algn="l" fontAlgn="b"/>
                      <a:r>
                        <a:rPr lang="en-AU" sz="700" b="0" i="0" u="none" strike="noStrike" dirty="0">
                          <a:solidFill>
                            <a:schemeClr val="tx1"/>
                          </a:solidFill>
                          <a:effectLst/>
                          <a:latin typeface="+mn-lt"/>
                        </a:rPr>
                        <a:t>-NetSuite OneWorld</a:t>
                      </a:r>
                    </a:p>
                    <a:p>
                      <a:pPr algn="l" fontAlgn="b"/>
                      <a:r>
                        <a:rPr lang="en-AU" sz="700" b="0" i="0" u="none" strike="noStrike" dirty="0">
                          <a:solidFill>
                            <a:schemeClr val="tx1"/>
                          </a:solidFill>
                          <a:effectLst/>
                          <a:latin typeface="+mn-lt"/>
                        </a:rPr>
                        <a:t>-NetSuite OneWorld Additional –Countries</a:t>
                      </a:r>
                      <a:r>
                        <a:rPr lang="en-AU" sz="700" b="1" i="1" u="none" strike="noStrike" dirty="0">
                          <a:solidFill>
                            <a:schemeClr val="tx1"/>
                          </a:solidFill>
                          <a:effectLst/>
                          <a:latin typeface="+mn-lt"/>
                        </a:rPr>
                        <a:t>(per country per annum)</a:t>
                      </a:r>
                    </a:p>
                    <a:p>
                      <a:pPr algn="l" fontAlgn="b"/>
                      <a:r>
                        <a:rPr lang="en-AU" sz="700" b="0" i="0" u="none" strike="noStrike" dirty="0">
                          <a:solidFill>
                            <a:schemeClr val="tx1"/>
                          </a:solidFill>
                          <a:effectLst/>
                          <a:latin typeface="+mn-lt"/>
                        </a:rPr>
                        <a:t>-10x General Access user</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$84,654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48155">
                <a:tc rowSpan="2">
                  <a:txBody>
                    <a:bodyPr/>
                    <a:lstStyle/>
                    <a:p>
                      <a:pPr algn="ctr" fontAlgn="b"/>
                      <a:r>
                        <a:rPr lang="en-AU" sz="900" b="0" i="0" u="none" strike="noStrike" dirty="0">
                          <a:solidFill>
                            <a:schemeClr val="tx1"/>
                          </a:solidFill>
                          <a:effectLst/>
                          <a:latin typeface="+mn-lt"/>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a:effectLst/>
                        </a:rPr>
                        <a:t>Support &amp; Maintenance </a:t>
                      </a:r>
                    </a:p>
                    <a:p>
                      <a:pPr algn="ctr" fontAlgn="b"/>
                      <a:r>
                        <a:rPr lang="en-AU" sz="800" u="none" strike="noStrike" dirty="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36195" algn="l" defTabSz="914400" rtl="0" eaLnBrk="1" fontAlgn="b" latinLnBrk="0" hangingPunct="1"/>
                      <a:r>
                        <a:rPr lang="en-AU" sz="900" b="0" i="0" u="none" strike="noStrike" kern="1200" dirty="0">
                          <a:solidFill>
                            <a:schemeClr val="tx1"/>
                          </a:solidFill>
                          <a:effectLst/>
                          <a:latin typeface="+mn-lt"/>
                          <a:ea typeface="+mn-ea"/>
                          <a:cs typeface="+mn-cs"/>
                        </a:rPr>
                        <a:t>Phase One Support</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$10,488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48155">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defRPr/>
                      </a:pPr>
                      <a:r>
                        <a:rPr lang="en-AU" sz="900" b="0" i="0" u="none" strike="noStrike" kern="1200" dirty="0">
                          <a:solidFill>
                            <a:schemeClr val="tx1"/>
                          </a:solidFill>
                          <a:effectLst/>
                          <a:latin typeface="+mn-lt"/>
                          <a:ea typeface="+mn-ea"/>
                          <a:cs typeface="+mn-cs"/>
                        </a:rPr>
                        <a:t>Phase One Sandbox Environment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a:ln>
                            <a:noFill/>
                          </a:ln>
                          <a:solidFill>
                            <a:schemeClr val="tx1"/>
                          </a:solidFill>
                          <a:effectLst/>
                          <a:uLnTx/>
                          <a:uFillTx/>
                          <a:latin typeface="+mn-lt"/>
                          <a:ea typeface="+mn-ea"/>
                          <a:cs typeface="+mn-cs"/>
                        </a:rPr>
                        <a:t>$10,488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5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1000" b="1" i="0" u="none" strike="noStrike" kern="1200" cap="none" spc="0" normalizeH="0" baseline="0" noProof="0" dirty="0">
                          <a:ln>
                            <a:noFill/>
                          </a:ln>
                          <a:solidFill>
                            <a:schemeClr val="tx1"/>
                          </a:solidFill>
                          <a:effectLst/>
                          <a:uLnTx/>
                          <a:uFillTx/>
                          <a:latin typeface="+mn-lt"/>
                          <a:ea typeface="+mn-ea"/>
                          <a:cs typeface="+mn-cs"/>
                        </a:rPr>
                        <a:t>$238,180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xBody>
                    <a:bodyPr/>
                    <a:lstStyle/>
                    <a:p>
                      <a:endParaRPr lang="en-US"/>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a:ln>
                            <a:solidFill>
                              <a:sysClr val="windowText" lastClr="000000"/>
                            </a:solidFill>
                          </a:ln>
                          <a:solidFill>
                            <a:schemeClr val="tx1"/>
                          </a:solidFill>
                          <a:effectLst/>
                          <a:latin typeface="+mn-lt"/>
                        </a:rPr>
                        <a:t>Phase 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48155">
                <a:tc>
                  <a:txBody>
                    <a:bodyPr/>
                    <a:lstStyle/>
                    <a:p>
                      <a:pPr algn="ctr" fontAlgn="b"/>
                      <a:r>
                        <a:rPr lang="en-AU" sz="900" b="0" i="0" u="none" strike="noStrike" kern="1200" baseline="0" dirty="0">
                          <a:solidFill>
                            <a:schemeClr val="tx1"/>
                          </a:solidFill>
                          <a:effectLst/>
                          <a:latin typeface="+mn-lt"/>
                          <a:ea typeface="+mn-ea"/>
                          <a:cs typeface="+mn-cs"/>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Implementation </a:t>
                      </a:r>
                      <a:r>
                        <a:rPr lang="en-AU" sz="800" b="0" i="0" u="none" strike="noStrike" kern="1200" baseline="0" dirty="0">
                          <a:solidFill>
                            <a:schemeClr val="tx1"/>
                          </a:solidFill>
                          <a:effectLst/>
                          <a:latin typeface="+mn-lt"/>
                          <a:ea typeface="+mn-ea"/>
                          <a:cs typeface="+mn-cs"/>
                        </a:rPr>
                        <a:t>(Fixed Price)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Includes testing &amp; Training of PBCS, Celigo &amp; Payroll </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a:solidFill>
                            <a:schemeClr val="tx1"/>
                          </a:solidFill>
                          <a:effectLst/>
                          <a:latin typeface="+mn-lt"/>
                          <a:ea typeface="+mn-ea"/>
                          <a:cs typeface="+mn-cs"/>
                        </a:rPr>
                        <a:t>$70,300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48155">
                <a:tc>
                  <a:txBody>
                    <a:bodyPr/>
                    <a:lstStyle/>
                    <a:p>
                      <a:pPr algn="ctr" fontAlgn="b"/>
                      <a:r>
                        <a:rPr lang="en-AU" sz="900" b="0" i="0" u="none" strike="noStrike" kern="1200" baseline="0" dirty="0">
                          <a:solidFill>
                            <a:schemeClr val="tx1"/>
                          </a:solidFill>
                          <a:effectLst/>
                          <a:latin typeface="+mn-lt"/>
                          <a:ea typeface="+mn-ea"/>
                          <a:cs typeface="+mn-cs"/>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Payroll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130x ICS Payroll users per annum (AU/NZ)</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a:solidFill>
                            <a:schemeClr val="tx1"/>
                          </a:solidFill>
                          <a:effectLst/>
                          <a:latin typeface="+mn-lt"/>
                          <a:ea typeface="+mn-ea"/>
                          <a:cs typeface="+mn-cs"/>
                        </a:rPr>
                        <a:t>$9,100.00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48155">
                <a:tc>
                  <a:txBody>
                    <a:bodyPr/>
                    <a:lstStyle/>
                    <a:p>
                      <a:pPr algn="ctr" fontAlgn="b"/>
                      <a:r>
                        <a:rPr lang="en-AU" sz="900" b="0" i="0" u="none" strike="noStrike" kern="1200" baseline="0" dirty="0">
                          <a:solidFill>
                            <a:schemeClr val="tx1"/>
                          </a:solidFill>
                          <a:effectLst/>
                          <a:latin typeface="+mn-lt"/>
                          <a:ea typeface="+mn-ea"/>
                          <a:cs typeface="+mn-cs"/>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Expense Mgmt/ Employee Self Service </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125 users per 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noProof="0" dirty="0">
                          <a:solidFill>
                            <a:schemeClr val="tx1"/>
                          </a:solidFill>
                          <a:effectLst/>
                          <a:latin typeface="+mn-lt"/>
                          <a:ea typeface="+mn-ea"/>
                          <a:cs typeface="+mn-cs"/>
                        </a:rPr>
                        <a:t>$20,250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48155">
                <a:tc>
                  <a:txBody>
                    <a:bodyPr/>
                    <a:lstStyle/>
                    <a:p>
                      <a:pPr algn="ctr" fontAlgn="b"/>
                      <a:r>
                        <a:rPr lang="en-AU" sz="900" b="0" i="0" u="none" strike="noStrike" dirty="0">
                          <a:solidFill>
                            <a:schemeClr val="tx1"/>
                          </a:solidFill>
                          <a:effectLst/>
                          <a:latin typeface="+mn-lt"/>
                        </a:rPr>
                        <a:t>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Celigo Salesforce Connector</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per 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a:solidFill>
                            <a:schemeClr val="tx1"/>
                          </a:solidFill>
                          <a:effectLst/>
                          <a:latin typeface="+mn-lt"/>
                          <a:ea typeface="+mn-ea"/>
                          <a:cs typeface="+mn-cs"/>
                        </a:rPr>
                        <a:t>$9,256.00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49716">
                <a:tc>
                  <a:txBody>
                    <a:bodyPr/>
                    <a:lstStyle/>
                    <a:p>
                      <a:pPr algn="ctr" fontAlgn="b"/>
                      <a:r>
                        <a:rPr lang="en-AU" sz="900" b="0" i="0" u="none" strike="noStrike" dirty="0">
                          <a:solidFill>
                            <a:schemeClr val="tx1"/>
                          </a:solidFill>
                          <a:effectLst/>
                          <a:latin typeface="+mn-lt"/>
                        </a:rPr>
                        <a:t>5</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rowSpan="2">
                  <a:txBody>
                    <a:bodyPr/>
                    <a:lstStyle/>
                    <a:p>
                      <a:pPr algn="ctr" fontAlgn="b"/>
                      <a:r>
                        <a:rPr lang="en-AU" sz="900" b="0" i="0" u="none" strike="noStrike" kern="1200" dirty="0">
                          <a:solidFill>
                            <a:schemeClr val="tx1"/>
                          </a:solidFill>
                          <a:effectLst/>
                          <a:latin typeface="+mn-lt"/>
                          <a:ea typeface="+mn-ea"/>
                          <a:cs typeface="+mn-cs"/>
                        </a:rPr>
                        <a:t>Oracle NetSuite Planning and Budgeting Cloud Service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per 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a:ln>
                            <a:noFill/>
                          </a:ln>
                          <a:solidFill>
                            <a:schemeClr val="tx1"/>
                          </a:solidFill>
                          <a:effectLst/>
                          <a:uLnTx/>
                          <a:uFillTx/>
                          <a:latin typeface="+mn-lt"/>
                          <a:ea typeface="+mn-ea"/>
                          <a:cs typeface="+mn-cs"/>
                        </a:rPr>
                        <a:t>$17,688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49716">
                <a:tc>
                  <a:txBody>
                    <a:bodyPr/>
                    <a:lstStyle/>
                    <a:p>
                      <a:pPr marL="0" algn="ctr" defTabSz="914400" rtl="0" eaLnBrk="1" fontAlgn="b" latinLnBrk="0" hangingPunct="1"/>
                      <a:r>
                        <a:rPr lang="en-AU" sz="900" b="0" i="0" u="none" strike="noStrike" kern="1200" dirty="0">
                          <a:solidFill>
                            <a:schemeClr val="tx1"/>
                          </a:solidFill>
                          <a:effectLst/>
                          <a:latin typeface="+mn-lt"/>
                          <a:ea typeface="+mn-ea"/>
                          <a:cs typeface="+mn-cs"/>
                        </a:rPr>
                        <a:t>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endParaRPr lang="en-US"/>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10x Oracle PBCS Users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a:ln>
                            <a:noFill/>
                          </a:ln>
                          <a:solidFill>
                            <a:schemeClr val="tx1"/>
                          </a:solidFill>
                          <a:effectLst/>
                          <a:uLnTx/>
                          <a:uFillTx/>
                          <a:latin typeface="+mn-lt"/>
                          <a:ea typeface="+mn-ea"/>
                          <a:cs typeface="+mn-cs"/>
                        </a:rPr>
                        <a:t>$6,966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9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0" u="none" strike="noStrike" kern="1200" baseline="0" dirty="0">
                          <a:solidFill>
                            <a:schemeClr val="tx1"/>
                          </a:solidFill>
                          <a:effectLst/>
                          <a:latin typeface="+mn-lt"/>
                          <a:ea typeface="+mn-ea"/>
                          <a:cs typeface="+mn-cs"/>
                        </a:rPr>
                        <a:t>$133,560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4"/>
                  </a:ext>
                </a:extLst>
              </a:tr>
            </a:tbl>
          </a:graphicData>
        </a:graphic>
      </p:graphicFrame>
      <p:pic>
        <p:nvPicPr>
          <p:cNvPr id="12" name="Picture 11"/>
          <p:cNvPicPr>
            <a:picLocks noChangeAspect="1"/>
          </p:cNvPicPr>
          <p:nvPr/>
        </p:nvPicPr>
        <p:blipFill>
          <a:blip r:embed="rId3"/>
          <a:stretch>
            <a:fillRect/>
          </a:stretch>
        </p:blipFill>
        <p:spPr>
          <a:xfrm>
            <a:off x="3440415" y="971581"/>
            <a:ext cx="1043394" cy="342841"/>
          </a:xfrm>
          <a:prstGeom prst="rect">
            <a:avLst/>
          </a:prstGeom>
        </p:spPr>
      </p:pic>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p:nvPr/>
        </p:nvSpPr>
        <p:spPr>
          <a:xfrm>
            <a:off x="1822338" y="6076376"/>
            <a:ext cx="8547327" cy="4914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83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endParaRPr lang="en-AU"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Pricing Assumptions</a:t>
            </a:r>
          </a:p>
        </p:txBody>
      </p:sp>
      <p:graphicFrame>
        <p:nvGraphicFramePr>
          <p:cNvPr id="18" name="Table 17"/>
          <p:cNvGraphicFramePr>
            <a:graphicFrameLocks noGrp="1"/>
          </p:cNvGraphicFramePr>
          <p:nvPr>
            <p:extLst>
              <p:ext uri="{D42A27DB-BD31-4B8C-83A1-F6EECF244321}">
                <p14:modId xmlns:p14="http://schemas.microsoft.com/office/powerpoint/2010/main" val="4158867235"/>
              </p:ext>
            </p:extLst>
          </p:nvPr>
        </p:nvGraphicFramePr>
        <p:xfrm>
          <a:off x="1453273" y="1050101"/>
          <a:ext cx="8716024" cy="5557266"/>
        </p:xfrm>
        <a:graphic>
          <a:graphicData uri="http://schemas.openxmlformats.org/drawingml/2006/table">
            <a:tbl>
              <a:tblPr firstRow="1" bandRow="1">
                <a:tableStyleId>{073A0DAA-6AF3-43AB-8588-CEC1D06C72B9}</a:tableStyleId>
              </a:tblPr>
              <a:tblGrid>
                <a:gridCol w="1558104">
                  <a:extLst>
                    <a:ext uri="{9D8B030D-6E8A-4147-A177-3AD203B41FA5}">
                      <a16:colId xmlns:a16="http://schemas.microsoft.com/office/drawing/2014/main" val="20000"/>
                    </a:ext>
                  </a:extLst>
                </a:gridCol>
                <a:gridCol w="7157920">
                  <a:extLst>
                    <a:ext uri="{9D8B030D-6E8A-4147-A177-3AD203B41FA5}">
                      <a16:colId xmlns:a16="http://schemas.microsoft.com/office/drawing/2014/main" val="20001"/>
                    </a:ext>
                  </a:extLst>
                </a:gridCol>
              </a:tblGrid>
              <a:tr h="215082">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29197">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1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Reports and Analytics :Assumption is that the customer will be trained on report amendments and NetSuite will assist with any saved searches and report changes that they may have up to a maximum of 30 hours within the fixed price.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1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Data Migration - Assumption is that Customer will be responsible for the necessary data extraction, data consolidation and data cleansing work required for all data migration.  NetSuite PS will provide up to 40 hours of data migration assistance to Customer. NetSuite will provide Customer with templates for each data type to be migrated and will advise Customer on best practices for data consolidation and data planning. NetSuite will provide Training on the NetSuite CSV import tool and handholding and support of the import process.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1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Testing - End to end testing of the configured system is included in the fixed price. Additionally NetSuite supports the end user in user led user acceptance testing activities which test the Customers specific Test cases.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1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Training - 1 training event is included in the fixed price for each in scope process area. Customer can have up to 12 attendees in each course.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1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Approvals - Assumption is that Purchasing Approvals and Expense Approvals will route to employees supervisor. </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1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Travel Expenses - Following the design workshops the assumption is that most PS services will be delivered remotely via WebEx and intercall. Up to 10 visits by consultant has been included in the travel estimate.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1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NetSuite Utilises a blended rate card at $220 per hour</a:t>
                      </a:r>
                      <a:endParaRPr lang="en-GB" sz="11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1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Pricing for Salesforce Integration is listed for Phase 2. It's assumed that all under integration points will be done via CSV in the interim.</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1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End to end testing of the configured system is included in the NetSuite Implementation fixed price.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1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NetSuite Implementation Fixed price is inclusive of training costs NetSuite Essentials Training, NetSuite Admin Training and End User Training</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1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Data Migration pricing is included in the NetSuite fixed priced implementation. Sector Metrics will be responsible for the necessary data extraction, data consolidation and data cleansing work required for all data migration. NetSuite PS will provide up to 40 hours of data migration assistance to Sector Metrics.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1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Employee Self-Service Users rates have been quoted for 125 users and can be purchased in groups of 5 users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11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Payroll costs have been estimated on 130 users </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3"/>
          <a:stretch>
            <a:fillRect/>
          </a:stretch>
        </p:blipFill>
        <p:spPr>
          <a:xfrm>
            <a:off x="1501006" y="2770930"/>
            <a:ext cx="1043394" cy="3428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ORACLE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Evosys (Oracle Platinum Partner) across Phase 1 and Phase 2</a:t>
            </a:r>
          </a:p>
          <a:p>
            <a:endParaRPr lang="en-AU" sz="1400" dirty="0"/>
          </a:p>
        </p:txBody>
      </p:sp>
      <p:graphicFrame>
        <p:nvGraphicFramePr>
          <p:cNvPr id="77" name="Table 76"/>
          <p:cNvGraphicFramePr>
            <a:graphicFrameLocks noGrp="1"/>
          </p:cNvGraphicFramePr>
          <p:nvPr/>
        </p:nvGraphicFramePr>
        <p:xfrm>
          <a:off x="1956708" y="1128083"/>
          <a:ext cx="8167979" cy="4281483"/>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val="20000"/>
                    </a:ext>
                  </a:extLst>
                </a:gridCol>
                <a:gridCol w="1882597">
                  <a:extLst>
                    <a:ext uri="{9D8B030D-6E8A-4147-A177-3AD203B41FA5}">
                      <a16:colId xmlns:a16="http://schemas.microsoft.com/office/drawing/2014/main" val="20001"/>
                    </a:ext>
                  </a:extLst>
                </a:gridCol>
                <a:gridCol w="3557883">
                  <a:extLst>
                    <a:ext uri="{9D8B030D-6E8A-4147-A177-3AD203B41FA5}">
                      <a16:colId xmlns:a16="http://schemas.microsoft.com/office/drawing/2014/main" val="20002"/>
                    </a:ext>
                  </a:extLst>
                </a:gridCol>
                <a:gridCol w="1682904">
                  <a:extLst>
                    <a:ext uri="{9D8B030D-6E8A-4147-A177-3AD203B41FA5}">
                      <a16:colId xmlns:a16="http://schemas.microsoft.com/office/drawing/2014/main" val="20003"/>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xBody>
                    <a:bodyPr/>
                    <a:lstStyle/>
                    <a:p>
                      <a:endParaRPr lang="en-US"/>
                    </a:p>
                  </a:txBody>
                  <a:tcPr/>
                </a:tc>
                <a:tc>
                  <a:txBody>
                    <a:bodyPr/>
                    <a:lstStyle/>
                    <a:p>
                      <a:pPr algn="ctr" fontAlgn="b"/>
                      <a:r>
                        <a:rPr lang="en-AU" sz="1000" b="0" i="0" u="none" strike="noStrike" dirty="0">
                          <a:ln>
                            <a:solidFill>
                              <a:sysClr val="windowText" lastClr="000000"/>
                            </a:solidFill>
                          </a:ln>
                          <a:solidFill>
                            <a:schemeClr val="tx1"/>
                          </a:solidFill>
                          <a:effectLst/>
                          <a:latin typeface="+mn-lt"/>
                        </a:rPr>
                        <a:t>Phase 1</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6433">
                <a:tc>
                  <a:txBody>
                    <a:bodyPr/>
                    <a:lstStyle/>
                    <a:p>
                      <a:pPr algn="ctr" fontAlgn="b"/>
                      <a:r>
                        <a:rPr lang="en-AU" sz="1050" b="0" i="0" u="none" strike="noStrike" baseline="0" dirty="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a:effectLst/>
                        </a:rPr>
                        <a:t>Implementation</a:t>
                      </a:r>
                    </a:p>
                    <a:p>
                      <a:pPr algn="ctr" fontAlgn="b"/>
                      <a:r>
                        <a:rPr lang="en-AU" sz="800" b="0" i="0" u="none" strike="noStrike" dirty="0">
                          <a:solidFill>
                            <a:schemeClr val="tx1"/>
                          </a:solidFill>
                          <a:effectLst/>
                          <a:latin typeface="+mn-lt"/>
                        </a:rPr>
                        <a:t>(Fixed Price)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a:solidFill>
                            <a:schemeClr val="tx1"/>
                          </a:solidFill>
                          <a:effectLst/>
                          <a:latin typeface="+mn-lt"/>
                        </a:rPr>
                        <a:t>Oracle Implementation includes </a:t>
                      </a:r>
                    </a:p>
                    <a:p>
                      <a:pPr algn="l" fontAlgn="b"/>
                      <a:r>
                        <a:rPr lang="en-AU" sz="700" b="0" i="0" u="none" strike="noStrike" dirty="0">
                          <a:solidFill>
                            <a:schemeClr val="tx1"/>
                          </a:solidFill>
                          <a:effectLst/>
                          <a:latin typeface="+mn-lt"/>
                        </a:rPr>
                        <a:t>Testing, Training, Data Migration &amp; Production Configuration (Set up &amp; Installation), excluding expenses &amp; GST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dirty="0">
                          <a:solidFill>
                            <a:schemeClr val="tx1"/>
                          </a:solidFill>
                          <a:effectLst/>
                          <a:latin typeface="+mn-lt"/>
                        </a:rPr>
                        <a:t>$197,079</a:t>
                      </a: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r h="162971">
                <a:tc>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Travel, Accommodation &amp; Other Expenses(</a:t>
                      </a:r>
                      <a:r>
                        <a:rPr lang="en-AU" sz="900" b="0" i="0" u="none" strike="noStrike" kern="1200" baseline="0" dirty="0">
                          <a:solidFill>
                            <a:schemeClr val="tx1"/>
                          </a:solidFill>
                          <a:effectLst/>
                          <a:latin typeface="+mn-lt"/>
                          <a:ea typeface="+mn-ea"/>
                          <a:cs typeface="+mn-cs"/>
                        </a:rPr>
                        <a:t> AU,NZ, Singapore)</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$7,200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70407">
                <a:tc>
                  <a:txBody>
                    <a:bodyPr/>
                    <a:lstStyle/>
                    <a:p>
                      <a:pPr algn="ctr" fontAlgn="b"/>
                      <a:r>
                        <a:rPr lang="en-AU" sz="9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a:solidFill>
                            <a:schemeClr val="tx1"/>
                          </a:solidFill>
                          <a:effectLst/>
                          <a:latin typeface="+mn-lt"/>
                        </a:rPr>
                        <a:t>Licensing</a:t>
                      </a:r>
                      <a:r>
                        <a:rPr lang="en-AU" sz="900" b="0" i="0" u="none" strike="noStrike" baseline="0" dirty="0">
                          <a:solidFill>
                            <a:schemeClr val="tx1"/>
                          </a:solidFill>
                          <a:effectLst/>
                          <a:latin typeface="+mn-lt"/>
                        </a:rPr>
                        <a:t> Costs per annum for Core Financial Modules  </a:t>
                      </a:r>
                    </a:p>
                    <a:p>
                      <a:pPr algn="ctr" fontAlgn="b"/>
                      <a:r>
                        <a:rPr lang="en-AU" sz="800" b="0" i="0" u="none" strike="noStrike" baseline="0" dirty="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Core Financial Modules Include:</a:t>
                      </a:r>
                    </a:p>
                    <a:p>
                      <a:pPr algn="l" fontAlgn="b"/>
                      <a:r>
                        <a:rPr lang="en-AU" sz="700" b="0" i="0" u="none" strike="noStrike" dirty="0">
                          <a:solidFill>
                            <a:schemeClr val="tx1"/>
                          </a:solidFill>
                          <a:effectLst/>
                          <a:latin typeface="+mn-lt"/>
                        </a:rPr>
                        <a:t>-Financials(10 named users)</a:t>
                      </a:r>
                    </a:p>
                    <a:p>
                      <a:pPr algn="l" fontAlgn="b"/>
                      <a:r>
                        <a:rPr lang="en-AU" sz="700" b="0" i="0" u="none" strike="noStrike" dirty="0">
                          <a:solidFill>
                            <a:schemeClr val="tx1"/>
                          </a:solidFill>
                          <a:effectLst/>
                          <a:latin typeface="+mn-lt"/>
                        </a:rPr>
                        <a:t>-Purchasing(10 named users)</a:t>
                      </a:r>
                    </a:p>
                    <a:p>
                      <a:pPr algn="l" fontAlgn="b"/>
                      <a:r>
                        <a:rPr lang="en-AU" sz="700" b="0" i="0" u="none" strike="noStrike" dirty="0">
                          <a:solidFill>
                            <a:schemeClr val="tx1"/>
                          </a:solidFill>
                          <a:effectLst/>
                          <a:latin typeface="+mn-lt"/>
                        </a:rPr>
                        <a:t>-Project Financials(10 named users)</a:t>
                      </a:r>
                    </a:p>
                    <a:p>
                      <a:pPr algn="l" fontAlgn="b"/>
                      <a:r>
                        <a:rPr lang="en-AU" sz="700" b="0" i="0" u="none" strike="noStrike" dirty="0">
                          <a:solidFill>
                            <a:schemeClr val="tx1"/>
                          </a:solidFill>
                          <a:effectLst/>
                          <a:latin typeface="+mn-lt"/>
                        </a:rPr>
                        <a:t>-Project Contract Billing(10 named users)</a:t>
                      </a:r>
                    </a:p>
                    <a:p>
                      <a:pPr algn="l" fontAlgn="b"/>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$89,780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96310">
                <a:tc>
                  <a:txBody>
                    <a:bodyPr/>
                    <a:lstStyle/>
                    <a:p>
                      <a:pPr algn="ctr" fontAlgn="b"/>
                      <a:r>
                        <a:rPr lang="en-AU" sz="900" b="0" i="0" u="none" strike="noStrike" dirty="0">
                          <a:solidFill>
                            <a:schemeClr val="tx1"/>
                          </a:solidFill>
                          <a:effectLst/>
                          <a:latin typeface="+mn-lt"/>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u="none" strike="noStrike" dirty="0">
                          <a:effectLst/>
                        </a:rPr>
                        <a:t>Support &amp; Maintenance </a:t>
                      </a:r>
                    </a:p>
                    <a:p>
                      <a:pPr algn="ctr" fontAlgn="b"/>
                      <a:r>
                        <a:rPr lang="en-AU" sz="800" u="none" strike="noStrike" dirty="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Based</a:t>
                      </a:r>
                      <a:r>
                        <a:rPr lang="en-AU" sz="900" b="0" i="0" u="none" strike="noStrike" baseline="0" dirty="0">
                          <a:solidFill>
                            <a:schemeClr val="tx1"/>
                          </a:solidFill>
                          <a:effectLst/>
                          <a:latin typeface="+mn-lt"/>
                        </a:rPr>
                        <a:t> on the level of support required by Sector Metrics</a:t>
                      </a:r>
                    </a:p>
                    <a:p>
                      <a:pPr algn="ctr" fontAlgn="b"/>
                      <a:r>
                        <a:rPr lang="en-AU" sz="700" b="0" i="0" u="none" strike="noStrike" baseline="0" dirty="0">
                          <a:solidFill>
                            <a:schemeClr val="tx1"/>
                          </a:solidFill>
                          <a:effectLst/>
                          <a:latin typeface="+mn-lt"/>
                        </a:rPr>
                        <a:t>(Refer assumptions)</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1000" b="1" i="0" u="none" strike="noStrike" kern="1200" cap="none" spc="0" normalizeH="0" baseline="0" noProof="0" dirty="0">
                          <a:ln>
                            <a:noFill/>
                          </a:ln>
                          <a:solidFill>
                            <a:schemeClr val="tx1"/>
                          </a:solidFill>
                          <a:effectLst/>
                          <a:uLnTx/>
                          <a:uFillTx/>
                          <a:latin typeface="+mn-lt"/>
                          <a:ea typeface="+mn-ea"/>
                          <a:cs typeface="+mn-cs"/>
                        </a:rPr>
                        <a:t>$294,059</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xBody>
                    <a:bodyPr/>
                    <a:lstStyle/>
                    <a:p>
                      <a:endParaRPr lang="en-US"/>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a:ln>
                            <a:solidFill>
                              <a:sysClr val="windowText" lastClr="000000"/>
                            </a:solidFill>
                          </a:ln>
                          <a:solidFill>
                            <a:schemeClr val="tx1"/>
                          </a:solidFill>
                          <a:effectLst/>
                          <a:latin typeface="+mn-lt"/>
                        </a:rPr>
                        <a:t>Phase 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48155">
                <a:tc>
                  <a:txBody>
                    <a:bodyPr/>
                    <a:lstStyle/>
                    <a:p>
                      <a:pPr algn="ctr" fontAlgn="b"/>
                      <a:r>
                        <a:rPr lang="en-AU" sz="900" b="0" i="0" u="none" strike="noStrike" kern="1200" baseline="0" dirty="0">
                          <a:solidFill>
                            <a:schemeClr val="tx1"/>
                          </a:solidFill>
                          <a:effectLst/>
                          <a:latin typeface="+mn-lt"/>
                          <a:ea typeface="+mn-ea"/>
                          <a:cs typeface="+mn-cs"/>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Implementation </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Salesforce integration </a:t>
                      </a:r>
                      <a:r>
                        <a:rPr lang="en-AU" sz="700" b="0" i="0" u="none" strike="noStrike" kern="1200" baseline="0" dirty="0">
                          <a:solidFill>
                            <a:schemeClr val="tx1"/>
                          </a:solidFill>
                          <a:effectLst/>
                          <a:latin typeface="+mn-lt"/>
                          <a:ea typeface="+mn-ea"/>
                          <a:cs typeface="+mn-cs"/>
                        </a:rPr>
                        <a:t>(Offshore Implementation)</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a:solidFill>
                            <a:schemeClr val="tx1"/>
                          </a:solidFill>
                          <a:effectLst/>
                          <a:latin typeface="+mn-lt"/>
                          <a:ea typeface="+mn-ea"/>
                          <a:cs typeface="+mn-cs"/>
                        </a:rPr>
                        <a:t>$27,000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48155">
                <a:tc>
                  <a:txBody>
                    <a:bodyPr/>
                    <a:lstStyle/>
                    <a:p>
                      <a:pPr algn="ctr" fontAlgn="b"/>
                      <a:r>
                        <a:rPr lang="en-AU" sz="900" b="0" i="0" u="none" strike="noStrike" kern="1200" baseline="0" dirty="0">
                          <a:solidFill>
                            <a:schemeClr val="tx1"/>
                          </a:solidFill>
                          <a:effectLst/>
                          <a:latin typeface="+mn-lt"/>
                          <a:ea typeface="+mn-ea"/>
                          <a:cs typeface="+mn-cs"/>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Payroll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Do not offer Payroll Services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noProof="0" dirty="0">
                          <a:solidFill>
                            <a:schemeClr val="tx1"/>
                          </a:solidFill>
                          <a:effectLst/>
                          <a:latin typeface="+mn-lt"/>
                          <a:ea typeface="+mn-ea"/>
                          <a:cs typeface="+mn-cs"/>
                        </a:rPr>
                        <a:t>Nil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48155">
                <a:tc>
                  <a:txBody>
                    <a:bodyPr/>
                    <a:lstStyle/>
                    <a:p>
                      <a:pPr algn="ctr" fontAlgn="b"/>
                      <a:r>
                        <a:rPr lang="en-AU" sz="900" b="0" i="0" u="none" strike="noStrike" kern="1200" baseline="0" dirty="0">
                          <a:solidFill>
                            <a:schemeClr val="tx1"/>
                          </a:solidFill>
                          <a:effectLst/>
                          <a:latin typeface="+mn-lt"/>
                          <a:ea typeface="+mn-ea"/>
                          <a:cs typeface="+mn-cs"/>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Expenses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1000 Expense Report per Month</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noProof="0" dirty="0">
                          <a:solidFill>
                            <a:schemeClr val="tx1"/>
                          </a:solidFill>
                          <a:effectLst/>
                          <a:latin typeface="+mn-lt"/>
                          <a:ea typeface="+mn-ea"/>
                          <a:cs typeface="+mn-cs"/>
                        </a:rPr>
                        <a:t>$3,831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48155">
                <a:tc>
                  <a:txBody>
                    <a:bodyPr/>
                    <a:lstStyle/>
                    <a:p>
                      <a:pPr algn="ctr" fontAlgn="b"/>
                      <a:r>
                        <a:rPr lang="en-AU" sz="900" b="0" i="0" u="none" strike="noStrike" dirty="0">
                          <a:solidFill>
                            <a:schemeClr val="tx1"/>
                          </a:solidFill>
                          <a:effectLst/>
                          <a:latin typeface="+mn-lt"/>
                        </a:rPr>
                        <a:t>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Planning and Budgeting</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Do not recommend P&amp;B module for Sector Metrics at this stage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dirty="0">
                          <a:solidFill>
                            <a:schemeClr val="tx1"/>
                          </a:solidFill>
                          <a:effectLst/>
                          <a:latin typeface="+mn-lt"/>
                          <a:ea typeface="+mn-ea"/>
                          <a:cs typeface="+mn-cs"/>
                        </a:rPr>
                        <a:t>Nil</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10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0" u="none" strike="noStrike" kern="1200" baseline="0" dirty="0">
                          <a:solidFill>
                            <a:schemeClr val="tx1"/>
                          </a:solidFill>
                          <a:effectLst/>
                          <a:latin typeface="+mn-lt"/>
                          <a:ea typeface="+mn-ea"/>
                          <a:cs typeface="+mn-cs"/>
                        </a:rPr>
                        <a:t>$30,831.00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1"/>
                  </a:ext>
                </a:extLst>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p:nvPr/>
        </p:nvSpPr>
        <p:spPr>
          <a:xfrm>
            <a:off x="1956708" y="5221246"/>
            <a:ext cx="8547327" cy="116322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83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r>
              <a:rPr lang="en-AU" sz="800" dirty="0"/>
              <a:t>Oracle have also shared their pricing details for a second option that excludes Project Financials and Project Contract Billing. Sector Metrics have confirmed that Project billing and financials is an essential requirement and hence the pricing for this option has been excluded from evaluation</a:t>
            </a:r>
          </a:p>
          <a:p>
            <a:endParaRPr lang="en-AU" sz="1400" dirty="0"/>
          </a:p>
        </p:txBody>
      </p:sp>
      <p:pic>
        <p:nvPicPr>
          <p:cNvPr id="8" name="Picture 7"/>
          <p:cNvPicPr>
            <a:picLocks noChangeAspect="1"/>
          </p:cNvPicPr>
          <p:nvPr/>
        </p:nvPicPr>
        <p:blipFill>
          <a:blip r:embed="rId3"/>
          <a:stretch>
            <a:fillRect/>
          </a:stretch>
        </p:blipFill>
        <p:spPr>
          <a:xfrm>
            <a:off x="3362283" y="1170942"/>
            <a:ext cx="894888" cy="2028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Pricing Assumptions</a:t>
            </a:r>
          </a:p>
        </p:txBody>
      </p:sp>
      <p:graphicFrame>
        <p:nvGraphicFramePr>
          <p:cNvPr id="18" name="Table 17"/>
          <p:cNvGraphicFramePr>
            <a:graphicFrameLocks noGrp="1"/>
          </p:cNvGraphicFramePr>
          <p:nvPr/>
        </p:nvGraphicFramePr>
        <p:xfrm>
          <a:off x="1821683" y="651600"/>
          <a:ext cx="8073802" cy="6071807"/>
        </p:xfrm>
        <a:graphic>
          <a:graphicData uri="http://schemas.openxmlformats.org/drawingml/2006/table">
            <a:tbl>
              <a:tblPr firstRow="1" bandRow="1">
                <a:tableStyleId>{073A0DAA-6AF3-43AB-8588-CEC1D06C72B9}</a:tableStyleId>
              </a:tblPr>
              <a:tblGrid>
                <a:gridCol w="1443298">
                  <a:extLst>
                    <a:ext uri="{9D8B030D-6E8A-4147-A177-3AD203B41FA5}">
                      <a16:colId xmlns:a16="http://schemas.microsoft.com/office/drawing/2014/main" val="20000"/>
                    </a:ext>
                  </a:extLst>
                </a:gridCol>
                <a:gridCol w="6630504">
                  <a:extLst>
                    <a:ext uri="{9D8B030D-6E8A-4147-A177-3AD203B41FA5}">
                      <a16:colId xmlns:a16="http://schemas.microsoft.com/office/drawing/2014/main" val="20001"/>
                    </a:ext>
                  </a:extLst>
                </a:gridCol>
              </a:tblGrid>
              <a:tr h="219725">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a:t>
                      </a: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has an open market system where the client can choose to license from either the vendor (Evosys) or directly from Oracle. The pricing shared as a response to the RFP was via Evosys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The Core Financials pricing includes Financials + Purchasing</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Expense Management - </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This module is not licensed by users but by # of expense reports per month. This is the annual cost for up 1,000 expense reports per month</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Payroll. No cost because Payroll Journal Upload is a standard feature with Oracle ERP Cloud.</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Bank Statement upload to Financials &amp; Payroll Journal upload to General Ledger are not considered as integrations. These uploads can be performed using standard, OOTB File Based Loaders hence no additional cost.</a:t>
                      </a:r>
                      <a:endPar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Maintenance &amp; support for the Software from Oracle is included in the SaaS subscription fee.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In addition to the Oracle support, Evosys offers a comprehensive set of optional post-Go Live Support plans (see </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hlinkClick r:id="rId3"/>
                        </a:rPr>
                        <a:t>http://www.evosysglobal.com/evocass-evosys-premium-cloud-service-support</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We did not include any cost for this because experience has shown the optimal time to agree on an appropriate level of post-Go Live Support is mid-way through the Implementation project by which time we will have a good handle on the client’s capabilities &amp; requirements. That said, if there is a need to budget for it now, as a preliminary view we would suggest a provision for approx. $50K p.a. for years 1-3 dropping to approx. $20K p.a. for subsequent years. There is no requirement to commit to this upfront and, as I said, the figures are subject to confirmation.</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Salesforce integration. The $27K assumes offshore delivery. If the client requires onsite delivery the cost would rise to $43K.</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Solution will be implemented using Evosys' proven blend of Onsite &amp; Offshore delivery.(2 onsite visits for Australia (CRP 1 &amp; Key User Training 1 visit each for New Zealand &amp; Singapore (Key User Training))</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Training costs  includes 3 resources in 3 different regions to conduct KUT onsite. UAT will be conducted from offshore.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All major activities of the project will be held in a central location (Sydney). Only KUT (Key User Training) and UAT (User Acceptance Testing) will be held in 3 different locations for entities in respective countries - i.e., Australia, New Zealand &amp; Singapore.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Key users from NZ and Singapore to participate remotely or in person during CRP 1 &amp; requirement finalisation which will be conducted in Australia.</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All tasks of the project will be executed in parallel for all countries. A sequential approach will significantly increase the cost and slow the project down</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10 Custom Reports considered in scope. There are over 440+ standard reports available in Oracle Financials with more for Purchasing &amp; Projects</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Out-of-the-box functionalities will be delivered with no customisations or extensions. Custom configuration within the standard system will be performed. Based on our discussions to date with Sector Metrics, we don’t see any requirement to extend the application</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No third party integration considered in scope. Bank Statement Upload and Payroll Journal upload are in scope</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Project Costing &amp; Resource Management are not considered in scope. Can be considered in future road map</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Extracting data from MYOB will be Sector </a:t>
                      </a:r>
                      <a:r>
                        <a:rPr lang="en-AU" sz="800" kern="1200" baseline="0" dirty="0" err="1">
                          <a:solidFill>
                            <a:prstClr val="black"/>
                          </a:solidFill>
                          <a:latin typeface="Open Sans" panose="020B0606030504020204" pitchFamily="34" charset="0"/>
                          <a:ea typeface="Open Sans" panose="020B0606030504020204" pitchFamily="34" charset="0"/>
                          <a:cs typeface="Open Sans" panose="020B0606030504020204" pitchFamily="34" charset="0"/>
                        </a:rPr>
                        <a:t>Metrics's</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responsibility</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Sector Metrics needs to provide the data in the format specified by Evosys for transactional and master data migration</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Historical data migration is out of scope. Only active master (such as supplier, customer, bank, assets) and open transactions (open AP Invoices, AR Invoices, PO) will be migrated</a:t>
                      </a: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580"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24" name="Picture 23"/>
          <p:cNvPicPr>
            <a:picLocks noChangeAspect="1"/>
          </p:cNvPicPr>
          <p:nvPr/>
        </p:nvPicPr>
        <p:blipFill>
          <a:blip r:embed="rId4"/>
          <a:stretch>
            <a:fillRect/>
          </a:stretch>
        </p:blipFill>
        <p:spPr>
          <a:xfrm>
            <a:off x="2061281" y="3009746"/>
            <a:ext cx="894888" cy="2028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Vendors for Further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34744"/>
          </a:xfrm>
        </p:spPr>
        <p:txBody>
          <a:bodyPr vert="horz" lIns="0" tIns="0" rIns="0" bIns="0" rtlCol="0">
            <a:noAutofit/>
          </a:bodyPr>
          <a:lstStyle/>
          <a:p>
            <a:r>
              <a:rPr lang="en-US" sz="1400" dirty="0"/>
              <a:t>The following is a list of vendors targeted for further assessment. </a:t>
            </a:r>
          </a:p>
        </p:txBody>
      </p:sp>
      <p:graphicFrame>
        <p:nvGraphicFramePr>
          <p:cNvPr id="19" name="Table 5"/>
          <p:cNvGraphicFramePr>
            <a:graphicFrameLocks noGrp="1"/>
          </p:cNvGraphicFramePr>
          <p:nvPr/>
        </p:nvGraphicFramePr>
        <p:xfrm>
          <a:off x="1900235" y="1368462"/>
          <a:ext cx="8391527" cy="2371200"/>
        </p:xfrm>
        <a:graphic>
          <a:graphicData uri="http://schemas.openxmlformats.org/drawingml/2006/table">
            <a:tbl>
              <a:tblPr firstRow="1" bandRow="1">
                <a:tableStyleId>{073A0DAA-6AF3-43AB-8588-CEC1D06C72B9}</a:tableStyleId>
              </a:tblPr>
              <a:tblGrid>
                <a:gridCol w="1158951">
                  <a:extLst>
                    <a:ext uri="{9D8B030D-6E8A-4147-A177-3AD203B41FA5}">
                      <a16:colId xmlns:a16="http://schemas.microsoft.com/office/drawing/2014/main" val="20000"/>
                    </a:ext>
                  </a:extLst>
                </a:gridCol>
                <a:gridCol w="1257890">
                  <a:extLst>
                    <a:ext uri="{9D8B030D-6E8A-4147-A177-3AD203B41FA5}">
                      <a16:colId xmlns:a16="http://schemas.microsoft.com/office/drawing/2014/main" val="20001"/>
                    </a:ext>
                  </a:extLst>
                </a:gridCol>
                <a:gridCol w="1428244">
                  <a:extLst>
                    <a:ext uri="{9D8B030D-6E8A-4147-A177-3AD203B41FA5}">
                      <a16:colId xmlns:a16="http://schemas.microsoft.com/office/drawing/2014/main" val="20002"/>
                    </a:ext>
                  </a:extLst>
                </a:gridCol>
                <a:gridCol w="1428244">
                  <a:extLst>
                    <a:ext uri="{9D8B030D-6E8A-4147-A177-3AD203B41FA5}">
                      <a16:colId xmlns:a16="http://schemas.microsoft.com/office/drawing/2014/main" val="20003"/>
                    </a:ext>
                  </a:extLst>
                </a:gridCol>
                <a:gridCol w="1428244">
                  <a:extLst>
                    <a:ext uri="{9D8B030D-6E8A-4147-A177-3AD203B41FA5}">
                      <a16:colId xmlns:a16="http://schemas.microsoft.com/office/drawing/2014/main" val="20004"/>
                    </a:ext>
                  </a:extLst>
                </a:gridCol>
                <a:gridCol w="1689954">
                  <a:extLst>
                    <a:ext uri="{9D8B030D-6E8A-4147-A177-3AD203B41FA5}">
                      <a16:colId xmlns:a16="http://schemas.microsoft.com/office/drawing/2014/main" val="20005"/>
                    </a:ext>
                  </a:extLst>
                </a:gridCol>
              </a:tblGrid>
              <a:tr h="424942">
                <a:tc>
                  <a:txBody>
                    <a:bodyPr/>
                    <a:lstStyle/>
                    <a:p>
                      <a:pPr algn="l"/>
                      <a:r>
                        <a:rPr lang="en-AU" sz="1100" dirty="0">
                          <a:solidFill>
                            <a:schemeClr val="tx1"/>
                          </a:solidFill>
                          <a:latin typeface="+mn-lt"/>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Company</a:t>
                      </a:r>
                      <a:r>
                        <a:rPr lang="en-AU" sz="800" b="0" baseline="0" dirty="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Proven Experience</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Scope of Services</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Vision and Culture</a:t>
                      </a: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a:solidFill>
                            <a:schemeClr val="tx1"/>
                          </a:solidFill>
                          <a:latin typeface="+mn-lt"/>
                          <a:ea typeface="Open Sans" panose="020B0606030504020204" pitchFamily="34" charset="0"/>
                          <a:cs typeface="Open Sans" panose="020B0606030504020204" pitchFamily="34" charset="0"/>
                        </a:rPr>
                        <a:t>Comment</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605138">
                <a:tc>
                  <a:txBody>
                    <a:bodyPr/>
                    <a:lstStyle/>
                    <a:p>
                      <a:pPr algn="ctr"/>
                      <a:r>
                        <a:rPr lang="en-IN" altLang="en-AU" sz="1000" b="1" dirty="0">
                          <a:solidFill>
                            <a:schemeClr val="tx2"/>
                          </a:solidFill>
                          <a:latin typeface="+mn-lt"/>
                          <a:ea typeface="Open Sans" panose="020B0606030504020204" pitchFamily="34" charset="0"/>
                          <a:cs typeface="Open Sans" panose="020B0606030504020204" pitchFamily="34" charset="0"/>
                        </a:rPr>
                        <a:t>Financial Force</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a:solidFill>
                            <a:schemeClr val="tx2"/>
                          </a:solidFill>
                          <a:latin typeface="+mn-lt"/>
                          <a:ea typeface="Open Sans" panose="020B0606030504020204" pitchFamily="34" charset="0"/>
                          <a:cs typeface="Open Sans" panose="020B0606030504020204" pitchFamily="34" charset="0"/>
                        </a:rPr>
                        <a:t>xx </a:t>
                      </a:r>
                      <a:r>
                        <a:rPr lang="en-IN" altLang="en-AU" sz="800" dirty="0">
                          <a:ea typeface="Open Sans" panose="020B0606030504020204" pitchFamily="34" charset="0"/>
                          <a:cs typeface="Open Sans" panose="020B0606030504020204" pitchFamily="34" charset="0"/>
                          <a:sym typeface="+mn-ea"/>
                        </a:rPr>
                        <a:t>A</a:t>
                      </a:r>
                      <a:r>
                        <a:rPr lang="en-AU" sz="800" dirty="0">
                          <a:ea typeface="Open Sans" panose="020B0606030504020204" pitchFamily="34" charset="0"/>
                          <a:cs typeface="Open Sans" panose="020B0606030504020204" pitchFamily="34" charset="0"/>
                          <a:sym typeface="+mn-ea"/>
                        </a:rPr>
                        <a:t> cloud computing platform from salesforce.com.</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60513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altLang="en-AU" sz="1000" b="1" kern="1200" dirty="0">
                          <a:solidFill>
                            <a:schemeClr val="tx2"/>
                          </a:solidFill>
                          <a:latin typeface="+mn-lt"/>
                          <a:ea typeface="Open Sans" panose="020B0606030504020204" pitchFamily="34" charset="0"/>
                          <a:cs typeface="Open Sans" panose="020B0606030504020204" pitchFamily="34" charset="0"/>
                        </a:rPr>
                        <a:t>Netsuite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a:solidFill>
                            <a:schemeClr val="tx2"/>
                          </a:solidFill>
                          <a:latin typeface="+mn-lt"/>
                          <a:ea typeface="Open Sans" panose="020B0606030504020204" pitchFamily="34" charset="0"/>
                          <a:cs typeface="Open Sans" panose="020B0606030504020204" pitchFamily="34" charset="0"/>
                        </a:rPr>
                        <a:t>xx </a:t>
                      </a:r>
                      <a:r>
                        <a:rPr lang="en-AU" sz="800" dirty="0">
                          <a:ea typeface="Open Sans" panose="020B0606030504020204" pitchFamily="34" charset="0"/>
                          <a:cs typeface="Open Sans" panose="020B0606030504020204" pitchFamily="34" charset="0"/>
                          <a:sym typeface="+mn-ea"/>
                        </a:rPr>
                        <a:t>Its software and services are tailored for small, medium-sized and large businesses with modules for ERP,</a:t>
                      </a:r>
                      <a:endParaRPr lang="en-AU" sz="800" kern="1200" baseline="0" dirty="0">
                        <a:solidFill>
                          <a:schemeClr val="dk1"/>
                        </a:solidFill>
                        <a:latin typeface="+mn-lt"/>
                        <a:ea typeface="Open Sans" panose="020B0606030504020204" pitchFamily="34" charset="0"/>
                        <a:cs typeface="Open Sans" panose="020B0606030504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605138">
                <a:tc>
                  <a:txBody>
                    <a:bodyPr/>
                    <a:lstStyle/>
                    <a:p>
                      <a:pPr algn="ctr"/>
                      <a:r>
                        <a:rPr lang="en-IN" altLang="en-AU" sz="1000" b="1" kern="1200" dirty="0">
                          <a:solidFill>
                            <a:schemeClr val="tx2"/>
                          </a:solidFill>
                          <a:latin typeface="+mn-lt"/>
                          <a:ea typeface="Open Sans" panose="020B0606030504020204" pitchFamily="34" charset="0"/>
                          <a:cs typeface="Open Sans" panose="020B0606030504020204" pitchFamily="34" charset="0"/>
                        </a:rPr>
                        <a:t>Microsoft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a:solidFill>
                            <a:schemeClr val="tx2"/>
                          </a:solidFill>
                          <a:latin typeface="+mn-lt"/>
                          <a:ea typeface="Open Sans" panose="020B0606030504020204" pitchFamily="34" charset="0"/>
                          <a:cs typeface="Open Sans" panose="020B0606030504020204" pitchFamily="34" charset="0"/>
                        </a:rPr>
                        <a:t>xx</a:t>
                      </a:r>
                      <a:r>
                        <a:rPr lang="en-AU" sz="800" dirty="0">
                          <a:ea typeface="Open Sans" panose="020B0606030504020204" pitchFamily="34" charset="0"/>
                          <a:cs typeface="Open Sans" panose="020B0606030504020204" pitchFamily="34" charset="0"/>
                          <a:sym typeface="+mn-ea"/>
                        </a:rPr>
                        <a:t>Dynamics 365 is sold in two editions, the Business Edition for small and medium-sized enterprises (SMEs or SMBs), and the Enterprise Edition for medium to large organizations.</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grpSp>
        <p:nvGrpSpPr>
          <p:cNvPr id="3" name="Group 2"/>
          <p:cNvGrpSpPr/>
          <p:nvPr/>
        </p:nvGrpSpPr>
        <p:grpSpPr>
          <a:xfrm>
            <a:off x="3350120" y="6391567"/>
            <a:ext cx="4559143" cy="515368"/>
            <a:chOff x="1695490" y="6442576"/>
            <a:chExt cx="4559143" cy="515368"/>
          </a:xfrm>
        </p:grpSpPr>
        <p:sp>
          <p:nvSpPr>
            <p:cNvPr id="115" name="Oval 114"/>
            <p:cNvSpPr/>
            <p:nvPr/>
          </p:nvSpPr>
          <p:spPr bwMode="gray">
            <a:xfrm>
              <a:off x="2231151" y="6442576"/>
              <a:ext cx="144000" cy="144000"/>
            </a:xfrm>
            <a:prstGeom prst="ellipse">
              <a:avLst/>
            </a:prstGeom>
            <a:solidFill>
              <a:srgbClr val="92D050"/>
            </a:soli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panose="020B0604030504040204"/>
                <a:ea typeface="+mn-ea"/>
                <a:cs typeface="+mn-cs"/>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panose="020B0604030504040204"/>
                <a:ea typeface="+mn-ea"/>
                <a:cs typeface="+mn-cs"/>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panose="020B0604030504040204"/>
                <a:ea typeface="+mn-ea"/>
                <a:cs typeface="+mn-cs"/>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panose="020B0604030504040204"/>
                <a:ea typeface="+mn-ea"/>
                <a:cs typeface="+mn-cs"/>
              </a:endParaRPr>
            </a:p>
          </p:txBody>
        </p:sp>
        <p:sp>
          <p:nvSpPr>
            <p:cNvPr id="119" name="Rectangle 118"/>
            <p:cNvSpPr/>
            <p:nvPr/>
          </p:nvSpPr>
          <p:spPr>
            <a:xfrm>
              <a:off x="1695490" y="6542446"/>
              <a:ext cx="1224000" cy="415498"/>
            </a:xfrm>
            <a:prstGeom prst="rect">
              <a:avLst/>
            </a:prstGeom>
          </p:spPr>
          <p:txBody>
            <a:bodyPr wrap="square">
              <a:spAutoFit/>
            </a:bodyPr>
            <a:lstStyle/>
            <a:p>
              <a:pPr marL="0" marR="0" lvl="0" indent="0" algn="ctr" defTabSz="12192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Strong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0" name="Rectangle 119"/>
            <p:cNvSpPr/>
            <p:nvPr/>
          </p:nvSpPr>
          <p:spPr>
            <a:xfrm>
              <a:off x="2807204" y="6542446"/>
              <a:ext cx="1224000" cy="415498"/>
            </a:xfrm>
            <a:prstGeom prst="rect">
              <a:avLst/>
            </a:prstGeom>
          </p:spPr>
          <p:txBody>
            <a:bodyPr wrap="square">
              <a:spAutoFit/>
            </a:bodyPr>
            <a:lstStyle/>
            <a:p>
              <a:pPr marL="0" marR="0" lvl="0" indent="0" algn="ctr" defTabSz="12192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Moderate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1" name="Rectangle 120"/>
            <p:cNvSpPr/>
            <p:nvPr/>
          </p:nvSpPr>
          <p:spPr>
            <a:xfrm>
              <a:off x="3918918" y="6542446"/>
              <a:ext cx="1224000" cy="415498"/>
            </a:xfrm>
            <a:prstGeom prst="rect">
              <a:avLst/>
            </a:prstGeom>
          </p:spPr>
          <p:txBody>
            <a:bodyPr wrap="square">
              <a:spAutoFit/>
            </a:bodyPr>
            <a:lstStyle/>
            <a:p>
              <a:pPr marL="0" marR="0" lvl="0" indent="0" algn="ctr" defTabSz="12192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Limited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2" name="Rectangle 121"/>
            <p:cNvSpPr/>
            <p:nvPr/>
          </p:nvSpPr>
          <p:spPr>
            <a:xfrm>
              <a:off x="5030633" y="6542446"/>
              <a:ext cx="1224000" cy="305790"/>
            </a:xfrm>
            <a:prstGeom prst="rect">
              <a:avLst/>
            </a:prstGeom>
          </p:spPr>
          <p:txBody>
            <a:bodyPr wrap="square">
              <a:noAutofit/>
            </a:bodyPr>
            <a:lstStyle/>
            <a:p>
              <a:pPr marL="0" marR="0" lvl="0" indent="0" algn="ctr" defTabSz="12192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Insufficient data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43"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pSp>
      <p:sp>
        <p:nvSpPr>
          <p:cNvPr id="27" name="Oval 26"/>
          <p:cNvSpPr/>
          <p:nvPr/>
        </p:nvSpPr>
        <p:spPr>
          <a:xfrm>
            <a:off x="3538220"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anose="05020102010507070707"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5" name="Oval 4"/>
          <p:cNvSpPr/>
          <p:nvPr/>
        </p:nvSpPr>
        <p:spPr>
          <a:xfrm>
            <a:off x="4931410"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anose="05020102010507070707"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6" name="Oval 5"/>
          <p:cNvSpPr/>
          <p:nvPr/>
        </p:nvSpPr>
        <p:spPr>
          <a:xfrm>
            <a:off x="6354445"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anose="05020102010507070707"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7" name="Oval 6"/>
          <p:cNvSpPr/>
          <p:nvPr/>
        </p:nvSpPr>
        <p:spPr>
          <a:xfrm>
            <a:off x="7814310"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anose="05020102010507070707"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8" name="Oval 7"/>
          <p:cNvSpPr/>
          <p:nvPr/>
        </p:nvSpPr>
        <p:spPr>
          <a:xfrm>
            <a:off x="3538220"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anose="05020102010507070707"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9" name="Oval 8"/>
          <p:cNvSpPr/>
          <p:nvPr/>
        </p:nvSpPr>
        <p:spPr>
          <a:xfrm>
            <a:off x="4931410"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anose="05020102010507070707"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0" name="Oval 9"/>
          <p:cNvSpPr/>
          <p:nvPr/>
        </p:nvSpPr>
        <p:spPr>
          <a:xfrm>
            <a:off x="6354445"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anose="05020102010507070707"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 name="Oval 10"/>
          <p:cNvSpPr/>
          <p:nvPr/>
        </p:nvSpPr>
        <p:spPr>
          <a:xfrm>
            <a:off x="7814310"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anose="05020102010507070707"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5" name="Oval 14"/>
          <p:cNvSpPr/>
          <p:nvPr/>
        </p:nvSpPr>
        <p:spPr>
          <a:xfrm>
            <a:off x="7795895" y="33254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anose="05020102010507070707"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6" name="Oval 15"/>
          <p:cNvSpPr/>
          <p:nvPr/>
        </p:nvSpPr>
        <p:spPr>
          <a:xfrm>
            <a:off x="4980940" y="33254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anose="05020102010507070707"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7" name="Oval 16"/>
          <p:cNvSpPr/>
          <p:nvPr/>
        </p:nvSpPr>
        <p:spPr>
          <a:xfrm>
            <a:off x="3549650" y="33254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anose="05020102010507070707"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20" name="Oval 19"/>
          <p:cNvSpPr/>
          <p:nvPr/>
        </p:nvSpPr>
        <p:spPr>
          <a:xfrm>
            <a:off x="6398260" y="3325495"/>
            <a:ext cx="151130" cy="151130"/>
          </a:xfrm>
          <a:prstGeom prst="ellipse">
            <a:avLst/>
          </a:prstGeom>
          <a:solidFill>
            <a:srgbClr val="FFFF00"/>
          </a:solidFill>
          <a:ln w="19050" algn="ctr">
            <a:noFill/>
            <a:miter lim="800000"/>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anose="05020102010507070707"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FinancialForce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FinancialForce</a:t>
            </a:r>
          </a:p>
          <a:p>
            <a:endParaRPr lang="en-AU" sz="1400" dirty="0"/>
          </a:p>
        </p:txBody>
      </p:sp>
      <p:graphicFrame>
        <p:nvGraphicFramePr>
          <p:cNvPr id="77" name="Table 76"/>
          <p:cNvGraphicFramePr>
            <a:graphicFrameLocks noGrp="1"/>
          </p:cNvGraphicFramePr>
          <p:nvPr/>
        </p:nvGraphicFramePr>
        <p:xfrm>
          <a:off x="1956708" y="1128083"/>
          <a:ext cx="8167979" cy="3768607"/>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val="20000"/>
                    </a:ext>
                  </a:extLst>
                </a:gridCol>
                <a:gridCol w="1882597">
                  <a:extLst>
                    <a:ext uri="{9D8B030D-6E8A-4147-A177-3AD203B41FA5}">
                      <a16:colId xmlns:a16="http://schemas.microsoft.com/office/drawing/2014/main" val="20001"/>
                    </a:ext>
                  </a:extLst>
                </a:gridCol>
                <a:gridCol w="3557883">
                  <a:extLst>
                    <a:ext uri="{9D8B030D-6E8A-4147-A177-3AD203B41FA5}">
                      <a16:colId xmlns:a16="http://schemas.microsoft.com/office/drawing/2014/main" val="20002"/>
                    </a:ext>
                  </a:extLst>
                </a:gridCol>
                <a:gridCol w="1682904">
                  <a:extLst>
                    <a:ext uri="{9D8B030D-6E8A-4147-A177-3AD203B41FA5}">
                      <a16:colId xmlns:a16="http://schemas.microsoft.com/office/drawing/2014/main" val="20003"/>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a:txBody>
                    <a:bodyPr/>
                    <a:lstStyle/>
                    <a:p>
                      <a:pPr algn="ctr" fontAlgn="b"/>
                      <a:r>
                        <a:rPr lang="en-AU" sz="1000" b="0" i="0" u="none" strike="noStrike" dirty="0">
                          <a:ln>
                            <a:solidFill>
                              <a:sysClr val="windowText" lastClr="000000"/>
                            </a:solidFill>
                          </a:ln>
                          <a:solidFill>
                            <a:schemeClr val="tx1"/>
                          </a:solidFill>
                          <a:effectLst/>
                          <a:latin typeface="+mn-lt"/>
                        </a:rPr>
                        <a:t>Phase 1</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6433">
                <a:tc rowSpan="8">
                  <a:txBody>
                    <a:bodyPr/>
                    <a:lstStyle/>
                    <a:p>
                      <a:pPr algn="ctr" fontAlgn="b"/>
                      <a:r>
                        <a:rPr lang="en-AU" sz="1050" b="0" i="0" u="none" strike="noStrike" baseline="0" dirty="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8">
                  <a:txBody>
                    <a:bodyPr/>
                    <a:lstStyle/>
                    <a:p>
                      <a:pPr algn="ctr" fontAlgn="b"/>
                      <a:r>
                        <a:rPr lang="en-AU" sz="900" b="0" i="0" u="none" strike="noStrike" dirty="0">
                          <a:solidFill>
                            <a:schemeClr val="tx1"/>
                          </a:solidFill>
                          <a:effectLst/>
                          <a:latin typeface="+mn-lt"/>
                        </a:rPr>
                        <a:t>Implementation</a:t>
                      </a:r>
                    </a:p>
                    <a:p>
                      <a:pPr algn="ctr" fontAlgn="b"/>
                      <a:r>
                        <a:rPr lang="en-AU" sz="900" b="0" i="0" u="none" strike="noStrike" dirty="0">
                          <a:solidFill>
                            <a:schemeClr val="tx1"/>
                          </a:solidFill>
                          <a:effectLst/>
                          <a:latin typeface="+mn-lt"/>
                        </a:rPr>
                        <a:t>(Firm Quote)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a:solidFill>
                            <a:schemeClr val="tx1"/>
                          </a:solidFill>
                          <a:effectLst/>
                          <a:latin typeface="+mn-lt"/>
                        </a:rPr>
                        <a:t>Implementation Services</a:t>
                      </a:r>
                      <a:r>
                        <a:rPr lang="en-AU" sz="900" b="0" i="0" u="none" strike="noStrike" baseline="0" dirty="0">
                          <a:solidFill>
                            <a:schemeClr val="tx1"/>
                          </a:solidFill>
                          <a:effectLst/>
                          <a:latin typeface="+mn-lt"/>
                        </a:rPr>
                        <a:t> </a:t>
                      </a:r>
                    </a:p>
                    <a:p>
                      <a:pPr algn="l" fontAlgn="b"/>
                      <a:r>
                        <a:rPr lang="en-AU" sz="700" b="0" i="0" u="none" strike="noStrike" baseline="0" dirty="0">
                          <a:solidFill>
                            <a:schemeClr val="tx1"/>
                          </a:solidFill>
                          <a:effectLst/>
                          <a:latin typeface="+mn-lt"/>
                        </a:rPr>
                        <a:t>(effort – 63.75 hours @ $255 per hour)</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a:solidFill>
                            <a:schemeClr val="tx1"/>
                          </a:solidFill>
                          <a:effectLst/>
                          <a:latin typeface="+mn-lt"/>
                        </a:rPr>
                        <a:t>$16,256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r h="162971">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Prototype / Build / Go Live</a:t>
                      </a:r>
                    </a:p>
                    <a:p>
                      <a:pPr marL="0" marR="0" lvl="0" indent="0" algn="l" defTabSz="914400" rtl="0" eaLnBrk="1" fontAlgn="b" latinLnBrk="0" hangingPunct="1">
                        <a:lnSpc>
                          <a:spcPct val="100000"/>
                        </a:lnSpc>
                        <a:spcBef>
                          <a:spcPts val="0"/>
                        </a:spcBef>
                        <a:spcAft>
                          <a:spcPts val="0"/>
                        </a:spcAft>
                        <a:buClrTx/>
                        <a:buSzTx/>
                        <a:buFontTx/>
                        <a:buNone/>
                        <a:defRPr/>
                      </a:pPr>
                      <a:r>
                        <a:rPr lang="en-AU" sz="800" b="0" i="0" u="none" strike="noStrike" baseline="0" dirty="0">
                          <a:solidFill>
                            <a:schemeClr val="tx1"/>
                          </a:solidFill>
                          <a:effectLst/>
                          <a:latin typeface="+mn-lt"/>
                        </a:rPr>
                        <a:t>(effort – 90 hours @ $255 per hour)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$22,950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3251">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defRPr/>
                      </a:pPr>
                      <a:r>
                        <a:rPr lang="en-AU" sz="900" b="0" i="0" u="none" strike="noStrike" dirty="0">
                          <a:solidFill>
                            <a:schemeClr val="tx1"/>
                          </a:solidFill>
                          <a:effectLst/>
                          <a:latin typeface="+mn-lt"/>
                        </a:rPr>
                        <a:t>Project Management </a:t>
                      </a:r>
                      <a:r>
                        <a:rPr lang="en-AU" sz="800" b="0" i="0" u="none" strike="noStrike" baseline="0" dirty="0">
                          <a:solidFill>
                            <a:schemeClr val="tx1"/>
                          </a:solidFill>
                          <a:effectLst/>
                          <a:latin typeface="+mn-lt"/>
                        </a:rPr>
                        <a:t>(effort – 60 hours @ $255 per hour)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$15,300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48155">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Integration</a:t>
                      </a:r>
                      <a:r>
                        <a:rPr lang="en-AU" sz="900" b="0" i="0" u="none" strike="noStrike" kern="1200" baseline="0" dirty="0">
                          <a:solidFill>
                            <a:schemeClr val="tx1"/>
                          </a:solidFill>
                          <a:effectLst/>
                          <a:latin typeface="+mn-lt"/>
                          <a:ea typeface="+mn-ea"/>
                          <a:cs typeface="+mn-cs"/>
                        </a:rPr>
                        <a:t> with upstream &amp; downstream systems</a:t>
                      </a:r>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$7,076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48155">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Testing</a:t>
                      </a:r>
                      <a:r>
                        <a:rPr lang="en-AU" sz="800" b="0" i="0" u="none" strike="noStrike" baseline="0" dirty="0">
                          <a:solidFill>
                            <a:schemeClr val="tx1"/>
                          </a:solidFill>
                          <a:effectLst/>
                          <a:latin typeface="+mn-lt"/>
                        </a:rPr>
                        <a:t>(effort – 26.25 hours @ $255 per hour)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a:ln>
                            <a:noFill/>
                          </a:ln>
                          <a:solidFill>
                            <a:schemeClr val="tx1"/>
                          </a:solidFill>
                          <a:effectLst/>
                          <a:uLnTx/>
                          <a:uFillTx/>
                          <a:latin typeface="+mn-lt"/>
                          <a:ea typeface="+mn-ea"/>
                          <a:cs typeface="+mn-cs"/>
                        </a:rPr>
                        <a:t>$6,694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62971">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Training</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a:ln>
                            <a:noFill/>
                          </a:ln>
                          <a:solidFill>
                            <a:schemeClr val="tx1"/>
                          </a:solidFill>
                          <a:effectLst/>
                          <a:uLnTx/>
                          <a:uFillTx/>
                          <a:latin typeface="+mn-lt"/>
                          <a:ea typeface="+mn-ea"/>
                          <a:cs typeface="+mn-cs"/>
                        </a:rPr>
                        <a:t>$16,256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62971">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Data Migration</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a:ln>
                            <a:noFill/>
                          </a:ln>
                          <a:solidFill>
                            <a:schemeClr val="tx1"/>
                          </a:solidFill>
                          <a:effectLst/>
                          <a:uLnTx/>
                          <a:uFillTx/>
                          <a:latin typeface="+mn-lt"/>
                          <a:ea typeface="+mn-ea"/>
                          <a:cs typeface="+mn-cs"/>
                        </a:rPr>
                        <a:t>$5,738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62971">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endParaRPr lang="en-US"/>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Sub</a:t>
                      </a:r>
                      <a:r>
                        <a:rPr lang="en-AU" sz="900" b="0" i="0" u="none" strike="noStrike" kern="1200" baseline="0" dirty="0">
                          <a:solidFill>
                            <a:schemeClr val="tx1"/>
                          </a:solidFill>
                          <a:effectLst/>
                          <a:latin typeface="+mn-lt"/>
                          <a:ea typeface="+mn-ea"/>
                          <a:cs typeface="+mn-cs"/>
                        </a:rPr>
                        <a:t> Total</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900" b="0" i="0" u="none" strike="noStrike" kern="1200" cap="none" spc="0" normalizeH="0" baseline="0" noProof="0" dirty="0">
                          <a:ln>
                            <a:noFill/>
                          </a:ln>
                          <a:solidFill>
                            <a:schemeClr val="tx1"/>
                          </a:solidFill>
                          <a:effectLst/>
                          <a:uLnTx/>
                          <a:uFillTx/>
                          <a:latin typeface="+mn-lt"/>
                          <a:ea typeface="+mn-ea"/>
                          <a:cs typeface="+mn-cs"/>
                        </a:rPr>
                        <a:t>$90,270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8"/>
                  </a:ext>
                </a:extLst>
              </a:tr>
              <a:tr h="148155">
                <a:tc>
                  <a:txBody>
                    <a:bodyPr/>
                    <a:lstStyle/>
                    <a:p>
                      <a:pPr algn="ctr" fontAlgn="b"/>
                      <a:r>
                        <a:rPr lang="en-AU" sz="900" b="0" i="0" u="none" strike="noStrike" kern="1200" baseline="0" dirty="0">
                          <a:solidFill>
                            <a:schemeClr val="tx1"/>
                          </a:solidFill>
                          <a:effectLst/>
                          <a:latin typeface="+mn-lt"/>
                          <a:ea typeface="+mn-ea"/>
                          <a:cs typeface="+mn-cs"/>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Licensing</a:t>
                      </a:r>
                      <a:r>
                        <a:rPr lang="en-AU" sz="900" b="0" i="0" u="none" strike="noStrike" baseline="0" dirty="0">
                          <a:solidFill>
                            <a:schemeClr val="tx1"/>
                          </a:solidFill>
                          <a:effectLst/>
                          <a:latin typeface="+mn-lt"/>
                        </a:rPr>
                        <a:t> Costs per annum for Core Financial Modules  </a:t>
                      </a:r>
                    </a:p>
                    <a:p>
                      <a:pPr algn="ctr" fontAlgn="b"/>
                      <a:r>
                        <a:rPr lang="en-AU" sz="900" b="0" i="0" u="none" strike="noStrike" baseline="0" dirty="0">
                          <a:solidFill>
                            <a:schemeClr val="tx1"/>
                          </a:solidFill>
                          <a:effectLst/>
                          <a:latin typeface="+mn-lt"/>
                        </a:rPr>
                        <a:t>(per Annum)</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Core Financial Modules Include:</a:t>
                      </a:r>
                    </a:p>
                    <a:p>
                      <a:pPr algn="l" fontAlgn="b"/>
                      <a:r>
                        <a:rPr lang="en-AU" sz="800" b="0" i="0" u="none" strike="noStrike" dirty="0">
                          <a:solidFill>
                            <a:schemeClr val="tx1"/>
                          </a:solidFill>
                          <a:effectLst/>
                          <a:latin typeface="+mn-lt"/>
                        </a:rPr>
                        <a:t>-</a:t>
                      </a:r>
                      <a:r>
                        <a:rPr lang="en-AU" sz="700" b="0" i="0" u="none" strike="noStrike" dirty="0">
                          <a:solidFill>
                            <a:schemeClr val="tx1"/>
                          </a:solidFill>
                          <a:effectLst/>
                          <a:latin typeface="+mn-lt"/>
                        </a:rPr>
                        <a:t>Accounting Module - GL, AP, AR and Fixed Assets</a:t>
                      </a:r>
                    </a:p>
                    <a:p>
                      <a:pPr algn="l" fontAlgn="b"/>
                      <a:r>
                        <a:rPr lang="en-AU" sz="700" b="0" i="0" u="none" strike="noStrike" dirty="0">
                          <a:solidFill>
                            <a:schemeClr val="tx1"/>
                          </a:solidFill>
                          <a:effectLst/>
                          <a:latin typeface="+mn-lt"/>
                        </a:rPr>
                        <a:t>-Subscription Billing Module - Advanced Billing engine, includes subscriptions and metered (aka usage based) billing</a:t>
                      </a:r>
                    </a:p>
                    <a:p>
                      <a:pPr algn="l" fontAlgn="b"/>
                      <a:r>
                        <a:rPr lang="en-AU" sz="700" b="0" i="0" u="none" strike="noStrike" dirty="0">
                          <a:solidFill>
                            <a:schemeClr val="tx1"/>
                          </a:solidFill>
                          <a:effectLst/>
                          <a:latin typeface="+mn-lt"/>
                        </a:rPr>
                        <a:t>-Advanced Revenue Recognition including IFRS15/AASB15 requirements</a:t>
                      </a:r>
                    </a:p>
                    <a:p>
                      <a:pPr algn="l" fontAlgn="b"/>
                      <a:r>
                        <a:rPr lang="en-AU" sz="700" b="0" i="0" u="none" strike="noStrike" dirty="0">
                          <a:solidFill>
                            <a:schemeClr val="tx1"/>
                          </a:solidFill>
                          <a:effectLst/>
                          <a:latin typeface="+mn-lt"/>
                        </a:rPr>
                        <a:t>-Full accounting user access(8 users/Annum)</a:t>
                      </a:r>
                    </a:p>
                    <a:p>
                      <a:pPr algn="l" fontAlgn="b"/>
                      <a:r>
                        <a:rPr lang="en-AU" sz="700" b="0" i="0" u="none" strike="noStrike" dirty="0">
                          <a:solidFill>
                            <a:schemeClr val="tx1"/>
                          </a:solidFill>
                          <a:effectLst/>
                          <a:latin typeface="+mn-lt"/>
                        </a:rPr>
                        <a:t>-CRM view and approve users(40 users/Annum)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noProof="0" dirty="0">
                          <a:solidFill>
                            <a:schemeClr val="tx1"/>
                          </a:solidFill>
                          <a:effectLst/>
                          <a:latin typeface="+mn-lt"/>
                          <a:ea typeface="+mn-ea"/>
                          <a:cs typeface="+mn-cs"/>
                        </a:rPr>
                        <a:t>$39,980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48155">
                <a:tc>
                  <a:txBody>
                    <a:bodyPr/>
                    <a:lstStyle/>
                    <a:p>
                      <a:pPr algn="ctr" fontAlgn="b"/>
                      <a:r>
                        <a:rPr lang="en-AU" sz="900" b="0" i="0" u="none" strike="noStrike" kern="1200" baseline="0" dirty="0">
                          <a:solidFill>
                            <a:schemeClr val="tx1"/>
                          </a:solidFill>
                          <a:effectLst/>
                          <a:latin typeface="+mn-lt"/>
                          <a:ea typeface="+mn-ea"/>
                          <a:cs typeface="+mn-cs"/>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Support &amp; Maintenance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baseline="0" noProof="0" dirty="0">
                          <a:solidFill>
                            <a:schemeClr val="tx1"/>
                          </a:solidFill>
                          <a:effectLst/>
                          <a:latin typeface="+mn-lt"/>
                          <a:ea typeface="+mn-ea"/>
                          <a:cs typeface="+mn-cs"/>
                        </a:rPr>
                        <a:t>TBC</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a:t>
                      </a:r>
                      <a:r>
                        <a:rPr lang="en-AU" sz="1000" b="1" i="0" u="none" strike="noStrike" kern="1200" baseline="0" dirty="0">
                          <a:solidFill>
                            <a:schemeClr val="tx1"/>
                          </a:solidFill>
                          <a:effectLst/>
                          <a:latin typeface="+mn-lt"/>
                          <a:ea typeface="+mn-ea"/>
                          <a:cs typeface="+mn-cs"/>
                        </a:rPr>
                        <a:t>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9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AU" sz="1000" b="1" i="0" u="none" strike="noStrike" kern="1200" baseline="0" noProof="0" dirty="0">
                          <a:solidFill>
                            <a:schemeClr val="tx1"/>
                          </a:solidFill>
                          <a:effectLst/>
                          <a:latin typeface="+mn-lt"/>
                          <a:ea typeface="+mn-ea"/>
                          <a:cs typeface="+mn-cs"/>
                        </a:rPr>
                        <a:t>$130,250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1"/>
                  </a:ext>
                </a:extLst>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p:nvPr/>
        </p:nvSpPr>
        <p:spPr>
          <a:xfrm>
            <a:off x="1956708" y="5004056"/>
            <a:ext cx="8547327" cy="168249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83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r>
              <a:rPr lang="en-AU" sz="800" dirty="0"/>
              <a:t>FinancialForce does not require an integration with SalesForce, hence pricing for phase 2 has not been quoted.</a:t>
            </a:r>
          </a:p>
          <a:p>
            <a:r>
              <a:rPr lang="en-AU" sz="800" dirty="0"/>
              <a:t>Also FinancialForce is mainly driven by T&amp;M pricing model with a rate card of $255/hour. The pricing details provided above are a high level indication only, a detailed pricing with a “Firm Quote” will be shared post completion of the scoping exercise.</a:t>
            </a:r>
          </a:p>
        </p:txBody>
      </p:sp>
      <p:pic>
        <p:nvPicPr>
          <p:cNvPr id="8" name="Picture 4" descr="https://www.financialforce.com/wp-content/uploads/2017/06/FF-logo-2016-large.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3293415" y="1157787"/>
            <a:ext cx="1164286" cy="21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6" imgW="5715" imgH="5715" progId="TCLayout.ActiveDocument.1">
                  <p:embed/>
                </p:oleObj>
              </mc:Choice>
              <mc:Fallback>
                <p:oleObj name="think-cell Slide" r:id="rId6" imgW="5715" imgH="5715"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bwMode="gray">
          <a:xfrm>
            <a:off x="0" y="0"/>
            <a:ext cx="158750" cy="158750"/>
          </a:xfrm>
          <a:prstGeom prst="rect">
            <a:avLst/>
          </a:prstGeom>
          <a:solidFill>
            <a:schemeClr val="accent3"/>
          </a:solidFill>
          <a:ln w="19050" algn="ctr">
            <a:noFill/>
            <a:miter lim="800000"/>
          </a:ln>
        </p:spPr>
        <p:txBody>
          <a:bodyPr vert="horz" wrap="none" lIns="0" tIns="0" rIns="0" bIns="0" numCol="1" spcCol="0" rtlCol="0" anchor="ctr" anchorCtr="0">
            <a:noAutofit/>
          </a:bodyPr>
          <a:lstStyle/>
          <a:p>
            <a:pPr marL="0" marR="0" lvl="0" indent="0" algn="ctr" defTabSz="1219200" rtl="0" eaLnBrk="1" fontAlgn="auto" latinLnBrk="0" hangingPunct="1">
              <a:lnSpc>
                <a:spcPct val="100000"/>
              </a:lnSpc>
              <a:spcBef>
                <a:spcPct val="0"/>
              </a:spcBef>
              <a:spcAft>
                <a:spcPct val="0"/>
              </a:spcAft>
              <a:buClrTx/>
              <a:buSzTx/>
              <a:buFont typeface="Wingdings 2" panose="05020102010507070707" pitchFamily="18" charset="2"/>
              <a:buNone/>
              <a:tabLst/>
              <a:defRPr/>
            </a:pPr>
            <a:endParaRPr kumimoji="0" lang="en-US" sz="2000" b="0" i="0" u="none" strike="noStrike" kern="1200" cap="none" spc="0" normalizeH="0" baseline="0" noProof="0" dirty="0">
              <a:ln>
                <a:noFill/>
              </a:ln>
              <a:solidFill>
                <a:prstClr val="white"/>
              </a:solidFill>
              <a:effectLst/>
              <a:uLnTx/>
              <a:uFillTx/>
              <a:latin typeface="Verdana" panose="020B0604030504040204" pitchFamily="34" charset="0"/>
              <a:ea typeface="+mn-ea"/>
              <a:cs typeface="+mn-cs"/>
              <a:sym typeface="Verdana" panose="020B0604030504040204" pitchFamily="34" charset="0"/>
            </a:endParaRPr>
          </a:p>
        </p:txBody>
      </p:sp>
      <p:sp>
        <p:nvSpPr>
          <p:cNvPr id="2" name="Title 1"/>
          <p:cNvSpPr>
            <a:spLocks noGrp="1"/>
          </p:cNvSpPr>
          <p:nvPr>
            <p:ph type="title"/>
          </p:nvPr>
        </p:nvSpPr>
        <p:spPr>
          <a:xfrm>
            <a:off x="469902" y="400510"/>
            <a:ext cx="11252200" cy="334102"/>
          </a:xfrm>
        </p:spPr>
        <p:txBody>
          <a:bodyPr/>
          <a:lstStyle/>
          <a:p>
            <a:r>
              <a:rPr lang="en-US" dirty="0">
                <a:solidFill>
                  <a:schemeClr val="accent1">
                    <a:lumMod val="75000"/>
                  </a:schemeClr>
                </a:solidFill>
              </a:rPr>
              <a:t>Evaluation | Commercials – Final Offer – Phase 1 only</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AU" sz="1400" b="1" dirty="0"/>
              <a:t>xx</a:t>
            </a:r>
            <a:r>
              <a:rPr lang="en-AU" sz="1400" dirty="0"/>
              <a:t>, </a:t>
            </a:r>
            <a:r>
              <a:rPr lang="en-AU" sz="1400" b="1" dirty="0"/>
              <a:t>xx </a:t>
            </a:r>
            <a:r>
              <a:rPr lang="en-AU" sz="1400" dirty="0"/>
              <a:t>and</a:t>
            </a:r>
            <a:r>
              <a:rPr lang="en-AU" sz="1400" b="1" dirty="0"/>
              <a:t> xx </a:t>
            </a:r>
            <a:r>
              <a:rPr lang="en-AU" sz="1400" dirty="0"/>
              <a:t>was carried out for Phase 1 (Implementation of the new financial accounting system)</a:t>
            </a:r>
          </a:p>
          <a:p>
            <a:endParaRPr lang="en-AU" sz="1200" dirty="0"/>
          </a:p>
        </p:txBody>
      </p:sp>
      <p:graphicFrame>
        <p:nvGraphicFramePr>
          <p:cNvPr id="14" name="Table 13"/>
          <p:cNvGraphicFramePr>
            <a:graphicFrameLocks noGrp="1"/>
          </p:cNvGraphicFramePr>
          <p:nvPr/>
        </p:nvGraphicFramePr>
        <p:xfrm>
          <a:off x="1921335" y="1170146"/>
          <a:ext cx="4174667" cy="4050766"/>
        </p:xfrm>
        <a:graphic>
          <a:graphicData uri="http://schemas.openxmlformats.org/drawingml/2006/table">
            <a:tbl>
              <a:tblPr>
                <a:tableStyleId>{E8B1032C-EA38-4F05-BA0D-38AFFFC7BED3}</a:tableStyleId>
              </a:tblPr>
              <a:tblGrid>
                <a:gridCol w="1270511">
                  <a:extLst>
                    <a:ext uri="{9D8B030D-6E8A-4147-A177-3AD203B41FA5}">
                      <a16:colId xmlns:a16="http://schemas.microsoft.com/office/drawing/2014/main" val="20000"/>
                    </a:ext>
                  </a:extLst>
                </a:gridCol>
                <a:gridCol w="968052">
                  <a:extLst>
                    <a:ext uri="{9D8B030D-6E8A-4147-A177-3AD203B41FA5}">
                      <a16:colId xmlns:a16="http://schemas.microsoft.com/office/drawing/2014/main" val="20001"/>
                    </a:ext>
                  </a:extLst>
                </a:gridCol>
                <a:gridCol w="968052">
                  <a:extLst>
                    <a:ext uri="{9D8B030D-6E8A-4147-A177-3AD203B41FA5}">
                      <a16:colId xmlns:a16="http://schemas.microsoft.com/office/drawing/2014/main" val="20002"/>
                    </a:ext>
                  </a:extLst>
                </a:gridCol>
                <a:gridCol w="968052">
                  <a:extLst>
                    <a:ext uri="{9D8B030D-6E8A-4147-A177-3AD203B41FA5}">
                      <a16:colId xmlns:a16="http://schemas.microsoft.com/office/drawing/2014/main" val="20003"/>
                    </a:ext>
                  </a:extLst>
                </a:gridCol>
              </a:tblGrid>
              <a:tr h="298193">
                <a:tc>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IN" altLang="en-AU" sz="1100" b="0" i="0" u="none" strike="noStrike" dirty="0">
                          <a:ln>
                            <a:solidFill>
                              <a:sysClr val="windowText" lastClr="000000"/>
                            </a:solidFill>
                          </a:ln>
                          <a:solidFill>
                            <a:schemeClr val="tx1"/>
                          </a:solidFill>
                          <a:effectLst/>
                          <a:latin typeface="+mn-lt"/>
                        </a:rPr>
                        <a:t>Financial Force</a:t>
                      </a:r>
                      <a:r>
                        <a:rPr lang="en-AU" sz="1100" b="0" i="0" u="none" strike="noStrike" dirty="0">
                          <a:ln>
                            <a:solidFill>
                              <a:sysClr val="windowText" lastClr="000000"/>
                            </a:solidFill>
                          </a:ln>
                          <a:solidFill>
                            <a:schemeClr val="tx1"/>
                          </a:solidFill>
                          <a:effectLst/>
                          <a:latin typeface="+mn-lt"/>
                        </a:rPr>
                        <a:t> </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IN" altLang="en-AU" sz="1000" b="0" i="0" u="none" strike="noStrike" kern="1200" dirty="0">
                          <a:ln>
                            <a:solidFill>
                              <a:sysClr val="windowText" lastClr="000000"/>
                            </a:solidFill>
                          </a:ln>
                          <a:solidFill>
                            <a:schemeClr val="tx1"/>
                          </a:solidFill>
                          <a:effectLst/>
                          <a:latin typeface="+mn-lt"/>
                          <a:ea typeface="+mn-ea"/>
                          <a:cs typeface="+mn-cs"/>
                        </a:rPr>
                        <a:t>Netsuite</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IN" altLang="en-AU" sz="1000" b="0" i="0" u="none" strike="noStrike" kern="1200" dirty="0">
                          <a:ln>
                            <a:solidFill>
                              <a:sysClr val="windowText" lastClr="000000"/>
                            </a:solidFill>
                          </a:ln>
                          <a:solidFill>
                            <a:schemeClr val="tx1"/>
                          </a:solidFill>
                          <a:effectLst/>
                          <a:latin typeface="+mn-lt"/>
                          <a:ea typeface="+mn-ea"/>
                          <a:cs typeface="+mn-cs"/>
                        </a:rPr>
                        <a:t>Microsoft</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30509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a:solidFill>
                            <a:schemeClr val="tx1"/>
                          </a:solidFill>
                          <a:effectLst/>
                          <a:latin typeface="+mn-lt"/>
                        </a:rPr>
                        <a:t>Implementation</a:t>
                      </a:r>
                    </a:p>
                  </a:txBody>
                  <a:tcPr marL="45720" marR="45720" anchor="ctr"/>
                </a:tc>
                <a:tc>
                  <a:txBody>
                    <a:bodyPr/>
                    <a:lstStyle/>
                    <a:p>
                      <a:pPr marL="0" algn="ctr" defTabSz="914400" rtl="0" eaLnBrk="1" fontAlgn="b" latinLnBrk="0" hangingPunct="1"/>
                      <a:r>
                        <a:rPr lang="en-IN" altLang="en-AU" sz="800" b="0" i="0" u="none" strike="noStrike" kern="1200" dirty="0">
                          <a:solidFill>
                            <a:srgbClr val="FF0000"/>
                          </a:solidFill>
                          <a:effectLst/>
                          <a:latin typeface="Verdana" panose="020B0604030504040204" pitchFamily="34" charset="0"/>
                          <a:ea typeface="+mn-ea"/>
                          <a:cs typeface="+mn-cs"/>
                        </a:rPr>
                        <a:t>$15000</a:t>
                      </a:r>
                    </a:p>
                  </a:txBody>
                  <a:tcPr marL="6350" marR="6350" marT="6350" marB="0" anchor="ctr">
                    <a:solidFill>
                      <a:schemeClr val="bg1"/>
                    </a:solidFill>
                  </a:tcPr>
                </a:tc>
                <a:tc>
                  <a:txBody>
                    <a:bodyPr/>
                    <a:lstStyle/>
                    <a:p>
                      <a:pPr marL="0" algn="ctr" defTabSz="914400" rtl="0" eaLnBrk="1" fontAlgn="b" latinLnBrk="0" hangingPunct="1"/>
                      <a:r>
                        <a:rPr lang="en-IN" altLang="en-AU" sz="800" b="0" i="0" u="none" strike="noStrike" kern="1200" dirty="0">
                          <a:solidFill>
                            <a:srgbClr val="FF0000"/>
                          </a:solidFill>
                          <a:effectLst/>
                          <a:latin typeface="Verdana" panose="020B0604030504040204" pitchFamily="34" charset="0"/>
                          <a:ea typeface="+mn-ea"/>
                          <a:cs typeface="+mn-cs"/>
                        </a:rPr>
                        <a:t>$25000</a:t>
                      </a:r>
                    </a:p>
                  </a:txBody>
                  <a:tcPr marL="6350" marR="6350" marT="6350" marB="0" anchor="ctr">
                    <a:solidFill>
                      <a:schemeClr val="bg1"/>
                    </a:solidFill>
                  </a:tcPr>
                </a:tc>
                <a:tc>
                  <a:txBody>
                    <a:bodyPr/>
                    <a:lstStyle/>
                    <a:p>
                      <a:pPr marL="0" algn="ctr" defTabSz="914400" rtl="0" eaLnBrk="1" fontAlgn="b" latinLnBrk="0" hangingPunct="1"/>
                      <a:r>
                        <a:rPr lang="en-IN" altLang="en-AU" sz="800" b="0" i="0" u="none" strike="noStrike" kern="1200" dirty="0">
                          <a:solidFill>
                            <a:srgbClr val="FF0000"/>
                          </a:solidFill>
                          <a:effectLst/>
                          <a:latin typeface="Verdana" panose="020B0604030504040204" pitchFamily="34" charset="0"/>
                          <a:ea typeface="+mn-ea"/>
                          <a:cs typeface="+mn-cs"/>
                        </a:rPr>
                        <a:t>$10000</a:t>
                      </a:r>
                    </a:p>
                  </a:txBody>
                  <a:tcPr marL="6350" marR="6350" marT="6350" marB="0" anchor="ctr">
                    <a:solidFill>
                      <a:schemeClr val="bg1"/>
                    </a:solidFill>
                  </a:tcPr>
                </a:tc>
                <a:extLst>
                  <a:ext uri="{0D108BD9-81ED-4DB2-BD59-A6C34878D82A}">
                    <a16:rowId xmlns:a16="http://schemas.microsoft.com/office/drawing/2014/main" val="10001"/>
                  </a:ext>
                </a:extLst>
              </a:tr>
              <a:tr h="30509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a:solidFill>
                            <a:schemeClr val="tx1"/>
                          </a:solidFill>
                          <a:effectLst/>
                          <a:latin typeface="+mn-lt"/>
                        </a:rPr>
                        <a:t>Travel</a:t>
                      </a:r>
                    </a:p>
                  </a:txBody>
                  <a:tcPr marL="45720" marR="45720" anchor="ct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$5000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$15000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$10000</a:t>
                      </a:r>
                    </a:p>
                  </a:txBody>
                  <a:tcPr marL="6350" marR="6350" marT="6350" marB="0" anchor="ctr">
                    <a:solidFill>
                      <a:schemeClr val="bg1"/>
                    </a:solidFill>
                  </a:tcPr>
                </a:tc>
                <a:extLst>
                  <a:ext uri="{0D108BD9-81ED-4DB2-BD59-A6C34878D82A}">
                    <a16:rowId xmlns:a16="http://schemas.microsoft.com/office/drawing/2014/main" val="10002"/>
                  </a:ext>
                </a:extLst>
              </a:tr>
              <a:tr h="288529">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1" i="1" u="none" strike="noStrike" kern="1200" dirty="0">
                          <a:solidFill>
                            <a:schemeClr val="tx1"/>
                          </a:solidFill>
                          <a:effectLst/>
                          <a:latin typeface="+mn-lt"/>
                          <a:ea typeface="+mn-ea"/>
                          <a:cs typeface="+mn-cs"/>
                        </a:rPr>
                        <a:t>Sub Total</a:t>
                      </a:r>
                    </a:p>
                  </a:txBody>
                  <a:tcPr marL="45720" marR="4572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900" b="1" i="1" u="none" strike="noStrike" kern="1200" dirty="0">
                          <a:solidFill>
                            <a:schemeClr val="tx1"/>
                          </a:solidFill>
                          <a:effectLst/>
                          <a:latin typeface="+mn-lt"/>
                          <a:ea typeface="+mn-ea"/>
                          <a:cs typeface="+mn-cs"/>
                        </a:rPr>
                        <a:t>$20000</a:t>
                      </a: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800" b="1" i="1" u="none" strike="noStrike" kern="1200" dirty="0">
                          <a:solidFill>
                            <a:schemeClr val="tx1"/>
                          </a:solidFill>
                          <a:effectLst/>
                          <a:latin typeface="+mn-lt"/>
                          <a:ea typeface="+mn-ea"/>
                          <a:cs typeface="+mn-cs"/>
                        </a:rPr>
                        <a:t>$40000</a:t>
                      </a: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800" b="1" i="1" u="none" strike="noStrike" kern="1200" dirty="0">
                          <a:solidFill>
                            <a:schemeClr val="tx1"/>
                          </a:solidFill>
                          <a:effectLst/>
                          <a:latin typeface="+mn-lt"/>
                          <a:ea typeface="+mn-ea"/>
                          <a:cs typeface="+mn-cs"/>
                        </a:rPr>
                        <a:t>$20000</a:t>
                      </a:r>
                    </a:p>
                  </a:txBody>
                  <a:tcPr marL="6350" marR="6350" marT="6350" marB="0" anchor="ctr">
                    <a:solidFill>
                      <a:schemeClr val="bg1">
                        <a:lumMod val="95000"/>
                      </a:schemeClr>
                    </a:solidFill>
                  </a:tcPr>
                </a:tc>
                <a:extLst>
                  <a:ext uri="{0D108BD9-81ED-4DB2-BD59-A6C34878D82A}">
                    <a16:rowId xmlns:a16="http://schemas.microsoft.com/office/drawing/2014/main" val="10003"/>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a:solidFill>
                            <a:schemeClr val="tx1"/>
                          </a:solidFill>
                          <a:effectLst/>
                          <a:latin typeface="+mn-lt"/>
                        </a:rPr>
                        <a:t>Licencing costs</a:t>
                      </a:r>
                      <a:r>
                        <a:rPr lang="en-AU" sz="900" b="0" i="0" u="none" strike="noStrike" baseline="0" dirty="0">
                          <a:solidFill>
                            <a:schemeClr val="tx1"/>
                          </a:solidFill>
                          <a:effectLst/>
                          <a:latin typeface="+mn-lt"/>
                        </a:rPr>
                        <a:t> of core finance modules</a:t>
                      </a:r>
                      <a:endParaRPr lang="en-AU" sz="900" b="0" i="0" u="none" strike="noStrike" dirty="0">
                        <a:solidFill>
                          <a:schemeClr val="tx1"/>
                        </a:solidFill>
                        <a:effectLst/>
                        <a:latin typeface="+mn-lt"/>
                      </a:endParaRPr>
                    </a:p>
                  </a:txBody>
                  <a:tcPr marL="45720" marR="45720" anchor="ct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$10000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$20000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$10000</a:t>
                      </a:r>
                    </a:p>
                  </a:txBody>
                  <a:tcPr marL="6350" marR="6350" marT="6350" marB="0" anchor="ctr">
                    <a:solidFill>
                      <a:schemeClr val="bg1"/>
                    </a:solidFill>
                  </a:tcPr>
                </a:tc>
                <a:extLst>
                  <a:ext uri="{0D108BD9-81ED-4DB2-BD59-A6C34878D82A}">
                    <a16:rowId xmlns:a16="http://schemas.microsoft.com/office/drawing/2014/main" val="10004"/>
                  </a:ext>
                </a:extLst>
              </a:tr>
              <a:tr h="26540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dirty="0">
                          <a:solidFill>
                            <a:schemeClr val="tx1"/>
                          </a:solidFill>
                          <a:effectLst/>
                          <a:latin typeface="+mn-lt"/>
                          <a:ea typeface="+mn-ea"/>
                          <a:cs typeface="+mn-cs"/>
                        </a:rPr>
                        <a:t>8 x</a:t>
                      </a:r>
                      <a:r>
                        <a:rPr lang="en-AU" sz="900" b="0" i="0" u="none" strike="noStrike" kern="1200" baseline="0" dirty="0">
                          <a:solidFill>
                            <a:schemeClr val="tx1"/>
                          </a:solidFill>
                          <a:effectLst/>
                          <a:latin typeface="+mn-lt"/>
                          <a:ea typeface="+mn-ea"/>
                          <a:cs typeface="+mn-cs"/>
                        </a:rPr>
                        <a:t> </a:t>
                      </a:r>
                      <a:r>
                        <a:rPr lang="en-AU" sz="900" b="0" i="0" u="none" strike="noStrike" kern="1200" dirty="0">
                          <a:solidFill>
                            <a:schemeClr val="tx1"/>
                          </a:solidFill>
                          <a:effectLst/>
                          <a:latin typeface="+mn-lt"/>
                          <a:ea typeface="+mn-ea"/>
                          <a:cs typeface="+mn-cs"/>
                        </a:rPr>
                        <a:t>Finance Users</a:t>
                      </a:r>
                    </a:p>
                  </a:txBody>
                  <a:tcPr marL="45720" marR="45720" anchor="ct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$30000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$20000</a:t>
                      </a:r>
                    </a:p>
                  </a:txBody>
                  <a:tcPr marL="6350" marR="6350" marT="635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$20000</a:t>
                      </a:r>
                    </a:p>
                  </a:txBody>
                  <a:tcPr marL="6350" marR="6350" marT="6350" marB="0" anchor="ctr">
                    <a:solidFill>
                      <a:schemeClr val="bg1"/>
                    </a:solidFill>
                  </a:tcPr>
                </a:tc>
                <a:extLst>
                  <a:ext uri="{0D108BD9-81ED-4DB2-BD59-A6C34878D82A}">
                    <a16:rowId xmlns:a16="http://schemas.microsoft.com/office/drawing/2014/main" val="10005"/>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kern="1200" dirty="0">
                          <a:solidFill>
                            <a:schemeClr val="tx1"/>
                          </a:solidFill>
                          <a:effectLst/>
                          <a:latin typeface="+mn-lt"/>
                          <a:ea typeface="+mn-ea"/>
                          <a:cs typeface="+mn-cs"/>
                        </a:rPr>
                        <a:t>6 x KPI Dashboard Users</a:t>
                      </a: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dirty="0">
                          <a:solidFill>
                            <a:srgbClr val="000000"/>
                          </a:solidFill>
                          <a:effectLst/>
                          <a:latin typeface="Verdana" panose="020B0604030504040204" pitchFamily="34" charset="0"/>
                          <a:ea typeface="+mn-ea"/>
                          <a:cs typeface="+mn-cs"/>
                        </a:rPr>
                        <a:t>$20000</a:t>
                      </a: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dirty="0">
                          <a:solidFill>
                            <a:schemeClr val="tx1"/>
                          </a:solidFill>
                          <a:effectLst/>
                          <a:latin typeface="+mn-lt"/>
                          <a:ea typeface="+mn-ea"/>
                          <a:cs typeface="+mn-cs"/>
                        </a:rPr>
                        <a:t>$20000</a:t>
                      </a: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dirty="0">
                          <a:solidFill>
                            <a:schemeClr val="tx1"/>
                          </a:solidFill>
                          <a:effectLst/>
                          <a:latin typeface="+mn-lt"/>
                          <a:ea typeface="+mn-ea"/>
                          <a:cs typeface="+mn-cs"/>
                        </a:rPr>
                        <a:t>$20000</a:t>
                      </a:r>
                    </a:p>
                  </a:txBody>
                  <a:tcPr marL="6350" marR="6350" marT="6350" marB="0" anchor="ctr">
                    <a:solidFill>
                      <a:schemeClr val="bg1"/>
                    </a:solidFill>
                  </a:tcPr>
                </a:tc>
                <a:extLst>
                  <a:ext uri="{0D108BD9-81ED-4DB2-BD59-A6C34878D82A}">
                    <a16:rowId xmlns:a16="http://schemas.microsoft.com/office/drawing/2014/main" val="10006"/>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a:solidFill>
                            <a:schemeClr val="tx1"/>
                          </a:solidFill>
                          <a:effectLst/>
                          <a:latin typeface="+mn-lt"/>
                        </a:rPr>
                        <a:t>Support</a:t>
                      </a:r>
                      <a:endParaRPr lang="en-AU" sz="900" b="0" i="0" u="none" strike="noStrike" baseline="0" dirty="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baseline="0" dirty="0">
                          <a:solidFill>
                            <a:schemeClr val="tx1"/>
                          </a:solidFill>
                          <a:effectLst/>
                          <a:latin typeface="+mn-lt"/>
                        </a:rPr>
                        <a:t>(Per Year)</a:t>
                      </a:r>
                      <a:endParaRPr lang="en-AU" sz="900" b="0" i="0" u="none" strike="noStrike" dirty="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r>
                        <a:rPr lang="en-IN" altLang="en-AU" sz="900" b="0" i="0" u="none" strike="noStrike" kern="1200" dirty="0">
                          <a:solidFill>
                            <a:srgbClr val="000000"/>
                          </a:solidFill>
                          <a:effectLst/>
                          <a:latin typeface="Verdana" panose="020B0604030504040204" pitchFamily="34" charset="0"/>
                          <a:ea typeface="+mn-ea"/>
                          <a:cs typeface="+mn-cs"/>
                        </a:rPr>
                        <a:t>$20000</a:t>
                      </a:r>
                    </a:p>
                  </a:txBody>
                  <a:tcPr marL="68580" marR="68580" marT="0" marB="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baseline="0" noProof="0" dirty="0">
                          <a:solidFill>
                            <a:schemeClr val="tx1"/>
                          </a:solidFill>
                          <a:effectLst/>
                          <a:latin typeface="+mn-lt"/>
                          <a:ea typeface="+mn-ea"/>
                          <a:cs typeface="+mn-cs"/>
                        </a:rPr>
                        <a:t>$5000</a:t>
                      </a:r>
                    </a:p>
                  </a:txBody>
                  <a:tcPr marL="45720" marR="4572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900" b="0" i="0" u="none" strike="noStrike" kern="1200" baseline="0" noProof="0" dirty="0">
                          <a:solidFill>
                            <a:schemeClr val="tx1"/>
                          </a:solidFill>
                          <a:effectLst/>
                          <a:latin typeface="+mn-lt"/>
                          <a:ea typeface="+mn-ea"/>
                          <a:cs typeface="+mn-cs"/>
                        </a:rPr>
                        <a:t>$15000</a:t>
                      </a:r>
                    </a:p>
                  </a:txBody>
                  <a:tcPr marL="45720" marR="45720" anchor="ctr">
                    <a:solidFill>
                      <a:schemeClr val="bg1"/>
                    </a:solidFill>
                  </a:tcPr>
                </a:tc>
                <a:extLst>
                  <a:ext uri="{0D108BD9-81ED-4DB2-BD59-A6C34878D82A}">
                    <a16:rowId xmlns:a16="http://schemas.microsoft.com/office/drawing/2014/main" val="10007"/>
                  </a:ext>
                </a:extLst>
              </a:tr>
              <a:tr h="546687">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dirty="0">
                          <a:solidFill>
                            <a:schemeClr val="tx1"/>
                          </a:solidFill>
                          <a:effectLst/>
                          <a:latin typeface="+mn-lt"/>
                        </a:rPr>
                        <a:t>Sand Box</a:t>
                      </a:r>
                      <a:endParaRPr lang="en-AU" sz="900" b="0" i="0" u="none" strike="noStrike" baseline="0" dirty="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defRPr/>
                      </a:pPr>
                      <a:r>
                        <a:rPr lang="en-AU" sz="900" b="0" i="0" u="none" strike="noStrike" baseline="0" dirty="0">
                          <a:solidFill>
                            <a:schemeClr val="tx1"/>
                          </a:solidFill>
                          <a:effectLst/>
                          <a:latin typeface="+mn-lt"/>
                        </a:rPr>
                        <a:t>(Per Year)</a:t>
                      </a:r>
                      <a:endParaRPr lang="en-AU" sz="900" b="0" i="0" u="none" strike="noStrike" dirty="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defRPr/>
                      </a:pPr>
                      <a:endParaRPr lang="en-AU" sz="900" b="0" i="0" u="none" strike="noStrike" dirty="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r>
                        <a:rPr lang="en-IN" altLang="en-AU" sz="900" b="0" i="0" u="none" strike="noStrike" kern="1200" dirty="0">
                          <a:solidFill>
                            <a:srgbClr val="000000"/>
                          </a:solidFill>
                          <a:effectLst/>
                          <a:latin typeface="Verdana" panose="020B0604030504040204" pitchFamily="34" charset="0"/>
                          <a:ea typeface="+mn-ea"/>
                          <a:cs typeface="+mn-cs"/>
                        </a:rPr>
                        <a:t>$20000</a:t>
                      </a:r>
                    </a:p>
                  </a:txBody>
                  <a:tcPr marL="68580" marR="68580" marT="0" marB="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$5000</a:t>
                      </a:r>
                    </a:p>
                  </a:txBody>
                  <a:tcPr marL="45720" marR="45720" anchor="ctr">
                    <a:solidFill>
                      <a:schemeClr val="bg1"/>
                    </a:solidFill>
                  </a:tcPr>
                </a:tc>
                <a:tc>
                  <a:txBody>
                    <a:bodyPr/>
                    <a:lstStyle/>
                    <a:p>
                      <a:pPr marL="0" algn="ctr" defTabSz="914400" rtl="0" eaLnBrk="1" fontAlgn="b" latinLnBrk="0" hangingPunct="1"/>
                      <a:r>
                        <a:rPr lang="en-IN" altLang="en-AU" sz="900" b="0" i="0" u="none" strike="noStrike" kern="1200" dirty="0">
                          <a:solidFill>
                            <a:srgbClr val="000000"/>
                          </a:solidFill>
                          <a:effectLst/>
                          <a:latin typeface="Verdana" panose="020B0604030504040204" pitchFamily="34" charset="0"/>
                          <a:ea typeface="+mn-ea"/>
                          <a:cs typeface="+mn-cs"/>
                        </a:rPr>
                        <a:t>$15000</a:t>
                      </a:r>
                    </a:p>
                  </a:txBody>
                  <a:tcPr marL="45720" marR="45720" anchor="ctr">
                    <a:solidFill>
                      <a:schemeClr val="bg1"/>
                    </a:solidFill>
                  </a:tcPr>
                </a:tc>
                <a:extLst>
                  <a:ext uri="{0D108BD9-81ED-4DB2-BD59-A6C34878D82A}">
                    <a16:rowId xmlns:a16="http://schemas.microsoft.com/office/drawing/2014/main" val="10008"/>
                  </a:ext>
                </a:extLst>
              </a:tr>
              <a:tr h="349730">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900" b="1" i="1" u="none" strike="noStrike" dirty="0">
                          <a:solidFill>
                            <a:schemeClr val="tx1"/>
                          </a:solidFill>
                          <a:effectLst/>
                          <a:latin typeface="+mn-lt"/>
                        </a:rPr>
                        <a:t>Sub - Total</a:t>
                      </a:r>
                      <a:r>
                        <a:rPr lang="en-IN" altLang="en-AU" sz="900" b="1" i="1" u="none" strike="noStrike" dirty="0">
                          <a:solidFill>
                            <a:schemeClr val="tx1"/>
                          </a:solidFill>
                          <a:effectLst/>
                          <a:latin typeface="+mn-lt"/>
                        </a:rPr>
                        <a:t>$</a:t>
                      </a:r>
                    </a:p>
                  </a:txBody>
                  <a:tcPr marL="45720" marR="45720" anchor="ctr">
                    <a:solidFill>
                      <a:schemeClr val="bg1">
                        <a:lumMod val="95000"/>
                      </a:schemeClr>
                    </a:solidFill>
                  </a:tcPr>
                </a:tc>
                <a:tc>
                  <a:txBody>
                    <a:bodyPr/>
                    <a:lstStyle/>
                    <a:p>
                      <a:pPr marL="0" algn="ctr" defTabSz="914400" rtl="0" eaLnBrk="1" fontAlgn="b" latinLnBrk="0" hangingPunct="1">
                        <a:spcAft>
                          <a:spcPts val="0"/>
                        </a:spcAft>
                      </a:pPr>
                      <a:r>
                        <a:rPr lang="en-IN" altLang="en-AU" sz="900" b="1" i="1" u="none" strike="noStrike" kern="1200" dirty="0">
                          <a:solidFill>
                            <a:srgbClr val="000000"/>
                          </a:solidFill>
                          <a:effectLst/>
                          <a:latin typeface="Verdana" panose="020B0604030504040204" pitchFamily="34" charset="0"/>
                          <a:ea typeface="+mn-ea"/>
                          <a:cs typeface="+mn-cs"/>
                        </a:rPr>
                        <a:t>$100000</a:t>
                      </a:r>
                    </a:p>
                  </a:txBody>
                  <a:tcPr marL="68580" marR="68580" marT="0" marB="0" anchor="ctr">
                    <a:solidFill>
                      <a:schemeClr val="bg1">
                        <a:lumMod val="95000"/>
                      </a:schemeClr>
                    </a:solidFill>
                  </a:tcPr>
                </a:tc>
                <a:tc>
                  <a:txBody>
                    <a:bodyPr/>
                    <a:lstStyle/>
                    <a:p>
                      <a:pPr marL="0" algn="ctr" defTabSz="914400" rtl="0" eaLnBrk="1" fontAlgn="b" latinLnBrk="0" hangingPunct="1"/>
                      <a:r>
                        <a:rPr lang="en-IN" altLang="en-AU" sz="900" b="1" i="1" u="none" strike="noStrike" kern="1200" dirty="0">
                          <a:solidFill>
                            <a:srgbClr val="000000"/>
                          </a:solidFill>
                          <a:effectLst/>
                          <a:latin typeface="Verdana" panose="020B0604030504040204" pitchFamily="34" charset="0"/>
                          <a:ea typeface="+mn-ea"/>
                          <a:cs typeface="+mn-cs"/>
                        </a:rPr>
                        <a:t>$70000</a:t>
                      </a:r>
                    </a:p>
                  </a:txBody>
                  <a:tcPr marL="45720" marR="45720" anchor="ctr">
                    <a:solidFill>
                      <a:schemeClr val="bg1">
                        <a:lumMod val="95000"/>
                      </a:schemeClr>
                    </a:solidFill>
                  </a:tcPr>
                </a:tc>
                <a:tc>
                  <a:txBody>
                    <a:bodyPr/>
                    <a:lstStyle/>
                    <a:p>
                      <a:pPr marL="0" algn="ctr" defTabSz="914400" rtl="0" eaLnBrk="1" fontAlgn="b" latinLnBrk="0" hangingPunct="1"/>
                      <a:r>
                        <a:rPr lang="en-IN" altLang="en-AU" sz="900" b="1" i="1" u="none" strike="noStrike" kern="1200" dirty="0">
                          <a:solidFill>
                            <a:srgbClr val="000000"/>
                          </a:solidFill>
                          <a:effectLst/>
                          <a:latin typeface="Verdana" panose="020B0604030504040204" pitchFamily="34" charset="0"/>
                          <a:ea typeface="+mn-ea"/>
                          <a:cs typeface="+mn-cs"/>
                        </a:rPr>
                        <a:t>$80000</a:t>
                      </a:r>
                    </a:p>
                  </a:txBody>
                  <a:tcPr marL="45720" marR="45720" anchor="ctr">
                    <a:solidFill>
                      <a:schemeClr val="bg1">
                        <a:lumMod val="95000"/>
                      </a:schemeClr>
                    </a:solidFill>
                  </a:tcPr>
                </a:tc>
                <a:extLst>
                  <a:ext uri="{0D108BD9-81ED-4DB2-BD59-A6C34878D82A}">
                    <a16:rowId xmlns:a16="http://schemas.microsoft.com/office/drawing/2014/main" val="10009"/>
                  </a:ext>
                </a:extLst>
              </a:tr>
              <a:tr h="26540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000" b="1" i="1" u="none" strike="noStrike" dirty="0">
                          <a:solidFill>
                            <a:schemeClr val="tx1"/>
                          </a:solidFill>
                          <a:effectLst/>
                          <a:latin typeface="+mn-lt"/>
                        </a:rPr>
                        <a:t>Total</a:t>
                      </a:r>
                    </a:p>
                  </a:txBody>
                  <a:tcPr marL="45720" marR="4572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1000" b="1" i="0" u="none" strike="noStrike" kern="1200" baseline="0" dirty="0">
                          <a:solidFill>
                            <a:schemeClr val="tx1"/>
                          </a:solidFill>
                          <a:effectLst/>
                          <a:latin typeface="+mn-lt"/>
                          <a:ea typeface="+mn-ea"/>
                          <a:cs typeface="+mn-cs"/>
                        </a:rPr>
                        <a:t>$120000</a:t>
                      </a: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1000" b="1" i="0" u="none" strike="noStrike" kern="1200" baseline="0" noProof="0" dirty="0">
                          <a:solidFill>
                            <a:schemeClr val="tx1"/>
                          </a:solidFill>
                          <a:effectLst/>
                          <a:latin typeface="+mn-lt"/>
                          <a:ea typeface="+mn-ea"/>
                          <a:cs typeface="+mn-cs"/>
                        </a:rPr>
                        <a:t>$110000</a:t>
                      </a: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IN" altLang="en-AU" sz="1000" b="1" i="0" u="none" strike="noStrike" kern="1200" baseline="0" noProof="0" dirty="0">
                          <a:solidFill>
                            <a:schemeClr val="tx1"/>
                          </a:solidFill>
                          <a:effectLst/>
                          <a:latin typeface="+mn-lt"/>
                          <a:ea typeface="+mn-ea"/>
                          <a:cs typeface="+mn-cs"/>
                        </a:rPr>
                        <a:t>$100000</a:t>
                      </a:r>
                    </a:p>
                  </a:txBody>
                  <a:tcPr marL="6350" marR="6350" marT="6350" marB="0" anchor="ctr">
                    <a:solidFill>
                      <a:schemeClr val="bg2"/>
                    </a:solidFill>
                  </a:tcPr>
                </a:tc>
                <a:extLst>
                  <a:ext uri="{0D108BD9-81ED-4DB2-BD59-A6C34878D82A}">
                    <a16:rowId xmlns:a16="http://schemas.microsoft.com/office/drawing/2014/main" val="10010"/>
                  </a:ext>
                </a:extLst>
              </a:tr>
            </a:tbl>
          </a:graphicData>
        </a:graphic>
      </p:graphicFrame>
      <p:graphicFrame>
        <p:nvGraphicFramePr>
          <p:cNvPr id="5" name="Chart 4"/>
          <p:cNvGraphicFramePr/>
          <p:nvPr/>
        </p:nvGraphicFramePr>
        <p:xfrm>
          <a:off x="6423120" y="1170146"/>
          <a:ext cx="3927020" cy="3816909"/>
        </p:xfrm>
        <a:graphic>
          <a:graphicData uri="http://schemas.openxmlformats.org/drawingml/2006/chart">
            <c:chart xmlns:c="http://schemas.openxmlformats.org/drawingml/2006/chart" xmlns:r="http://schemas.openxmlformats.org/officeDocument/2006/relationships" r:id="rId8"/>
          </a:graphicData>
        </a:graphic>
      </p:graphicFrame>
      <p:sp>
        <p:nvSpPr>
          <p:cNvPr id="12" name="Text Placeholder 24"/>
          <p:cNvSpPr txBox="1"/>
          <p:nvPr/>
        </p:nvSpPr>
        <p:spPr>
          <a:xfrm>
            <a:off x="1994814" y="5629351"/>
            <a:ext cx="8547327" cy="779613"/>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83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endParaRPr kumimoji="0" lang="en-AU" sz="1200" b="0" i="0" u="none" strike="noStrike" kern="1200" cap="none" spc="0" normalizeH="0" baseline="0" noProof="0" dirty="0">
              <a:ln>
                <a:noFill/>
              </a:ln>
              <a:solidFill>
                <a:srgbClr val="575757"/>
              </a:solidFill>
              <a:effectLst/>
              <a:uLnTx/>
              <a:uFillTx/>
              <a:latin typeface="Verdana" panose="020B0604030504040204"/>
              <a:ea typeface="+mn-ea"/>
              <a:cs typeface="+mn-cs"/>
            </a:endParaRPr>
          </a:p>
        </p:txBody>
      </p:sp>
      <p:sp>
        <p:nvSpPr>
          <p:cNvPr id="9" name="TextBox 8"/>
          <p:cNvSpPr txBox="1"/>
          <p:nvPr/>
        </p:nvSpPr>
        <p:spPr>
          <a:xfrm>
            <a:off x="1809986" y="5899837"/>
            <a:ext cx="8327652" cy="338554"/>
          </a:xfrm>
          <a:prstGeom prst="rect">
            <a:avLst/>
          </a:prstGeom>
          <a:noFill/>
        </p:spPr>
        <p:txBody>
          <a:bodyPr wrap="square" rtlCol="0">
            <a:spAutoFit/>
          </a:bodyPr>
          <a:lstStyle/>
          <a:p>
            <a:pPr marL="171450" marR="0" lvl="0" indent="-171450" algn="l" defTabSz="1219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panose="020B0604030504040204"/>
                <a:ea typeface="+mn-ea"/>
                <a:cs typeface="+mn-cs"/>
              </a:rPr>
              <a:t>Phase 1 – Implementation of the Finance Accounting System alone</a:t>
            </a:r>
          </a:p>
          <a:p>
            <a:pPr marL="171450" marR="0" lvl="0" indent="-171450" algn="l" defTabSz="1219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panose="020B0604030504040204"/>
                <a:ea typeface="+mn-ea"/>
                <a:cs typeface="+mn-cs"/>
              </a:rPr>
              <a:t>Phase 2 – Integration of the new accounting system with FinancialForce and other functions such as Payroll, Expense Management System etc. </a:t>
            </a:r>
          </a:p>
        </p:txBody>
      </p:sp>
      <p:sp>
        <p:nvSpPr>
          <p:cNvPr id="10" name="Text Placeholder 24"/>
          <p:cNvSpPr txBox="1"/>
          <p:nvPr/>
        </p:nvSpPr>
        <p:spPr>
          <a:xfrm>
            <a:off x="1900238" y="5072637"/>
            <a:ext cx="8547327" cy="55671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83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r>
              <a:rPr kumimoji="0" lang="en-AU" sz="1200" b="0" i="0" u="none" strike="noStrike" kern="1200" cap="none" spc="0" normalizeH="0" baseline="0" noProof="0" dirty="0">
                <a:ln>
                  <a:noFill/>
                </a:ln>
                <a:solidFill>
                  <a:srgbClr val="575757"/>
                </a:solidFill>
                <a:effectLst/>
                <a:uLnTx/>
                <a:uFillTx/>
                <a:latin typeface="Verdana" panose="020B0604030504040204"/>
                <a:ea typeface="+mn-ea"/>
                <a:cs typeface="+mn-cs"/>
              </a:rPr>
              <a:t>Findings …</a:t>
            </a:r>
            <a:r>
              <a:rPr kumimoji="0" lang="en-AU" sz="1200" b="0" i="0" u="none" strike="noStrike" kern="1200" cap="none" spc="0" normalizeH="0" baseline="0" noProof="0" dirty="0" err="1">
                <a:ln>
                  <a:noFill/>
                </a:ln>
                <a:solidFill>
                  <a:srgbClr val="575757"/>
                </a:solidFill>
                <a:effectLst/>
                <a:uLnTx/>
                <a:uFillTx/>
                <a:latin typeface="Verdana" panose="020B0604030504040204"/>
                <a:ea typeface="+mn-ea"/>
                <a:cs typeface="+mn-cs"/>
              </a:rPr>
              <a:t>xxxx</a:t>
            </a:r>
            <a:r>
              <a:rPr kumimoji="0" lang="en-AU" sz="1200" b="0" i="0" u="none" strike="noStrike" kern="1200" cap="none" spc="0" normalizeH="0" baseline="0" noProof="0" dirty="0">
                <a:ln>
                  <a:noFill/>
                </a:ln>
                <a:solidFill>
                  <a:srgbClr val="575757"/>
                </a:solidFill>
                <a:effectLst/>
                <a:uLnTx/>
                <a:uFillTx/>
                <a:latin typeface="Verdana" panose="020B0604030504040204"/>
                <a:ea typeface="+mn-ea"/>
                <a:cs typeface="+mn-cs"/>
              </a:rPr>
              <a:t> </a:t>
            </a:r>
            <a:endParaRPr kumimoji="0" lang="en-AU" sz="1100" b="0" i="0" u="none" strike="noStrike" kern="1200" cap="none" spc="0" normalizeH="0" baseline="0" noProof="0" dirty="0">
              <a:ln>
                <a:noFill/>
              </a:ln>
              <a:solidFill>
                <a:srgbClr val="575757"/>
              </a:solidFill>
              <a:effectLst/>
              <a:uLnTx/>
              <a:uFillTx/>
              <a:latin typeface="Verdana" panose="020B0604030504040204"/>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23" imgW="5715" imgH="5715" progId="TCLayout.ActiveDocument.1">
                  <p:embed/>
                </p:oleObj>
              </mc:Choice>
              <mc:Fallback>
                <p:oleObj name="think-cell Slide" r:id="rId23" imgW="5715" imgH="5715" progId="TCLayout.ActiveDocument.1">
                  <p:embed/>
                  <p:pic>
                    <p:nvPicPr>
                      <p:cNvPr id="4" name="Object 3" hidden="1"/>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Text Placeholder 1"/>
          <p:cNvSpPr>
            <a:spLocks noGrp="1"/>
          </p:cNvSpPr>
          <p:nvPr>
            <p:ph type="body" sz="quarter" idx="13"/>
          </p:nvPr>
        </p:nvSpPr>
        <p:spPr/>
        <p:txBody>
          <a:bodyPr/>
          <a:lstStyle/>
          <a:p>
            <a:r>
              <a:rPr lang="en-AU" sz="1600" dirty="0"/>
              <a:t>This project plan outlines the next steps for implementing the most suitable solution.</a:t>
            </a:r>
          </a:p>
          <a:p>
            <a:endParaRPr lang="en-AU" sz="1600" dirty="0"/>
          </a:p>
        </p:txBody>
      </p:sp>
      <p:sp>
        <p:nvSpPr>
          <p:cNvPr id="10" name="Rectangle 9"/>
          <p:cNvSpPr/>
          <p:nvPr>
            <p:custDataLst>
              <p:tags r:id="rId3"/>
            </p:custDataLst>
          </p:nvPr>
        </p:nvSpPr>
        <p:spPr>
          <a:xfrm>
            <a:off x="466721" y="2633344"/>
            <a:ext cx="10824316" cy="87405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500" b="0" i="0" u="none" strike="noStrike" kern="1200" cap="none" spc="0" normalizeH="0" baseline="0" noProof="0">
              <a:ln>
                <a:noFill/>
              </a:ln>
              <a:solidFill>
                <a:prstClr val="black"/>
              </a:solidFill>
              <a:effectLst/>
              <a:uLnTx/>
              <a:uFillTx/>
              <a:latin typeface="Verdana"/>
              <a:ea typeface="+mn-ea"/>
              <a:cs typeface="+mn-cs"/>
            </a:endParaRPr>
          </a:p>
        </p:txBody>
      </p:sp>
      <p:sp>
        <p:nvSpPr>
          <p:cNvPr id="11" name="Rectangle 10"/>
          <p:cNvSpPr/>
          <p:nvPr>
            <p:custDataLst>
              <p:tags r:id="rId4"/>
            </p:custDataLst>
          </p:nvPr>
        </p:nvSpPr>
        <p:spPr>
          <a:xfrm>
            <a:off x="430490" y="3547481"/>
            <a:ext cx="10860547" cy="524831"/>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500" b="0" i="0" u="none" strike="noStrike" kern="1200" cap="none" spc="0" normalizeH="0" baseline="0" noProof="0">
              <a:ln>
                <a:noFill/>
              </a:ln>
              <a:solidFill>
                <a:prstClr val="black"/>
              </a:solidFill>
              <a:effectLst/>
              <a:uLnTx/>
              <a:uFillTx/>
              <a:latin typeface="Verdana"/>
              <a:ea typeface="+mn-ea"/>
              <a:cs typeface="+mn-cs"/>
            </a:endParaRPr>
          </a:p>
        </p:txBody>
      </p:sp>
      <p:graphicFrame>
        <p:nvGraphicFramePr>
          <p:cNvPr id="12" name="Table 11"/>
          <p:cNvGraphicFramePr>
            <a:graphicFrameLocks noGrp="1"/>
          </p:cNvGraphicFramePr>
          <p:nvPr>
            <p:custDataLst>
              <p:tags r:id="rId5"/>
            </p:custDataLst>
          </p:nvPr>
        </p:nvGraphicFramePr>
        <p:xfrm>
          <a:off x="1614457" y="2345337"/>
          <a:ext cx="9676580" cy="253318"/>
        </p:xfrm>
        <a:graphic>
          <a:graphicData uri="http://schemas.openxmlformats.org/drawingml/2006/table">
            <a:tbl>
              <a:tblPr firstRow="1" bandRow="1">
                <a:tableStyleId>{5C22544A-7EE6-4342-B048-85BDC9FD1C3A}</a:tableStyleId>
              </a:tblPr>
              <a:tblGrid>
                <a:gridCol w="967658">
                  <a:extLst>
                    <a:ext uri="{9D8B030D-6E8A-4147-A177-3AD203B41FA5}">
                      <a16:colId xmlns:a16="http://schemas.microsoft.com/office/drawing/2014/main" val="20000"/>
                    </a:ext>
                  </a:extLst>
                </a:gridCol>
                <a:gridCol w="967658">
                  <a:extLst>
                    <a:ext uri="{9D8B030D-6E8A-4147-A177-3AD203B41FA5}">
                      <a16:colId xmlns:a16="http://schemas.microsoft.com/office/drawing/2014/main" val="20001"/>
                    </a:ext>
                  </a:extLst>
                </a:gridCol>
                <a:gridCol w="967658">
                  <a:extLst>
                    <a:ext uri="{9D8B030D-6E8A-4147-A177-3AD203B41FA5}">
                      <a16:colId xmlns:a16="http://schemas.microsoft.com/office/drawing/2014/main" val="20002"/>
                    </a:ext>
                  </a:extLst>
                </a:gridCol>
                <a:gridCol w="967658">
                  <a:extLst>
                    <a:ext uri="{9D8B030D-6E8A-4147-A177-3AD203B41FA5}">
                      <a16:colId xmlns:a16="http://schemas.microsoft.com/office/drawing/2014/main" val="20003"/>
                    </a:ext>
                  </a:extLst>
                </a:gridCol>
                <a:gridCol w="967658">
                  <a:extLst>
                    <a:ext uri="{9D8B030D-6E8A-4147-A177-3AD203B41FA5}">
                      <a16:colId xmlns:a16="http://schemas.microsoft.com/office/drawing/2014/main" val="20004"/>
                    </a:ext>
                  </a:extLst>
                </a:gridCol>
                <a:gridCol w="967658">
                  <a:extLst>
                    <a:ext uri="{9D8B030D-6E8A-4147-A177-3AD203B41FA5}">
                      <a16:colId xmlns:a16="http://schemas.microsoft.com/office/drawing/2014/main" val="20005"/>
                    </a:ext>
                  </a:extLst>
                </a:gridCol>
                <a:gridCol w="967658">
                  <a:extLst>
                    <a:ext uri="{9D8B030D-6E8A-4147-A177-3AD203B41FA5}">
                      <a16:colId xmlns:a16="http://schemas.microsoft.com/office/drawing/2014/main" val="20006"/>
                    </a:ext>
                  </a:extLst>
                </a:gridCol>
                <a:gridCol w="967658">
                  <a:extLst>
                    <a:ext uri="{9D8B030D-6E8A-4147-A177-3AD203B41FA5}">
                      <a16:colId xmlns:a16="http://schemas.microsoft.com/office/drawing/2014/main" val="20007"/>
                    </a:ext>
                  </a:extLst>
                </a:gridCol>
                <a:gridCol w="967658">
                  <a:extLst>
                    <a:ext uri="{9D8B030D-6E8A-4147-A177-3AD203B41FA5}">
                      <a16:colId xmlns:a16="http://schemas.microsoft.com/office/drawing/2014/main" val="20008"/>
                    </a:ext>
                  </a:extLst>
                </a:gridCol>
                <a:gridCol w="967658">
                  <a:extLst>
                    <a:ext uri="{9D8B030D-6E8A-4147-A177-3AD203B41FA5}">
                      <a16:colId xmlns:a16="http://schemas.microsoft.com/office/drawing/2014/main" val="20009"/>
                    </a:ext>
                  </a:extLst>
                </a:gridCol>
              </a:tblGrid>
              <a:tr h="253318">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marL="0" marR="0" lvl="0" indent="0" algn="l" defTabSz="914400" rtl="0" eaLnBrk="1" fontAlgn="auto" latinLnBrk="0" hangingPunct="1">
              <a:lnSpc>
                <a:spcPts val="665"/>
              </a:lnSpc>
              <a:spcBef>
                <a:spcPts val="0"/>
              </a:spcBef>
              <a:spcAft>
                <a:spcPts val="0"/>
              </a:spcAft>
              <a:buClrTx/>
              <a:buSzTx/>
              <a:buFontTx/>
              <a:buNone/>
              <a:tabLst/>
              <a:defRPr/>
            </a:pPr>
            <a:r>
              <a:rPr kumimoji="0" lang="en-AU" sz="665" b="1" i="0" u="none" strike="noStrike" kern="1200" cap="none" spc="0" normalizeH="0" baseline="0" noProof="0" dirty="0">
                <a:ln>
                  <a:noFill/>
                </a:ln>
                <a:solidFill>
                  <a:prstClr val="white"/>
                </a:solidFill>
                <a:effectLst/>
                <a:uLnTx/>
                <a:uFillTx/>
                <a:latin typeface="Verdana"/>
                <a:ea typeface="+mn-ea"/>
                <a:cs typeface="+mn-cs"/>
              </a:rPr>
              <a:t>Activity 1</a:t>
            </a: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marL="0" marR="0" lvl="0" indent="0" algn="l" defTabSz="914400" rtl="0" eaLnBrk="1" fontAlgn="auto" latinLnBrk="0" hangingPunct="1">
              <a:lnSpc>
                <a:spcPts val="665"/>
              </a:lnSpc>
              <a:spcBef>
                <a:spcPts val="0"/>
              </a:spcBef>
              <a:spcAft>
                <a:spcPts val="0"/>
              </a:spcAft>
              <a:buClrTx/>
              <a:buSzTx/>
              <a:buFontTx/>
              <a:buNone/>
              <a:tabLst/>
              <a:defRPr/>
            </a:pPr>
            <a:r>
              <a:rPr kumimoji="0" lang="en-AU" sz="665" b="1" i="0" u="none" strike="noStrike" kern="1200" cap="none" spc="0" normalizeH="0" baseline="0" noProof="0" dirty="0">
                <a:ln>
                  <a:noFill/>
                </a:ln>
                <a:solidFill>
                  <a:prstClr val="white"/>
                </a:solidFill>
                <a:effectLst/>
                <a:uLnTx/>
                <a:uFillTx/>
                <a:latin typeface="Verdana"/>
                <a:ea typeface="+mn-ea"/>
                <a:cs typeface="+mn-cs"/>
              </a:rPr>
              <a:t>Activity 2</a:t>
            </a: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marL="0" marR="0" lvl="0" indent="0" algn="l" defTabSz="914400" rtl="0" eaLnBrk="1" fontAlgn="auto" latinLnBrk="0" hangingPunct="1">
              <a:lnSpc>
                <a:spcPts val="585"/>
              </a:lnSpc>
              <a:spcBef>
                <a:spcPts val="0"/>
              </a:spcBef>
              <a:spcAft>
                <a:spcPts val="0"/>
              </a:spcAft>
              <a:buClrTx/>
              <a:buSzTx/>
              <a:buFontTx/>
              <a:buNone/>
              <a:tabLst/>
              <a:defRPr/>
            </a:pPr>
            <a:r>
              <a:rPr kumimoji="0" lang="en-AU" sz="665" b="1" i="0" u="none" strike="noStrike" kern="1200" cap="none" spc="0" normalizeH="0" baseline="0" noProof="0" dirty="0">
                <a:ln>
                  <a:noFill/>
                </a:ln>
                <a:solidFill>
                  <a:prstClr val="white"/>
                </a:solidFill>
                <a:effectLst/>
                <a:uLnTx/>
                <a:uFillTx/>
                <a:latin typeface="Verdana"/>
                <a:ea typeface="+mn-ea"/>
                <a:cs typeface="+mn-cs"/>
              </a:rPr>
              <a:t>Weekly Leads Meeting</a:t>
            </a:r>
          </a:p>
        </p:txBody>
      </p:sp>
      <p:sp>
        <p:nvSpPr>
          <p:cNvPr id="16" name="Rectangle 15"/>
          <p:cNvSpPr/>
          <p:nvPr/>
        </p:nvSpPr>
        <p:spPr>
          <a:xfrm>
            <a:off x="476609" y="3190947"/>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marL="0" marR="0" lvl="0" indent="0" algn="l" defTabSz="914400" rtl="0" eaLnBrk="1" fontAlgn="auto" latinLnBrk="0" hangingPunct="1">
              <a:lnSpc>
                <a:spcPts val="665"/>
              </a:lnSpc>
              <a:spcBef>
                <a:spcPts val="0"/>
              </a:spcBef>
              <a:spcAft>
                <a:spcPts val="0"/>
              </a:spcAft>
              <a:buClrTx/>
              <a:buSzTx/>
              <a:buFontTx/>
              <a:buNone/>
              <a:tabLst/>
              <a:defRPr/>
            </a:pPr>
            <a:r>
              <a:rPr kumimoji="0" lang="en-AU" sz="665" b="1" i="0" u="none" strike="noStrike" kern="1200" cap="none" spc="0" normalizeH="0" baseline="0" noProof="0" dirty="0">
                <a:ln>
                  <a:noFill/>
                </a:ln>
                <a:solidFill>
                  <a:prstClr val="white"/>
                </a:solidFill>
                <a:effectLst/>
                <a:uLnTx/>
                <a:uFillTx/>
                <a:latin typeface="Verdana"/>
                <a:ea typeface="+mn-ea"/>
                <a:cs typeface="+mn-cs"/>
              </a:rPr>
              <a:t>Activity 3</a:t>
            </a:r>
          </a:p>
        </p:txBody>
      </p:sp>
      <p:sp>
        <p:nvSpPr>
          <p:cNvPr id="18" name="Diamond 17"/>
          <p:cNvSpPr/>
          <p:nvPr>
            <p:custDataLst>
              <p:tags r:id="rId6"/>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500" b="0" i="0" u="none" strike="noStrike" kern="1200" cap="none" spc="0" normalizeH="0" baseline="0" noProof="0" dirty="0">
              <a:ln>
                <a:noFill/>
              </a:ln>
              <a:solidFill>
                <a:prstClr val="white"/>
              </a:solidFill>
              <a:effectLst/>
              <a:uLnTx/>
              <a:uFillTx/>
              <a:latin typeface="Verdana"/>
              <a:ea typeface="+mn-ea"/>
              <a:cs typeface="+mn-cs"/>
            </a:endParaRPr>
          </a:p>
        </p:txBody>
      </p:sp>
      <p:sp>
        <p:nvSpPr>
          <p:cNvPr id="19" name="TextBox 18"/>
          <p:cNvSpPr txBox="1"/>
          <p:nvPr>
            <p:custDataLst>
              <p:tags r:id="rId7"/>
            </p:custDataLst>
          </p:nvPr>
        </p:nvSpPr>
        <p:spPr>
          <a:xfrm>
            <a:off x="2637189" y="4481023"/>
            <a:ext cx="841810" cy="168792"/>
          </a:xfrm>
          <a:prstGeom prst="rect">
            <a:avLst/>
          </a:prstGeom>
          <a:noFill/>
          <a:ln w="6350">
            <a:noFill/>
          </a:ln>
        </p:spPr>
        <p:txBody>
          <a:bodyPr wrap="square" lIns="15000" tIns="15000" rIns="15000" bIns="1500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Verdana"/>
                <a:ea typeface="+mn-ea"/>
                <a:cs typeface="+mn-cs"/>
              </a:rPr>
              <a:t>Milestone</a:t>
            </a:r>
          </a:p>
        </p:txBody>
      </p:sp>
      <p:sp>
        <p:nvSpPr>
          <p:cNvPr id="20" name="Diamond 19"/>
          <p:cNvSpPr/>
          <p:nvPr>
            <p:custDataLst>
              <p:tags r:id="rId8"/>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500" b="0" i="0" u="none" strike="noStrike" kern="1200" cap="none" spc="0" normalizeH="0" baseline="0" noProof="0" dirty="0">
              <a:ln>
                <a:noFill/>
              </a:ln>
              <a:solidFill>
                <a:prstClr val="white"/>
              </a:solidFill>
              <a:effectLst/>
              <a:uLnTx/>
              <a:uFillTx/>
              <a:latin typeface="Verdana"/>
              <a:ea typeface="+mn-ea"/>
              <a:cs typeface="+mn-cs"/>
            </a:endParaRPr>
          </a:p>
        </p:txBody>
      </p:sp>
      <p:sp>
        <p:nvSpPr>
          <p:cNvPr id="21" name="TextBox 20"/>
          <p:cNvSpPr txBox="1"/>
          <p:nvPr>
            <p:custDataLst>
              <p:tags r:id="rId9"/>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Verdana"/>
                <a:ea typeface="+mn-ea"/>
                <a:cs typeface="+mn-cs"/>
              </a:rPr>
              <a:t>Project status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Verdana"/>
                <a:ea typeface="+mn-ea"/>
                <a:cs typeface="+mn-cs"/>
              </a:rPr>
              <a:t>meeting</a:t>
            </a:r>
          </a:p>
        </p:txBody>
      </p:sp>
      <p:cxnSp>
        <p:nvCxnSpPr>
          <p:cNvPr id="35" name="Straight Connector 34"/>
          <p:cNvCxnSpPr/>
          <p:nvPr>
            <p:custDataLst>
              <p:tags r:id="rId10"/>
            </p:custDataLst>
          </p:nvPr>
        </p:nvCxnSpPr>
        <p:spPr>
          <a:xfrm flipH="1">
            <a:off x="25785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11"/>
            </p:custDataLst>
          </p:nvPr>
        </p:nvCxnSpPr>
        <p:spPr>
          <a:xfrm flipH="1">
            <a:off x="64507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2"/>
            </p:custDataLst>
          </p:nvPr>
        </p:nvCxnSpPr>
        <p:spPr>
          <a:xfrm flipH="1">
            <a:off x="45146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3"/>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4"/>
            </p:custDataLst>
          </p:nvPr>
        </p:nvCxnSpPr>
        <p:spPr>
          <a:xfrm flipH="1">
            <a:off x="54827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5"/>
            </p:custDataLst>
          </p:nvPr>
        </p:nvCxnSpPr>
        <p:spPr>
          <a:xfrm flipH="1">
            <a:off x="35466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6"/>
            </p:custDataLst>
          </p:nvPr>
        </p:nvCxnSpPr>
        <p:spPr>
          <a:xfrm flipH="1">
            <a:off x="74188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7"/>
            </p:custDataLst>
          </p:nvPr>
        </p:nvCxnSpPr>
        <p:spPr>
          <a:xfrm flipH="1">
            <a:off x="83868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8"/>
            </p:custDataLst>
          </p:nvPr>
        </p:nvCxnSpPr>
        <p:spPr>
          <a:xfrm flipH="1">
            <a:off x="93549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19"/>
            </p:custDataLst>
          </p:nvPr>
        </p:nvCxnSpPr>
        <p:spPr>
          <a:xfrm flipH="1">
            <a:off x="103229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20"/>
            </p:custDataLst>
          </p:nvPr>
        </p:nvCxnSpPr>
        <p:spPr>
          <a:xfrm flipH="1">
            <a:off x="11291038" y="2605371"/>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marL="0" marR="0" lvl="0" indent="0" algn="l" defTabSz="914400" rtl="0" eaLnBrk="1" fontAlgn="auto" latinLnBrk="0" hangingPunct="1">
              <a:lnSpc>
                <a:spcPts val="665"/>
              </a:lnSpc>
              <a:spcBef>
                <a:spcPts val="0"/>
              </a:spcBef>
              <a:spcAft>
                <a:spcPts val="0"/>
              </a:spcAft>
              <a:buClrTx/>
              <a:buSzTx/>
              <a:buFontTx/>
              <a:buNone/>
              <a:tabLst/>
              <a:defRPr/>
            </a:pPr>
            <a:r>
              <a:rPr kumimoji="0" lang="en-AU" sz="665" b="1" i="0" u="none" strike="noStrike" kern="1200" cap="none" spc="0" normalizeH="0" baseline="0" noProof="0" dirty="0">
                <a:ln>
                  <a:noFill/>
                </a:ln>
                <a:solidFill>
                  <a:srgbClr val="53565A"/>
                </a:solidFill>
                <a:effectLst/>
                <a:uLnTx/>
                <a:uFillTx/>
                <a:latin typeface="Verdana"/>
                <a:ea typeface="+mn-ea"/>
                <a:cs typeface="+mn-cs"/>
              </a:rPr>
              <a:t>Phase</a:t>
            </a:r>
          </a:p>
        </p:txBody>
      </p:sp>
      <p:sp>
        <p:nvSpPr>
          <p:cNvPr id="68" name="Text Placeholder 4"/>
          <p:cNvSpPr>
            <a:spLocks noGrp="1"/>
          </p:cNvSpPr>
          <p:nvPr>
            <p:ph type="body" sz="quarter" idx="4294967295"/>
          </p:nvPr>
        </p:nvSpPr>
        <p:spPr>
          <a:xfrm>
            <a:off x="460866" y="1937499"/>
            <a:ext cx="10563508" cy="2615925"/>
          </a:xfrm>
        </p:spPr>
        <p:txBody>
          <a:bodyPr/>
          <a:lstStyle/>
          <a:p>
            <a:r>
              <a:rPr lang="en-IN" altLang="en-AU" b="0" dirty="0"/>
              <a:t>Implementa																																.	&gt;&gt;&gt;&gt;&gt;&gt;&gt;&gt;&gt;&gt;&gt;&gt;&gt;&gt;&gt;&gt;&gt;&gt;&gt;&gt;&gt;&gt;&gt;&gt;&gt;&gt;&gt;&gt;&gt;&gt;&gt;&gt;&gt;&gt;					&gt;&gt;&gt;&gt;&gt;&gt;&gt;&gt;&gt;&gt;&gt;&gt;&gt;&gt;&gt;&gt;&gt;&gt;&gt;&gt;&gt;&gt;&gt;&gt;&gt;&gt;&gt;&gt;&gt;&gt;&gt;&gt;&gt;&gt;&gt;&gt;&gt;&gt;&gt;&gt;&gt;&gt;&gt;</a:t>
            </a:r>
          </a:p>
          <a:p>
            <a:r>
              <a:rPr lang="en-IN" altLang="en-AU" b="0" dirty="0"/>
              <a:t>                       &gt;&gt;&gt;&gt;&gt;&gt;&gt;&gt;&gt;&gt;&gt;&gt;&gt;&gt;&gt;&gt;&gt;&gt;&gt;&gt;&gt;&gt;&gt;&gt;&gt;&gt;&gt;&gt;&gt;&gt;&gt;&gt;&gt;&gt;&gt;&gt;&gt;&gt;&gt;&gt;&gt;&gt;&gt;&gt;&gt;&gt;&gt;&gt;&gt;&gt;&gt;&gt;&gt;&gt;</a:t>
            </a:r>
          </a:p>
          <a:p>
            <a:r>
              <a:rPr lang="en-IN" altLang="en-AU" b="0" dirty="0"/>
              <a:t>	&gt;&gt;&gt;&gt;&gt;&gt;&gt;&gt;&gt;&gt;&gt;&gt;&gt;&gt;&gt;&gt;&gt;&gt;&gt;&gt;&gt;&gt;&gt;&gt;&gt;&gt;&gt;&gt;&gt;&gt;&gt;&gt;&gt;&gt;&gt;&gt;&gt;&gt;&gt;&gt;&gt;&gt;&gt;&gt;&gt;&gt;&gt;&gt;&gt;&gt;&gt;&gt;&gt;&gt;&gt;&gt;&gt;&gt;&gt;&gt;&gt;&gt;&gt;&gt;&gt;&gt;					</a:t>
            </a:r>
          </a:p>
        </p:txBody>
      </p:sp>
      <p:sp>
        <p:nvSpPr>
          <p:cNvPr id="34" name="Title 1"/>
          <p:cNvSpPr>
            <a:spLocks noGrp="1"/>
          </p:cNvSpPr>
          <p:nvPr>
            <p:ph type="title"/>
          </p:nvPr>
        </p:nvSpPr>
        <p:spPr/>
        <p:txBody>
          <a:bodyPr/>
          <a:lstStyle/>
          <a:p>
            <a:r>
              <a:rPr lang="en-US" dirty="0">
                <a:solidFill>
                  <a:schemeClr val="accent1">
                    <a:lumMod val="75000"/>
                  </a:schemeClr>
                </a:solidFill>
              </a:rPr>
              <a:t>Next Steps | Implementation Plan</a:t>
            </a:r>
            <a:endParaRPr lang="en-US" noProof="0" dirty="0">
              <a:solidFill>
                <a:schemeClr val="accent1">
                  <a:lumMod val="75000"/>
                </a:schemeClr>
              </a:solidFill>
            </a:endParaRPr>
          </a:p>
        </p:txBody>
      </p:sp>
      <p:sp>
        <p:nvSpPr>
          <p:cNvPr id="66" name="Left-Right Arrow 65"/>
          <p:cNvSpPr/>
          <p:nvPr/>
        </p:nvSpPr>
        <p:spPr bwMode="gray">
          <a:xfrm>
            <a:off x="1708639" y="4835187"/>
            <a:ext cx="8774722" cy="281354"/>
          </a:xfrm>
          <a:prstGeom prst="leftRightArrow">
            <a:avLst/>
          </a:prstGeom>
          <a:solidFill>
            <a:schemeClr val="tx1">
              <a:lumMod val="50000"/>
              <a:lumOff val="50000"/>
            </a:schemeClr>
          </a:soli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panose="020B0604030504040204"/>
              <a:ea typeface="+mn-ea"/>
              <a:cs typeface="+mn-cs"/>
            </a:endParaRPr>
          </a:p>
        </p:txBody>
      </p:sp>
      <p:sp>
        <p:nvSpPr>
          <p:cNvPr id="67" name="TextBox 66"/>
          <p:cNvSpPr txBox="1"/>
          <p:nvPr>
            <p:custDataLst>
              <p:tags r:id="rId21"/>
            </p:custDataLst>
          </p:nvPr>
        </p:nvSpPr>
        <p:spPr>
          <a:xfrm>
            <a:off x="4975507" y="4783038"/>
            <a:ext cx="1967164" cy="307777"/>
          </a:xfrm>
          <a:prstGeom prst="rect">
            <a:avLst/>
          </a:prstGeom>
          <a:solidFill>
            <a:schemeClr val="bg1"/>
          </a:solidFill>
        </p:spPr>
        <p:txBody>
          <a:bodyPr wrap="square" rtlCol="0" anchor="ctr">
            <a:spAutoFit/>
          </a:bodyPr>
          <a:lstStyle/>
          <a:p>
            <a:pPr marL="0" marR="0" lvl="0" indent="0" algn="ctr" defTabSz="12192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Next Steps </a:t>
            </a:r>
          </a:p>
        </p:txBody>
      </p:sp>
      <p:grpSp>
        <p:nvGrpSpPr>
          <p:cNvPr id="69" name="Group 68"/>
          <p:cNvGrpSpPr/>
          <p:nvPr/>
        </p:nvGrpSpPr>
        <p:grpSpPr>
          <a:xfrm>
            <a:off x="1822407" y="5277124"/>
            <a:ext cx="8535351" cy="478883"/>
            <a:chOff x="398229" y="1719520"/>
            <a:chExt cx="8509695" cy="478883"/>
          </a:xfrm>
        </p:grpSpPr>
        <p:sp>
          <p:nvSpPr>
            <p:cNvPr id="70" name="Rectangle 69"/>
            <p:cNvSpPr/>
            <p:nvPr/>
          </p:nvSpPr>
          <p:spPr>
            <a:xfrm>
              <a:off x="905574" y="1719520"/>
              <a:ext cx="3571027" cy="400110"/>
            </a:xfrm>
            <a:prstGeom prst="rect">
              <a:avLst/>
            </a:prstGeom>
          </p:spPr>
          <p:txBody>
            <a:bodyPr wrap="square" lIns="0">
              <a:spAutoFit/>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86BC25">
                      <a:lumMod val="75000"/>
                    </a:srgbClr>
                  </a:solidFill>
                  <a:effectLst/>
                  <a:uLnTx/>
                  <a:uFillTx/>
                  <a:latin typeface="Verdana" panose="020B0604030504040204"/>
                  <a:ea typeface="Open Sans" panose="020B0606030504020204" pitchFamily="34" charset="0"/>
                  <a:cs typeface="Open Sans" panose="020B0606030504020204" pitchFamily="34" charset="0"/>
                </a:rPr>
                <a:t>Finalise Commercials and Contract Negotiation with selected vendor </a:t>
              </a:r>
              <a:endParaRPr kumimoji="0" lang="en-AU" sz="1000" b="0" i="0" u="none" strike="noStrike" kern="1200" cap="none" spc="0" normalizeH="0" baseline="0" noProof="0" dirty="0">
                <a:ln>
                  <a:noFill/>
                </a:ln>
                <a:solidFill>
                  <a:srgbClr val="53565A"/>
                </a:solidFill>
                <a:effectLst/>
                <a:uLnTx/>
                <a:uFillTx/>
                <a:latin typeface="Verdana" panose="020B0604030504040204"/>
                <a:ea typeface="Open Sans" panose="020B0606030504020204" pitchFamily="34" charset="0"/>
                <a:cs typeface="Open Sans" panose="020B0606030504020204" pitchFamily="34" charset="0"/>
              </a:endParaRPr>
            </a:p>
          </p:txBody>
        </p:sp>
        <p:sp>
          <p:nvSpPr>
            <p:cNvPr id="71" name="Rectangle 70"/>
            <p:cNvSpPr/>
            <p:nvPr/>
          </p:nvSpPr>
          <p:spPr>
            <a:xfrm>
              <a:off x="5336897" y="1719520"/>
              <a:ext cx="3571027" cy="246221"/>
            </a:xfrm>
            <a:prstGeom prst="rect">
              <a:avLst/>
            </a:prstGeom>
          </p:spPr>
          <p:txBody>
            <a:bodyPr wrap="square" lIns="0">
              <a:spAutoFit/>
            </a:bodyPr>
            <a:lstStyle/>
            <a:p>
              <a:pPr marL="0" marR="0" lvl="0" indent="0" algn="l" defTabSz="1219200" rtl="0" eaLnBrk="1" fontAlgn="auto" latinLnBrk="0" hangingPunct="1">
                <a:lnSpc>
                  <a:spcPct val="100000"/>
                </a:lnSpc>
                <a:spcBef>
                  <a:spcPts val="0"/>
                </a:spcBef>
                <a:spcAft>
                  <a:spcPts val="600"/>
                </a:spcAft>
                <a:buClrTx/>
                <a:buSzTx/>
                <a:buFontTx/>
                <a:buNone/>
                <a:tabLst/>
                <a:defRPr/>
              </a:pPr>
              <a:r>
                <a:rPr kumimoji="0" lang="en-AU" sz="1000" b="1" i="0" u="none" strike="noStrike" kern="1200" cap="none" spc="0" normalizeH="0" baseline="0" noProof="0" dirty="0">
                  <a:ln>
                    <a:noFill/>
                  </a:ln>
                  <a:solidFill>
                    <a:srgbClr val="86BC25">
                      <a:lumMod val="75000"/>
                    </a:srgbClr>
                  </a:solidFill>
                  <a:effectLst/>
                  <a:uLnTx/>
                  <a:uFillTx/>
                  <a:latin typeface="Verdana" panose="020B0604030504040204"/>
                  <a:ea typeface="Open Sans" panose="020B0606030504020204" pitchFamily="34" charset="0"/>
                  <a:cs typeface="Open Sans" panose="020B0606030504020204" pitchFamily="34" charset="0"/>
                </a:rPr>
                <a:t>Finalise Implementation Plan  </a:t>
              </a:r>
              <a:endParaRPr kumimoji="0" lang="en-AU" sz="1000" b="0" i="0" u="none" strike="noStrike" kern="1200" cap="none" spc="0" normalizeH="0" baseline="0" noProof="0" dirty="0">
                <a:ln>
                  <a:noFill/>
                </a:ln>
                <a:solidFill>
                  <a:srgbClr val="53565A"/>
                </a:solidFill>
                <a:effectLst/>
                <a:uLnTx/>
                <a:uFillTx/>
                <a:latin typeface="Verdana" panose="020B0604030504040204"/>
                <a:ea typeface="Open Sans" panose="020B0606030504020204" pitchFamily="34" charset="0"/>
                <a:cs typeface="Open Sans" panose="020B0606030504020204" pitchFamily="34" charset="0"/>
              </a:endParaRPr>
            </a:p>
          </p:txBody>
        </p:sp>
        <p:grpSp>
          <p:nvGrpSpPr>
            <p:cNvPr id="72" name="Group 71"/>
            <p:cNvGrpSpPr/>
            <p:nvPr/>
          </p:nvGrpSpPr>
          <p:grpSpPr>
            <a:xfrm>
              <a:off x="398229" y="1831550"/>
              <a:ext cx="324000" cy="324000"/>
              <a:chOff x="12361863" y="5345113"/>
              <a:chExt cx="527050" cy="514350"/>
            </a:xfrm>
            <a:solidFill>
              <a:sysClr val="window" lastClr="FFFFFF"/>
            </a:solidFill>
          </p:grpSpPr>
          <p:sp>
            <p:nvSpPr>
              <p:cNvPr id="77"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8"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9"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0"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1" name="Freeform 677"/>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175385"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3" name="Group 72"/>
            <p:cNvGrpSpPr/>
            <p:nvPr/>
          </p:nvGrpSpPr>
          <p:grpSpPr>
            <a:xfrm>
              <a:off x="4786447" y="1801864"/>
              <a:ext cx="405551" cy="396539"/>
              <a:chOff x="8108950" y="4630738"/>
              <a:chExt cx="500062" cy="488950"/>
            </a:xfrm>
            <a:solidFill>
              <a:schemeClr val="bg1"/>
            </a:solidFill>
          </p:grpSpPr>
          <p:sp>
            <p:nvSpPr>
              <p:cNvPr id="74" name="Freeform 490"/>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5" name="Freeform 491"/>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6" name="Freeform 492"/>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83" name="Freeform 333"/>
          <p:cNvSpPr>
            <a:spLocks noEditPoints="1"/>
          </p:cNvSpPr>
          <p:nvPr/>
        </p:nvSpPr>
        <p:spPr bwMode="auto">
          <a:xfrm>
            <a:off x="1713362" y="5288220"/>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lang="en-GB" sz="75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84" name="Freeform 36"/>
          <p:cNvSpPr>
            <a:spLocks noChangeAspect="1" noEditPoints="1"/>
          </p:cNvSpPr>
          <p:nvPr/>
        </p:nvSpPr>
        <p:spPr bwMode="auto">
          <a:xfrm>
            <a:off x="6157432" y="5311814"/>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tabLst/>
              <a:defRPr/>
            </a:pPr>
            <a:endParaRPr kumimoji="0" lang="en-GB" sz="75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A</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RFP Evaluation | Functional Requirements </a:t>
            </a:r>
            <a:endParaRPr lang="en-US" noProof="0" dirty="0">
              <a:solidFill>
                <a:schemeClr val="accent1">
                  <a:lumMod val="75000"/>
                </a:schemeClr>
              </a:solidFill>
            </a:endParaRPr>
          </a:p>
        </p:txBody>
      </p:sp>
      <p:sp>
        <p:nvSpPr>
          <p:cNvPr id="25" name="Text Placeholder 24"/>
          <p:cNvSpPr>
            <a:spLocks noGrp="1"/>
          </p:cNvSpPr>
          <p:nvPr>
            <p:ph type="body" sz="quarter" idx="18"/>
          </p:nvPr>
        </p:nvSpPr>
        <p:spPr/>
        <p:txBody>
          <a:bodyPr vert="horz" lIns="0" tIns="0" rIns="0" bIns="0" rtlCol="0">
            <a:noAutofit/>
          </a:bodyPr>
          <a:lstStyle/>
          <a:p>
            <a:r>
              <a:rPr lang="en-AU" sz="1400" dirty="0"/>
              <a:t>The results below were </a:t>
            </a:r>
            <a:r>
              <a:rPr lang="en-AU" sz="1400" dirty="0">
                <a:solidFill>
                  <a:schemeClr val="tx2"/>
                </a:solidFill>
              </a:rPr>
              <a:t>presented after </a:t>
            </a:r>
            <a:r>
              <a:rPr lang="en-AU" sz="1400" dirty="0"/>
              <a:t>review and evaluation of the written vendor response to the functional requirements shared by ELMO as part of the RFP</a:t>
            </a:r>
          </a:p>
          <a:p>
            <a:r>
              <a:rPr lang="en-AU" sz="1400" dirty="0"/>
              <a:t>Analysis of the evaluation results revealed that </a:t>
            </a:r>
            <a:r>
              <a:rPr lang="en-AU" sz="1400" b="1" dirty="0"/>
              <a:t>NETSUITE</a:t>
            </a:r>
            <a:r>
              <a:rPr lang="en-AU" sz="1400" dirty="0"/>
              <a:t> was ranked highest followed by </a:t>
            </a:r>
            <a:r>
              <a:rPr lang="en-AU" sz="1400" b="1" dirty="0"/>
              <a:t>FinancialForce</a:t>
            </a:r>
            <a:r>
              <a:rPr lang="en-AU" sz="1400" dirty="0"/>
              <a:t> and </a:t>
            </a:r>
            <a:r>
              <a:rPr lang="en-AU" sz="1400" b="1" dirty="0"/>
              <a:t>ORACLE</a:t>
            </a:r>
            <a:endParaRPr lang="en-US" sz="1400" b="1" dirty="0"/>
          </a:p>
        </p:txBody>
      </p:sp>
      <p:graphicFrame>
        <p:nvGraphicFramePr>
          <p:cNvPr id="77" name="Table 76"/>
          <p:cNvGraphicFramePr>
            <a:graphicFrameLocks noGrp="1"/>
          </p:cNvGraphicFramePr>
          <p:nvPr/>
        </p:nvGraphicFramePr>
        <p:xfrm>
          <a:off x="2067316" y="1884178"/>
          <a:ext cx="8053676" cy="782281"/>
        </p:xfrm>
        <a:graphic>
          <a:graphicData uri="http://schemas.openxmlformats.org/drawingml/2006/table">
            <a:tbl>
              <a:tblPr>
                <a:tableStyleId>{E8B1032C-EA38-4F05-BA0D-38AFFFC7BED3}</a:tableStyleId>
              </a:tblPr>
              <a:tblGrid>
                <a:gridCol w="3792260">
                  <a:extLst>
                    <a:ext uri="{9D8B030D-6E8A-4147-A177-3AD203B41FA5}">
                      <a16:colId xmlns:a16="http://schemas.microsoft.com/office/drawing/2014/main" val="20000"/>
                    </a:ext>
                  </a:extLst>
                </a:gridCol>
                <a:gridCol w="1379424">
                  <a:extLst>
                    <a:ext uri="{9D8B030D-6E8A-4147-A177-3AD203B41FA5}">
                      <a16:colId xmlns:a16="http://schemas.microsoft.com/office/drawing/2014/main" val="20001"/>
                    </a:ext>
                  </a:extLst>
                </a:gridCol>
                <a:gridCol w="1461520">
                  <a:extLst>
                    <a:ext uri="{9D8B030D-6E8A-4147-A177-3AD203B41FA5}">
                      <a16:colId xmlns:a16="http://schemas.microsoft.com/office/drawing/2014/main" val="20002"/>
                    </a:ext>
                  </a:extLst>
                </a:gridCol>
                <a:gridCol w="1420472">
                  <a:extLst>
                    <a:ext uri="{9D8B030D-6E8A-4147-A177-3AD203B41FA5}">
                      <a16:colId xmlns:a16="http://schemas.microsoft.com/office/drawing/2014/main" val="20003"/>
                    </a:ext>
                  </a:extLst>
                </a:gridCol>
              </a:tblGrid>
              <a:tr h="507961">
                <a:tc>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56585">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200" b="1" u="none" strike="noStrike" dirty="0">
                          <a:effectLst/>
                        </a:rPr>
                        <a:t>Overall Ranking</a:t>
                      </a:r>
                      <a:endParaRPr lang="en-AU" sz="1200" b="1" i="1"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a:txBody>
                    <a:bodyPr/>
                    <a:lstStyle/>
                    <a:p>
                      <a:pPr algn="ctr" fontAlgn="b"/>
                      <a:r>
                        <a:rPr lang="en-AU" sz="1200" b="0" i="0" u="none" strike="noStrike" dirty="0">
                          <a:solidFill>
                            <a:schemeClr val="tx1"/>
                          </a:solidFill>
                          <a:effectLst/>
                          <a:latin typeface="+mn-lt"/>
                        </a:rPr>
                        <a:t>2</a:t>
                      </a: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200" u="none" strike="noStrike" dirty="0">
                          <a:effectLst/>
                        </a:rPr>
                        <a:t>3</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200" u="none" strike="noStrike" dirty="0">
                          <a:effectLst/>
                        </a:rPr>
                        <a:t>1</a:t>
                      </a:r>
                      <a:endParaRPr lang="en-AU" sz="12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1"/>
                  </a:ext>
                </a:extLst>
              </a:tr>
            </a:tbl>
          </a:graphicData>
        </a:graphic>
      </p:graphicFrame>
      <p:pic>
        <p:nvPicPr>
          <p:cNvPr id="78" name="Picture 77"/>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5923280" y="1954530"/>
            <a:ext cx="1193800" cy="392430"/>
          </a:xfrm>
          <a:prstGeom prst="rect">
            <a:avLst/>
          </a:prstGeom>
        </p:spPr>
      </p:pic>
      <p:graphicFrame>
        <p:nvGraphicFramePr>
          <p:cNvPr id="3" name="Table 2"/>
          <p:cNvGraphicFramePr>
            <a:graphicFrameLocks noGrp="1"/>
          </p:cNvGraphicFramePr>
          <p:nvPr/>
        </p:nvGraphicFramePr>
        <p:xfrm>
          <a:off x="2067316" y="3017384"/>
          <a:ext cx="8053676" cy="2991610"/>
        </p:xfrm>
        <a:graphic>
          <a:graphicData uri="http://schemas.openxmlformats.org/drawingml/2006/table">
            <a:tbl>
              <a:tblPr>
                <a:tableStyleId>{E8B1032C-EA38-4F05-BA0D-38AFFFC7BED3}</a:tableStyleId>
              </a:tblPr>
              <a:tblGrid>
                <a:gridCol w="1045638">
                  <a:extLst>
                    <a:ext uri="{9D8B030D-6E8A-4147-A177-3AD203B41FA5}">
                      <a16:colId xmlns:a16="http://schemas.microsoft.com/office/drawing/2014/main" val="20000"/>
                    </a:ext>
                  </a:extLst>
                </a:gridCol>
                <a:gridCol w="2746622">
                  <a:extLst>
                    <a:ext uri="{9D8B030D-6E8A-4147-A177-3AD203B41FA5}">
                      <a16:colId xmlns:a16="http://schemas.microsoft.com/office/drawing/2014/main" val="20001"/>
                    </a:ext>
                  </a:extLst>
                </a:gridCol>
                <a:gridCol w="1379424">
                  <a:extLst>
                    <a:ext uri="{9D8B030D-6E8A-4147-A177-3AD203B41FA5}">
                      <a16:colId xmlns:a16="http://schemas.microsoft.com/office/drawing/2014/main" val="20002"/>
                    </a:ext>
                  </a:extLst>
                </a:gridCol>
                <a:gridCol w="1461520">
                  <a:extLst>
                    <a:ext uri="{9D8B030D-6E8A-4147-A177-3AD203B41FA5}">
                      <a16:colId xmlns:a16="http://schemas.microsoft.com/office/drawing/2014/main" val="20003"/>
                    </a:ext>
                  </a:extLst>
                </a:gridCol>
                <a:gridCol w="1420472">
                  <a:extLst>
                    <a:ext uri="{9D8B030D-6E8A-4147-A177-3AD203B41FA5}">
                      <a16:colId xmlns:a16="http://schemas.microsoft.com/office/drawing/2014/main" val="20004"/>
                    </a:ext>
                  </a:extLst>
                </a:gridCol>
              </a:tblGrid>
              <a:tr h="403452">
                <a:tc>
                  <a:txBody>
                    <a:bodyPr/>
                    <a:lstStyle/>
                    <a:p>
                      <a:pPr algn="ctr" fontAlgn="b"/>
                      <a:r>
                        <a:rPr lang="en-AU" sz="1100" u="none" strike="noStrike" baseline="0" dirty="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100" b="1" u="none" strike="noStrike" dirty="0">
                          <a:effectLst/>
                        </a:rPr>
                        <a:t>Functional Area</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IN" altLang="en-AU" sz="1100" b="1" i="0" u="none" strike="noStrike" dirty="0">
                          <a:solidFill>
                            <a:schemeClr val="tx1"/>
                          </a:solidFill>
                          <a:effectLst/>
                          <a:latin typeface="+mn-lt"/>
                        </a:rPr>
                        <a:t>NETSUITE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r h="256585">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Accounts</a:t>
                      </a:r>
                      <a:r>
                        <a:rPr lang="en-AU" sz="1000" u="none" strike="noStrike" baseline="0" dirty="0">
                          <a:effectLst/>
                        </a:rPr>
                        <a:t> Payable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1"/>
                  </a:ext>
                </a:extLst>
              </a:tr>
              <a:tr h="256585">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Accounts Receivable </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2"/>
                  </a:ext>
                </a:extLst>
              </a:tr>
              <a:tr h="256585">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General</a:t>
                      </a:r>
                      <a:r>
                        <a:rPr lang="en-AU" sz="1000" u="none" strike="noStrike" baseline="0" dirty="0">
                          <a:effectLst/>
                        </a:rPr>
                        <a:t> Ledger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278893">
                <a:tc>
                  <a:txBody>
                    <a:bodyPr/>
                    <a:lstStyle/>
                    <a:p>
                      <a:pPr algn="ctr" fontAlgn="b"/>
                      <a:r>
                        <a:rPr lang="en-AU" sz="1000" u="none" strike="noStrike" dirty="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256585">
                <a:tc>
                  <a:txBody>
                    <a:bodyPr/>
                    <a:lstStyle/>
                    <a:p>
                      <a:pPr algn="ctr" fontAlgn="b"/>
                      <a:r>
                        <a:rPr lang="en-AU" sz="1000" u="none" strike="noStrike" dirty="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a:effectLst/>
                        </a:rPr>
                        <a:t>Credit Control</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5"/>
                  </a:ext>
                </a:extLst>
              </a:tr>
              <a:tr h="256585">
                <a:tc>
                  <a:txBody>
                    <a:bodyPr/>
                    <a:lstStyle/>
                    <a:p>
                      <a:pPr algn="ctr" fontAlgn="b"/>
                      <a:r>
                        <a:rPr lang="en-AU" sz="1000" u="none" strike="noStrike" dirty="0">
                          <a:effectLst/>
                        </a:rPr>
                        <a:t>6</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Reports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6"/>
                  </a:ext>
                </a:extLst>
              </a:tr>
              <a:tr h="256585">
                <a:tc>
                  <a:txBody>
                    <a:bodyPr/>
                    <a:lstStyle/>
                    <a:p>
                      <a:pPr algn="ctr" fontAlgn="b"/>
                      <a:r>
                        <a:rPr lang="en-AU" sz="1000" u="none" strike="noStrike" dirty="0">
                          <a:effectLst/>
                        </a:rPr>
                        <a:t>7</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7"/>
                  </a:ext>
                </a:extLst>
              </a:tr>
              <a:tr h="256585">
                <a:tc>
                  <a:txBody>
                    <a:bodyPr/>
                    <a:lstStyle/>
                    <a:p>
                      <a:pPr algn="ctr" fontAlgn="b"/>
                      <a:r>
                        <a:rPr lang="en-AU" sz="1000" u="none" strike="noStrike" dirty="0">
                          <a:effectLst/>
                        </a:rPr>
                        <a:t>8</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Payroll</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8"/>
                  </a:ext>
                </a:extLst>
              </a:tr>
              <a:tr h="256585">
                <a:tc>
                  <a:txBody>
                    <a:bodyPr/>
                    <a:lstStyle/>
                    <a:p>
                      <a:pPr algn="ctr" fontAlgn="b"/>
                      <a:r>
                        <a:rPr lang="en-AU" sz="1000" u="none" strike="noStrike" dirty="0">
                          <a:effectLst/>
                        </a:rPr>
                        <a:t>9</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Expense Management</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9"/>
                  </a:ext>
                </a:extLst>
              </a:tr>
              <a:tr h="256585">
                <a:tc>
                  <a:txBody>
                    <a:bodyPr/>
                    <a:lstStyle/>
                    <a:p>
                      <a:pPr algn="ctr" fontAlgn="b"/>
                      <a:r>
                        <a:rPr lang="en-AU" sz="1000" u="none" strike="noStrike" dirty="0">
                          <a:effectLst/>
                        </a:rPr>
                        <a:t>10</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Other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10"/>
                  </a:ext>
                </a:extLst>
              </a:tr>
            </a:tbl>
          </a:graphicData>
        </a:graphic>
      </p:graphicFrame>
      <p:pic>
        <p:nvPicPr>
          <p:cNvPr id="22" name="Picture 4" descr="https://www.financialforce.com/wp-content/uploads/2017/06/FF-logo-2016-large.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8800050" y="2042799"/>
            <a:ext cx="1164286" cy="216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748687" y="6570605"/>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p>
        </p:txBody>
      </p:sp>
      <p:pic>
        <p:nvPicPr>
          <p:cNvPr id="29" name="Picture 8" descr="https://upload.wikimedia.org/wikipedia/commons/thumb/9/96/Microsoft_logo_%282012%29.svg/1280px-Microsoft_logo_%282012%29.svg.png"/>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7324725" y="2020570"/>
            <a:ext cx="1221105" cy="2603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www.financialforce.com/wp-content/uploads/2017/06/FF-logo-2016-large.jpg"/>
          <p:cNvPicPr>
            <a:picLocks noGrp="1" noChangeAspect="1" noChangeArrowheads="1"/>
          </p:cNvPicPr>
          <p:nvPr>
            <p:ph type="pic" sz="quarter" idx="13"/>
          </p:nvPr>
        </p:nvPicPr>
        <p:blipFill>
          <a:blip r:embed="rId5" cstate="print">
            <a:extLst>
              <a:ext uri="{BEBA8EAE-BF5A-486C-A8C5-ECC9F3942E4B}">
                <a14:imgProps xmlns:a14="http://schemas.microsoft.com/office/drawing/2010/main">
                  <a14:imgLayer r:embed="rId6">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8800465" y="3112770"/>
            <a:ext cx="1163955" cy="215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https://upload.wikimedia.org/wikipedia/commons/thumb/9/96/Microsoft_logo_%282012%29.svg/1280px-Microsoft_logo_%282012%29.svg.png"/>
          <p:cNvPicPr>
            <a:picLocks noGrp="1" noChangeAspect="1" noChangeArrowheads="1"/>
          </p:cNvPicPr>
          <p:nvPr>
            <p:ph idx="16"/>
          </p:nvPr>
        </p:nvPicPr>
        <p:blipFill>
          <a:blip r:embed="rId7">
            <a:extLst>
              <a:ext uri="{28A0092B-C50C-407E-A947-70E740481C1C}">
                <a14:useLocalDpi xmlns:a14="http://schemas.microsoft.com/office/drawing/2010/main" val="0"/>
              </a:ext>
            </a:extLst>
          </a:blip>
          <a:srcRect/>
          <a:stretch>
            <a:fillRect/>
          </a:stretch>
        </p:blipFill>
        <p:spPr bwMode="auto">
          <a:xfrm>
            <a:off x="7392035" y="3094355"/>
            <a:ext cx="1086485" cy="2343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RFP Evaluation | Use Cases</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757255"/>
          </a:xfrm>
        </p:spPr>
        <p:txBody>
          <a:bodyPr vert="horz" lIns="0" tIns="0" rIns="0" bIns="0" rtlCol="0">
            <a:noAutofit/>
          </a:bodyPr>
          <a:lstStyle/>
          <a:p>
            <a:r>
              <a:rPr lang="en-AU" sz="1400" dirty="0"/>
              <a:t>The results below were presented after the Use Case Solution Review Workshops with the vendor and solution evaluation process by ELMO</a:t>
            </a:r>
          </a:p>
          <a:p>
            <a:r>
              <a:rPr lang="en-AU" sz="1400" dirty="0"/>
              <a:t>Evaluation of the use cases revealed that </a:t>
            </a:r>
            <a:r>
              <a:rPr lang="en-AU" sz="1400" b="1" dirty="0"/>
              <a:t>NETSUITE</a:t>
            </a:r>
            <a:r>
              <a:rPr lang="en-AU" sz="1400" dirty="0"/>
              <a:t> was ranked highest followed by </a:t>
            </a:r>
            <a:r>
              <a:rPr lang="en-AU" sz="1400" b="1" dirty="0"/>
              <a:t>ORACLE </a:t>
            </a:r>
            <a:r>
              <a:rPr lang="en-AU" sz="1400" dirty="0"/>
              <a:t>and </a:t>
            </a:r>
            <a:r>
              <a:rPr lang="en-AU" sz="1400" b="1" dirty="0"/>
              <a:t>FinancialForce</a:t>
            </a:r>
            <a:endParaRPr lang="en-US" sz="1400" b="1" dirty="0"/>
          </a:p>
        </p:txBody>
      </p:sp>
      <p:graphicFrame>
        <p:nvGraphicFramePr>
          <p:cNvPr id="77" name="Table 76"/>
          <p:cNvGraphicFramePr>
            <a:graphicFrameLocks noGrp="1"/>
          </p:cNvGraphicFramePr>
          <p:nvPr/>
        </p:nvGraphicFramePr>
        <p:xfrm>
          <a:off x="2067316" y="1875034"/>
          <a:ext cx="8053676" cy="2929164"/>
        </p:xfrm>
        <a:graphic>
          <a:graphicData uri="http://schemas.openxmlformats.org/drawingml/2006/table">
            <a:tbl>
              <a:tblPr>
                <a:tableStyleId>{E8B1032C-EA38-4F05-BA0D-38AFFFC7BED3}</a:tableStyleId>
              </a:tblPr>
              <a:tblGrid>
                <a:gridCol w="1045638">
                  <a:extLst>
                    <a:ext uri="{9D8B030D-6E8A-4147-A177-3AD203B41FA5}">
                      <a16:colId xmlns:a16="http://schemas.microsoft.com/office/drawing/2014/main" val="20000"/>
                    </a:ext>
                  </a:extLst>
                </a:gridCol>
                <a:gridCol w="2746622">
                  <a:extLst>
                    <a:ext uri="{9D8B030D-6E8A-4147-A177-3AD203B41FA5}">
                      <a16:colId xmlns:a16="http://schemas.microsoft.com/office/drawing/2014/main" val="20001"/>
                    </a:ext>
                  </a:extLst>
                </a:gridCol>
                <a:gridCol w="1379424">
                  <a:extLst>
                    <a:ext uri="{9D8B030D-6E8A-4147-A177-3AD203B41FA5}">
                      <a16:colId xmlns:a16="http://schemas.microsoft.com/office/drawing/2014/main" val="20002"/>
                    </a:ext>
                  </a:extLst>
                </a:gridCol>
                <a:gridCol w="1461520">
                  <a:extLst>
                    <a:ext uri="{9D8B030D-6E8A-4147-A177-3AD203B41FA5}">
                      <a16:colId xmlns:a16="http://schemas.microsoft.com/office/drawing/2014/main" val="20003"/>
                    </a:ext>
                  </a:extLst>
                </a:gridCol>
                <a:gridCol w="1420472">
                  <a:extLst>
                    <a:ext uri="{9D8B030D-6E8A-4147-A177-3AD203B41FA5}">
                      <a16:colId xmlns:a16="http://schemas.microsoft.com/office/drawing/2014/main" val="20004"/>
                    </a:ext>
                  </a:extLst>
                </a:gridCol>
              </a:tblGrid>
              <a:tr h="521294">
                <a:tc gridSpan="2">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xBody>
                    <a:bodyPr/>
                    <a:lstStyle/>
                    <a:p>
                      <a:endParaRPr lang="en-US"/>
                    </a:p>
                  </a:txBody>
                  <a:tcPr/>
                </a:tc>
                <a:tc>
                  <a:txBody>
                    <a:bodyPr/>
                    <a:lstStyle/>
                    <a:p>
                      <a:pPr algn="ctr" fontAlgn="b"/>
                      <a:r>
                        <a:rPr lang="en-IN" altLang="en-AU" sz="1100" b="0" i="0" u="none" strike="noStrike" dirty="0">
                          <a:ln>
                            <a:solidFill>
                              <a:sysClr val="windowText" lastClr="000000"/>
                            </a:solidFill>
                          </a:ln>
                          <a:solidFill>
                            <a:schemeClr val="tx1"/>
                          </a:solidFill>
                          <a:effectLst/>
                          <a:latin typeface="+mn-lt"/>
                        </a:rPr>
                        <a:t>MICROSOFT</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IN" altLang="en-AU" sz="1000" b="0" i="0" u="none" strike="noStrike" kern="1200" dirty="0">
                          <a:ln>
                            <a:solidFill>
                              <a:sysClr val="windowText" lastClr="000000"/>
                            </a:solidFill>
                          </a:ln>
                          <a:solidFill>
                            <a:schemeClr val="tx1"/>
                          </a:solidFill>
                          <a:effectLst/>
                          <a:latin typeface="+mn-lt"/>
                          <a:ea typeface="+mn-ea"/>
                          <a:cs typeface="+mn-cs"/>
                        </a:rPr>
                        <a:t>NETSUITE</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IN" altLang="en-AU" sz="1100" b="0" i="0" u="none" strike="noStrike" dirty="0">
                          <a:ln>
                            <a:solidFill>
                              <a:sysClr val="windowText" lastClr="000000"/>
                            </a:solidFill>
                          </a:ln>
                          <a:solidFill>
                            <a:schemeClr val="tx1"/>
                          </a:solidFill>
                          <a:effectLst/>
                          <a:latin typeface="+mn-lt"/>
                        </a:rPr>
                        <a:t>FINANCIAL </a:t>
                      </a:r>
                    </a:p>
                    <a:p>
                      <a:pPr algn="ctr" fontAlgn="b"/>
                      <a:r>
                        <a:rPr lang="en-IN" altLang="en-AU" sz="1100" b="0" i="0" u="none" strike="noStrike" dirty="0">
                          <a:ln>
                            <a:solidFill>
                              <a:sysClr val="windowText" lastClr="000000"/>
                            </a:solidFill>
                          </a:ln>
                          <a:solidFill>
                            <a:schemeClr val="tx1"/>
                          </a:solidFill>
                          <a:effectLst/>
                          <a:latin typeface="+mn-lt"/>
                        </a:rPr>
                        <a:t>FORCE</a:t>
                      </a: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1520">
                <a:tc gridSpan="2">
                  <a:txBody>
                    <a:bodyPr/>
                    <a:lstStyle/>
                    <a:p>
                      <a:pPr marL="0" marR="0" indent="0" algn="ctr" defTabSz="914400" rtl="0" eaLnBrk="1" fontAlgn="b" latinLnBrk="0" hangingPunct="1">
                        <a:lnSpc>
                          <a:spcPct val="100000"/>
                        </a:lnSpc>
                        <a:spcBef>
                          <a:spcPts val="0"/>
                        </a:spcBef>
                        <a:spcAft>
                          <a:spcPts val="0"/>
                        </a:spcAft>
                        <a:buClrTx/>
                        <a:buSzTx/>
                        <a:buFontTx/>
                        <a:buNone/>
                        <a:defRPr/>
                      </a:pPr>
                      <a:r>
                        <a:rPr lang="en-AU" sz="1200" b="1" u="none" strike="noStrike" dirty="0">
                          <a:effectLst/>
                        </a:rPr>
                        <a:t>Overall Ranking</a:t>
                      </a:r>
                      <a:endParaRPr lang="en-AU" sz="1200" b="1" i="1"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hMerge="1">
                  <a:txBody>
                    <a:bodyPr/>
                    <a:lstStyle/>
                    <a:p>
                      <a:endParaRPr lang="en-US"/>
                    </a:p>
                  </a:txBody>
                  <a:tcPr/>
                </a:tc>
                <a:tc>
                  <a:txBody>
                    <a:bodyPr/>
                    <a:lstStyle/>
                    <a:p>
                      <a:pPr algn="ctr" fontAlgn="b"/>
                      <a:r>
                        <a:rPr lang="en-AU" sz="1200" u="none" strike="noStrike" dirty="0">
                          <a:effectLst/>
                        </a:rPr>
                        <a:t>3</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200" b="0" i="0" u="none" strike="noStrike" dirty="0">
                          <a:solidFill>
                            <a:schemeClr val="tx1"/>
                          </a:solidFill>
                          <a:effectLst/>
                          <a:latin typeface="+mn-lt"/>
                        </a:rPr>
                        <a:t>2</a:t>
                      </a: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200" b="0" i="0" u="none" strike="noStrike" dirty="0">
                          <a:solidFill>
                            <a:schemeClr val="tx1"/>
                          </a:solidFill>
                          <a:effectLst/>
                          <a:latin typeface="+mn-lt"/>
                        </a:rPr>
                        <a:t>1</a:t>
                      </a: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1"/>
                  </a:ext>
                </a:extLst>
              </a:tr>
              <a:tr h="360137">
                <a:tc gridSpan="5">
                  <a:txBody>
                    <a:bodyPr/>
                    <a:lstStyle/>
                    <a:p>
                      <a:pPr algn="ctr" fontAlgn="b"/>
                      <a:endParaRPr lang="en-AU" sz="1000" b="0" i="0" u="none" strike="noStrike" dirty="0">
                        <a:solidFill>
                          <a:schemeClr val="tx1"/>
                        </a:solidFill>
                        <a:effectLst/>
                        <a:latin typeface="+mn-lt"/>
                      </a:endParaRPr>
                    </a:p>
                  </a:txBody>
                  <a:tcPr marL="9525" marR="9525" marT="9525" marB="0" anchor="b">
                    <a:lnL w="12700" cmpd="sng">
                      <a:noFill/>
                    </a:lnL>
                    <a:lnR w="12700" cmpd="sng">
                      <a:noFill/>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marL="9525" marR="9525" marT="9525" marB="0" anchor="b"/>
                </a:tc>
                <a:tc hMerge="1">
                  <a:txBody>
                    <a:bodyPr/>
                    <a:lstStyle/>
                    <a:p>
                      <a:endParaRPr lang="en-US"/>
                    </a:p>
                  </a:txBody>
                  <a:tcPr marL="9525" marR="9525" marT="9525" marB="0" anchor="b"/>
                </a:tc>
                <a:tc hMerge="1">
                  <a:txBody>
                    <a:bodyPr/>
                    <a:lstStyle/>
                    <a:p>
                      <a:endParaRPr lang="en-US"/>
                    </a:p>
                  </a:txBody>
                  <a:tcPr marL="9525" marR="9525" marT="9525" marB="0" anchor="b"/>
                </a:tc>
                <a:tc hMerge="1">
                  <a:txBody>
                    <a:bodyPr/>
                    <a:lstStyle/>
                    <a:p>
                      <a:endParaRPr lang="en-US"/>
                    </a:p>
                  </a:txBody>
                  <a:tcPr marL="9525" marR="9525" marT="9525" marB="0" anchor="b"/>
                </a:tc>
                <a:extLst>
                  <a:ext uri="{0D108BD9-81ED-4DB2-BD59-A6C34878D82A}">
                    <a16:rowId xmlns:a16="http://schemas.microsoft.com/office/drawing/2014/main" val="10002"/>
                  </a:ext>
                </a:extLst>
              </a:tr>
              <a:tr h="375499">
                <a:tc>
                  <a:txBody>
                    <a:bodyPr/>
                    <a:lstStyle/>
                    <a:p>
                      <a:pPr algn="ctr" fontAlgn="b"/>
                      <a:r>
                        <a:rPr lang="en-AU" sz="1100" u="none" strike="noStrike" baseline="0" dirty="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200" b="1" u="none" strike="noStrike" kern="1200" dirty="0">
                          <a:solidFill>
                            <a:schemeClr val="tx1"/>
                          </a:solidFill>
                          <a:effectLst/>
                          <a:latin typeface="+mn-lt"/>
                          <a:ea typeface="+mn-ea"/>
                          <a:cs typeface="+mn-cs"/>
                        </a:rPr>
                        <a:t>Use Cases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IN" altLang="en-AU" sz="1100" b="1" i="0" u="none" strike="noStrike" dirty="0">
                          <a:solidFill>
                            <a:schemeClr val="tx1"/>
                          </a:solidFill>
                          <a:effectLst/>
                          <a:latin typeface="+mn-lt"/>
                        </a:rPr>
                        <a:t>MICROSOFT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IN" altLang="en-AU" sz="1100" b="1" i="0" u="none" strike="noStrike" dirty="0">
                          <a:solidFill>
                            <a:schemeClr val="tx1"/>
                          </a:solidFill>
                          <a:effectLst/>
                          <a:latin typeface="+mn-lt"/>
                        </a:rPr>
                        <a:t>NETSUITE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IN" altLang="en-AU" sz="1100" b="1" i="0" u="none" strike="noStrike" dirty="0">
                          <a:solidFill>
                            <a:schemeClr val="tx1"/>
                          </a:solidFill>
                          <a:effectLst/>
                          <a:latin typeface="+mn-lt"/>
                        </a:rPr>
                        <a:t>FINANCIAL FORCE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263320">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b="0" i="0" u="none" strike="noStrike" dirty="0">
                          <a:solidFill>
                            <a:schemeClr val="tx1"/>
                          </a:solidFill>
                          <a:effectLst/>
                          <a:latin typeface="+mn-lt"/>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4"/>
                  </a:ext>
                </a:extLst>
              </a:tr>
              <a:tr h="263320">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5"/>
                  </a:ext>
                </a:extLst>
              </a:tr>
              <a:tr h="263320">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b="0" i="0" u="none" strike="noStrike" dirty="0">
                          <a:solidFill>
                            <a:schemeClr val="tx1"/>
                          </a:solidFill>
                          <a:effectLst/>
                          <a:latin typeface="+mn-lt"/>
                        </a:rPr>
                        <a:t>Consolidation</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6"/>
                  </a:ext>
                </a:extLst>
              </a:tr>
              <a:tr h="286213">
                <a:tc>
                  <a:txBody>
                    <a:bodyPr/>
                    <a:lstStyle/>
                    <a:p>
                      <a:pPr algn="ctr" fontAlgn="b"/>
                      <a:r>
                        <a:rPr lang="en-AU" sz="1000" u="none" strike="noStrike" dirty="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Budgeting &amp; Forecasting</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7"/>
                  </a:ext>
                </a:extLst>
              </a:tr>
              <a:tr h="263320">
                <a:tc>
                  <a:txBody>
                    <a:bodyPr/>
                    <a:lstStyle/>
                    <a:p>
                      <a:pPr algn="ctr" fontAlgn="b"/>
                      <a:r>
                        <a:rPr lang="en-AU" sz="1000" u="none" strike="noStrike" dirty="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a:effectLst/>
                        </a:rPr>
                        <a:t>Integration</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kumimoji="0" lang="en-AU" sz="1000" u="none" strike="noStrike" kern="1200" cap="none" spc="0" normalizeH="0" baseline="0" noProof="0" dirty="0">
                          <a:ln>
                            <a:noFill/>
                          </a:ln>
                          <a:effectLst/>
                          <a:uLnTx/>
                          <a:uFillTx/>
                        </a:rPr>
                        <a:t>1</a:t>
                      </a:r>
                      <a:endParaRPr kumimoji="0" lang="en-AU" sz="10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8"/>
                  </a:ext>
                </a:extLst>
              </a:tr>
            </a:tbl>
          </a:graphicData>
        </a:graphic>
      </p:graphicFrame>
      <p:sp>
        <p:nvSpPr>
          <p:cNvPr id="16" name="TextBox 15"/>
          <p:cNvSpPr txBox="1"/>
          <p:nvPr/>
        </p:nvSpPr>
        <p:spPr>
          <a:xfrm>
            <a:off x="2010074" y="5272201"/>
            <a:ext cx="8327652" cy="830997"/>
          </a:xfrm>
          <a:prstGeom prst="rect">
            <a:avLst/>
          </a:prstGeom>
          <a:noFill/>
        </p:spPr>
        <p:txBody>
          <a:bodyPr wrap="square" rtlCol="0">
            <a:spAutoFit/>
          </a:bodyPr>
          <a:lstStyle/>
          <a:p>
            <a:r>
              <a:rPr lang="en-AU" sz="800" b="1" dirty="0">
                <a:solidFill>
                  <a:schemeClr val="tx1">
                    <a:lumMod val="65000"/>
                    <a:lumOff val="35000"/>
                  </a:schemeClr>
                </a:solidFill>
              </a:rPr>
              <a:t>Assumptions</a:t>
            </a:r>
          </a:p>
          <a:p>
            <a:pPr marL="171450" indent="-171450">
              <a:buFont typeface="Arial" panose="020B0604020202020204" pitchFamily="34" charset="0"/>
              <a:buChar char="•"/>
            </a:pPr>
            <a:r>
              <a:rPr lang="en-AU" sz="800" dirty="0">
                <a:solidFill>
                  <a:schemeClr val="tx1">
                    <a:lumMod val="65000"/>
                    <a:lumOff val="35000"/>
                  </a:schemeClr>
                </a:solidFill>
              </a:rPr>
              <a:t>Vendors showcased their solution capabilities on a subset of scenarios listed in the RFP, Elmo evaluated the vendors based on this subset alone</a:t>
            </a:r>
            <a:endParaRPr lang="en-AU" sz="800" dirty="0">
              <a:solidFill>
                <a:srgbClr val="DA291C"/>
              </a:solidFill>
            </a:endParaRPr>
          </a:p>
          <a:p>
            <a:pPr marL="171450" indent="-171450">
              <a:buFont typeface="Arial" panose="020B0604020202020204" pitchFamily="34" charset="0"/>
              <a:buChar char="•"/>
            </a:pPr>
            <a:r>
              <a:rPr lang="en-AU" sz="800" dirty="0">
                <a:solidFill>
                  <a:schemeClr val="tx1">
                    <a:lumMod val="65000"/>
                    <a:lumOff val="35000"/>
                  </a:schemeClr>
                </a:solidFill>
              </a:rPr>
              <a:t>Evaluation of detailed requirements was done based on the vendors initial response. Some requirements have been answered with a list of assumptions due to the absence of detailed requirement gathering session </a:t>
            </a:r>
          </a:p>
          <a:p>
            <a:pPr marL="171450" indent="-171450">
              <a:buFont typeface="Arial" panose="020B0604020202020204" pitchFamily="34" charset="0"/>
              <a:buChar char="•"/>
            </a:pPr>
            <a:r>
              <a:rPr lang="en-AU" sz="800" dirty="0">
                <a:solidFill>
                  <a:schemeClr val="tx1">
                    <a:lumMod val="65000"/>
                    <a:lumOff val="35000"/>
                  </a:schemeClr>
                </a:solidFill>
              </a:rPr>
              <a:t>At the time of implementation some of the requirements in the RFP may need elaboration and detailed definition</a:t>
            </a:r>
          </a:p>
          <a:p>
            <a:pPr marL="171450" indent="-171450">
              <a:buFont typeface="Arial" panose="020B0604020202020204" pitchFamily="34" charset="0"/>
              <a:buChar char="•"/>
            </a:pPr>
            <a:r>
              <a:rPr lang="en-AU" sz="800" dirty="0">
                <a:solidFill>
                  <a:schemeClr val="tx1">
                    <a:lumMod val="65000"/>
                    <a:lumOff val="35000"/>
                  </a:schemeClr>
                </a:solidFill>
              </a:rPr>
              <a:t>Evaluation and Ranking of vendors was done based on the written submission by the vendors and their initial solution workshop sessions alone</a:t>
            </a:r>
          </a:p>
        </p:txBody>
      </p:sp>
      <p:sp>
        <p:nvSpPr>
          <p:cNvPr id="12" name="TextBox 11"/>
          <p:cNvSpPr txBox="1"/>
          <p:nvPr/>
        </p:nvSpPr>
        <p:spPr>
          <a:xfrm>
            <a:off x="6683373" y="6622421"/>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Scope of Service - </a:t>
            </a:r>
            <a:r>
              <a:rPr lang="en-US" dirty="0">
                <a:solidFill>
                  <a:schemeClr val="accent1">
                    <a:lumMod val="75000"/>
                  </a:schemeClr>
                </a:solidFill>
              </a:rPr>
              <a:t>Comparison</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a:t>Based on the response received from FinancialForce and Netsuite we have drawn up a comparison of key services offered by their accounting system</a:t>
            </a:r>
          </a:p>
        </p:txBody>
      </p:sp>
      <p:graphicFrame>
        <p:nvGraphicFramePr>
          <p:cNvPr id="19" name="Table 56"/>
          <p:cNvGraphicFramePr>
            <a:graphicFrameLocks noGrp="1"/>
          </p:cNvGraphicFramePr>
          <p:nvPr/>
        </p:nvGraphicFramePr>
        <p:xfrm>
          <a:off x="2131288" y="1605561"/>
          <a:ext cx="3434027" cy="4420459"/>
        </p:xfrm>
        <a:graphic>
          <a:graphicData uri="http://schemas.openxmlformats.org/drawingml/2006/table">
            <a:tbl>
              <a:tblPr firstRow="1" bandRow="1">
                <a:tableStyleId>{073A0DAA-6AF3-43AB-8588-CEC1D06C72B9}</a:tableStyleId>
              </a:tblPr>
              <a:tblGrid>
                <a:gridCol w="1066384">
                  <a:extLst>
                    <a:ext uri="{9D8B030D-6E8A-4147-A177-3AD203B41FA5}">
                      <a16:colId xmlns:a16="http://schemas.microsoft.com/office/drawing/2014/main" val="20000"/>
                    </a:ext>
                  </a:extLst>
                </a:gridCol>
                <a:gridCol w="1224646">
                  <a:extLst>
                    <a:ext uri="{9D8B030D-6E8A-4147-A177-3AD203B41FA5}">
                      <a16:colId xmlns:a16="http://schemas.microsoft.com/office/drawing/2014/main" val="20001"/>
                    </a:ext>
                  </a:extLst>
                </a:gridCol>
                <a:gridCol w="1142997">
                  <a:extLst>
                    <a:ext uri="{9D8B030D-6E8A-4147-A177-3AD203B41FA5}">
                      <a16:colId xmlns:a16="http://schemas.microsoft.com/office/drawing/2014/main" val="20002"/>
                    </a:ext>
                  </a:extLst>
                </a:gridCol>
              </a:tblGrid>
              <a:tr h="647780">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Core</a:t>
                      </a:r>
                      <a:r>
                        <a:rPr lang="en-AU" sz="1000" b="0" baseline="0" dirty="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60577">
                <a:tc>
                  <a:txBody>
                    <a:bodyPr/>
                    <a:lstStyle/>
                    <a:p>
                      <a:pPr algn="ctr"/>
                      <a:r>
                        <a:rPr lang="en-AU" sz="900" b="0" dirty="0">
                          <a:solidFill>
                            <a:schemeClr val="tx2"/>
                          </a:solidFill>
                          <a:latin typeface="+mn-lt"/>
                          <a:ea typeface="Open Sans" panose="020B0606030504020204" pitchFamily="34" charset="0"/>
                          <a:cs typeface="Open Sans" panose="020B0606030504020204" pitchFamily="34" charset="0"/>
                        </a:rPr>
                        <a:t> ERP with G/L, </a:t>
                      </a:r>
                    </a:p>
                    <a:p>
                      <a:pPr algn="ctr"/>
                      <a:r>
                        <a:rPr lang="en-AU" sz="900" b="0" dirty="0">
                          <a:solidFill>
                            <a:schemeClr val="tx2"/>
                          </a:solidFill>
                          <a:latin typeface="+mn-lt"/>
                          <a:ea typeface="Open Sans" panose="020B0606030504020204" pitchFamily="34" charset="0"/>
                          <a:cs typeface="Open Sans" panose="020B0606030504020204" pitchFamily="34" charset="0"/>
                        </a:rPr>
                        <a:t>AP, AR</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900" b="0" i="0" kern="1200" dirty="0">
                          <a:solidFill>
                            <a:schemeClr val="tx2"/>
                          </a:solidFill>
                          <a:latin typeface="+mn-lt"/>
                          <a:ea typeface="Open Sans" panose="020B0606030504020204" pitchFamily="34" charset="0"/>
                          <a:cs typeface="Open Sans" panose="020B0606030504020204" pitchFamily="34" charset="0"/>
                        </a:rPr>
                        <a:t>Expense Allocations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60577">
                <a:tc>
                  <a:txBody>
                    <a:bodyPr/>
                    <a:lstStyle/>
                    <a:p>
                      <a:pPr algn="ctr"/>
                      <a:r>
                        <a:rPr lang="en-AU" sz="900" b="0" dirty="0">
                          <a:solidFill>
                            <a:schemeClr val="tx2"/>
                          </a:solidFill>
                          <a:latin typeface="+mn-lt"/>
                          <a:ea typeface="Open Sans" panose="020B0606030504020204" pitchFamily="34" charset="0"/>
                          <a:cs typeface="Open Sans" panose="020B0606030504020204" pitchFamily="34" charset="0"/>
                        </a:rPr>
                        <a:t>Amortization Schedules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900" b="0" kern="1200" dirty="0">
                          <a:solidFill>
                            <a:schemeClr val="tx2"/>
                          </a:solidFill>
                          <a:latin typeface="+mn-lt"/>
                          <a:ea typeface="Open Sans" panose="020B0606030504020204" pitchFamily="34" charset="0"/>
                          <a:cs typeface="Open Sans" panose="020B0606030504020204" pitchFamily="34" charset="0"/>
                        </a:rPr>
                        <a:t>Automated Contract Renewals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Multiple Contract Support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Acquire, Depreciate, Dispose and Revalue assets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Depreciation Management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Real Time Asset Reporting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17" name="Rectangle 16"/>
          <p:cNvSpPr/>
          <p:nvPr/>
        </p:nvSpPr>
        <p:spPr bwMode="gray">
          <a:xfrm>
            <a:off x="2120665" y="1412179"/>
            <a:ext cx="7804379" cy="193381"/>
          </a:xfrm>
          <a:prstGeom prst="rect">
            <a:avLst/>
          </a:prstGeom>
          <a:solidFill>
            <a:schemeClr val="accent5"/>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p>
        </p:txBody>
      </p:sp>
      <p:sp>
        <p:nvSpPr>
          <p:cNvPr id="18" name="Rectangle 17"/>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RFP response and detailed discussion</a:t>
            </a: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p>
        </p:txBody>
      </p:sp>
      <p:grpSp>
        <p:nvGrpSpPr>
          <p:cNvPr id="24" name="Group 23"/>
          <p:cNvGrpSpPr/>
          <p:nvPr/>
        </p:nvGrpSpPr>
        <p:grpSpPr>
          <a:xfrm>
            <a:off x="3798073" y="6300587"/>
            <a:ext cx="3340816" cy="600164"/>
            <a:chOff x="1695490" y="6334318"/>
            <a:chExt cx="3524217" cy="717355"/>
          </a:xfrm>
        </p:grpSpPr>
        <p:sp>
          <p:nvSpPr>
            <p:cNvPr id="30" name="Rectangle 29"/>
            <p:cNvSpPr/>
            <p:nvPr/>
          </p:nvSpPr>
          <p:spPr>
            <a:xfrm>
              <a:off x="1695490"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1" name="Rectangle 30"/>
            <p:cNvSpPr/>
            <p:nvPr/>
          </p:nvSpPr>
          <p:spPr>
            <a:xfrm>
              <a:off x="2807204"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26" name="Table 56"/>
          <p:cNvGraphicFramePr>
            <a:graphicFrameLocks noGrp="1"/>
          </p:cNvGraphicFramePr>
          <p:nvPr/>
        </p:nvGraphicFramePr>
        <p:xfrm>
          <a:off x="6334182" y="1610920"/>
          <a:ext cx="3601484" cy="4415098"/>
        </p:xfrm>
        <a:graphic>
          <a:graphicData uri="http://schemas.openxmlformats.org/drawingml/2006/table">
            <a:tbl>
              <a:tblPr firstRow="1" bandRow="1">
                <a:tableStyleId>{073A0DAA-6AF3-43AB-8588-CEC1D06C72B9}</a:tableStyleId>
              </a:tblPr>
              <a:tblGrid>
                <a:gridCol w="1118385">
                  <a:extLst>
                    <a:ext uri="{9D8B030D-6E8A-4147-A177-3AD203B41FA5}">
                      <a16:colId xmlns:a16="http://schemas.microsoft.com/office/drawing/2014/main" val="20000"/>
                    </a:ext>
                  </a:extLst>
                </a:gridCol>
                <a:gridCol w="1284365">
                  <a:extLst>
                    <a:ext uri="{9D8B030D-6E8A-4147-A177-3AD203B41FA5}">
                      <a16:colId xmlns:a16="http://schemas.microsoft.com/office/drawing/2014/main" val="20001"/>
                    </a:ext>
                  </a:extLst>
                </a:gridCol>
                <a:gridCol w="1198734">
                  <a:extLst>
                    <a:ext uri="{9D8B030D-6E8A-4147-A177-3AD203B41FA5}">
                      <a16:colId xmlns:a16="http://schemas.microsoft.com/office/drawing/2014/main" val="20002"/>
                    </a:ext>
                  </a:extLst>
                </a:gridCol>
              </a:tblGrid>
              <a:tr h="661693">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Core</a:t>
                      </a:r>
                      <a:r>
                        <a:rPr lang="en-AU" sz="1000" b="0" baseline="0" dirty="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700530">
                <a:tc>
                  <a:txBody>
                    <a:bodyPr/>
                    <a:lstStyle/>
                    <a:p>
                      <a:pPr algn="ctr"/>
                      <a:r>
                        <a:rPr lang="en-AU" sz="900" b="0" dirty="0">
                          <a:solidFill>
                            <a:schemeClr val="tx2"/>
                          </a:solidFill>
                          <a:latin typeface="+mn-lt"/>
                          <a:ea typeface="Open Sans" panose="020B0606030504020204" pitchFamily="34" charset="0"/>
                          <a:cs typeface="Open Sans" panose="020B0606030504020204" pitchFamily="34" charset="0"/>
                        </a:rPr>
                        <a:t>Metrics for individual company and consolidated level </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7046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900" b="0" kern="1200" dirty="0">
                          <a:solidFill>
                            <a:schemeClr val="tx2"/>
                          </a:solidFill>
                          <a:latin typeface="+mn-lt"/>
                          <a:ea typeface="Open Sans" panose="020B0606030504020204" pitchFamily="34" charset="0"/>
                          <a:cs typeface="Open Sans" panose="020B0606030504020204" pitchFamily="34" charset="0"/>
                        </a:rPr>
                        <a:t>Revenue Forecasting</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AU" sz="900" b="1" kern="1200" noProof="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70053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900" b="0" kern="1200" dirty="0">
                          <a:solidFill>
                            <a:schemeClr val="tx2"/>
                          </a:solidFill>
                          <a:latin typeface="+mn-lt"/>
                          <a:ea typeface="Open Sans" panose="020B0606030504020204" pitchFamily="34" charset="0"/>
                          <a:cs typeface="Open Sans" panose="020B0606030504020204" pitchFamily="34" charset="0"/>
                        </a:rPr>
                        <a:t>Multiple subsidiaries, business units and legal entities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900" b="0" kern="1200" dirty="0">
                          <a:solidFill>
                            <a:schemeClr val="tx2"/>
                          </a:solidFill>
                          <a:latin typeface="+mn-lt"/>
                          <a:ea typeface="Open Sans" panose="020B0606030504020204" pitchFamily="34" charset="0"/>
                          <a:cs typeface="Open Sans" panose="020B0606030504020204" pitchFamily="34" charset="0"/>
                        </a:rPr>
                        <a:t>Configurable Tax Engine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70469">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Purchase Order</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70469">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Cash Management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900" b="0" kern="1200" dirty="0">
                          <a:solidFill>
                            <a:schemeClr val="tx2"/>
                          </a:solidFill>
                          <a:latin typeface="+mn-lt"/>
                          <a:ea typeface="Open Sans" panose="020B0606030504020204" pitchFamily="34" charset="0"/>
                          <a:cs typeface="Open Sans" panose="020B0606030504020204" pitchFamily="34" charset="0"/>
                        </a:rPr>
                        <a:t>Financial Reporting</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pic>
        <p:nvPicPr>
          <p:cNvPr id="27" name="Picture 26"/>
          <p:cNvPicPr>
            <a:picLocks noChangeAspect="1"/>
          </p:cNvPicPr>
          <p:nvPr/>
        </p:nvPicPr>
        <p:blipFill>
          <a:blip r:embed="rId3"/>
          <a:stretch>
            <a:fillRect/>
          </a:stretch>
        </p:blipFill>
        <p:spPr>
          <a:xfrm>
            <a:off x="3335783" y="1805321"/>
            <a:ext cx="1043394" cy="342841"/>
          </a:xfrm>
          <a:prstGeom prst="rect">
            <a:avLst/>
          </a:prstGeom>
        </p:spPr>
      </p:pic>
      <p:pic>
        <p:nvPicPr>
          <p:cNvPr id="29" name="Picture 28"/>
          <p:cNvPicPr>
            <a:picLocks noChangeAspect="1"/>
          </p:cNvPicPr>
          <p:nvPr/>
        </p:nvPicPr>
        <p:blipFill>
          <a:blip r:embed="rId3"/>
          <a:stretch>
            <a:fillRect/>
          </a:stretch>
        </p:blipFill>
        <p:spPr>
          <a:xfrm>
            <a:off x="7464189" y="1805321"/>
            <a:ext cx="1043394" cy="342841"/>
          </a:xfrm>
          <a:prstGeom prst="rect">
            <a:avLst/>
          </a:prstGeom>
        </p:spPr>
      </p:pic>
      <p:pic>
        <p:nvPicPr>
          <p:cNvPr id="21" name="Picture 4" descr="https://www.financialforce.com/wp-content/uploads/2017/06/FF-logo-2016-large.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4432993" y="1850325"/>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www.financialforce.com/wp-content/uploads/2017/06/FF-logo-2016-large.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8771380" y="1850631"/>
            <a:ext cx="1164286" cy="216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3614689" y="2344308"/>
            <a:ext cx="253596" cy="3473025"/>
            <a:chOff x="2090689" y="2344307"/>
            <a:chExt cx="253596" cy="3473025"/>
          </a:xfrm>
        </p:grpSpPr>
        <p:sp>
          <p:nvSpPr>
            <p:cNvPr id="23" name="Rectangle 22"/>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8" name="Rectangle 27"/>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3" name="Rectangle 3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4" name="Rectangle 3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5" name="Rectangle 3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6" name="Rectangle 3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7" name="Rectangle 3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8" name="Rectangle 3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40" name="Group 39"/>
          <p:cNvGrpSpPr/>
          <p:nvPr/>
        </p:nvGrpSpPr>
        <p:grpSpPr>
          <a:xfrm>
            <a:off x="4851933" y="2390917"/>
            <a:ext cx="253596" cy="3473025"/>
            <a:chOff x="2090689" y="2344307"/>
            <a:chExt cx="253596" cy="3473025"/>
          </a:xfrm>
        </p:grpSpPr>
        <p:sp>
          <p:nvSpPr>
            <p:cNvPr id="41" name="Rectangle 40"/>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Rectangle 41"/>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3" name="Rectangle 4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Rectangle 4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5" name="Rectangle 4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6" name="Rectangle 4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7" name="Rectangle 4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7" name="Group 6"/>
          <p:cNvGrpSpPr/>
          <p:nvPr/>
        </p:nvGrpSpPr>
        <p:grpSpPr>
          <a:xfrm>
            <a:off x="7826176" y="2514026"/>
            <a:ext cx="270399" cy="3415216"/>
            <a:chOff x="6302175" y="2514026"/>
            <a:chExt cx="270399" cy="3415216"/>
          </a:xfrm>
        </p:grpSpPr>
        <p:sp>
          <p:nvSpPr>
            <p:cNvPr id="50" name="Rectangle 49"/>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1" name="Rectangle 50"/>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3" name="Rectangle 52"/>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4" name="Rectangle 53"/>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6" name="Rectangle 55"/>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7" name="Rectangle 56"/>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67" name="Group 66"/>
          <p:cNvGrpSpPr/>
          <p:nvPr/>
        </p:nvGrpSpPr>
        <p:grpSpPr>
          <a:xfrm>
            <a:off x="9218324" y="2527196"/>
            <a:ext cx="270399" cy="3415216"/>
            <a:chOff x="6302175" y="2514026"/>
            <a:chExt cx="270399" cy="3415216"/>
          </a:xfrm>
        </p:grpSpPr>
        <p:sp>
          <p:nvSpPr>
            <p:cNvPr id="68" name="Rectangle 67"/>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69" name="Rectangle 68"/>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0" name="Rectangle 69"/>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1" name="Rectangle 70"/>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2" name="Rectangle 71"/>
            <p:cNvSpPr/>
            <p:nvPr/>
          </p:nvSpPr>
          <p:spPr>
            <a:xfrm>
              <a:off x="6302175" y="47679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3" name="Rectangle 72"/>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4" name="Rectangle 73"/>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sp>
        <p:nvSpPr>
          <p:cNvPr id="75" name="Rectangle 74"/>
          <p:cNvSpPr/>
          <p:nvPr/>
        </p:nvSpPr>
        <p:spPr>
          <a:xfrm>
            <a:off x="7645388" y="4695277"/>
            <a:ext cx="739862" cy="261610"/>
          </a:xfrm>
          <a:prstGeom prst="rect">
            <a:avLst/>
          </a:prstGeom>
        </p:spPr>
        <p:txBody>
          <a:bodyPr wrap="square">
            <a:spAutoFit/>
          </a:bodyPr>
          <a:lstStyle/>
          <a:p>
            <a:pPr lvl="0" algn="ctr">
              <a:defRPr/>
            </a:pPr>
            <a:r>
              <a:rPr lang="en-AU" sz="11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Phase 2</a:t>
            </a:r>
            <a:endPar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B</a:t>
            </a:r>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Smm7uRiUtU.JmH98qLiGs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snQemyh5tkKEejMZezUyN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CheeVWQrS6K2Fdi6IESCt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UMSnXMcyWU6PLMGUzHtFbA"/>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PPkFOdfQQmeT.hW6yJTT0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K4cFUID00q1F56rNrMIv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ds9tbQbCFEOip0LQzD18n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Q12kDLQyk6.uqCuZnf8I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ln>
      </a:spPr>
      <a:bodyPr wrap="square" lIns="88900" tIns="88900" rIns="88900" bIns="88900" rtlCol="0" anchor="ctr"/>
      <a:lstStyle>
        <a:defPPr>
          <a:lnSpc>
            <a:spcPct val="106000"/>
          </a:lnSpc>
          <a:buFont typeface="Wingdings 2" panose="05020102010507070707"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panose="020B0604020202020204"/>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4821</Words>
  <Application>Microsoft Office PowerPoint</Application>
  <PresentationFormat>Widescreen</PresentationFormat>
  <Paragraphs>705</Paragraphs>
  <Slides>20</Slides>
  <Notes>19</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30" baseType="lpstr">
      <vt:lpstr>Arial</vt:lpstr>
      <vt:lpstr>Calibri</vt:lpstr>
      <vt:lpstr>Calibri Light</vt:lpstr>
      <vt:lpstr>Open Sans</vt:lpstr>
      <vt:lpstr>Verdana</vt:lpstr>
      <vt:lpstr>Wingdings</vt:lpstr>
      <vt:lpstr>Wingdings 2</vt:lpstr>
      <vt:lpstr>Office Theme</vt:lpstr>
      <vt:lpstr>Deloitte_US_Onscreen</vt:lpstr>
      <vt:lpstr>think-cell Slide</vt:lpstr>
      <vt:lpstr>Inside Sherpa – Digital Internship</vt:lpstr>
      <vt:lpstr>Targeted Vendors for Further Assessment</vt:lpstr>
      <vt:lpstr>Evaluation | Commercials – Final Offer – Phase 1 only</vt:lpstr>
      <vt:lpstr>Next Steps | Implementation Plan</vt:lpstr>
      <vt:lpstr>PowerPoint Presentation</vt:lpstr>
      <vt:lpstr>RFP Evaluation | Functional Requirements </vt:lpstr>
      <vt:lpstr>RFP Evaluation | Use Cases</vt:lpstr>
      <vt:lpstr>Scope of Service - Comparison</vt:lpstr>
      <vt:lpstr>PowerPoint Presentation</vt:lpstr>
      <vt:lpstr>Provider High Level Assessment</vt:lpstr>
      <vt:lpstr>Provider High Level Assessment</vt:lpstr>
      <vt:lpstr>Provider High Level Assessment</vt:lpstr>
      <vt:lpstr>Provider High Level Assessment</vt:lpstr>
      <vt:lpstr>PowerPoint Presentation</vt:lpstr>
      <vt:lpstr>RFP Evaluation | Commercials – Summary </vt:lpstr>
      <vt:lpstr>RFP Evaluation | Commercials – NETSUITE</vt:lpstr>
      <vt:lpstr>Pricing Assumptions</vt:lpstr>
      <vt:lpstr>RFP Evaluation | Commercials – ORACLE</vt:lpstr>
      <vt:lpstr>Pricing Assumptions</vt:lpstr>
      <vt:lpstr>RFP Evaluation | Commercials – FinancialForce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Sherpa – Digital Internship</dc:title>
  <dc:creator>Nihal Hassanien Nihal HAssanien</dc:creator>
  <cp:lastModifiedBy>Nihal Hassanien Nihal HAssanien</cp:lastModifiedBy>
  <cp:revision>1</cp:revision>
  <dcterms:created xsi:type="dcterms:W3CDTF">2020-11-12T21:21:13Z</dcterms:created>
  <dcterms:modified xsi:type="dcterms:W3CDTF">2020-11-12T21:29:48Z</dcterms:modified>
</cp:coreProperties>
</file>