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344" r:id="rId3"/>
    <p:sldId id="351" r:id="rId4"/>
    <p:sldId id="349" r:id="rId5"/>
    <p:sldId id="352" r:id="rId6"/>
    <p:sldId id="353" r:id="rId7"/>
    <p:sldId id="3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 id="351"/>
          </p14:sldIdLst>
        </p14:section>
        <p14:section name="Module 2" id="{8854123B-E4B3-4D6C-86B0-9E6ACC191446}">
          <p14:sldIdLst>
            <p14:sldId id="349"/>
            <p14:sldId id="352"/>
          </p14:sldIdLst>
        </p14:section>
        <p14:section name="Module 3" id="{3C8133C5-4B1C-4E46-AE33-CC30E57F79B8}">
          <p14:sldIdLst>
            <p14:sldId id="353"/>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58" d="100"/>
          <a:sy n="58"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COST Analysis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28935647806510006"/>
          <c:y val="0.22091090823186049"/>
          <c:w val="0.69681142628901971"/>
          <c:h val="0.51348352910217454"/>
        </c:manualLayout>
      </c:layout>
      <c:barChart>
        <c:barDir val="bar"/>
        <c:grouping val="clustered"/>
        <c:varyColors val="0"/>
        <c:ser>
          <c:idx val="0"/>
          <c:order val="0"/>
          <c:tx>
            <c:strRef>
              <c:f>Sheet1!$B$1</c:f>
              <c:strCache>
                <c:ptCount val="1"/>
                <c:pt idx="0">
                  <c:v>Series 1</c:v>
                </c:pt>
              </c:strCache>
            </c:strRef>
          </c:tx>
          <c:spPr>
            <a:pattFill prst="ltUpDiag">
              <a:fgClr>
                <a:schemeClr val="accent5"/>
              </a:fgClr>
              <a:bgClr>
                <a:schemeClr val="lt1"/>
              </a:bgClr>
            </a:pattFill>
            <a:ln>
              <a:noFill/>
            </a:ln>
            <a:effectLst/>
          </c:spPr>
          <c:invertIfNegative val="0"/>
          <c:dLbls>
            <c:dLbl>
              <c:idx val="0"/>
              <c:tx>
                <c:rich>
                  <a:bodyPr/>
                  <a:lstStyle/>
                  <a:p>
                    <a:r>
                      <a:rPr lang="en-US" sz="1000"/>
                      <a:t>4.3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89B-4AC0-B097-124A0FD3F7B7}"/>
                </c:ext>
              </c:extLst>
            </c:dLbl>
            <c:dLbl>
              <c:idx val="1"/>
              <c:tx>
                <c:rich>
                  <a:bodyPr/>
                  <a:lstStyle/>
                  <a:p>
                    <a:r>
                      <a:rPr lang="en-US" sz="1000"/>
                      <a:t>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89B-4AC0-B097-124A0FD3F7B7}"/>
                </c:ext>
              </c:extLst>
            </c:dLbl>
            <c:dLbl>
              <c:idx val="2"/>
              <c:tx>
                <c:rich>
                  <a:bodyPr/>
                  <a:lstStyle/>
                  <a:p>
                    <a:r>
                      <a:rPr lang="en-US" sz="1000"/>
                      <a:t>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89B-4AC0-B097-124A0FD3F7B7}"/>
                </c:ext>
              </c:extLst>
            </c:dLbl>
            <c:dLbl>
              <c:idx val="3"/>
              <c:tx>
                <c:rich>
                  <a:bodyPr/>
                  <a:lstStyle/>
                  <a:p>
                    <a:r>
                      <a:rPr lang="en-US" sz="1000"/>
                      <a:t>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89B-4AC0-B097-124A0FD3F7B7}"/>
                </c:ext>
              </c:extLst>
            </c:dLbl>
            <c:spPr>
              <a:solidFill>
                <a:schemeClr val="accent5">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5">
                          <a:lumMod val="60000"/>
                          <a:lumOff val="40000"/>
                        </a:schemeClr>
                      </a:solidFill>
                    </a:ln>
                    <a:effectLst/>
                  </c:spPr>
                </c15:leaderLines>
              </c:ext>
            </c:extLst>
          </c:dLbls>
          <c:errBars>
            <c:errBarType val="both"/>
            <c:errValType val="stdErr"/>
            <c:noEndCap val="0"/>
            <c:spPr>
              <a:noFill/>
              <a:ln w="9525">
                <a:solidFill>
                  <a:schemeClr val="accent5">
                    <a:lumMod val="60000"/>
                    <a:lumOff val="40000"/>
                  </a:schemeClr>
                </a:solidFill>
                <a:round/>
              </a:ln>
              <a:effectLst>
                <a:glow rad="25400">
                  <a:schemeClr val="lt1"/>
                </a:glow>
              </a:effectLst>
            </c:spPr>
          </c:errBars>
          <c:cat>
            <c:strRef>
              <c:f>Sheet1!$A$2:$A$5</c:f>
              <c:strCache>
                <c:ptCount val="4"/>
                <c:pt idx="0">
                  <c:v>Implementation Cost</c:v>
                </c:pt>
                <c:pt idx="1">
                  <c:v>Initial License Fee</c:v>
                </c:pt>
                <c:pt idx="2">
                  <c:v>Customizations</c:v>
                </c:pt>
                <c:pt idx="3">
                  <c:v>Third Party Services</c:v>
                </c:pt>
              </c:strCache>
            </c:strRef>
          </c:cat>
          <c:val>
            <c:numRef>
              <c:f>Sheet1!$B$2:$B$5</c:f>
              <c:numCache>
                <c:formatCode>General</c:formatCode>
                <c:ptCount val="4"/>
                <c:pt idx="0">
                  <c:v>4.3</c:v>
                </c:pt>
                <c:pt idx="1">
                  <c:v>2.5</c:v>
                </c:pt>
                <c:pt idx="2">
                  <c:v>1.5</c:v>
                </c:pt>
                <c:pt idx="3">
                  <c:v>2.2999999999999998</c:v>
                </c:pt>
              </c:numCache>
            </c:numRef>
          </c:val>
          <c:extLst>
            <c:ext xmlns:c16="http://schemas.microsoft.com/office/drawing/2014/chart" uri="{C3380CC4-5D6E-409C-BE32-E72D297353CC}">
              <c16:uniqueId val="{00000004-889B-4AC0-B097-124A0FD3F7B7}"/>
            </c:ext>
          </c:extLst>
        </c:ser>
        <c:dLbls>
          <c:showLegendKey val="0"/>
          <c:showVal val="1"/>
          <c:showCatName val="0"/>
          <c:showSerName val="0"/>
          <c:showPercent val="0"/>
          <c:showBubbleSize val="0"/>
        </c:dLbls>
        <c:gapWidth val="269"/>
        <c:overlap val="-20"/>
        <c:axId val="703289188"/>
        <c:axId val="579778691"/>
      </c:barChart>
      <c:catAx>
        <c:axId val="70328918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Axis Title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0"/>
        <c:majorTickMark val="none"/>
        <c:minorTickMark val="none"/>
        <c:tickLblPos val="nextTo"/>
        <c:spPr>
          <a:noFill/>
          <a:ln w="3175" cap="flat" cmpd="sng" algn="ctr">
            <a:solidFill>
              <a:schemeClr val="accent5">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579778691"/>
        <c:crosses val="autoZero"/>
        <c:auto val="1"/>
        <c:lblAlgn val="ctr"/>
        <c:lblOffset val="100"/>
        <c:noMultiLvlLbl val="0"/>
      </c:catAx>
      <c:valAx>
        <c:axId val="579778691"/>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in Million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03289188"/>
        <c:crosses val="autoZero"/>
        <c:crossBetween val="between"/>
      </c:valAx>
      <c:spPr>
        <a:noFill/>
        <a:ln>
          <a:noFill/>
        </a:ln>
        <a:effectLst/>
      </c:spPr>
    </c:plotArea>
    <c:plotVisOnly val="1"/>
    <c:dispBlanksAs val="gap"/>
    <c:showDLblsOverMax val="0"/>
  </c:chart>
  <c:spPr>
    <a:solidFill>
      <a:schemeClr val="accent5"/>
    </a:solidFill>
    <a:ln w="9525" cap="flat" cmpd="sng" algn="ctr">
      <a:solidFill>
        <a:schemeClr val="accent5"/>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6">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9/11/2020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9276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254671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37573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A235F9-A881-43C7-9EBF-7A1DA7D6B709}"/>
              </a:ext>
            </a:extLst>
          </p:cNvPr>
          <p:cNvPicPr>
            <a:picLocks noChangeAspect="1"/>
          </p:cNvPicPr>
          <p:nvPr/>
        </p:nvPicPr>
        <p:blipFill>
          <a:blip r:embed="rId3"/>
          <a:stretch>
            <a:fillRect/>
          </a:stretch>
        </p:blipFill>
        <p:spPr>
          <a:xfrm>
            <a:off x="5900758" y="1712124"/>
            <a:ext cx="5975024" cy="3433751"/>
          </a:xfrm>
          <a:prstGeom prst="rect">
            <a:avLst/>
          </a:prstGeom>
        </p:spPr>
      </p:pic>
      <p:sp>
        <p:nvSpPr>
          <p:cNvPr id="5" name="Content Placeholder 4"/>
          <p:cNvSpPr>
            <a:spLocks noGrp="1"/>
          </p:cNvSpPr>
          <p:nvPr>
            <p:ph sz="quarter" idx="16"/>
          </p:nvPr>
        </p:nvSpPr>
        <p:spPr>
          <a:xfrm>
            <a:off x="6048129" y="789505"/>
            <a:ext cx="5727011" cy="5315873"/>
          </a:xfrm>
          <a:ln>
            <a:solidFill>
              <a:schemeClr val="accent5">
                <a:lumMod val="60000"/>
                <a:lumOff val="40000"/>
              </a:schemeClr>
            </a:solidFill>
          </a:ln>
        </p:spPr>
        <p:txBody>
          <a:bodyPr/>
          <a:lstStyle/>
          <a:p>
            <a:pPr lvl="1"/>
            <a:r>
              <a:rPr lang="en-US" sz="1800" noProof="0" dirty="0">
                <a:latin typeface="Times New Roman" panose="02020603050405020304" pitchFamily="18" charset="0"/>
                <a:cs typeface="Times New Roman" panose="02020603050405020304" pitchFamily="18" charset="0"/>
              </a:rPr>
              <a:t>Usability of the Solution </a:t>
            </a:r>
          </a:p>
          <a:p>
            <a:pPr lvl="2"/>
            <a:endParaRPr lang="en-US" noProof="0" dirty="0"/>
          </a:p>
        </p:txBody>
      </p:sp>
      <p:sp>
        <p:nvSpPr>
          <p:cNvPr id="6" name="Text Placeholder 5"/>
          <p:cNvSpPr>
            <a:spLocks noGrp="1"/>
          </p:cNvSpPr>
          <p:nvPr>
            <p:ph type="body" sz="quarter" idx="13"/>
          </p:nvPr>
        </p:nvSpPr>
        <p:spPr>
          <a:xfrm>
            <a:off x="473123" y="277133"/>
            <a:ext cx="9163050" cy="373021"/>
          </a:xfrm>
        </p:spPr>
        <p:txBody>
          <a:bodyPr/>
          <a:lstStyle/>
          <a:p>
            <a:r>
              <a:rPr lang="en-US" b="1" noProof="0" dirty="0"/>
              <a:t>Client Discovery</a:t>
            </a:r>
          </a:p>
        </p:txBody>
      </p:sp>
      <p:sp>
        <p:nvSpPr>
          <p:cNvPr id="8" name="Content Placeholder 4"/>
          <p:cNvSpPr txBox="1">
            <a:spLocks/>
          </p:cNvSpPr>
          <p:nvPr/>
        </p:nvSpPr>
        <p:spPr>
          <a:xfrm>
            <a:off x="279438" y="789505"/>
            <a:ext cx="5727011" cy="5315872"/>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latin typeface="Times New Roman" panose="02020603050405020304" pitchFamily="18" charset="0"/>
                <a:cs typeface="Times New Roman" panose="02020603050405020304" pitchFamily="18" charset="0"/>
              </a:rPr>
              <a:t>Technology Architecture </a:t>
            </a:r>
          </a:p>
          <a:p>
            <a:pPr lvl="2"/>
            <a:endParaRPr lang="en-AU" dirty="0"/>
          </a:p>
        </p:txBody>
      </p:sp>
      <p:sp>
        <p:nvSpPr>
          <p:cNvPr id="10" name="Text Placeholder 1"/>
          <p:cNvSpPr txBox="1">
            <a:spLocks/>
          </p:cNvSpPr>
          <p:nvPr/>
        </p:nvSpPr>
        <p:spPr>
          <a:xfrm>
            <a:off x="508761" y="1062705"/>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endParaRPr lang="en-AU" sz="1100" i="1" dirty="0"/>
          </a:p>
        </p:txBody>
      </p:sp>
      <p:pic>
        <p:nvPicPr>
          <p:cNvPr id="13" name="Picture 12">
            <a:extLst>
              <a:ext uri="{FF2B5EF4-FFF2-40B4-BE49-F238E27FC236}">
                <a16:creationId xmlns:a16="http://schemas.microsoft.com/office/drawing/2014/main" id="{4857EAA2-3CC8-4F5B-8F2D-3722D1E55496}"/>
              </a:ext>
            </a:extLst>
          </p:cNvPr>
          <p:cNvPicPr>
            <a:picLocks noChangeAspect="1"/>
          </p:cNvPicPr>
          <p:nvPr/>
        </p:nvPicPr>
        <p:blipFill>
          <a:blip r:embed="rId4"/>
          <a:stretch>
            <a:fillRect/>
          </a:stretch>
        </p:blipFill>
        <p:spPr>
          <a:xfrm>
            <a:off x="385127" y="1518576"/>
            <a:ext cx="5515631" cy="3857729"/>
          </a:xfrm>
          <a:prstGeom prst="rect">
            <a:avLst/>
          </a:prstGeom>
        </p:spPr>
      </p:pic>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3123" y="277133"/>
            <a:ext cx="9163050" cy="373021"/>
          </a:xfrm>
        </p:spPr>
        <p:txBody>
          <a:bodyPr/>
          <a:lstStyle/>
          <a:p>
            <a:r>
              <a:rPr lang="en-US" b="1" noProof="0" dirty="0"/>
              <a:t>Client Discovery</a:t>
            </a:r>
          </a:p>
        </p:txBody>
      </p:sp>
      <p:sp>
        <p:nvSpPr>
          <p:cNvPr id="7" name="Content Placeholder 4"/>
          <p:cNvSpPr txBox="1">
            <a:spLocks/>
          </p:cNvSpPr>
          <p:nvPr/>
        </p:nvSpPr>
        <p:spPr>
          <a:xfrm>
            <a:off x="644642" y="1183316"/>
            <a:ext cx="5361808" cy="4331219"/>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latin typeface="Times New Roman" panose="02020603050405020304" pitchFamily="18" charset="0"/>
                <a:cs typeface="Times New Roman" panose="02020603050405020304" pitchFamily="18" charset="0"/>
              </a:rPr>
              <a:t>Technology Delivery </a:t>
            </a:r>
          </a:p>
          <a:p>
            <a:pPr lvl="2"/>
            <a:endParaRPr lang="en-AU" dirty="0"/>
          </a:p>
        </p:txBody>
      </p:sp>
      <p:sp>
        <p:nvSpPr>
          <p:cNvPr id="9" name="Content Placeholder 4"/>
          <p:cNvSpPr txBox="1">
            <a:spLocks/>
          </p:cNvSpPr>
          <p:nvPr/>
        </p:nvSpPr>
        <p:spPr>
          <a:xfrm>
            <a:off x="6162577" y="1178249"/>
            <a:ext cx="5612563" cy="433121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2000" dirty="0">
                <a:latin typeface="Times New Roman" panose="02020603050405020304" pitchFamily="18" charset="0"/>
                <a:cs typeface="Times New Roman" panose="02020603050405020304" pitchFamily="18" charset="0"/>
              </a:rPr>
              <a:t>Technology Framework and Compatibility</a:t>
            </a:r>
          </a:p>
          <a:p>
            <a:pPr lvl="1"/>
            <a:r>
              <a:rPr lang="en-AU" dirty="0"/>
              <a:t> </a:t>
            </a:r>
          </a:p>
          <a:p>
            <a:pPr lvl="2"/>
            <a:r>
              <a:rPr lang="en-US" sz="1800" dirty="0">
                <a:latin typeface="Times New Roman" panose="02020603050405020304" pitchFamily="18" charset="0"/>
                <a:cs typeface="Times New Roman" panose="02020603050405020304" pitchFamily="18" charset="0"/>
              </a:rPr>
              <a:t>Cost – Effective              </a:t>
            </a:r>
          </a:p>
          <a:p>
            <a:pPr lvl="2"/>
            <a:r>
              <a:rPr lang="en-US" sz="1800" dirty="0">
                <a:latin typeface="Times New Roman" panose="02020603050405020304" pitchFamily="18" charset="0"/>
                <a:cs typeface="Times New Roman" panose="02020603050405020304" pitchFamily="18" charset="0"/>
              </a:rPr>
              <a:t>Security and authentication are key prioritizations</a:t>
            </a:r>
          </a:p>
          <a:p>
            <a:pPr lvl="2"/>
            <a:r>
              <a:rPr lang="en-US" sz="1800" dirty="0">
                <a:latin typeface="Times New Roman" panose="02020603050405020304" pitchFamily="18" charset="0"/>
                <a:cs typeface="Times New Roman" panose="02020603050405020304" pitchFamily="18" charset="0"/>
              </a:rPr>
              <a:t>Strong database </a:t>
            </a:r>
          </a:p>
          <a:p>
            <a:pPr lvl="2"/>
            <a:r>
              <a:rPr lang="en-US" sz="1800" dirty="0">
                <a:latin typeface="Times New Roman" panose="02020603050405020304" pitchFamily="18" charset="0"/>
                <a:cs typeface="Times New Roman" panose="02020603050405020304" pitchFamily="18" charset="0"/>
              </a:rPr>
              <a:t>Can alert and detect errors and avoid errors as well</a:t>
            </a:r>
          </a:p>
          <a:p>
            <a:pPr lvl="2"/>
            <a:r>
              <a:rPr lang="en-US" sz="1800" dirty="0">
                <a:latin typeface="Times New Roman" panose="02020603050405020304" pitchFamily="18" charset="0"/>
                <a:cs typeface="Times New Roman" panose="02020603050405020304" pitchFamily="18" charset="0"/>
              </a:rPr>
              <a:t>Strong AI</a:t>
            </a:r>
          </a:p>
          <a:p>
            <a:pPr lvl="2"/>
            <a:r>
              <a:rPr lang="en-US" sz="1800" dirty="0">
                <a:latin typeface="Times New Roman" panose="02020603050405020304" pitchFamily="18" charset="0"/>
                <a:cs typeface="Times New Roman" panose="02020603050405020304" pitchFamily="18" charset="0"/>
              </a:rPr>
              <a:t>Faster &amp; Reliable</a:t>
            </a:r>
          </a:p>
          <a:p>
            <a:pPr lvl="2"/>
            <a:r>
              <a:rPr lang="en-US" sz="1800" dirty="0">
                <a:latin typeface="Times New Roman" panose="02020603050405020304" pitchFamily="18" charset="0"/>
                <a:cs typeface="Times New Roman" panose="02020603050405020304" pitchFamily="18" charset="0"/>
              </a:rPr>
              <a:t>Automated</a:t>
            </a:r>
          </a:p>
          <a:p>
            <a:pPr lvl="2"/>
            <a:endParaRPr lang="en-AU" dirty="0"/>
          </a:p>
        </p:txBody>
      </p:sp>
      <p:sp>
        <p:nvSpPr>
          <p:cNvPr id="10" name="Text Placeholder 1"/>
          <p:cNvSpPr txBox="1">
            <a:spLocks/>
          </p:cNvSpPr>
          <p:nvPr/>
        </p:nvSpPr>
        <p:spPr>
          <a:xfrm>
            <a:off x="508761" y="1062705"/>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endParaRPr lang="en-AU" sz="1100" i="1" dirty="0"/>
          </a:p>
        </p:txBody>
      </p:sp>
      <p:sp>
        <p:nvSpPr>
          <p:cNvPr id="11" name="TextBox 10">
            <a:extLst>
              <a:ext uri="{FF2B5EF4-FFF2-40B4-BE49-F238E27FC236}">
                <a16:creationId xmlns:a16="http://schemas.microsoft.com/office/drawing/2014/main" id="{6AF3B0BF-23D3-484C-9E76-080F40340211}"/>
              </a:ext>
            </a:extLst>
          </p:cNvPr>
          <p:cNvSpPr txBox="1"/>
          <p:nvPr/>
        </p:nvSpPr>
        <p:spPr>
          <a:xfrm>
            <a:off x="644642" y="1401082"/>
            <a:ext cx="4032682" cy="3885551"/>
          </a:xfrm>
          <a:prstGeom prst="rect">
            <a:avLst/>
          </a:prstGeom>
          <a:noFill/>
        </p:spPr>
        <p:txBody>
          <a:bodyPr wrap="square">
            <a:spAutoFit/>
          </a:bodyPr>
          <a:lstStyle/>
          <a:p>
            <a:pPr marL="342900" lvl="1" indent="-342900">
              <a:lnSpc>
                <a:spcPct val="200000"/>
              </a:lnSpc>
              <a:buFont typeface="+mj-lt"/>
              <a:buAutoNum type="arabicPeriod"/>
            </a:pPr>
            <a:r>
              <a:rPr lang="en-AU" sz="1800" b="0" dirty="0">
                <a:latin typeface="Times New Roman" panose="02020603050405020304" charset="0"/>
                <a:cs typeface="Times New Roman" panose="02020603050405020304" charset="0"/>
              </a:rPr>
              <a:t>Branch Banking </a:t>
            </a:r>
          </a:p>
          <a:p>
            <a:pPr marL="342900" lvl="1" indent="-342900">
              <a:lnSpc>
                <a:spcPct val="200000"/>
              </a:lnSpc>
              <a:buFont typeface="+mj-lt"/>
              <a:buAutoNum type="arabicPeriod"/>
            </a:pPr>
            <a:r>
              <a:rPr lang="en-AU" sz="1800" b="0" dirty="0">
                <a:latin typeface="Times New Roman" panose="02020603050405020304" charset="0"/>
                <a:cs typeface="Times New Roman" panose="02020603050405020304" charset="0"/>
              </a:rPr>
              <a:t>Mobile Banking </a:t>
            </a:r>
          </a:p>
          <a:p>
            <a:pPr marL="342900" lvl="1" indent="-342900">
              <a:lnSpc>
                <a:spcPct val="200000"/>
              </a:lnSpc>
              <a:buFont typeface="+mj-lt"/>
              <a:buAutoNum type="arabicPeriod"/>
            </a:pPr>
            <a:r>
              <a:rPr lang="en-AU" sz="1800" b="0" dirty="0">
                <a:latin typeface="Times New Roman" panose="02020603050405020304" charset="0"/>
                <a:cs typeface="Times New Roman" panose="02020603050405020304" charset="0"/>
              </a:rPr>
              <a:t>ATM Channel of Banking </a:t>
            </a:r>
          </a:p>
          <a:p>
            <a:pPr marL="342900" lvl="1" indent="-342900">
              <a:lnSpc>
                <a:spcPct val="200000"/>
              </a:lnSpc>
              <a:buFont typeface="+mj-lt"/>
              <a:buAutoNum type="arabicPeriod"/>
            </a:pPr>
            <a:r>
              <a:rPr lang="en-AU" sz="1800" b="0" dirty="0">
                <a:latin typeface="Times New Roman" panose="02020603050405020304" charset="0"/>
                <a:cs typeface="Times New Roman" panose="02020603050405020304" charset="0"/>
              </a:rPr>
              <a:t>Mobile Banking or Phone Banking, Tele-Banking </a:t>
            </a:r>
          </a:p>
          <a:p>
            <a:pPr marL="342900" lvl="1" indent="-342900">
              <a:lnSpc>
                <a:spcPct val="200000"/>
              </a:lnSpc>
              <a:buFont typeface="+mj-lt"/>
              <a:buAutoNum type="arabicPeriod"/>
            </a:pPr>
            <a:r>
              <a:rPr lang="en-AU" sz="1800" b="0" dirty="0">
                <a:latin typeface="Times New Roman" panose="02020603050405020304" charset="0"/>
                <a:cs typeface="Times New Roman" panose="02020603050405020304" charset="0"/>
              </a:rPr>
              <a:t>Internet Banking, Online Banking, E-Banking</a:t>
            </a:r>
            <a:endParaRPr lang="en-US" dirty="0"/>
          </a:p>
        </p:txBody>
      </p:sp>
    </p:spTree>
    <p:extLst>
      <p:ext uri="{BB962C8B-B14F-4D97-AF65-F5344CB8AC3E}">
        <p14:creationId xmlns:p14="http://schemas.microsoft.com/office/powerpoint/2010/main" val="2139165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364299" y="1962197"/>
            <a:ext cx="7546250" cy="3294064"/>
          </a:xfrm>
          <a:ln>
            <a:solidFill>
              <a:schemeClr val="accent5">
                <a:lumMod val="60000"/>
                <a:lumOff val="40000"/>
              </a:schemeClr>
            </a:solidFill>
          </a:ln>
        </p:spPr>
        <p:txBody>
          <a:bodyPr/>
          <a:lstStyle/>
          <a:p>
            <a:pPr lvl="1"/>
            <a:r>
              <a:rPr lang="en-AU" sz="1800" dirty="0"/>
              <a:t>Value Analysis</a:t>
            </a:r>
          </a:p>
          <a:p>
            <a:pPr lvl="2"/>
            <a:endParaRPr lang="en-US" noProof="0" dirty="0"/>
          </a:p>
        </p:txBody>
      </p:sp>
      <p:sp>
        <p:nvSpPr>
          <p:cNvPr id="6" name="Text Placeholder 5"/>
          <p:cNvSpPr>
            <a:spLocks noGrp="1"/>
          </p:cNvSpPr>
          <p:nvPr>
            <p:ph type="body" sz="quarter" idx="13"/>
          </p:nvPr>
        </p:nvSpPr>
        <p:spPr>
          <a:xfrm>
            <a:off x="202614" y="247854"/>
            <a:ext cx="9163050" cy="373021"/>
          </a:xfrm>
        </p:spPr>
        <p:txBody>
          <a:bodyPr/>
          <a:lstStyle/>
          <a:p>
            <a:r>
              <a:rPr lang="en-US" dirty="0"/>
              <a:t>Business Case</a:t>
            </a:r>
          </a:p>
        </p:txBody>
      </p:sp>
      <p:sp>
        <p:nvSpPr>
          <p:cNvPr id="8" name="Content Placeholder 4"/>
          <p:cNvSpPr txBox="1">
            <a:spLocks/>
          </p:cNvSpPr>
          <p:nvPr/>
        </p:nvSpPr>
        <p:spPr>
          <a:xfrm>
            <a:off x="464525" y="1962197"/>
            <a:ext cx="3440917" cy="3257459"/>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Feasibility</a:t>
            </a:r>
          </a:p>
          <a:p>
            <a:pPr lvl="2"/>
            <a:endParaRPr lang="en-AU" dirty="0"/>
          </a:p>
        </p:txBody>
      </p:sp>
      <p:sp>
        <p:nvSpPr>
          <p:cNvPr id="11" name="TextBox 10">
            <a:extLst>
              <a:ext uri="{FF2B5EF4-FFF2-40B4-BE49-F238E27FC236}">
                <a16:creationId xmlns:a16="http://schemas.microsoft.com/office/drawing/2014/main" id="{AC72206E-3AE7-40FA-A0C9-3DFCEC55C83B}"/>
              </a:ext>
            </a:extLst>
          </p:cNvPr>
          <p:cNvSpPr txBox="1"/>
          <p:nvPr/>
        </p:nvSpPr>
        <p:spPr>
          <a:xfrm>
            <a:off x="657610" y="2551837"/>
            <a:ext cx="2788975" cy="1754326"/>
          </a:xfrm>
          <a:prstGeom prst="rect">
            <a:avLst/>
          </a:prstGeom>
          <a:noFill/>
        </p:spPr>
        <p:txBody>
          <a:bodyPr wrap="square">
            <a:spAutoFit/>
          </a:bodyPr>
          <a:lstStyle/>
          <a:p>
            <a:r>
              <a:rPr lang="en-US" dirty="0"/>
              <a:t>Things to consider: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Technical Feasibility                         </a:t>
            </a:r>
          </a:p>
          <a:p>
            <a:pPr marL="285750" indent="-285750">
              <a:buFont typeface="Arial" panose="020B0604020202020204" pitchFamily="34" charset="0"/>
              <a:buChar char="•"/>
            </a:pPr>
            <a:r>
              <a:rPr lang="en-US" dirty="0"/>
              <a:t>Economic Feasibility </a:t>
            </a:r>
          </a:p>
          <a:p>
            <a:pPr marL="285750" indent="-285750">
              <a:buFont typeface="Arial" panose="020B0604020202020204" pitchFamily="34" charset="0"/>
              <a:buChar char="•"/>
            </a:pPr>
            <a:r>
              <a:rPr lang="en-US" dirty="0"/>
              <a:t>Operational Feasibility                         </a:t>
            </a:r>
          </a:p>
          <a:p>
            <a:pPr marL="285750" indent="-285750">
              <a:buFont typeface="Arial" panose="020B0604020202020204" pitchFamily="34" charset="0"/>
              <a:buChar char="•"/>
            </a:pPr>
            <a:r>
              <a:rPr lang="en-US" dirty="0"/>
              <a:t>Legal Feasibility</a:t>
            </a:r>
          </a:p>
        </p:txBody>
      </p:sp>
      <p:sp>
        <p:nvSpPr>
          <p:cNvPr id="12" name="TextBox 11">
            <a:extLst>
              <a:ext uri="{FF2B5EF4-FFF2-40B4-BE49-F238E27FC236}">
                <a16:creationId xmlns:a16="http://schemas.microsoft.com/office/drawing/2014/main" id="{7BCAD852-3AE2-4AAC-A57F-0094F184A8A5}"/>
              </a:ext>
            </a:extLst>
          </p:cNvPr>
          <p:cNvSpPr txBox="1"/>
          <p:nvPr/>
        </p:nvSpPr>
        <p:spPr>
          <a:xfrm>
            <a:off x="4495733" y="2593566"/>
            <a:ext cx="7414816" cy="2031325"/>
          </a:xfrm>
          <a:prstGeom prst="rect">
            <a:avLst/>
          </a:prstGeom>
          <a:noFill/>
        </p:spPr>
        <p:txBody>
          <a:bodyPr wrap="square">
            <a:spAutoFit/>
          </a:bodyPr>
          <a:lstStyle/>
          <a:p>
            <a:r>
              <a:rPr lang="en-US" dirty="0"/>
              <a:t>Value Chain Analytics Tool (VCAT) supports Deloitte's approach to helping companies comprehensively review their  value chain and begin to assess alignment with current transfer pricing arrangements. This innovative technology creates a context to begin pricing transactions between entities by assessing the relative contributions made by each entity to the overall business. Essentially comparing their impacts so we can get off on the right start when choosing a solution. </a:t>
            </a:r>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56795" y="101766"/>
            <a:ext cx="9163050" cy="373021"/>
          </a:xfrm>
        </p:spPr>
        <p:txBody>
          <a:bodyPr/>
          <a:lstStyle/>
          <a:p>
            <a:r>
              <a:rPr lang="en-US" dirty="0"/>
              <a:t>Business Case</a:t>
            </a:r>
          </a:p>
        </p:txBody>
      </p:sp>
      <p:sp>
        <p:nvSpPr>
          <p:cNvPr id="7" name="Content Placeholder 4"/>
          <p:cNvSpPr txBox="1">
            <a:spLocks/>
          </p:cNvSpPr>
          <p:nvPr/>
        </p:nvSpPr>
        <p:spPr>
          <a:xfrm>
            <a:off x="1586148" y="602814"/>
            <a:ext cx="9555463" cy="3252856"/>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Costs</a:t>
            </a:r>
          </a:p>
          <a:p>
            <a:pPr lvl="2"/>
            <a:endParaRPr lang="en-AU" dirty="0"/>
          </a:p>
        </p:txBody>
      </p:sp>
      <p:sp>
        <p:nvSpPr>
          <p:cNvPr id="9" name="Content Placeholder 4"/>
          <p:cNvSpPr txBox="1">
            <a:spLocks/>
          </p:cNvSpPr>
          <p:nvPr/>
        </p:nvSpPr>
        <p:spPr>
          <a:xfrm>
            <a:off x="1586147" y="4061000"/>
            <a:ext cx="9555463" cy="281582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Benefits</a:t>
            </a:r>
          </a:p>
          <a:p>
            <a:pPr marL="285750" lvl="1" indent="-285750">
              <a:buFont typeface="Arial" panose="020B0604020202020204" pitchFamily="34" charset="0"/>
              <a:buChar char="•"/>
            </a:pPr>
            <a:r>
              <a:rPr lang="en-AU" sz="1800" dirty="0"/>
              <a:t>Single access point for all financial services ad products</a:t>
            </a:r>
          </a:p>
          <a:p>
            <a:pPr marL="285750" lvl="1" indent="-285750">
              <a:buFont typeface="Arial" panose="020B0604020202020204" pitchFamily="34" charset="0"/>
              <a:buChar char="•"/>
            </a:pPr>
            <a:r>
              <a:rPr lang="en-AU" sz="1800" dirty="0"/>
              <a:t>Banking at customers own convenience, global and 24/7 client access to their info</a:t>
            </a:r>
          </a:p>
          <a:p>
            <a:pPr marL="285750" lvl="1" indent="-285750">
              <a:buFont typeface="Arial" panose="020B0604020202020204" pitchFamily="34" charset="0"/>
              <a:buChar char="•"/>
            </a:pPr>
            <a:r>
              <a:rPr lang="en-AU" sz="1800" dirty="0"/>
              <a:t>Ensure better monitoring, data collection and analysis</a:t>
            </a:r>
          </a:p>
          <a:p>
            <a:pPr marL="285750" lvl="1" indent="-285750">
              <a:buFont typeface="Arial" panose="020B0604020202020204" pitchFamily="34" charset="0"/>
              <a:buChar char="•"/>
            </a:pPr>
            <a:r>
              <a:rPr lang="en-AU" sz="1800" dirty="0"/>
              <a:t>Can create international competition $$$</a:t>
            </a:r>
          </a:p>
          <a:p>
            <a:pPr marL="285750" lvl="1" indent="-285750">
              <a:buFont typeface="Arial" panose="020B0604020202020204" pitchFamily="34" charset="0"/>
              <a:buChar char="•"/>
            </a:pPr>
            <a:r>
              <a:rPr lang="en-AU" sz="1800" dirty="0"/>
              <a:t>Higher availability and better banking data</a:t>
            </a:r>
          </a:p>
          <a:p>
            <a:pPr lvl="1"/>
            <a:endParaRPr lang="en-AU" sz="1800" dirty="0"/>
          </a:p>
          <a:p>
            <a:pPr marL="285750" lvl="1" indent="-285750">
              <a:buFont typeface="Arial" panose="020B0604020202020204" pitchFamily="34" charset="0"/>
              <a:buChar char="•"/>
            </a:pPr>
            <a:endParaRPr lang="en-AU" sz="1800" dirty="0"/>
          </a:p>
          <a:p>
            <a:pPr lvl="2"/>
            <a:endParaRPr lang="en-AU" dirty="0"/>
          </a:p>
        </p:txBody>
      </p:sp>
      <p:graphicFrame>
        <p:nvGraphicFramePr>
          <p:cNvPr id="4" name="Chart 15">
            <a:extLst>
              <a:ext uri="{FF2B5EF4-FFF2-40B4-BE49-F238E27FC236}">
                <a16:creationId xmlns:a16="http://schemas.microsoft.com/office/drawing/2014/main" id="{4EC56E7C-D637-474E-A0D1-25542AE84D23}"/>
              </a:ext>
            </a:extLst>
          </p:cNvPr>
          <p:cNvGraphicFramePr/>
          <p:nvPr>
            <p:extLst>
              <p:ext uri="{D42A27DB-BD31-4B8C-83A1-F6EECF244321}">
                <p14:modId xmlns:p14="http://schemas.microsoft.com/office/powerpoint/2010/main" val="4176282775"/>
              </p:ext>
            </p:extLst>
          </p:nvPr>
        </p:nvGraphicFramePr>
        <p:xfrm>
          <a:off x="1859874" y="920851"/>
          <a:ext cx="8472252" cy="2675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6233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8" name="Content Placeholder 4"/>
          <p:cNvSpPr txBox="1">
            <a:spLocks/>
          </p:cNvSpPr>
          <p:nvPr/>
        </p:nvSpPr>
        <p:spPr>
          <a:xfrm>
            <a:off x="644641" y="945000"/>
            <a:ext cx="11142805" cy="289548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Timeframes</a:t>
            </a:r>
            <a:endParaRPr lang="en-AU" sz="1800" dirty="0"/>
          </a:p>
        </p:txBody>
      </p:sp>
      <p:sp>
        <p:nvSpPr>
          <p:cNvPr id="9" name="Content Placeholder 4"/>
          <p:cNvSpPr txBox="1">
            <a:spLocks/>
          </p:cNvSpPr>
          <p:nvPr/>
        </p:nvSpPr>
        <p:spPr>
          <a:xfrm>
            <a:off x="644640" y="3968506"/>
            <a:ext cx="11142805"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 Estimates</a:t>
            </a:r>
          </a:p>
          <a:p>
            <a:pPr lvl="2"/>
            <a:endParaRPr lang="en-AU" dirty="0"/>
          </a:p>
        </p:txBody>
      </p:sp>
      <p:sp>
        <p:nvSpPr>
          <p:cNvPr id="2" name="Cylinder 1">
            <a:extLst>
              <a:ext uri="{FF2B5EF4-FFF2-40B4-BE49-F238E27FC236}">
                <a16:creationId xmlns:a16="http://schemas.microsoft.com/office/drawing/2014/main" id="{5F6181F9-CCEA-41AE-A9EF-0F6D5B00FE31}"/>
              </a:ext>
            </a:extLst>
          </p:cNvPr>
          <p:cNvSpPr/>
          <p:nvPr/>
        </p:nvSpPr>
        <p:spPr bwMode="gray">
          <a:xfrm>
            <a:off x="1873194" y="1200941"/>
            <a:ext cx="2295292" cy="2511624"/>
          </a:xfrm>
          <a:prstGeom prst="can">
            <a:avLst>
              <a:gd name="adj" fmla="val 22827"/>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1 : Nov 2020</a:t>
            </a:r>
          </a:p>
          <a:p>
            <a:pPr marL="285750" indent="-285750">
              <a:lnSpc>
                <a:spcPct val="106000"/>
              </a:lnSpc>
              <a:buFont typeface="Arial" panose="020B0604020202020204" pitchFamily="34" charset="0"/>
              <a:buChar char="•"/>
            </a:pPr>
            <a:r>
              <a:rPr lang="en-US" sz="1600" b="1" dirty="0">
                <a:solidFill>
                  <a:schemeClr val="bg1"/>
                </a:solidFill>
              </a:rPr>
              <a:t>Feasibility Analysis</a:t>
            </a:r>
          </a:p>
          <a:p>
            <a:pPr marL="285750" indent="-285750">
              <a:lnSpc>
                <a:spcPct val="106000"/>
              </a:lnSpc>
              <a:buFont typeface="Arial" panose="020B0604020202020204" pitchFamily="34" charset="0"/>
              <a:buChar char="•"/>
            </a:pPr>
            <a:r>
              <a:rPr lang="en-US" sz="1600" b="1" dirty="0">
                <a:solidFill>
                  <a:schemeClr val="bg1"/>
                </a:solidFill>
              </a:rPr>
              <a:t>UX design</a:t>
            </a:r>
          </a:p>
        </p:txBody>
      </p:sp>
      <p:sp>
        <p:nvSpPr>
          <p:cNvPr id="15" name="Cylinder 14">
            <a:extLst>
              <a:ext uri="{FF2B5EF4-FFF2-40B4-BE49-F238E27FC236}">
                <a16:creationId xmlns:a16="http://schemas.microsoft.com/office/drawing/2014/main" id="{451C5412-232E-4B02-A01B-8F35F9BBAD0A}"/>
              </a:ext>
            </a:extLst>
          </p:cNvPr>
          <p:cNvSpPr/>
          <p:nvPr/>
        </p:nvSpPr>
        <p:spPr bwMode="gray">
          <a:xfrm>
            <a:off x="4869902" y="1200941"/>
            <a:ext cx="2295292" cy="2483999"/>
          </a:xfrm>
          <a:prstGeom prst="can">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2 : DEC 2020</a:t>
            </a:r>
          </a:p>
          <a:p>
            <a:pPr marL="285750" indent="-285750">
              <a:lnSpc>
                <a:spcPct val="106000"/>
              </a:lnSpc>
              <a:buFont typeface="Arial" panose="020B0604020202020204" pitchFamily="34" charset="0"/>
              <a:buChar char="•"/>
            </a:pPr>
            <a:r>
              <a:rPr lang="en-US" sz="1600" b="1" dirty="0">
                <a:solidFill>
                  <a:schemeClr val="bg1"/>
                </a:solidFill>
              </a:rPr>
              <a:t>Database infrastructure and design</a:t>
            </a:r>
          </a:p>
          <a:p>
            <a:pPr marL="285750" indent="-285750">
              <a:lnSpc>
                <a:spcPct val="106000"/>
              </a:lnSpc>
              <a:buFont typeface="Arial" panose="020B0604020202020204" pitchFamily="34" charset="0"/>
              <a:buChar char="•"/>
            </a:pPr>
            <a:r>
              <a:rPr lang="en-US" sz="1600" b="1" dirty="0">
                <a:solidFill>
                  <a:schemeClr val="bg1"/>
                </a:solidFill>
              </a:rPr>
              <a:t> Backend design and configuration</a:t>
            </a:r>
          </a:p>
        </p:txBody>
      </p:sp>
      <p:sp>
        <p:nvSpPr>
          <p:cNvPr id="17" name="Cylinder 16">
            <a:extLst>
              <a:ext uri="{FF2B5EF4-FFF2-40B4-BE49-F238E27FC236}">
                <a16:creationId xmlns:a16="http://schemas.microsoft.com/office/drawing/2014/main" id="{DC0548A2-3811-4397-A81E-7A4AA67C4A41}"/>
              </a:ext>
            </a:extLst>
          </p:cNvPr>
          <p:cNvSpPr/>
          <p:nvPr/>
        </p:nvSpPr>
        <p:spPr bwMode="gray">
          <a:xfrm>
            <a:off x="7866610" y="1207351"/>
            <a:ext cx="2295292" cy="2483999"/>
          </a:xfrm>
          <a:prstGeom prst="can">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3 : JAN 2020</a:t>
            </a:r>
          </a:p>
          <a:p>
            <a:pPr marL="285750" indent="-285750">
              <a:lnSpc>
                <a:spcPct val="106000"/>
              </a:lnSpc>
              <a:buFont typeface="Arial" panose="020B0604020202020204" pitchFamily="34" charset="0"/>
              <a:buChar char="•"/>
            </a:pPr>
            <a:r>
              <a:rPr lang="en-US" sz="1600" b="1" dirty="0">
                <a:solidFill>
                  <a:schemeClr val="bg1"/>
                </a:solidFill>
              </a:rPr>
              <a:t>Database infrastructure and design</a:t>
            </a:r>
          </a:p>
          <a:p>
            <a:pPr marL="285750" indent="-285750">
              <a:lnSpc>
                <a:spcPct val="106000"/>
              </a:lnSpc>
              <a:buFont typeface="Arial" panose="020B0604020202020204" pitchFamily="34" charset="0"/>
              <a:buChar char="•"/>
            </a:pPr>
            <a:r>
              <a:rPr lang="en-US" sz="1600" b="1" dirty="0">
                <a:solidFill>
                  <a:schemeClr val="bg1"/>
                </a:solidFill>
              </a:rPr>
              <a:t> Backend design and configuration</a:t>
            </a:r>
          </a:p>
        </p:txBody>
      </p:sp>
      <p:graphicFrame>
        <p:nvGraphicFramePr>
          <p:cNvPr id="19" name="Table 19">
            <a:extLst>
              <a:ext uri="{FF2B5EF4-FFF2-40B4-BE49-F238E27FC236}">
                <a16:creationId xmlns:a16="http://schemas.microsoft.com/office/drawing/2014/main" id="{A4A88083-6F46-4C69-83B2-2B61DB81B288}"/>
              </a:ext>
            </a:extLst>
          </p:cNvPr>
          <p:cNvGraphicFramePr>
            <a:graphicFrameLocks noGrp="1"/>
          </p:cNvGraphicFramePr>
          <p:nvPr>
            <p:extLst>
              <p:ext uri="{D42A27DB-BD31-4B8C-83A1-F6EECF244321}">
                <p14:modId xmlns:p14="http://schemas.microsoft.com/office/powerpoint/2010/main" val="223188973"/>
              </p:ext>
            </p:extLst>
          </p:nvPr>
        </p:nvGraphicFramePr>
        <p:xfrm>
          <a:off x="3192087" y="4309065"/>
          <a:ext cx="5941260" cy="2008608"/>
        </p:xfrm>
        <a:graphic>
          <a:graphicData uri="http://schemas.openxmlformats.org/drawingml/2006/table">
            <a:tbl>
              <a:tblPr firstRow="1" bandRow="1">
                <a:tableStyleId>{5C22544A-7EE6-4342-B048-85BDC9FD1C3A}</a:tableStyleId>
              </a:tblPr>
              <a:tblGrid>
                <a:gridCol w="2970630">
                  <a:extLst>
                    <a:ext uri="{9D8B030D-6E8A-4147-A177-3AD203B41FA5}">
                      <a16:colId xmlns:a16="http://schemas.microsoft.com/office/drawing/2014/main" val="2874952149"/>
                    </a:ext>
                  </a:extLst>
                </a:gridCol>
                <a:gridCol w="2970630">
                  <a:extLst>
                    <a:ext uri="{9D8B030D-6E8A-4147-A177-3AD203B41FA5}">
                      <a16:colId xmlns:a16="http://schemas.microsoft.com/office/drawing/2014/main" val="3228187379"/>
                    </a:ext>
                  </a:extLst>
                </a:gridCol>
              </a:tblGrid>
              <a:tr h="502152">
                <a:tc gridSpan="2">
                  <a:txBody>
                    <a:bodyPr/>
                    <a:lstStyle/>
                    <a:p>
                      <a:r>
                        <a:rPr lang="en-US" dirty="0"/>
                        <a:t>Cost Estimation </a:t>
                      </a:r>
                    </a:p>
                  </a:txBody>
                  <a:tcPr/>
                </a:tc>
                <a:tc hMerge="1">
                  <a:txBody>
                    <a:bodyPr/>
                    <a:lstStyle/>
                    <a:p>
                      <a:endParaRPr lang="en-US" dirty="0"/>
                    </a:p>
                  </a:txBody>
                  <a:tcPr/>
                </a:tc>
                <a:extLst>
                  <a:ext uri="{0D108BD9-81ED-4DB2-BD59-A6C34878D82A}">
                    <a16:rowId xmlns:a16="http://schemas.microsoft.com/office/drawing/2014/main" val="2524299143"/>
                  </a:ext>
                </a:extLst>
              </a:tr>
              <a:tr h="502152">
                <a:tc>
                  <a:txBody>
                    <a:bodyPr/>
                    <a:lstStyle/>
                    <a:p>
                      <a:r>
                        <a:rPr lang="en-US" dirty="0"/>
                        <a:t>Phase 1</a:t>
                      </a:r>
                    </a:p>
                  </a:txBody>
                  <a:tcPr/>
                </a:tc>
                <a:tc>
                  <a:txBody>
                    <a:bodyPr/>
                    <a:lstStyle/>
                    <a:p>
                      <a:r>
                        <a:rPr lang="en-US" dirty="0"/>
                        <a:t>$10,000 - $14,000</a:t>
                      </a:r>
                    </a:p>
                  </a:txBody>
                  <a:tcPr/>
                </a:tc>
                <a:extLst>
                  <a:ext uri="{0D108BD9-81ED-4DB2-BD59-A6C34878D82A}">
                    <a16:rowId xmlns:a16="http://schemas.microsoft.com/office/drawing/2014/main" val="1377521350"/>
                  </a:ext>
                </a:extLst>
              </a:tr>
              <a:tr h="502152">
                <a:tc>
                  <a:txBody>
                    <a:bodyPr/>
                    <a:lstStyle/>
                    <a:p>
                      <a:r>
                        <a:rPr lang="en-US" dirty="0"/>
                        <a:t>Phase 2</a:t>
                      </a:r>
                    </a:p>
                  </a:txBody>
                  <a:tcPr/>
                </a:tc>
                <a:tc>
                  <a:txBody>
                    <a:bodyPr/>
                    <a:lstStyle/>
                    <a:p>
                      <a:r>
                        <a:rPr lang="en-US" dirty="0"/>
                        <a:t>$25,000 - $27,000</a:t>
                      </a:r>
                    </a:p>
                  </a:txBody>
                  <a:tcPr/>
                </a:tc>
                <a:extLst>
                  <a:ext uri="{0D108BD9-81ED-4DB2-BD59-A6C34878D82A}">
                    <a16:rowId xmlns:a16="http://schemas.microsoft.com/office/drawing/2014/main" val="4139587983"/>
                  </a:ext>
                </a:extLst>
              </a:tr>
              <a:tr h="502152">
                <a:tc>
                  <a:txBody>
                    <a:bodyPr/>
                    <a:lstStyle/>
                    <a:p>
                      <a:r>
                        <a:rPr lang="en-US" dirty="0"/>
                        <a:t>Phase 3 </a:t>
                      </a:r>
                    </a:p>
                  </a:txBody>
                  <a:tcPr/>
                </a:tc>
                <a:tc>
                  <a:txBody>
                    <a:bodyPr/>
                    <a:lstStyle/>
                    <a:p>
                      <a:r>
                        <a:rPr lang="en-US" dirty="0"/>
                        <a:t>$7,000 – 10,000</a:t>
                      </a:r>
                    </a:p>
                  </a:txBody>
                  <a:tcPr/>
                </a:tc>
                <a:extLst>
                  <a:ext uri="{0D108BD9-81ED-4DB2-BD59-A6C34878D82A}">
                    <a16:rowId xmlns:a16="http://schemas.microsoft.com/office/drawing/2014/main" val="3241220675"/>
                  </a:ext>
                </a:extLst>
              </a:tr>
            </a:tbl>
          </a:graphicData>
        </a:graphic>
      </p:graphicFrame>
    </p:spTree>
    <p:extLst>
      <p:ext uri="{BB962C8B-B14F-4D97-AF65-F5344CB8AC3E}">
        <p14:creationId xmlns:p14="http://schemas.microsoft.com/office/powerpoint/2010/main" val="20851505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nance Consulting | Deloitte Canada">
            <a:extLst>
              <a:ext uri="{FF2B5EF4-FFF2-40B4-BE49-F238E27FC236}">
                <a16:creationId xmlns:a16="http://schemas.microsoft.com/office/drawing/2014/main" id="{796078EC-FC4D-489A-AD43-C5DB4D51A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93" y="4000500"/>
            <a:ext cx="7092491"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6"/>
          </p:nvPr>
        </p:nvSpPr>
        <p:spPr>
          <a:xfrm>
            <a:off x="469900" y="3852011"/>
            <a:ext cx="11034913" cy="2961307"/>
          </a:xfrm>
          <a:ln>
            <a:solidFill>
              <a:schemeClr val="accent5">
                <a:lumMod val="60000"/>
                <a:lumOff val="40000"/>
              </a:schemeClr>
            </a:solidFill>
          </a:ln>
        </p:spPr>
        <p:txBody>
          <a:bodyPr/>
          <a:lstStyle/>
          <a:p>
            <a:pPr lvl="1"/>
            <a:r>
              <a:rPr lang="en-AU" sz="1800" dirty="0"/>
              <a:t>Delivery Approach</a:t>
            </a:r>
          </a:p>
          <a:p>
            <a:pPr lvl="2"/>
            <a:endParaRPr lang="en-US" noProof="0" dirty="0"/>
          </a:p>
        </p:txBody>
      </p:sp>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7" name="Content Placeholder 4"/>
          <p:cNvSpPr txBox="1">
            <a:spLocks/>
          </p:cNvSpPr>
          <p:nvPr/>
        </p:nvSpPr>
        <p:spPr>
          <a:xfrm>
            <a:off x="469901" y="779419"/>
            <a:ext cx="11034914" cy="296130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Resource Requirements</a:t>
            </a:r>
          </a:p>
          <a:p>
            <a:pPr lvl="2"/>
            <a:endParaRPr lang="en-AU" dirty="0"/>
          </a:p>
        </p:txBody>
      </p:sp>
      <p:pic>
        <p:nvPicPr>
          <p:cNvPr id="23" name="Picture 22">
            <a:extLst>
              <a:ext uri="{FF2B5EF4-FFF2-40B4-BE49-F238E27FC236}">
                <a16:creationId xmlns:a16="http://schemas.microsoft.com/office/drawing/2014/main" id="{3751D7A0-9B65-4E0E-8A7F-81945686B9DD}"/>
              </a:ext>
            </a:extLst>
          </p:cNvPr>
          <p:cNvPicPr>
            <a:picLocks noChangeAspect="1"/>
          </p:cNvPicPr>
          <p:nvPr/>
        </p:nvPicPr>
        <p:blipFill>
          <a:blip r:embed="rId4">
            <a:grayscl/>
            <a:lum bright="12000"/>
          </a:blip>
          <a:stretch>
            <a:fillRect/>
          </a:stretch>
        </p:blipFill>
        <p:spPr>
          <a:xfrm>
            <a:off x="1313208" y="913131"/>
            <a:ext cx="9061075" cy="2644715"/>
          </a:xfrm>
          <a:prstGeom prst="rect">
            <a:avLst/>
          </a:prstGeom>
          <a:ln>
            <a:noFill/>
          </a:ln>
          <a:effectLst>
            <a:softEdge rad="112500"/>
          </a:effectLst>
        </p:spPr>
      </p:pic>
      <p:sp>
        <p:nvSpPr>
          <p:cNvPr id="27" name="TextBox 26">
            <a:extLst>
              <a:ext uri="{FF2B5EF4-FFF2-40B4-BE49-F238E27FC236}">
                <a16:creationId xmlns:a16="http://schemas.microsoft.com/office/drawing/2014/main" id="{E4B8429D-0359-49A0-9B70-03DA751F1065}"/>
              </a:ext>
            </a:extLst>
          </p:cNvPr>
          <p:cNvSpPr txBox="1"/>
          <p:nvPr/>
        </p:nvSpPr>
        <p:spPr>
          <a:xfrm>
            <a:off x="7584490" y="4321254"/>
            <a:ext cx="3904792" cy="1107996"/>
          </a:xfrm>
          <a:prstGeom prst="rect">
            <a:avLst/>
          </a:prstGeom>
          <a:noFill/>
        </p:spPr>
        <p:txBody>
          <a:bodyPr wrap="square" lIns="0" tIns="0" rIns="0" bIns="0" rtlCol="0">
            <a:spAutoFit/>
          </a:bodyPr>
          <a:lstStyle/>
          <a:p>
            <a:pPr>
              <a:spcBef>
                <a:spcPts val="600"/>
              </a:spcBef>
              <a:buSzPct val="100000"/>
            </a:pPr>
            <a:r>
              <a:rPr lang="en-US" dirty="0">
                <a:solidFill>
                  <a:srgbClr val="313131"/>
                </a:solidFill>
              </a:rPr>
              <a:t>Analyze which vendors will provide the best solutions for customer support and database needs. Better to use SaaS </a:t>
            </a:r>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337</Words>
  <Application>Microsoft Office PowerPoint</Application>
  <PresentationFormat>Widescreen</PresentationFormat>
  <Paragraphs>79</Paragraphs>
  <Slides>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Chronicle Display Black</vt:lpstr>
      <vt:lpstr>Open Sans</vt:lpstr>
      <vt:lpstr>Segoe UI Semilight</vt:lpstr>
      <vt:lpstr>Times New Roman</vt:lpstr>
      <vt:lpstr>Verdana</vt:lpstr>
      <vt:lpstr>Wingdings 2</vt:lpstr>
      <vt:lpstr>Deloitte_4_3_Onscreen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Nihal Hassanien Nihal HAssanien</cp:lastModifiedBy>
  <cp:revision>47</cp:revision>
  <dcterms:created xsi:type="dcterms:W3CDTF">2019-02-05T22:29:20Z</dcterms:created>
  <dcterms:modified xsi:type="dcterms:W3CDTF">2020-11-09T20:02:09Z</dcterms:modified>
</cp:coreProperties>
</file>