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7" r:id="rId2"/>
    <p:sldId id="349" r:id="rId3"/>
    <p:sldId id="35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6629235E-2297-46AA-8BB4-3DA72DFD4E12}">
          <p14:sldIdLst>
            <p14:sldId id="257"/>
          </p14:sldIdLst>
        </p14:section>
        <p14:section name="Module 1" id="{31371628-D75D-4245-B144-71FF19DC84FD}">
          <p14:sldIdLst/>
        </p14:section>
        <p14:section name="Module 2" id="{8854123B-E4B3-4D6C-86B0-9E6ACC191446}">
          <p14:sldIdLst>
            <p14:sldId id="349"/>
            <p14:sldId id="352"/>
          </p14:sldIdLst>
        </p14:section>
        <p14:section name="Module 3" id="{3C8133C5-4B1C-4E46-AE33-CC30E57F79B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18" autoAdjust="0"/>
    <p:restoredTop sz="94660"/>
  </p:normalViewPr>
  <p:slideViewPr>
    <p:cSldViewPr snapToGrid="0">
      <p:cViewPr varScale="1">
        <p:scale>
          <a:sx n="72" d="100"/>
          <a:sy n="72" d="100"/>
        </p:scale>
        <p:origin x="8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a:t>COST Analysis</a:t>
            </a:r>
          </a:p>
        </c:rich>
      </c:tx>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manualLayout>
          <c:layoutTarget val="inner"/>
          <c:xMode val="edge"/>
          <c:yMode val="edge"/>
          <c:x val="0.28935647806510006"/>
          <c:y val="0.22091090823186049"/>
          <c:w val="0.69681142628901971"/>
          <c:h val="0.51348352910217454"/>
        </c:manualLayout>
      </c:layout>
      <c:barChart>
        <c:barDir val="bar"/>
        <c:grouping val="clustered"/>
        <c:varyColors val="0"/>
        <c:ser>
          <c:idx val="0"/>
          <c:order val="0"/>
          <c:tx>
            <c:strRef>
              <c:f>Sheet1!$B$1</c:f>
              <c:strCache>
                <c:ptCount val="1"/>
                <c:pt idx="0">
                  <c:v>Series 1</c:v>
                </c:pt>
              </c:strCache>
            </c:strRef>
          </c:tx>
          <c:spPr>
            <a:pattFill prst="ltUpDiag">
              <a:fgClr>
                <a:schemeClr val="accent5"/>
              </a:fgClr>
              <a:bgClr>
                <a:schemeClr val="lt1"/>
              </a:bgClr>
            </a:pattFill>
            <a:ln>
              <a:noFill/>
            </a:ln>
            <a:effectLst/>
          </c:spPr>
          <c:invertIfNegative val="0"/>
          <c:dLbls>
            <c:dLbl>
              <c:idx val="0"/>
              <c:tx>
                <c:rich>
                  <a:bodyPr/>
                  <a:lstStyle/>
                  <a:p>
                    <a:r>
                      <a:rPr lang="en-US" sz="1000"/>
                      <a:t>4.3</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889B-4AC0-B097-124A0FD3F7B7}"/>
                </c:ext>
              </c:extLst>
            </c:dLbl>
            <c:dLbl>
              <c:idx val="1"/>
              <c:tx>
                <c:rich>
                  <a:bodyPr/>
                  <a:lstStyle/>
                  <a:p>
                    <a:r>
                      <a:rPr lang="en-US" sz="1000"/>
                      <a:t>2.5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89B-4AC0-B097-124A0FD3F7B7}"/>
                </c:ext>
              </c:extLst>
            </c:dLbl>
            <c:dLbl>
              <c:idx val="2"/>
              <c:tx>
                <c:rich>
                  <a:bodyPr/>
                  <a:lstStyle/>
                  <a:p>
                    <a:r>
                      <a:rPr lang="en-US" sz="1000"/>
                      <a:t>1.5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889B-4AC0-B097-124A0FD3F7B7}"/>
                </c:ext>
              </c:extLst>
            </c:dLbl>
            <c:dLbl>
              <c:idx val="3"/>
              <c:tx>
                <c:rich>
                  <a:bodyPr/>
                  <a:lstStyle/>
                  <a:p>
                    <a:r>
                      <a:rPr lang="en-US" sz="1000"/>
                      <a:t>2.3</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89B-4AC0-B097-124A0FD3F7B7}"/>
                </c:ext>
              </c:extLst>
            </c:dLbl>
            <c:spPr>
              <a:solidFill>
                <a:schemeClr val="accent5">
                  <a:alpha val="70000"/>
                </a:schemeClr>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5">
                          <a:lumMod val="60000"/>
                          <a:lumOff val="40000"/>
                        </a:schemeClr>
                      </a:solidFill>
                    </a:ln>
                    <a:effectLst/>
                  </c:spPr>
                </c15:leaderLines>
              </c:ext>
            </c:extLst>
          </c:dLbls>
          <c:errBars>
            <c:errBarType val="both"/>
            <c:errValType val="stdErr"/>
            <c:noEndCap val="0"/>
            <c:spPr>
              <a:noFill/>
              <a:ln w="9525">
                <a:solidFill>
                  <a:schemeClr val="accent5">
                    <a:lumMod val="60000"/>
                    <a:lumOff val="40000"/>
                  </a:schemeClr>
                </a:solidFill>
                <a:round/>
              </a:ln>
              <a:effectLst>
                <a:glow rad="25400">
                  <a:schemeClr val="lt1"/>
                </a:glow>
              </a:effectLst>
            </c:spPr>
          </c:errBars>
          <c:cat>
            <c:strRef>
              <c:f>Sheet1!$A$2:$A$5</c:f>
              <c:strCache>
                <c:ptCount val="4"/>
                <c:pt idx="0">
                  <c:v>Implementation Cost</c:v>
                </c:pt>
                <c:pt idx="1">
                  <c:v>Initial License Fee</c:v>
                </c:pt>
                <c:pt idx="2">
                  <c:v>Customizations</c:v>
                </c:pt>
                <c:pt idx="3">
                  <c:v>Third Party Services</c:v>
                </c:pt>
              </c:strCache>
            </c:strRef>
          </c:cat>
          <c:val>
            <c:numRef>
              <c:f>Sheet1!$B$2:$B$5</c:f>
              <c:numCache>
                <c:formatCode>General</c:formatCode>
                <c:ptCount val="4"/>
                <c:pt idx="0">
                  <c:v>4.3</c:v>
                </c:pt>
                <c:pt idx="1">
                  <c:v>2.5</c:v>
                </c:pt>
                <c:pt idx="2">
                  <c:v>1.5</c:v>
                </c:pt>
                <c:pt idx="3">
                  <c:v>2.2999999999999998</c:v>
                </c:pt>
              </c:numCache>
            </c:numRef>
          </c:val>
          <c:extLst>
            <c:ext xmlns:c16="http://schemas.microsoft.com/office/drawing/2014/chart" uri="{C3380CC4-5D6E-409C-BE32-E72D297353CC}">
              <c16:uniqueId val="{00000004-889B-4AC0-B097-124A0FD3F7B7}"/>
            </c:ext>
          </c:extLst>
        </c:ser>
        <c:dLbls>
          <c:showLegendKey val="0"/>
          <c:showVal val="1"/>
          <c:showCatName val="0"/>
          <c:showSerName val="0"/>
          <c:showPercent val="0"/>
          <c:showBubbleSize val="0"/>
        </c:dLbls>
        <c:gapWidth val="269"/>
        <c:overlap val="-20"/>
        <c:axId val="703289188"/>
        <c:axId val="579778691"/>
      </c:barChart>
      <c:catAx>
        <c:axId val="703289188"/>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US"/>
                  <a:t>Axis Title</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0"/>
        <c:majorTickMark val="none"/>
        <c:minorTickMark val="none"/>
        <c:tickLblPos val="nextTo"/>
        <c:spPr>
          <a:noFill/>
          <a:ln w="3175" cap="flat" cmpd="sng" algn="ctr">
            <a:solidFill>
              <a:schemeClr val="accent5">
                <a:lumMod val="60000"/>
                <a:lumOff val="40000"/>
              </a:schemeClr>
            </a:solidFill>
            <a:round/>
          </a:ln>
          <a:effectLst/>
        </c:spPr>
        <c:txPr>
          <a:bodyPr rot="-60000000" spcFirstLastPara="1" vertOverflow="ellipsis" vert="horz" wrap="square" anchor="ctr" anchorCtr="1"/>
          <a:lstStyle/>
          <a:p>
            <a:pPr>
              <a:defRPr sz="1064" b="0" i="0" u="none" strike="noStrike" kern="1200" cap="all" spc="150" normalizeH="0" baseline="0">
                <a:solidFill>
                  <a:schemeClr val="lt1"/>
                </a:solidFill>
                <a:latin typeface="+mn-lt"/>
                <a:ea typeface="+mn-ea"/>
                <a:cs typeface="+mn-cs"/>
              </a:defRPr>
            </a:pPr>
            <a:endParaRPr lang="en-US"/>
          </a:p>
        </c:txPr>
        <c:crossAx val="579778691"/>
        <c:crosses val="autoZero"/>
        <c:auto val="1"/>
        <c:lblAlgn val="ctr"/>
        <c:lblOffset val="100"/>
        <c:noMultiLvlLbl val="0"/>
      </c:catAx>
      <c:valAx>
        <c:axId val="579778691"/>
        <c:scaling>
          <c:orientation val="minMax"/>
        </c:scaling>
        <c:delete val="0"/>
        <c:axPos val="b"/>
        <c:majorGridlines>
          <c:spPr>
            <a:ln w="9525" cap="flat" cmpd="sng" algn="ctr">
              <a:solidFill>
                <a:schemeClr val="lt1">
                  <a:alpha val="2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US"/>
                  <a:t>in Million $</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703289188"/>
        <c:crosses val="autoZero"/>
        <c:crossBetween val="between"/>
      </c:valAx>
      <c:spPr>
        <a:noFill/>
        <a:ln>
          <a:noFill/>
        </a:ln>
        <a:effectLst/>
      </c:spPr>
    </c:plotArea>
    <c:plotVisOnly val="1"/>
    <c:dispBlanksAs val="gap"/>
    <c:showDLblsOverMax val="0"/>
  </c:chart>
  <c:spPr>
    <a:solidFill>
      <a:schemeClr val="accent5"/>
    </a:solidFill>
    <a:ln w="9525" cap="flat" cmpd="sng" algn="ctr">
      <a:solidFill>
        <a:schemeClr val="accent5"/>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26">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styleClr val="auto"/>
    </cs:fillRef>
    <cs:effectRef idx="0"/>
    <cs:fontRef idx="minor">
      <a:schemeClr val="lt1"/>
    </cs:fontRef>
    <cs:spPr>
      <a:solidFill>
        <a:schemeClr val="phClr">
          <a:alpha val="70000"/>
        </a:schemeClr>
      </a:solidFill>
    </cs:spPr>
    <cs:defRPr sz="1197"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DCC6E-7E8B-49B0-90FB-7726D0575546}" type="datetimeFigureOut">
              <a:rPr lang="en-AU" smtClean="0"/>
              <a:t>12/11/2020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FF485-9F9D-4E7C-AF3E-907239015E81}" type="slidenum">
              <a:rPr lang="en-AU" smtClean="0"/>
              <a:t>‹#›</a:t>
            </a:fld>
            <a:endParaRPr lang="en-AU"/>
          </a:p>
        </p:txBody>
      </p:sp>
    </p:spTree>
    <p:extLst>
      <p:ext uri="{BB962C8B-B14F-4D97-AF65-F5344CB8AC3E}">
        <p14:creationId xmlns:p14="http://schemas.microsoft.com/office/powerpoint/2010/main" val="3589645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794656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25467153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Pwerle Outlin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Subtitle 2"/>
          <p:cNvSpPr>
            <a:spLocks noGrp="1"/>
          </p:cNvSpPr>
          <p:nvPr>
            <p:ph type="subTitle" idx="1"/>
          </p:nvPr>
        </p:nvSpPr>
        <p:spPr>
          <a:xfrm>
            <a:off x="514247" y="4901351"/>
            <a:ext cx="9144000" cy="516576"/>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p:txBody>
      </p:sp>
      <p:sp>
        <p:nvSpPr>
          <p:cNvPr id="104" name="Title 29"/>
          <p:cNvSpPr>
            <a:spLocks noGrp="1"/>
          </p:cNvSpPr>
          <p:nvPr>
            <p:ph type="title"/>
          </p:nvPr>
        </p:nvSpPr>
        <p:spPr>
          <a:xfrm>
            <a:off x="514247" y="4242951"/>
            <a:ext cx="10927800" cy="608132"/>
          </a:xfrm>
        </p:spPr>
        <p:txBody>
          <a:bodyPr>
            <a:normAutofit/>
          </a:bodyPr>
          <a:lstStyle>
            <a:lvl1pPr>
              <a:defRPr sz="3200">
                <a:solidFill>
                  <a:schemeClr val="bg1"/>
                </a:solidFill>
              </a:defRPr>
            </a:lvl1pPr>
          </a:lstStyle>
          <a:p>
            <a:r>
              <a:rPr lang="en-US"/>
              <a:t>Click to edit Master title style</a:t>
            </a:r>
            <a:endParaRPr lang="en-AU"/>
          </a:p>
        </p:txBody>
      </p:sp>
    </p:spTree>
    <p:extLst>
      <p:ext uri="{BB962C8B-B14F-4D97-AF65-F5344CB8AC3E}">
        <p14:creationId xmlns:p14="http://schemas.microsoft.com/office/powerpoint/2010/main" val="297457547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26000" y="1628781"/>
            <a:ext cx="11340000"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Edit Master text styles</a:t>
            </a:r>
          </a:p>
        </p:txBody>
      </p:sp>
      <p:sp>
        <p:nvSpPr>
          <p:cNvPr id="5" name="Rectangle 4"/>
          <p:cNvSpPr/>
          <p:nvPr userDrawn="1"/>
        </p:nvSpPr>
        <p:spPr>
          <a:xfrm>
            <a:off x="8360826" y="6556755"/>
            <a:ext cx="1476000" cy="2160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dirty="0">
                <a:solidFill>
                  <a:srgbClr val="FF0000"/>
                </a:solidFill>
                <a:latin typeface="Open Sans" panose="020B0606030504020204" pitchFamily="34" charset="0"/>
                <a:ea typeface="Open Sans" panose="020B0606030504020204" pitchFamily="34" charset="0"/>
                <a:cs typeface="Open Sans" panose="020B0606030504020204" pitchFamily="34" charset="0"/>
              </a:rPr>
              <a:t>Draft – Work in Progress</a:t>
            </a:r>
          </a:p>
        </p:txBody>
      </p:sp>
      <p:sp>
        <p:nvSpPr>
          <p:cNvPr id="6" name="Rectangle 5"/>
          <p:cNvSpPr/>
          <p:nvPr userDrawn="1"/>
        </p:nvSpPr>
        <p:spPr>
          <a:xfrm>
            <a:off x="5110956" y="6527336"/>
            <a:ext cx="1970091"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1"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Deloitte TS&amp;I</a:t>
            </a: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Inside Sherpa – Digital Internship Module</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8765" t="24297" r="8992" b="20741"/>
          <a:stretch/>
        </p:blipFill>
        <p:spPr>
          <a:xfrm>
            <a:off x="10625287" y="6509735"/>
            <a:ext cx="1140713" cy="310040"/>
          </a:xfrm>
          <a:prstGeom prst="rect">
            <a:avLst/>
          </a:prstGeom>
        </p:spPr>
      </p:pic>
      <p:cxnSp>
        <p:nvCxnSpPr>
          <p:cNvPr id="10"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sp>
        <p:nvSpPr>
          <p:cNvPr id="11" name="Rectangle 2"/>
          <p:cNvSpPr>
            <a:spLocks/>
          </p:cNvSpPr>
          <p:nvPr userDrawn="1"/>
        </p:nvSpPr>
        <p:spPr bwMode="auto">
          <a:xfrm>
            <a:off x="426000" y="6603200"/>
            <a:ext cx="1205458"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Deloitte Consulting</a:t>
            </a:r>
          </a:p>
        </p:txBody>
      </p:sp>
      <p:sp>
        <p:nvSpPr>
          <p:cNvPr id="12" name="Title 1"/>
          <p:cNvSpPr>
            <a:spLocks noGrp="1"/>
          </p:cNvSpPr>
          <p:nvPr>
            <p:ph type="title" hasCustomPrompt="1"/>
          </p:nvPr>
        </p:nvSpPr>
        <p:spPr>
          <a:xfrm>
            <a:off x="426542" y="327026"/>
            <a:ext cx="11340000" cy="180000"/>
          </a:xfrm>
        </p:spPr>
        <p:txBody>
          <a:bodyPr/>
          <a:lstStyle>
            <a:lvl1pPr>
              <a:defRPr kumimoji="0" lang="en-AU" sz="900" b="1" i="0" u="none" strike="noStrike" kern="0" cap="all" spc="250" normalizeH="0" baseline="0" dirty="0">
                <a:ln>
                  <a:noFill/>
                </a:ln>
                <a:solidFill>
                  <a:srgbClr val="787878">
                    <a:lumMod val="60000"/>
                    <a:lumOff val="40000"/>
                  </a:srgbClr>
                </a:solidFill>
                <a:effectLst/>
                <a:uLnTx/>
                <a:uFillTx/>
                <a:latin typeface="+mn-lt"/>
                <a:ea typeface="Nexa Black" charset="0"/>
                <a:cs typeface="Arial" panose="020B0604020202020204" pitchFamily="34" charset="0"/>
              </a:defRPr>
            </a:lvl1pPr>
          </a:lstStyle>
          <a:p>
            <a:pPr marL="0" marR="0" lvl="0" indent="0" algn="l" defTabSz="914400" rtl="0" eaLnBrk="1" fontAlgn="auto" latinLnBrk="0" hangingPunct="1">
              <a:lnSpc>
                <a:spcPct val="100000"/>
              </a:lnSpc>
              <a:spcBef>
                <a:spcPts val="1000"/>
              </a:spcBef>
              <a:spcAft>
                <a:spcPts val="0"/>
              </a:spcAft>
              <a:buClr>
                <a:srgbClr val="000000"/>
              </a:buClr>
              <a:buSzPct val="100000"/>
              <a:buFont typeface="Arial" panose="020B0604020202020204" pitchFamily="34" charset="0"/>
              <a:buNone/>
              <a:tabLst/>
              <a:defRPr/>
            </a:pPr>
            <a:r>
              <a:rPr lang="en-US" dirty="0"/>
              <a:t>t</a:t>
            </a:r>
            <a:endParaRPr lang="en-AU" dirty="0"/>
          </a:p>
        </p:txBody>
      </p:sp>
      <p:cxnSp>
        <p:nvCxnSpPr>
          <p:cNvPr id="13" name="Straight Connector 12"/>
          <p:cNvCxnSpPr/>
          <p:nvPr userDrawn="1"/>
        </p:nvCxnSpPr>
        <p:spPr>
          <a:xfrm flipV="1">
            <a:off x="426000" y="1094104"/>
            <a:ext cx="11340000" cy="0"/>
          </a:xfrm>
          <a:prstGeom prst="line">
            <a:avLst/>
          </a:prstGeom>
          <a:ln w="28575">
            <a:solidFill>
              <a:srgbClr val="5356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66304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76608537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6"/>
            </p:custData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spid="_x0000_s1064" name="think-cell Slide" r:id="rId7" imgW="270" imgH="270" progId="TCLayout.ActiveDocument.1">
                  <p:embed/>
                </p:oleObj>
              </mc:Choice>
              <mc:Fallback>
                <p:oleObj name="think-cell Slide" r:id="rId7" imgW="270" imgH="270" progId="TCLayout.ActiveDocument.1">
                  <p:embed/>
                  <p:pic>
                    <p:nvPicPr>
                      <p:cNvPr id="4" name="Object 3" hidden="1"/>
                      <p:cNvPicPr/>
                      <p:nvPr/>
                    </p:nvPicPr>
                    <p:blipFill>
                      <a:blip r:embed="rId8"/>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196195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4961">
          <p15:clr>
            <a:srgbClr val="F26B43"/>
          </p15:clr>
        </p15:guide>
        <p15:guide id="11" orient="horz" pos="236">
          <p15:clr>
            <a:srgbClr val="F26B43"/>
          </p15:clr>
        </p15:guide>
        <p15:guide id="12" pos="1363">
          <p15:clr>
            <a:srgbClr val="F26B43"/>
          </p15:clr>
        </p15:guide>
        <p15:guide id="13" pos="1516">
          <p15:clr>
            <a:srgbClr val="F26B43"/>
          </p15:clr>
        </p15:guide>
        <p15:guide id="14" pos="2560">
          <p15:clr>
            <a:srgbClr val="F26B43"/>
          </p15:clr>
        </p15:guide>
        <p15:guide id="15" pos="2711">
          <p15:clr>
            <a:srgbClr val="F26B43"/>
          </p15:clr>
        </p15:guide>
        <p15:guide id="16" pos="6160">
          <p15:clr>
            <a:srgbClr val="F26B43"/>
          </p15:clr>
        </p15:guide>
        <p15:guide id="17" pos="3764">
          <p15:clr>
            <a:srgbClr val="F26B43"/>
          </p15:clr>
        </p15:guide>
        <p15:guide id="18" pos="3916">
          <p15:clr>
            <a:srgbClr val="F26B43"/>
          </p15:clr>
        </p15:guide>
        <p15:guide id="19" pos="3840">
          <p15:clr>
            <a:srgbClr val="F26B43"/>
          </p15:clr>
        </p15:guide>
        <p15:guide id="20" pos="6312">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ubtitle 1"/>
          <p:cNvSpPr txBox="1">
            <a:spLocks/>
          </p:cNvSpPr>
          <p:nvPr/>
        </p:nvSpPr>
        <p:spPr bwMode="gray">
          <a:xfrm>
            <a:off x="514247" y="6456077"/>
            <a:ext cx="2776641" cy="177729"/>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1600" b="0" kern="1200">
                <a:solidFill>
                  <a:schemeClr val="bg1"/>
                </a:solidFill>
                <a:latin typeface="+mn-lt"/>
                <a:ea typeface="+mn-ea"/>
                <a:cs typeface="+mn-cs"/>
              </a:defRPr>
            </a:lvl1pPr>
            <a:lvl2pPr marL="457200" indent="0" algn="ctr" defTabSz="914400" rtl="0" eaLnBrk="1" latinLnBrk="0" hangingPunct="1">
              <a:spcBef>
                <a:spcPts val="0"/>
              </a:spcBef>
              <a:spcAft>
                <a:spcPts val="1000"/>
              </a:spcAft>
              <a:buClrTx/>
              <a:buSzPct val="100000"/>
              <a:buFont typeface="Arial"/>
              <a:buNone/>
              <a:defRPr lang="en-US" sz="2000" b="1" kern="1200">
                <a:solidFill>
                  <a:schemeClr val="tx1"/>
                </a:solidFill>
                <a:latin typeface="+mn-lt"/>
                <a:ea typeface="+mn-ea"/>
                <a:cs typeface="+mn-cs"/>
              </a:defRPr>
            </a:lvl2pPr>
            <a:lvl3pPr marL="914400" indent="0" algn="ctr" defTabSz="914400" rtl="0" eaLnBrk="1" latinLnBrk="0" hangingPunct="1">
              <a:spcBef>
                <a:spcPts val="0"/>
              </a:spcBef>
              <a:spcAft>
                <a:spcPts val="1000"/>
              </a:spcAft>
              <a:buClrTx/>
              <a:buSzPct val="100000"/>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spcBef>
                <a:spcPts val="0"/>
              </a:spcBef>
              <a:spcAft>
                <a:spcPts val="1000"/>
              </a:spcAft>
              <a:buClrTx/>
              <a:buSzPct val="100000"/>
              <a:buFont typeface="Verdana" panose="020B0604030504040204" pitchFamily="34" charset="0"/>
              <a:buNone/>
              <a:defRPr lang="en-US" sz="1600" kern="1200" baseline="0">
                <a:solidFill>
                  <a:schemeClr val="tx1"/>
                </a:solidFill>
                <a:latin typeface="+mn-lt"/>
                <a:ea typeface="+mn-ea"/>
                <a:cs typeface="+mn-cs"/>
              </a:defRPr>
            </a:lvl4pPr>
            <a:lvl5pPr marL="1828800" indent="0" algn="ctr" defTabSz="798513" rtl="0" eaLnBrk="1" latinLnBrk="0" hangingPunct="1">
              <a:spcBef>
                <a:spcPts val="0"/>
              </a:spcBef>
              <a:spcAft>
                <a:spcPts val="1000"/>
              </a:spcAft>
              <a:buClrTx/>
              <a:buSzPct val="100000"/>
              <a:buFont typeface="Verdana" panose="020B0604030504040204" pitchFamily="34" charset="0"/>
              <a:buNone/>
              <a:tabLst/>
              <a:defRPr lang="en-US" sz="1600" kern="1200" baseline="0">
                <a:solidFill>
                  <a:schemeClr val="tx1"/>
                </a:solidFill>
                <a:latin typeface="+mn-lt"/>
                <a:ea typeface="+mn-ea"/>
                <a:cs typeface="+mn-cs"/>
              </a:defRPr>
            </a:lvl5pPr>
            <a:lvl6pPr marL="22860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6pPr>
            <a:lvl7pPr marL="2743200" indent="0" algn="ctr" defTabSz="914400" rtl="0" eaLnBrk="1" latinLnBrk="0" hangingPunct="1">
              <a:spcBef>
                <a:spcPts val="0"/>
              </a:spcBef>
              <a:spcAft>
                <a:spcPts val="1000"/>
              </a:spcAft>
              <a:buFont typeface="Verdana" panose="020B0604030504040204" pitchFamily="34" charset="0"/>
              <a:buNone/>
              <a:defRPr sz="1600" kern="1200">
                <a:solidFill>
                  <a:schemeClr val="tx1"/>
                </a:solidFill>
                <a:latin typeface="+mn-lt"/>
                <a:ea typeface="+mn-ea"/>
                <a:cs typeface="+mn-cs"/>
              </a:defRPr>
            </a:lvl7pPr>
            <a:lvl8pPr marL="32004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8pPr>
            <a:lvl9pPr marL="36576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lang="en-AU" sz="1000" b="1" dirty="0">
                <a:solidFill>
                  <a:srgbClr val="91DC5A"/>
                </a:solidFill>
                <a:latin typeface="Segoe UI Semilight" panose="020B0402040204020203" pitchFamily="34" charset="0"/>
                <a:cs typeface="Segoe UI Semilight" panose="020B0402040204020203" pitchFamily="34" charset="0"/>
              </a:rPr>
              <a:t>Deloitte Virtual Intern</a:t>
            </a:r>
            <a:endParaRPr kumimoji="0" lang="en-AU" sz="1000" b="1" i="0" u="none" strike="noStrike" kern="1200" cap="none" spc="0" normalizeH="0" baseline="0" noProof="0" dirty="0">
              <a:ln>
                <a:noFill/>
              </a:ln>
              <a:solidFill>
                <a:srgbClr val="91DC5A"/>
              </a:solidFill>
              <a:effectLst/>
              <a:uLnTx/>
              <a:uFillTx/>
              <a:latin typeface="Segoe UI Semilight" panose="020B0402040204020203" pitchFamily="34" charset="0"/>
              <a:ea typeface="+mn-ea"/>
              <a:cs typeface="Segoe UI Semilight" panose="020B0402040204020203" pitchFamily="34" charset="0"/>
            </a:endParaRPr>
          </a:p>
        </p:txBody>
      </p:sp>
      <p:grpSp>
        <p:nvGrpSpPr>
          <p:cNvPr id="24" name="Group 23"/>
          <p:cNvGrpSpPr>
            <a:grpSpLocks noChangeAspect="1"/>
          </p:cNvGrpSpPr>
          <p:nvPr/>
        </p:nvGrpSpPr>
        <p:grpSpPr>
          <a:xfrm>
            <a:off x="514247" y="772600"/>
            <a:ext cx="1998000" cy="374400"/>
            <a:chOff x="398463" y="404813"/>
            <a:chExt cx="1627187" cy="307976"/>
          </a:xfrm>
          <a:solidFill>
            <a:srgbClr val="000000"/>
          </a:solidFill>
        </p:grpSpPr>
        <p:sp>
          <p:nvSpPr>
            <p:cNvPr id="25" name="Oval 5"/>
            <p:cNvSpPr>
              <a:spLocks noChangeArrowheads="1"/>
            </p:cNvSpPr>
            <p:nvPr userDrawn="1"/>
          </p:nvSpPr>
          <p:spPr bwMode="auto">
            <a:xfrm>
              <a:off x="1938338" y="625476"/>
              <a:ext cx="87312" cy="87313"/>
            </a:xfrm>
            <a:prstGeom prst="ellipse">
              <a:avLst/>
            </a:prstGeom>
            <a:solidFill>
              <a:srgbClr val="86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6"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7" name="Rectangle 7"/>
            <p:cNvSpPr>
              <a:spLocks noChangeArrowheads="1"/>
            </p:cNvSpPr>
            <p:nvPr userDrawn="1"/>
          </p:nvSpPr>
          <p:spPr bwMode="auto">
            <a:xfrm>
              <a:off x="906463" y="404813"/>
              <a:ext cx="74612" cy="303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8"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9" name="Rectangle 9"/>
            <p:cNvSpPr>
              <a:spLocks noChangeArrowheads="1"/>
            </p:cNvSpPr>
            <p:nvPr userDrawn="1"/>
          </p:nvSpPr>
          <p:spPr bwMode="auto">
            <a:xfrm>
              <a:off x="1257300" y="482601"/>
              <a:ext cx="74612"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0" name="Rectangle 10"/>
            <p:cNvSpPr>
              <a:spLocks noChangeArrowheads="1"/>
            </p:cNvSpPr>
            <p:nvPr userDrawn="1"/>
          </p:nvSpPr>
          <p:spPr bwMode="auto">
            <a:xfrm>
              <a:off x="1257300" y="404813"/>
              <a:ext cx="74612" cy="50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1"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2"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3" name="Freeform 13"/>
            <p:cNvSpPr>
              <a:spLocks noEditPoints="1"/>
            </p:cNvSpPr>
            <p:nvPr userDrawn="1"/>
          </p:nvSpPr>
          <p:spPr bwMode="auto">
            <a:xfrm>
              <a:off x="1709738" y="470679"/>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4"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grpSp>
      <p:sp>
        <p:nvSpPr>
          <p:cNvPr id="36" name="Title 4"/>
          <p:cNvSpPr txBox="1">
            <a:spLocks/>
          </p:cNvSpPr>
          <p:nvPr/>
        </p:nvSpPr>
        <p:spPr>
          <a:xfrm>
            <a:off x="514247" y="4137091"/>
            <a:ext cx="6315393" cy="648180"/>
          </a:xfrm>
          <a:prstGeom prst="rect">
            <a:avLst/>
          </a:prstGeom>
        </p:spPr>
        <p:txBody>
          <a:bodyPr vert="horz" wrap="none"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AU"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Inside</a:t>
            </a:r>
            <a:r>
              <a:rPr kumimoji="0" lang="en-AU" sz="2800" b="0" i="0"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Sherpa – Digital Internship</a:t>
            </a:r>
            <a:endParaRPr kumimoji="0" lang="en-US"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8" name="Rectangle 37"/>
          <p:cNvSpPr/>
          <p:nvPr/>
        </p:nvSpPr>
        <p:spPr>
          <a:xfrm>
            <a:off x="514247" y="4797835"/>
            <a:ext cx="8480124"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Technology,</a:t>
            </a:r>
            <a:r>
              <a:rPr kumimoji="0" lang="en-AU" sz="2000" b="0" i="0" u="none" strike="noStrike" kern="1200" cap="none" spc="0" normalizeH="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 Strategy &amp; Architecture – TS&amp;I</a:t>
            </a:r>
            <a:endPar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Work in Progress Module</a:t>
            </a:r>
            <a:r>
              <a:rPr kumimoji="0" lang="en-AU" sz="1800" b="0" i="1"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Tasks and Ideal Responses</a:t>
            </a:r>
            <a:endParaRPr kumimoji="0" lang="en-AU" sz="24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9" name="Text Placeholder 2"/>
          <p:cNvSpPr txBox="1">
            <a:spLocks/>
          </p:cNvSpPr>
          <p:nvPr/>
        </p:nvSpPr>
        <p:spPr>
          <a:xfrm>
            <a:off x="514247" y="3788805"/>
            <a:ext cx="4389010" cy="348286"/>
          </a:xfrm>
          <a:prstGeom prst="rect">
            <a:avLst/>
          </a:prstGeom>
        </p:spPr>
        <p:txBody>
          <a:bodyPr vert="horz" wrap="none"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0" kern="0" cap="all" spc="250" baseline="0" dirty="0">
                <a:solidFill>
                  <a:schemeClr val="bg1"/>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n-AU" sz="900" b="0" i="0" u="none" strike="noStrike" kern="0" cap="all" spc="250" normalizeH="0" baseline="0" noProof="0" dirty="0">
                <a:ln>
                  <a:noFill/>
                </a:ln>
                <a:solidFill>
                  <a:srgbClr val="FFFFFF"/>
                </a:solidFill>
                <a:effectLst/>
                <a:uLnTx/>
                <a:uFillTx/>
                <a:latin typeface="Open Sans"/>
              </a:rPr>
              <a:t>February 2019</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787026" y="859429"/>
            <a:ext cx="6858002" cy="5139147"/>
          </a:xfrm>
          <a:prstGeom prst="rect">
            <a:avLst/>
          </a:prstGeom>
        </p:spPr>
      </p:pic>
    </p:spTree>
    <p:extLst>
      <p:ext uri="{BB962C8B-B14F-4D97-AF65-F5344CB8AC3E}">
        <p14:creationId xmlns:p14="http://schemas.microsoft.com/office/powerpoint/2010/main" val="87448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4364299" y="1962197"/>
            <a:ext cx="7546250" cy="3294064"/>
          </a:xfrm>
          <a:ln>
            <a:solidFill>
              <a:schemeClr val="accent5">
                <a:lumMod val="60000"/>
                <a:lumOff val="40000"/>
              </a:schemeClr>
            </a:solidFill>
          </a:ln>
        </p:spPr>
        <p:txBody>
          <a:bodyPr/>
          <a:lstStyle/>
          <a:p>
            <a:pPr lvl="1"/>
            <a:r>
              <a:rPr lang="en-AU" sz="1800" dirty="0"/>
              <a:t>Value Analysis</a:t>
            </a:r>
          </a:p>
          <a:p>
            <a:pPr lvl="2"/>
            <a:endParaRPr lang="en-US" noProof="0" dirty="0"/>
          </a:p>
        </p:txBody>
      </p:sp>
      <p:sp>
        <p:nvSpPr>
          <p:cNvPr id="6" name="Text Placeholder 5"/>
          <p:cNvSpPr>
            <a:spLocks noGrp="1"/>
          </p:cNvSpPr>
          <p:nvPr>
            <p:ph type="body" sz="quarter" idx="13"/>
          </p:nvPr>
        </p:nvSpPr>
        <p:spPr>
          <a:xfrm>
            <a:off x="202614" y="247854"/>
            <a:ext cx="9163050" cy="373021"/>
          </a:xfrm>
        </p:spPr>
        <p:txBody>
          <a:bodyPr/>
          <a:lstStyle/>
          <a:p>
            <a:r>
              <a:rPr lang="en-US" dirty="0"/>
              <a:t>Business Case</a:t>
            </a:r>
          </a:p>
        </p:txBody>
      </p:sp>
      <p:sp>
        <p:nvSpPr>
          <p:cNvPr id="8" name="Content Placeholder 4"/>
          <p:cNvSpPr txBox="1">
            <a:spLocks/>
          </p:cNvSpPr>
          <p:nvPr/>
        </p:nvSpPr>
        <p:spPr>
          <a:xfrm>
            <a:off x="464525" y="1962197"/>
            <a:ext cx="3440917" cy="3257459"/>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US" sz="1800" dirty="0"/>
              <a:t>Feasibility</a:t>
            </a:r>
          </a:p>
          <a:p>
            <a:pPr lvl="2"/>
            <a:endParaRPr lang="en-AU" dirty="0"/>
          </a:p>
        </p:txBody>
      </p:sp>
      <p:sp>
        <p:nvSpPr>
          <p:cNvPr id="11" name="TextBox 10">
            <a:extLst>
              <a:ext uri="{FF2B5EF4-FFF2-40B4-BE49-F238E27FC236}">
                <a16:creationId xmlns:a16="http://schemas.microsoft.com/office/drawing/2014/main" id="{AC72206E-3AE7-40FA-A0C9-3DFCEC55C83B}"/>
              </a:ext>
            </a:extLst>
          </p:cNvPr>
          <p:cNvSpPr txBox="1"/>
          <p:nvPr/>
        </p:nvSpPr>
        <p:spPr>
          <a:xfrm>
            <a:off x="657610" y="2551837"/>
            <a:ext cx="2788975" cy="1754326"/>
          </a:xfrm>
          <a:prstGeom prst="rect">
            <a:avLst/>
          </a:prstGeom>
          <a:noFill/>
        </p:spPr>
        <p:txBody>
          <a:bodyPr wrap="square">
            <a:spAutoFit/>
          </a:bodyPr>
          <a:lstStyle/>
          <a:p>
            <a:r>
              <a:rPr lang="en-US" dirty="0"/>
              <a:t>Things to consider: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Technical Feasibility                         </a:t>
            </a:r>
          </a:p>
          <a:p>
            <a:pPr marL="285750" indent="-285750">
              <a:buFont typeface="Arial" panose="020B0604020202020204" pitchFamily="34" charset="0"/>
              <a:buChar char="•"/>
            </a:pPr>
            <a:r>
              <a:rPr lang="en-US" dirty="0"/>
              <a:t>Economic Feasibility </a:t>
            </a:r>
          </a:p>
          <a:p>
            <a:pPr marL="285750" indent="-285750">
              <a:buFont typeface="Arial" panose="020B0604020202020204" pitchFamily="34" charset="0"/>
              <a:buChar char="•"/>
            </a:pPr>
            <a:r>
              <a:rPr lang="en-US" dirty="0"/>
              <a:t>Operational Feasibility                         </a:t>
            </a:r>
          </a:p>
          <a:p>
            <a:pPr marL="285750" indent="-285750">
              <a:buFont typeface="Arial" panose="020B0604020202020204" pitchFamily="34" charset="0"/>
              <a:buChar char="•"/>
            </a:pPr>
            <a:r>
              <a:rPr lang="en-US" dirty="0"/>
              <a:t>Legal Feasibility</a:t>
            </a:r>
          </a:p>
        </p:txBody>
      </p:sp>
      <p:sp>
        <p:nvSpPr>
          <p:cNvPr id="12" name="TextBox 11">
            <a:extLst>
              <a:ext uri="{FF2B5EF4-FFF2-40B4-BE49-F238E27FC236}">
                <a16:creationId xmlns:a16="http://schemas.microsoft.com/office/drawing/2014/main" id="{7BCAD852-3AE2-4AAC-A57F-0094F184A8A5}"/>
              </a:ext>
            </a:extLst>
          </p:cNvPr>
          <p:cNvSpPr txBox="1"/>
          <p:nvPr/>
        </p:nvSpPr>
        <p:spPr>
          <a:xfrm>
            <a:off x="4495733" y="2593566"/>
            <a:ext cx="7414816" cy="2031325"/>
          </a:xfrm>
          <a:prstGeom prst="rect">
            <a:avLst/>
          </a:prstGeom>
          <a:noFill/>
        </p:spPr>
        <p:txBody>
          <a:bodyPr wrap="square">
            <a:spAutoFit/>
          </a:bodyPr>
          <a:lstStyle/>
          <a:p>
            <a:r>
              <a:rPr lang="en-US" dirty="0"/>
              <a:t>Value Chain Analytics Tool (VCAT) supports Deloitte's approach to helping companies comprehensively review their  value chain and begin to assess alignment with current transfer pricing arrangements. This innovative technology creates a context to begin pricing transactions between entities by assessing the relative contributions made by each entity to the overall business. Essentially comparing their impacts so we can get off on the right start when choosing a solution. </a:t>
            </a:r>
          </a:p>
        </p:txBody>
      </p:sp>
    </p:spTree>
    <p:extLst>
      <p:ext uri="{BB962C8B-B14F-4D97-AF65-F5344CB8AC3E}">
        <p14:creationId xmlns:p14="http://schemas.microsoft.com/office/powerpoint/2010/main" val="2636564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156795" y="101766"/>
            <a:ext cx="9163050" cy="373021"/>
          </a:xfrm>
        </p:spPr>
        <p:txBody>
          <a:bodyPr/>
          <a:lstStyle/>
          <a:p>
            <a:r>
              <a:rPr lang="en-US" dirty="0"/>
              <a:t>Business Case</a:t>
            </a:r>
          </a:p>
        </p:txBody>
      </p:sp>
      <p:sp>
        <p:nvSpPr>
          <p:cNvPr id="7" name="Content Placeholder 4"/>
          <p:cNvSpPr txBox="1">
            <a:spLocks/>
          </p:cNvSpPr>
          <p:nvPr/>
        </p:nvSpPr>
        <p:spPr>
          <a:xfrm>
            <a:off x="1586148" y="602814"/>
            <a:ext cx="9555463" cy="3252856"/>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800" dirty="0"/>
              <a:t>Costs</a:t>
            </a:r>
          </a:p>
          <a:p>
            <a:pPr lvl="2"/>
            <a:endParaRPr lang="en-AU" dirty="0"/>
          </a:p>
        </p:txBody>
      </p:sp>
      <p:sp>
        <p:nvSpPr>
          <p:cNvPr id="9" name="Content Placeholder 4"/>
          <p:cNvSpPr txBox="1">
            <a:spLocks/>
          </p:cNvSpPr>
          <p:nvPr/>
        </p:nvSpPr>
        <p:spPr>
          <a:xfrm>
            <a:off x="1586147" y="4061000"/>
            <a:ext cx="9555463" cy="281582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800" dirty="0"/>
              <a:t>Benefits</a:t>
            </a:r>
          </a:p>
          <a:p>
            <a:pPr marL="285750" lvl="1" indent="-285750">
              <a:buFont typeface="Arial" panose="020B0604020202020204" pitchFamily="34" charset="0"/>
              <a:buChar char="•"/>
            </a:pPr>
            <a:r>
              <a:rPr lang="en-AU" sz="1800" dirty="0"/>
              <a:t>Single access point for all financial services ad products</a:t>
            </a:r>
          </a:p>
          <a:p>
            <a:pPr marL="285750" lvl="1" indent="-285750">
              <a:buFont typeface="Arial" panose="020B0604020202020204" pitchFamily="34" charset="0"/>
              <a:buChar char="•"/>
            </a:pPr>
            <a:r>
              <a:rPr lang="en-AU" sz="1800" dirty="0"/>
              <a:t>Banking at customers own convenience, global and 24/7 client access to their info</a:t>
            </a:r>
          </a:p>
          <a:p>
            <a:pPr marL="285750" lvl="1" indent="-285750">
              <a:buFont typeface="Arial" panose="020B0604020202020204" pitchFamily="34" charset="0"/>
              <a:buChar char="•"/>
            </a:pPr>
            <a:r>
              <a:rPr lang="en-AU" sz="1800" dirty="0"/>
              <a:t>Ensure better monitoring, data collection and analysis</a:t>
            </a:r>
          </a:p>
          <a:p>
            <a:pPr marL="285750" lvl="1" indent="-285750">
              <a:buFont typeface="Arial" panose="020B0604020202020204" pitchFamily="34" charset="0"/>
              <a:buChar char="•"/>
            </a:pPr>
            <a:r>
              <a:rPr lang="en-AU" sz="1800" dirty="0"/>
              <a:t>Can create international competition $$$</a:t>
            </a:r>
          </a:p>
          <a:p>
            <a:pPr marL="285750" lvl="1" indent="-285750">
              <a:buFont typeface="Arial" panose="020B0604020202020204" pitchFamily="34" charset="0"/>
              <a:buChar char="•"/>
            </a:pPr>
            <a:r>
              <a:rPr lang="en-AU" sz="1800" dirty="0"/>
              <a:t>Higher availability and better banking data</a:t>
            </a:r>
          </a:p>
          <a:p>
            <a:pPr lvl="1"/>
            <a:endParaRPr lang="en-AU" sz="1800" dirty="0"/>
          </a:p>
          <a:p>
            <a:pPr marL="285750" lvl="1" indent="-285750">
              <a:buFont typeface="Arial" panose="020B0604020202020204" pitchFamily="34" charset="0"/>
              <a:buChar char="•"/>
            </a:pPr>
            <a:endParaRPr lang="en-AU" sz="1800" dirty="0"/>
          </a:p>
          <a:p>
            <a:pPr lvl="2"/>
            <a:endParaRPr lang="en-AU" dirty="0"/>
          </a:p>
        </p:txBody>
      </p:sp>
      <p:graphicFrame>
        <p:nvGraphicFramePr>
          <p:cNvPr id="4" name="Chart 15">
            <a:extLst>
              <a:ext uri="{FF2B5EF4-FFF2-40B4-BE49-F238E27FC236}">
                <a16:creationId xmlns:a16="http://schemas.microsoft.com/office/drawing/2014/main" id="{4EC56E7C-D637-474E-A0D1-25542AE84D23}"/>
              </a:ext>
            </a:extLst>
          </p:cNvPr>
          <p:cNvGraphicFramePr/>
          <p:nvPr>
            <p:extLst>
              <p:ext uri="{D42A27DB-BD31-4B8C-83A1-F6EECF244321}">
                <p14:modId xmlns:p14="http://schemas.microsoft.com/office/powerpoint/2010/main" val="4176282775"/>
              </p:ext>
            </p:extLst>
          </p:nvPr>
        </p:nvGraphicFramePr>
        <p:xfrm>
          <a:off x="1859874" y="920851"/>
          <a:ext cx="8472252" cy="26752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96233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 Network and Security Solutions - Wide.potx" id="{BBB8FC03-DEC5-4C7E-971D-ABE7AE675190}" vid="{44E1F9DE-26A1-427E-A0A8-34CC89E4AC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176</Words>
  <Application>Microsoft Office PowerPoint</Application>
  <PresentationFormat>Widescreen</PresentationFormat>
  <Paragraphs>33</Paragraphs>
  <Slides>3</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11" baseType="lpstr">
      <vt:lpstr>Arial</vt:lpstr>
      <vt:lpstr>Calibri</vt:lpstr>
      <vt:lpstr>Chronicle Display Black</vt:lpstr>
      <vt:lpstr>Open Sans</vt:lpstr>
      <vt:lpstr>Segoe UI Semilight</vt:lpstr>
      <vt:lpstr>Verdana</vt:lpstr>
      <vt:lpstr>Deloitte_4_3_Onscreen</vt:lpstr>
      <vt:lpstr>think-cell Slide</vt:lpstr>
      <vt:lpstr>PowerPoint Presentation</vt:lpstr>
      <vt:lpstr>PowerPoint Presentation</vt:lpstr>
      <vt:lpstr>PowerPoint Presentation</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Unguroiu, Laurentiu (AU - Sydney)</dc:creator>
  <cp:lastModifiedBy>Nihal Hassanien Nihal HAssanien</cp:lastModifiedBy>
  <cp:revision>48</cp:revision>
  <dcterms:created xsi:type="dcterms:W3CDTF">2019-02-05T22:29:20Z</dcterms:created>
  <dcterms:modified xsi:type="dcterms:W3CDTF">2020-11-12T19:30:34Z</dcterms:modified>
</cp:coreProperties>
</file>