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354" r:id="rId3"/>
    <p:sldId id="353" r:id="rId4"/>
    <p:sldId id="350" r:id="rId5"/>
    <p:sldId id="355" r:id="rId6"/>
    <p:sldId id="356" r:id="rId7"/>
    <p:sldId id="3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ection>
        <p14:section name="Module 2" id="{8854123B-E4B3-4D6C-86B0-9E6ACC191446}">
          <p14:sldIdLst/>
        </p14:section>
        <p14:section name="Module 3" id="{3C8133C5-4B1C-4E46-AE33-CC30E57F79B8}">
          <p14:sldIdLst>
            <p14:sldId id="354"/>
            <p14:sldId id="353"/>
            <p14:sldId id="350"/>
            <p14:sldId id="355"/>
            <p14:sldId id="356"/>
            <p14:sldId id="3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8" autoAdjust="0"/>
    <p:restoredTop sz="94660"/>
  </p:normalViewPr>
  <p:slideViewPr>
    <p:cSldViewPr snapToGrid="0">
      <p:cViewPr varScale="1">
        <p:scale>
          <a:sx n="72" d="100"/>
          <a:sy n="72" d="100"/>
        </p:scale>
        <p:origin x="8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12/11/2020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46282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337573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487727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2592013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1537656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1837853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6"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9901" y="287801"/>
            <a:ext cx="9163050" cy="373021"/>
          </a:xfrm>
        </p:spPr>
        <p:txBody>
          <a:bodyPr/>
          <a:lstStyle/>
          <a:p>
            <a:r>
              <a:rPr lang="en-US" dirty="0"/>
              <a:t>Considerations for Mobilization</a:t>
            </a:r>
          </a:p>
        </p:txBody>
      </p:sp>
      <p:sp>
        <p:nvSpPr>
          <p:cNvPr id="8" name="Content Placeholder 4"/>
          <p:cNvSpPr txBox="1">
            <a:spLocks/>
          </p:cNvSpPr>
          <p:nvPr/>
        </p:nvSpPr>
        <p:spPr>
          <a:xfrm>
            <a:off x="529264" y="1711665"/>
            <a:ext cx="11142805" cy="4183591"/>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800" dirty="0"/>
              <a:t>Timeframes</a:t>
            </a:r>
            <a:endParaRPr lang="en-AU" sz="1800" dirty="0"/>
          </a:p>
        </p:txBody>
      </p:sp>
      <p:sp>
        <p:nvSpPr>
          <p:cNvPr id="2" name="Cylinder 1">
            <a:extLst>
              <a:ext uri="{FF2B5EF4-FFF2-40B4-BE49-F238E27FC236}">
                <a16:creationId xmlns:a16="http://schemas.microsoft.com/office/drawing/2014/main" id="{5F6181F9-CCEA-41AE-A9EF-0F6D5B00FE31}"/>
              </a:ext>
            </a:extLst>
          </p:cNvPr>
          <p:cNvSpPr/>
          <p:nvPr/>
        </p:nvSpPr>
        <p:spPr bwMode="gray">
          <a:xfrm>
            <a:off x="1382863" y="2287619"/>
            <a:ext cx="2295292" cy="2511624"/>
          </a:xfrm>
          <a:prstGeom prst="can">
            <a:avLst>
              <a:gd name="adj" fmla="val 22827"/>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600" b="1" dirty="0">
                <a:solidFill>
                  <a:schemeClr val="bg1"/>
                </a:solidFill>
              </a:rPr>
              <a:t>Phase 1 : Nov 2020</a:t>
            </a:r>
          </a:p>
          <a:p>
            <a:pPr marL="285750" indent="-285750">
              <a:lnSpc>
                <a:spcPct val="106000"/>
              </a:lnSpc>
              <a:buFont typeface="Arial" panose="020B0604020202020204" pitchFamily="34" charset="0"/>
              <a:buChar char="•"/>
            </a:pPr>
            <a:r>
              <a:rPr lang="en-US" sz="1600" b="1" dirty="0">
                <a:solidFill>
                  <a:schemeClr val="bg1"/>
                </a:solidFill>
              </a:rPr>
              <a:t>Feasibility Analysis</a:t>
            </a:r>
          </a:p>
          <a:p>
            <a:pPr marL="285750" indent="-285750">
              <a:lnSpc>
                <a:spcPct val="106000"/>
              </a:lnSpc>
              <a:buFont typeface="Arial" panose="020B0604020202020204" pitchFamily="34" charset="0"/>
              <a:buChar char="•"/>
            </a:pPr>
            <a:r>
              <a:rPr lang="en-US" sz="1600" b="1" dirty="0">
                <a:solidFill>
                  <a:schemeClr val="bg1"/>
                </a:solidFill>
              </a:rPr>
              <a:t>UX design</a:t>
            </a:r>
          </a:p>
        </p:txBody>
      </p:sp>
      <p:sp>
        <p:nvSpPr>
          <p:cNvPr id="15" name="Cylinder 14">
            <a:extLst>
              <a:ext uri="{FF2B5EF4-FFF2-40B4-BE49-F238E27FC236}">
                <a16:creationId xmlns:a16="http://schemas.microsoft.com/office/drawing/2014/main" id="{451C5412-232E-4B02-A01B-8F35F9BBAD0A}"/>
              </a:ext>
            </a:extLst>
          </p:cNvPr>
          <p:cNvSpPr/>
          <p:nvPr/>
        </p:nvSpPr>
        <p:spPr bwMode="gray">
          <a:xfrm>
            <a:off x="4843398" y="2301431"/>
            <a:ext cx="2295292" cy="2483999"/>
          </a:xfrm>
          <a:prstGeom prst="can">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600" b="1" dirty="0">
                <a:solidFill>
                  <a:schemeClr val="bg1"/>
                </a:solidFill>
              </a:rPr>
              <a:t>Phase 2 : DEC 2020</a:t>
            </a:r>
          </a:p>
          <a:p>
            <a:pPr marL="285750" indent="-285750">
              <a:lnSpc>
                <a:spcPct val="106000"/>
              </a:lnSpc>
              <a:buFont typeface="Arial" panose="020B0604020202020204" pitchFamily="34" charset="0"/>
              <a:buChar char="•"/>
            </a:pPr>
            <a:r>
              <a:rPr lang="en-US" sz="1600" b="1" dirty="0">
                <a:solidFill>
                  <a:schemeClr val="bg1"/>
                </a:solidFill>
              </a:rPr>
              <a:t>Database infrastructure and design</a:t>
            </a:r>
          </a:p>
          <a:p>
            <a:pPr marL="285750" indent="-285750">
              <a:lnSpc>
                <a:spcPct val="106000"/>
              </a:lnSpc>
              <a:buFont typeface="Arial" panose="020B0604020202020204" pitchFamily="34" charset="0"/>
              <a:buChar char="•"/>
            </a:pPr>
            <a:r>
              <a:rPr lang="en-US" sz="1600" b="1" dirty="0">
                <a:solidFill>
                  <a:schemeClr val="bg1"/>
                </a:solidFill>
              </a:rPr>
              <a:t> Backend design and configuration</a:t>
            </a:r>
          </a:p>
        </p:txBody>
      </p:sp>
      <p:sp>
        <p:nvSpPr>
          <p:cNvPr id="17" name="Cylinder 16">
            <a:extLst>
              <a:ext uri="{FF2B5EF4-FFF2-40B4-BE49-F238E27FC236}">
                <a16:creationId xmlns:a16="http://schemas.microsoft.com/office/drawing/2014/main" id="{DC0548A2-3811-4397-A81E-7A4AA67C4A41}"/>
              </a:ext>
            </a:extLst>
          </p:cNvPr>
          <p:cNvSpPr/>
          <p:nvPr/>
        </p:nvSpPr>
        <p:spPr bwMode="gray">
          <a:xfrm>
            <a:off x="8513847" y="2287619"/>
            <a:ext cx="2295292" cy="2483999"/>
          </a:xfrm>
          <a:prstGeom prst="can">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600" b="1" dirty="0">
                <a:solidFill>
                  <a:schemeClr val="bg1"/>
                </a:solidFill>
              </a:rPr>
              <a:t>Phase 3 : JAN 2020</a:t>
            </a:r>
          </a:p>
          <a:p>
            <a:pPr marL="285750" indent="-285750">
              <a:lnSpc>
                <a:spcPct val="106000"/>
              </a:lnSpc>
              <a:buFont typeface="Arial" panose="020B0604020202020204" pitchFamily="34" charset="0"/>
              <a:buChar char="•"/>
            </a:pPr>
            <a:r>
              <a:rPr lang="en-US" sz="1600" b="1" dirty="0">
                <a:solidFill>
                  <a:schemeClr val="bg1"/>
                </a:solidFill>
              </a:rPr>
              <a:t>Database infrastructure and design</a:t>
            </a:r>
          </a:p>
          <a:p>
            <a:pPr marL="285750" indent="-285750">
              <a:lnSpc>
                <a:spcPct val="106000"/>
              </a:lnSpc>
              <a:buFont typeface="Arial" panose="020B0604020202020204" pitchFamily="34" charset="0"/>
              <a:buChar char="•"/>
            </a:pPr>
            <a:r>
              <a:rPr lang="en-US" sz="1600" b="1" dirty="0">
                <a:solidFill>
                  <a:schemeClr val="bg1"/>
                </a:solidFill>
              </a:rPr>
              <a:t> Backend design and configuration</a:t>
            </a:r>
          </a:p>
        </p:txBody>
      </p:sp>
    </p:spTree>
    <p:extLst>
      <p:ext uri="{BB962C8B-B14F-4D97-AF65-F5344CB8AC3E}">
        <p14:creationId xmlns:p14="http://schemas.microsoft.com/office/powerpoint/2010/main" val="1555006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9901" y="287801"/>
            <a:ext cx="9163050" cy="373021"/>
          </a:xfrm>
        </p:spPr>
        <p:txBody>
          <a:bodyPr/>
          <a:lstStyle/>
          <a:p>
            <a:r>
              <a:rPr lang="en-US" dirty="0"/>
              <a:t>Considerations for Mobilization</a:t>
            </a:r>
          </a:p>
        </p:txBody>
      </p:sp>
      <p:sp>
        <p:nvSpPr>
          <p:cNvPr id="9" name="Content Placeholder 4"/>
          <p:cNvSpPr txBox="1">
            <a:spLocks/>
          </p:cNvSpPr>
          <p:nvPr/>
        </p:nvSpPr>
        <p:spPr>
          <a:xfrm>
            <a:off x="591314" y="886984"/>
            <a:ext cx="11142805" cy="5084032"/>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Cost Estimates</a:t>
            </a:r>
          </a:p>
          <a:p>
            <a:pPr lvl="2"/>
            <a:endParaRPr lang="en-AU" dirty="0"/>
          </a:p>
        </p:txBody>
      </p:sp>
      <p:graphicFrame>
        <p:nvGraphicFramePr>
          <p:cNvPr id="19" name="Table 19">
            <a:extLst>
              <a:ext uri="{FF2B5EF4-FFF2-40B4-BE49-F238E27FC236}">
                <a16:creationId xmlns:a16="http://schemas.microsoft.com/office/drawing/2014/main" id="{A4A88083-6F46-4C69-83B2-2B61DB81B288}"/>
              </a:ext>
            </a:extLst>
          </p:cNvPr>
          <p:cNvGraphicFramePr>
            <a:graphicFrameLocks noGrp="1"/>
          </p:cNvGraphicFramePr>
          <p:nvPr>
            <p:extLst>
              <p:ext uri="{D42A27DB-BD31-4B8C-83A1-F6EECF244321}">
                <p14:modId xmlns:p14="http://schemas.microsoft.com/office/powerpoint/2010/main" val="1992800681"/>
              </p:ext>
            </p:extLst>
          </p:nvPr>
        </p:nvGraphicFramePr>
        <p:xfrm>
          <a:off x="1921565" y="1412264"/>
          <a:ext cx="8084738" cy="4538872"/>
        </p:xfrm>
        <a:graphic>
          <a:graphicData uri="http://schemas.openxmlformats.org/drawingml/2006/table">
            <a:tbl>
              <a:tblPr firstRow="1" bandRow="1">
                <a:tableStyleId>{5C22544A-7EE6-4342-B048-85BDC9FD1C3A}</a:tableStyleId>
              </a:tblPr>
              <a:tblGrid>
                <a:gridCol w="4042369">
                  <a:extLst>
                    <a:ext uri="{9D8B030D-6E8A-4147-A177-3AD203B41FA5}">
                      <a16:colId xmlns:a16="http://schemas.microsoft.com/office/drawing/2014/main" val="2874952149"/>
                    </a:ext>
                  </a:extLst>
                </a:gridCol>
                <a:gridCol w="4042369">
                  <a:extLst>
                    <a:ext uri="{9D8B030D-6E8A-4147-A177-3AD203B41FA5}">
                      <a16:colId xmlns:a16="http://schemas.microsoft.com/office/drawing/2014/main" val="3228187379"/>
                    </a:ext>
                  </a:extLst>
                </a:gridCol>
              </a:tblGrid>
              <a:tr h="1134718">
                <a:tc gridSpan="2">
                  <a:txBody>
                    <a:bodyPr/>
                    <a:lstStyle/>
                    <a:p>
                      <a:r>
                        <a:rPr lang="en-US" dirty="0"/>
                        <a:t>Cost Estimation </a:t>
                      </a:r>
                    </a:p>
                  </a:txBody>
                  <a:tcPr/>
                </a:tc>
                <a:tc hMerge="1">
                  <a:txBody>
                    <a:bodyPr/>
                    <a:lstStyle/>
                    <a:p>
                      <a:endParaRPr lang="en-US" dirty="0"/>
                    </a:p>
                  </a:txBody>
                  <a:tcPr/>
                </a:tc>
                <a:extLst>
                  <a:ext uri="{0D108BD9-81ED-4DB2-BD59-A6C34878D82A}">
                    <a16:rowId xmlns:a16="http://schemas.microsoft.com/office/drawing/2014/main" val="2524299143"/>
                  </a:ext>
                </a:extLst>
              </a:tr>
              <a:tr h="1134718">
                <a:tc>
                  <a:txBody>
                    <a:bodyPr/>
                    <a:lstStyle/>
                    <a:p>
                      <a:r>
                        <a:rPr lang="en-US" dirty="0"/>
                        <a:t>Phase 1</a:t>
                      </a:r>
                    </a:p>
                  </a:txBody>
                  <a:tcPr/>
                </a:tc>
                <a:tc>
                  <a:txBody>
                    <a:bodyPr/>
                    <a:lstStyle/>
                    <a:p>
                      <a:r>
                        <a:rPr lang="en-US" dirty="0"/>
                        <a:t>$10,000 - $14,000</a:t>
                      </a:r>
                    </a:p>
                  </a:txBody>
                  <a:tcPr/>
                </a:tc>
                <a:extLst>
                  <a:ext uri="{0D108BD9-81ED-4DB2-BD59-A6C34878D82A}">
                    <a16:rowId xmlns:a16="http://schemas.microsoft.com/office/drawing/2014/main" val="1377521350"/>
                  </a:ext>
                </a:extLst>
              </a:tr>
              <a:tr h="1134718">
                <a:tc>
                  <a:txBody>
                    <a:bodyPr/>
                    <a:lstStyle/>
                    <a:p>
                      <a:r>
                        <a:rPr lang="en-US" dirty="0"/>
                        <a:t>Phase 2</a:t>
                      </a:r>
                    </a:p>
                  </a:txBody>
                  <a:tcPr/>
                </a:tc>
                <a:tc>
                  <a:txBody>
                    <a:bodyPr/>
                    <a:lstStyle/>
                    <a:p>
                      <a:r>
                        <a:rPr lang="en-US" dirty="0"/>
                        <a:t>$25,000 - $27,000</a:t>
                      </a:r>
                    </a:p>
                  </a:txBody>
                  <a:tcPr/>
                </a:tc>
                <a:extLst>
                  <a:ext uri="{0D108BD9-81ED-4DB2-BD59-A6C34878D82A}">
                    <a16:rowId xmlns:a16="http://schemas.microsoft.com/office/drawing/2014/main" val="4139587983"/>
                  </a:ext>
                </a:extLst>
              </a:tr>
              <a:tr h="1134718">
                <a:tc>
                  <a:txBody>
                    <a:bodyPr/>
                    <a:lstStyle/>
                    <a:p>
                      <a:r>
                        <a:rPr lang="en-US" dirty="0"/>
                        <a:t>Phase 3 </a:t>
                      </a:r>
                    </a:p>
                  </a:txBody>
                  <a:tcPr/>
                </a:tc>
                <a:tc>
                  <a:txBody>
                    <a:bodyPr/>
                    <a:lstStyle/>
                    <a:p>
                      <a:r>
                        <a:rPr lang="en-US" dirty="0"/>
                        <a:t>$7,000 – 10,000</a:t>
                      </a:r>
                    </a:p>
                  </a:txBody>
                  <a:tcPr/>
                </a:tc>
                <a:extLst>
                  <a:ext uri="{0D108BD9-81ED-4DB2-BD59-A6C34878D82A}">
                    <a16:rowId xmlns:a16="http://schemas.microsoft.com/office/drawing/2014/main" val="3241220675"/>
                  </a:ext>
                </a:extLst>
              </a:tr>
            </a:tbl>
          </a:graphicData>
        </a:graphic>
      </p:graphicFrame>
    </p:spTree>
    <p:extLst>
      <p:ext uri="{BB962C8B-B14F-4D97-AF65-F5344CB8AC3E}">
        <p14:creationId xmlns:p14="http://schemas.microsoft.com/office/powerpoint/2010/main" val="2085150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9901" y="287801"/>
            <a:ext cx="9163050" cy="373021"/>
          </a:xfrm>
        </p:spPr>
        <p:txBody>
          <a:bodyPr/>
          <a:lstStyle/>
          <a:p>
            <a:r>
              <a:rPr lang="en-US" dirty="0"/>
              <a:t>Considerations for Mobilization</a:t>
            </a:r>
          </a:p>
        </p:txBody>
      </p:sp>
      <p:sp>
        <p:nvSpPr>
          <p:cNvPr id="7" name="Content Placeholder 4"/>
          <p:cNvSpPr txBox="1">
            <a:spLocks/>
          </p:cNvSpPr>
          <p:nvPr/>
        </p:nvSpPr>
        <p:spPr>
          <a:xfrm>
            <a:off x="469901" y="1217591"/>
            <a:ext cx="11034914" cy="4422818"/>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Resource Requirements</a:t>
            </a:r>
          </a:p>
          <a:p>
            <a:pPr lvl="2"/>
            <a:endParaRPr lang="en-AU" dirty="0"/>
          </a:p>
        </p:txBody>
      </p:sp>
      <p:pic>
        <p:nvPicPr>
          <p:cNvPr id="23" name="Picture 22">
            <a:extLst>
              <a:ext uri="{FF2B5EF4-FFF2-40B4-BE49-F238E27FC236}">
                <a16:creationId xmlns:a16="http://schemas.microsoft.com/office/drawing/2014/main" id="{3751D7A0-9B65-4E0E-8A7F-81945686B9DD}"/>
              </a:ext>
            </a:extLst>
          </p:cNvPr>
          <p:cNvPicPr>
            <a:picLocks noChangeAspect="1"/>
          </p:cNvPicPr>
          <p:nvPr/>
        </p:nvPicPr>
        <p:blipFill>
          <a:blip r:embed="rId3">
            <a:grayscl/>
            <a:lum bright="12000"/>
          </a:blip>
          <a:stretch>
            <a:fillRect/>
          </a:stretch>
        </p:blipFill>
        <p:spPr>
          <a:xfrm>
            <a:off x="687185" y="1730450"/>
            <a:ext cx="9995070" cy="3397100"/>
          </a:xfrm>
          <a:prstGeom prst="rect">
            <a:avLst/>
          </a:prstGeom>
          <a:ln>
            <a:noFill/>
          </a:ln>
          <a:effectLst>
            <a:softEdge rad="112500"/>
          </a:effectLst>
        </p:spPr>
      </p:pic>
    </p:spTree>
    <p:extLst>
      <p:ext uri="{BB962C8B-B14F-4D97-AF65-F5344CB8AC3E}">
        <p14:creationId xmlns:p14="http://schemas.microsoft.com/office/powerpoint/2010/main" val="7922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nance Consulting | Deloitte Canada">
            <a:extLst>
              <a:ext uri="{FF2B5EF4-FFF2-40B4-BE49-F238E27FC236}">
                <a16:creationId xmlns:a16="http://schemas.microsoft.com/office/drawing/2014/main" id="{796078EC-FC4D-489A-AD43-C5DB4D51A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1" y="1033843"/>
            <a:ext cx="8269004" cy="397055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6"/>
          </p:nvPr>
        </p:nvSpPr>
        <p:spPr>
          <a:xfrm>
            <a:off x="454369" y="660822"/>
            <a:ext cx="11034913" cy="5673717"/>
          </a:xfrm>
          <a:ln>
            <a:solidFill>
              <a:schemeClr val="accent5">
                <a:lumMod val="60000"/>
                <a:lumOff val="40000"/>
              </a:schemeClr>
            </a:solidFill>
          </a:ln>
        </p:spPr>
        <p:txBody>
          <a:bodyPr/>
          <a:lstStyle/>
          <a:p>
            <a:pPr lvl="1"/>
            <a:r>
              <a:rPr lang="en-AU" sz="1800" dirty="0"/>
              <a:t>Delivery Approach</a:t>
            </a:r>
          </a:p>
          <a:p>
            <a:pPr lvl="2"/>
            <a:endParaRPr lang="en-US" noProof="0" dirty="0"/>
          </a:p>
        </p:txBody>
      </p:sp>
      <p:sp>
        <p:nvSpPr>
          <p:cNvPr id="6" name="Text Placeholder 5"/>
          <p:cNvSpPr>
            <a:spLocks noGrp="1"/>
          </p:cNvSpPr>
          <p:nvPr>
            <p:ph type="body" sz="quarter" idx="13"/>
          </p:nvPr>
        </p:nvSpPr>
        <p:spPr>
          <a:xfrm>
            <a:off x="469901" y="287801"/>
            <a:ext cx="9163050" cy="373021"/>
          </a:xfrm>
        </p:spPr>
        <p:txBody>
          <a:bodyPr/>
          <a:lstStyle/>
          <a:p>
            <a:r>
              <a:rPr lang="en-US" dirty="0"/>
              <a:t>Considerations for Mobilization</a:t>
            </a:r>
          </a:p>
        </p:txBody>
      </p:sp>
      <p:sp>
        <p:nvSpPr>
          <p:cNvPr id="27" name="TextBox 26">
            <a:extLst>
              <a:ext uri="{FF2B5EF4-FFF2-40B4-BE49-F238E27FC236}">
                <a16:creationId xmlns:a16="http://schemas.microsoft.com/office/drawing/2014/main" id="{E4B8429D-0359-49A0-9B70-03DA751F1065}"/>
              </a:ext>
            </a:extLst>
          </p:cNvPr>
          <p:cNvSpPr txBox="1"/>
          <p:nvPr/>
        </p:nvSpPr>
        <p:spPr>
          <a:xfrm>
            <a:off x="8738905" y="1964131"/>
            <a:ext cx="2608819" cy="2492990"/>
          </a:xfrm>
          <a:prstGeom prst="rect">
            <a:avLst/>
          </a:prstGeom>
          <a:noFill/>
        </p:spPr>
        <p:txBody>
          <a:bodyPr wrap="square" lIns="0" tIns="0" rIns="0" bIns="0" rtlCol="0">
            <a:spAutoFit/>
          </a:bodyPr>
          <a:lstStyle/>
          <a:p>
            <a:pPr>
              <a:spcBef>
                <a:spcPts val="600"/>
              </a:spcBef>
              <a:buSzPct val="100000"/>
            </a:pPr>
            <a:r>
              <a:rPr lang="en-US" dirty="0">
                <a:solidFill>
                  <a:srgbClr val="313131"/>
                </a:solidFill>
              </a:rPr>
              <a:t>Step 2 and 3: Analyze which vendors will provide the best solutions for customer support and database needs. Consider using SaaS for customer support and seamless customer interaction. </a:t>
            </a:r>
          </a:p>
        </p:txBody>
      </p:sp>
    </p:spTree>
    <p:extLst>
      <p:ext uri="{BB962C8B-B14F-4D97-AF65-F5344CB8AC3E}">
        <p14:creationId xmlns:p14="http://schemas.microsoft.com/office/powerpoint/2010/main" val="2895546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454369" y="660822"/>
            <a:ext cx="11034913" cy="5673717"/>
          </a:xfrm>
          <a:ln>
            <a:solidFill>
              <a:schemeClr val="accent5">
                <a:lumMod val="60000"/>
                <a:lumOff val="40000"/>
              </a:schemeClr>
            </a:solidFill>
          </a:ln>
        </p:spPr>
        <p:txBody>
          <a:bodyPr/>
          <a:lstStyle/>
          <a:p>
            <a:pPr lvl="1"/>
            <a:r>
              <a:rPr lang="en-AU" sz="1800" dirty="0"/>
              <a:t>Delivery Approach</a:t>
            </a:r>
          </a:p>
          <a:p>
            <a:pPr lvl="2"/>
            <a:endParaRPr lang="en-US" noProof="0" dirty="0"/>
          </a:p>
        </p:txBody>
      </p:sp>
      <p:sp>
        <p:nvSpPr>
          <p:cNvPr id="6" name="Text Placeholder 5"/>
          <p:cNvSpPr>
            <a:spLocks noGrp="1"/>
          </p:cNvSpPr>
          <p:nvPr>
            <p:ph type="body" sz="quarter" idx="13"/>
          </p:nvPr>
        </p:nvSpPr>
        <p:spPr>
          <a:xfrm>
            <a:off x="469901" y="287801"/>
            <a:ext cx="9163050" cy="373021"/>
          </a:xfrm>
        </p:spPr>
        <p:txBody>
          <a:bodyPr/>
          <a:lstStyle/>
          <a:p>
            <a:r>
              <a:rPr lang="en-US" dirty="0"/>
              <a:t>Considerations for Mobilization</a:t>
            </a:r>
          </a:p>
        </p:txBody>
      </p:sp>
      <p:sp>
        <p:nvSpPr>
          <p:cNvPr id="3" name="TextBox 2">
            <a:extLst>
              <a:ext uri="{FF2B5EF4-FFF2-40B4-BE49-F238E27FC236}">
                <a16:creationId xmlns:a16="http://schemas.microsoft.com/office/drawing/2014/main" id="{88A2B86D-9C75-469D-ADAD-4EC57A3E28ED}"/>
              </a:ext>
            </a:extLst>
          </p:cNvPr>
          <p:cNvSpPr txBox="1"/>
          <p:nvPr/>
        </p:nvSpPr>
        <p:spPr>
          <a:xfrm>
            <a:off x="454369" y="1060347"/>
            <a:ext cx="8799444" cy="5170646"/>
          </a:xfrm>
          <a:prstGeom prst="rect">
            <a:avLst/>
          </a:prstGeom>
          <a:noFill/>
        </p:spPr>
        <p:txBody>
          <a:bodyPr wrap="square" lIns="0" tIns="0" rIns="0" bIns="0" rtlCol="0">
            <a:spAutoFit/>
          </a:bodyPr>
          <a:lstStyle/>
          <a:p>
            <a:pPr>
              <a:spcBef>
                <a:spcPts val="600"/>
              </a:spcBef>
              <a:buSzPct val="100000"/>
            </a:pPr>
            <a:r>
              <a:rPr lang="en-US" dirty="0">
                <a:solidFill>
                  <a:srgbClr val="313131"/>
                </a:solidFill>
              </a:rPr>
              <a:t>When delivering this new online banking service to </a:t>
            </a:r>
            <a:r>
              <a:rPr lang="en-US" dirty="0" err="1">
                <a:solidFill>
                  <a:srgbClr val="313131"/>
                </a:solidFill>
              </a:rPr>
              <a:t>MyBank</a:t>
            </a:r>
            <a:r>
              <a:rPr lang="en-US" dirty="0">
                <a:solidFill>
                  <a:srgbClr val="313131"/>
                </a:solidFill>
              </a:rPr>
              <a:t> it is essential to consider the following: </a:t>
            </a:r>
          </a:p>
          <a:p>
            <a:pPr>
              <a:spcBef>
                <a:spcPts val="600"/>
              </a:spcBef>
              <a:buSzPct val="100000"/>
            </a:pPr>
            <a:endParaRPr lang="en-US" dirty="0">
              <a:solidFill>
                <a:srgbClr val="313131"/>
              </a:solidFill>
            </a:endParaRPr>
          </a:p>
          <a:p>
            <a:pPr>
              <a:spcBef>
                <a:spcPts val="600"/>
              </a:spcBef>
              <a:buSzPct val="100000"/>
            </a:pPr>
            <a:r>
              <a:rPr lang="en-US" b="1" dirty="0"/>
              <a:t>Skillsets required and level of seniority needed</a:t>
            </a:r>
            <a:r>
              <a:rPr lang="en-US" b="1" dirty="0">
                <a:solidFill>
                  <a:srgbClr val="313131"/>
                </a:solidFill>
              </a:rPr>
              <a:t>. </a:t>
            </a:r>
          </a:p>
          <a:p>
            <a:pPr>
              <a:spcBef>
                <a:spcPts val="600"/>
              </a:spcBef>
              <a:buSzPct val="100000"/>
            </a:pPr>
            <a:r>
              <a:rPr lang="en-US" dirty="0">
                <a:solidFill>
                  <a:srgbClr val="313131"/>
                </a:solidFill>
              </a:rPr>
              <a:t>Describe the amount of employees needed to upkeep the system and which skills they should have to perform the job effectively. Software specific skills are essential as well as good interpersonal and team skills. There should be a good level of senior management that can supervise the upkeeping of the system, these senior positions should be filled by former Online Banking IT managers since they have experience running an online service. </a:t>
            </a:r>
          </a:p>
          <a:p>
            <a:pPr>
              <a:spcBef>
                <a:spcPts val="600"/>
              </a:spcBef>
              <a:buSzPct val="100000"/>
            </a:pPr>
            <a:endParaRPr lang="en-US" dirty="0">
              <a:solidFill>
                <a:srgbClr val="313131"/>
              </a:solidFill>
            </a:endParaRPr>
          </a:p>
          <a:p>
            <a:pPr>
              <a:spcBef>
                <a:spcPts val="600"/>
              </a:spcBef>
              <a:buSzPct val="100000"/>
            </a:pPr>
            <a:r>
              <a:rPr lang="en-US" b="1" dirty="0">
                <a:solidFill>
                  <a:srgbClr val="313131"/>
                </a:solidFill>
              </a:rPr>
              <a:t>Outsourcing Technologies.</a:t>
            </a:r>
          </a:p>
          <a:p>
            <a:pPr>
              <a:spcBef>
                <a:spcPts val="600"/>
              </a:spcBef>
              <a:buSzPct val="100000"/>
            </a:pPr>
            <a:r>
              <a:rPr lang="en-US" dirty="0">
                <a:solidFill>
                  <a:srgbClr val="313131"/>
                </a:solidFill>
              </a:rPr>
              <a:t>SaaS programs that will help with the online service should be inhouse on a licensing term, vendors such as Salesforce would be a great choice for customer service and AWS for cloud data storage. Salesforce architects, developers and AWS professionals can be hired to work for </a:t>
            </a:r>
            <a:r>
              <a:rPr lang="en-US" dirty="0" err="1">
                <a:solidFill>
                  <a:srgbClr val="313131"/>
                </a:solidFill>
              </a:rPr>
              <a:t>MyBank</a:t>
            </a:r>
            <a:r>
              <a:rPr lang="en-US" dirty="0">
                <a:solidFill>
                  <a:srgbClr val="313131"/>
                </a:solidFill>
              </a:rPr>
              <a:t> instead of outsourcing the operation to another company with a different culture and procedure. </a:t>
            </a:r>
          </a:p>
        </p:txBody>
      </p:sp>
    </p:spTree>
    <p:extLst>
      <p:ext uri="{BB962C8B-B14F-4D97-AF65-F5344CB8AC3E}">
        <p14:creationId xmlns:p14="http://schemas.microsoft.com/office/powerpoint/2010/main" val="16802210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454369" y="660822"/>
            <a:ext cx="11034913" cy="5673717"/>
          </a:xfrm>
          <a:ln>
            <a:solidFill>
              <a:schemeClr val="accent5">
                <a:lumMod val="60000"/>
                <a:lumOff val="40000"/>
              </a:schemeClr>
            </a:solidFill>
          </a:ln>
        </p:spPr>
        <p:txBody>
          <a:bodyPr/>
          <a:lstStyle/>
          <a:p>
            <a:pPr lvl="1"/>
            <a:r>
              <a:rPr lang="en-AU" sz="1800" dirty="0"/>
              <a:t>Delivery Approach</a:t>
            </a:r>
          </a:p>
          <a:p>
            <a:pPr lvl="2"/>
            <a:endParaRPr lang="en-US" noProof="0" dirty="0"/>
          </a:p>
        </p:txBody>
      </p:sp>
      <p:sp>
        <p:nvSpPr>
          <p:cNvPr id="6" name="Text Placeholder 5"/>
          <p:cNvSpPr>
            <a:spLocks noGrp="1"/>
          </p:cNvSpPr>
          <p:nvPr>
            <p:ph type="body" sz="quarter" idx="13"/>
          </p:nvPr>
        </p:nvSpPr>
        <p:spPr>
          <a:xfrm>
            <a:off x="469901" y="287801"/>
            <a:ext cx="9163050" cy="373021"/>
          </a:xfrm>
        </p:spPr>
        <p:txBody>
          <a:bodyPr/>
          <a:lstStyle/>
          <a:p>
            <a:r>
              <a:rPr lang="en-US" dirty="0"/>
              <a:t>Considerations for Mobilization</a:t>
            </a:r>
          </a:p>
        </p:txBody>
      </p:sp>
      <p:sp>
        <p:nvSpPr>
          <p:cNvPr id="3" name="TextBox 2">
            <a:extLst>
              <a:ext uri="{FF2B5EF4-FFF2-40B4-BE49-F238E27FC236}">
                <a16:creationId xmlns:a16="http://schemas.microsoft.com/office/drawing/2014/main" id="{88A2B86D-9C75-469D-ADAD-4EC57A3E28ED}"/>
              </a:ext>
            </a:extLst>
          </p:cNvPr>
          <p:cNvSpPr txBox="1"/>
          <p:nvPr/>
        </p:nvSpPr>
        <p:spPr>
          <a:xfrm>
            <a:off x="651704" y="1272753"/>
            <a:ext cx="8799444" cy="4924425"/>
          </a:xfrm>
          <a:prstGeom prst="rect">
            <a:avLst/>
          </a:prstGeom>
          <a:noFill/>
        </p:spPr>
        <p:txBody>
          <a:bodyPr wrap="square" lIns="0" tIns="0" rIns="0" bIns="0" rtlCol="0">
            <a:spAutoFit/>
          </a:bodyPr>
          <a:lstStyle/>
          <a:p>
            <a:pPr>
              <a:spcBef>
                <a:spcPts val="600"/>
              </a:spcBef>
              <a:buSzPct val="100000"/>
            </a:pPr>
            <a:r>
              <a:rPr lang="en-US" dirty="0">
                <a:solidFill>
                  <a:srgbClr val="313131"/>
                </a:solidFill>
              </a:rPr>
              <a:t>When delivering this new online banking service to </a:t>
            </a:r>
            <a:r>
              <a:rPr lang="en-US" dirty="0" err="1">
                <a:solidFill>
                  <a:srgbClr val="313131"/>
                </a:solidFill>
              </a:rPr>
              <a:t>MyBank</a:t>
            </a:r>
            <a:r>
              <a:rPr lang="en-US" dirty="0">
                <a:solidFill>
                  <a:srgbClr val="313131"/>
                </a:solidFill>
              </a:rPr>
              <a:t> it is essential to consider the following: </a:t>
            </a:r>
          </a:p>
          <a:p>
            <a:pPr>
              <a:spcBef>
                <a:spcPts val="600"/>
              </a:spcBef>
              <a:buSzPct val="100000"/>
            </a:pPr>
            <a:endParaRPr lang="en-US" dirty="0">
              <a:solidFill>
                <a:srgbClr val="313131"/>
              </a:solidFill>
            </a:endParaRPr>
          </a:p>
          <a:p>
            <a:pPr>
              <a:spcBef>
                <a:spcPts val="600"/>
              </a:spcBef>
              <a:buSzPct val="100000"/>
            </a:pPr>
            <a:r>
              <a:rPr lang="en-US" b="1" dirty="0">
                <a:solidFill>
                  <a:srgbClr val="313131"/>
                </a:solidFill>
              </a:rPr>
              <a:t>How should we structure our project delivery to ensure the final</a:t>
            </a:r>
          </a:p>
          <a:p>
            <a:pPr>
              <a:spcBef>
                <a:spcPts val="600"/>
              </a:spcBef>
              <a:buSzPct val="100000"/>
            </a:pPr>
            <a:r>
              <a:rPr lang="en-US" b="1" dirty="0">
                <a:solidFill>
                  <a:srgbClr val="313131"/>
                </a:solidFill>
              </a:rPr>
              <a:t>solution meets the client’s needs?</a:t>
            </a:r>
          </a:p>
          <a:p>
            <a:pPr>
              <a:spcBef>
                <a:spcPts val="600"/>
              </a:spcBef>
              <a:buSzPct val="100000"/>
            </a:pPr>
            <a:r>
              <a:rPr lang="en-US" dirty="0">
                <a:solidFill>
                  <a:srgbClr val="313131"/>
                </a:solidFill>
              </a:rPr>
              <a:t> The phases in the previous slide describe the phase layout. A sequential Waterfall method may be ideal for this process since our phases are structured and laid out. If the projects needs to be completed in a shorter amount of time then it is best to use an Agile Method, more testing and prototypes.</a:t>
            </a:r>
          </a:p>
          <a:p>
            <a:pPr>
              <a:spcBef>
                <a:spcPts val="600"/>
              </a:spcBef>
              <a:buSzPct val="100000"/>
            </a:pPr>
            <a:endParaRPr lang="en-US" dirty="0">
              <a:solidFill>
                <a:srgbClr val="313131"/>
              </a:solidFill>
            </a:endParaRPr>
          </a:p>
          <a:p>
            <a:pPr>
              <a:spcBef>
                <a:spcPts val="600"/>
              </a:spcBef>
              <a:buSzPct val="100000"/>
            </a:pPr>
            <a:r>
              <a:rPr lang="en-US" b="1" dirty="0">
                <a:solidFill>
                  <a:srgbClr val="313131"/>
                </a:solidFill>
              </a:rPr>
              <a:t>This to consider while working on each phase. </a:t>
            </a:r>
          </a:p>
          <a:p>
            <a:pPr>
              <a:spcBef>
                <a:spcPts val="600"/>
              </a:spcBef>
              <a:buSzPct val="100000"/>
            </a:pPr>
            <a:r>
              <a:rPr lang="en-US" dirty="0"/>
              <a:t>• Key delivery milestones </a:t>
            </a:r>
          </a:p>
          <a:p>
            <a:pPr>
              <a:spcBef>
                <a:spcPts val="600"/>
              </a:spcBef>
              <a:buSzPct val="100000"/>
            </a:pPr>
            <a:r>
              <a:rPr lang="en-US" dirty="0"/>
              <a:t>• Documents and deliverables expected</a:t>
            </a:r>
          </a:p>
          <a:p>
            <a:pPr>
              <a:spcBef>
                <a:spcPts val="600"/>
              </a:spcBef>
              <a:buSzPct val="100000"/>
            </a:pPr>
            <a:r>
              <a:rPr lang="en-US" dirty="0"/>
              <a:t>• Identification of key stakeholders </a:t>
            </a:r>
            <a:endParaRPr lang="en-US" dirty="0">
              <a:solidFill>
                <a:srgbClr val="313131"/>
              </a:solidFill>
            </a:endParaRPr>
          </a:p>
          <a:p>
            <a:pPr>
              <a:spcBef>
                <a:spcPts val="600"/>
              </a:spcBef>
              <a:buSzPct val="100000"/>
            </a:pPr>
            <a:endParaRPr lang="en-US" dirty="0">
              <a:solidFill>
                <a:srgbClr val="313131"/>
              </a:solidFill>
            </a:endParaRPr>
          </a:p>
        </p:txBody>
      </p:sp>
    </p:spTree>
    <p:extLst>
      <p:ext uri="{BB962C8B-B14F-4D97-AF65-F5344CB8AC3E}">
        <p14:creationId xmlns:p14="http://schemas.microsoft.com/office/powerpoint/2010/main" val="40944129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436</Words>
  <Application>Microsoft Office PowerPoint</Application>
  <PresentationFormat>Widescreen</PresentationFormat>
  <Paragraphs>57</Paragraphs>
  <Slides>7</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6" baseType="lpstr">
      <vt:lpstr>Arial</vt:lpstr>
      <vt:lpstr>Calibri</vt:lpstr>
      <vt:lpstr>Chronicle Display Black</vt:lpstr>
      <vt:lpstr>Open Sans</vt:lpstr>
      <vt:lpstr>Segoe UI Semilight</vt:lpstr>
      <vt:lpstr>Verdana</vt:lpstr>
      <vt:lpstr>Wingdings 2</vt:lpstr>
      <vt:lpstr>Deloitte_4_3_Onscreen</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Nihal Hassanien Nihal HAssanien</cp:lastModifiedBy>
  <cp:revision>50</cp:revision>
  <dcterms:created xsi:type="dcterms:W3CDTF">2019-02-05T22:29:20Z</dcterms:created>
  <dcterms:modified xsi:type="dcterms:W3CDTF">2020-11-12T20:01:08Z</dcterms:modified>
</cp:coreProperties>
</file>