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2" d="100"/>
          <a:sy n="72" d="100"/>
        </p:scale>
        <p:origin x="61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General Content">
    <p:bg>
      <p:bgRef idx="1001">
        <a:schemeClr val="bg1"/>
      </p:bgRef>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501652" y="1628781"/>
            <a:ext cx="11162349" cy="4752975"/>
          </a:xfrm>
          <a:prstGeom prst="rect">
            <a:avLst/>
          </a:prstGeom>
        </p:spPr>
        <p:txBody>
          <a:bodyPr>
            <a:noAutofit/>
          </a:bodyPr>
          <a:lstStyle>
            <a:lvl1pPr>
              <a:spcBef>
                <a:spcPts val="1000"/>
              </a:spcBef>
              <a:defRPr sz="1000">
                <a:solidFill>
                  <a:schemeClr val="tx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dirty="0"/>
              <a:t>Edit Master text styles</a:t>
            </a:r>
          </a:p>
        </p:txBody>
      </p:sp>
      <p:sp>
        <p:nvSpPr>
          <p:cNvPr id="7" name="Text Placeholder 8"/>
          <p:cNvSpPr>
            <a:spLocks noGrp="1"/>
          </p:cNvSpPr>
          <p:nvPr>
            <p:ph type="body" sz="quarter" idx="13" hasCustomPrompt="1"/>
          </p:nvPr>
        </p:nvSpPr>
        <p:spPr>
          <a:xfrm>
            <a:off x="426720" y="661126"/>
            <a:ext cx="11340000" cy="279892"/>
          </a:xfrm>
          <a:prstGeom prst="rect">
            <a:avLst/>
          </a:prstGeom>
        </p:spPr>
        <p:txBody>
          <a:bodyPr lIns="0" tIns="0" rIns="0" bIns="0">
            <a:noAutofit/>
          </a:bodyPr>
          <a:lstStyle>
            <a:lvl1pPr marL="0" indent="0">
              <a:buNone/>
              <a:defRPr sz="1400" b="0">
                <a:solidFill>
                  <a:srgbClr val="575757"/>
                </a:solidFill>
              </a:defRPr>
            </a:lvl1pPr>
          </a:lstStyle>
          <a:p>
            <a:pPr lvl="0"/>
            <a:r>
              <a:rPr lang="en-US" noProof="0" dirty="0"/>
              <a:t>Click to add subtitle</a:t>
            </a:r>
          </a:p>
        </p:txBody>
      </p:sp>
      <p:sp>
        <p:nvSpPr>
          <p:cNvPr id="2" name="Title 1"/>
          <p:cNvSpPr>
            <a:spLocks noGrp="1"/>
          </p:cNvSpPr>
          <p:nvPr>
            <p:ph type="title"/>
          </p:nvPr>
        </p:nvSpPr>
        <p:spPr>
          <a:xfrm>
            <a:off x="426542" y="327026"/>
            <a:ext cx="11340000" cy="303187"/>
          </a:xfrm>
        </p:spPr>
        <p:txBody>
          <a:bodyPr/>
          <a:lstStyle/>
          <a:p>
            <a:r>
              <a:rPr lang="en-US" dirty="0"/>
              <a:t>Click to edit Master title style</a:t>
            </a:r>
            <a:endParaRPr lang="en-AU" dirty="0"/>
          </a:p>
        </p:txBody>
      </p:sp>
    </p:spTree>
    <p:extLst>
      <p:ext uri="{BB962C8B-B14F-4D97-AF65-F5344CB8AC3E}">
        <p14:creationId xmlns:p14="http://schemas.microsoft.com/office/powerpoint/2010/main" val="343605138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userDrawn="1">
  <p:cSld name="Title Slide - Pwerle Outline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02" name="Subtitle 2"/>
          <p:cNvSpPr>
            <a:spLocks noGrp="1"/>
          </p:cNvSpPr>
          <p:nvPr>
            <p:ph type="subTitle" idx="1"/>
          </p:nvPr>
        </p:nvSpPr>
        <p:spPr>
          <a:xfrm>
            <a:off x="514247" y="4901351"/>
            <a:ext cx="9144000" cy="516576"/>
          </a:xfr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2400" b="0" i="0" u="none" strike="noStrike" kern="1200" cap="none" spc="0" normalizeH="0" baseline="0" noProof="0" dirty="0">
              <a:ln>
                <a:noFill/>
              </a:ln>
              <a:solidFill>
                <a:prstClr val="white"/>
              </a:solidFill>
              <a:effectLst/>
              <a:uLnTx/>
              <a:uFillTx/>
              <a:latin typeface="Chronicle Display Black"/>
              <a:ea typeface="Verdana" panose="020B0604030504040204" pitchFamily="34" charset="0"/>
              <a:cs typeface="Verdana" panose="020B0604030504040204" pitchFamily="34" charset="0"/>
            </a:endParaRPr>
          </a:p>
        </p:txBody>
      </p:sp>
      <p:sp>
        <p:nvSpPr>
          <p:cNvPr id="104" name="Title 29"/>
          <p:cNvSpPr>
            <a:spLocks noGrp="1"/>
          </p:cNvSpPr>
          <p:nvPr>
            <p:ph type="title"/>
          </p:nvPr>
        </p:nvSpPr>
        <p:spPr>
          <a:xfrm>
            <a:off x="514247" y="4242951"/>
            <a:ext cx="10927800" cy="608132"/>
          </a:xfrm>
        </p:spPr>
        <p:txBody>
          <a:bodyPr>
            <a:normAutofit/>
          </a:bodyPr>
          <a:lstStyle>
            <a:lvl1pPr>
              <a:defRPr sz="3200">
                <a:solidFill>
                  <a:schemeClr val="bg1"/>
                </a:solidFill>
              </a:defRPr>
            </a:lvl1pPr>
          </a:lstStyle>
          <a:p>
            <a:r>
              <a:rPr lang="en-US"/>
              <a:t>Click to edit Master title style</a:t>
            </a:r>
            <a:endParaRPr lang="en-AU"/>
          </a:p>
        </p:txBody>
      </p:sp>
    </p:spTree>
    <p:extLst>
      <p:ext uri="{BB962C8B-B14F-4D97-AF65-F5344CB8AC3E}">
        <p14:creationId xmlns:p14="http://schemas.microsoft.com/office/powerpoint/2010/main" val="3163586302"/>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4088">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theme" Target="../theme/theme1.xml"/><Relationship Id="rId7"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oleObject" Target="../embeddings/oleObject1.bin"/><Relationship Id="rId5" Type="http://schemas.openxmlformats.org/officeDocument/2006/relationships/tags" Target="../tags/tag1.xml"/><Relationship Id="rId4" Type="http://schemas.openxmlformats.org/officeDocument/2006/relationships/vmlDrawing" Target="../drawings/vmlDrawing1.v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5"/>
            </p:custDataLst>
          </p:nvPr>
        </p:nvGraphicFramePr>
        <p:xfrm>
          <a:off x="2119" y="1597"/>
          <a:ext cx="2116" cy="1587"/>
        </p:xfrm>
        <a:graphic>
          <a:graphicData uri="http://schemas.openxmlformats.org/presentationml/2006/ole">
            <mc:AlternateContent xmlns:mc="http://schemas.openxmlformats.org/markup-compatibility/2006">
              <mc:Choice xmlns:v="urn:schemas-microsoft-com:vml" Requires="v">
                <p:oleObj spid="_x0000_s1039" name="think-cell Slide" r:id="rId6" imgW="270" imgH="270" progId="TCLayout.ActiveDocument.1">
                  <p:embed/>
                </p:oleObj>
              </mc:Choice>
              <mc:Fallback>
                <p:oleObj name="think-cell Slide" r:id="rId6" imgW="270" imgH="270" progId="TCLayout.ActiveDocument.1">
                  <p:embed/>
                  <p:pic>
                    <p:nvPicPr>
                      <p:cNvPr id="4" name="Object 3" hidden="1"/>
                      <p:cNvPicPr/>
                      <p:nvPr/>
                    </p:nvPicPr>
                    <p:blipFill>
                      <a:blip r:embed="rId7"/>
                      <a:stretch>
                        <a:fillRect/>
                      </a:stretch>
                    </p:blipFill>
                    <p:spPr>
                      <a:xfrm>
                        <a:off x="2119" y="1597"/>
                        <a:ext cx="2116" cy="1587"/>
                      </a:xfrm>
                      <a:prstGeom prst="rect">
                        <a:avLst/>
                      </a:prstGeom>
                    </p:spPr>
                  </p:pic>
                </p:oleObj>
              </mc:Fallback>
            </mc:AlternateContent>
          </a:graphicData>
        </a:graphic>
      </p:graphicFrame>
      <p:sp>
        <p:nvSpPr>
          <p:cNvPr id="2" name="Title Placeholder 1"/>
          <p:cNvSpPr>
            <a:spLocks noGrp="1"/>
          </p:cNvSpPr>
          <p:nvPr>
            <p:ph type="title"/>
          </p:nvPr>
        </p:nvSpPr>
        <p:spPr bwMode="gray">
          <a:xfrm>
            <a:off x="501651" y="317501"/>
            <a:ext cx="11188700" cy="692150"/>
          </a:xfrm>
          <a:prstGeom prst="rect">
            <a:avLst/>
          </a:prstGeom>
        </p:spPr>
        <p:txBody>
          <a:bodyPr vert="horz" lIns="0" tIns="0" rIns="0" bIns="0" rtlCol="0" anchor="t" anchorCtr="0">
            <a:noAutofit/>
          </a:bodyPr>
          <a:lstStyle/>
          <a:p>
            <a:r>
              <a:rPr lang="en-US" noProof="0" dirty="0"/>
              <a:t>Click to edit Master title style</a:t>
            </a:r>
          </a:p>
        </p:txBody>
      </p:sp>
      <p:sp>
        <p:nvSpPr>
          <p:cNvPr id="19" name="Text Placeholder 18"/>
          <p:cNvSpPr>
            <a:spLocks noGrp="1"/>
          </p:cNvSpPr>
          <p:nvPr>
            <p:ph type="body" idx="1"/>
          </p:nvPr>
        </p:nvSpPr>
        <p:spPr>
          <a:xfrm>
            <a:off x="501651" y="1665289"/>
            <a:ext cx="11188700" cy="4716462"/>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cxnSp>
        <p:nvCxnSpPr>
          <p:cNvPr id="9" name="Shape 68"/>
          <p:cNvCxnSpPr/>
          <p:nvPr userDrawn="1"/>
        </p:nvCxnSpPr>
        <p:spPr>
          <a:xfrm>
            <a:off x="426000" y="6475709"/>
            <a:ext cx="11340000" cy="0"/>
          </a:xfrm>
          <a:prstGeom prst="straightConnector1">
            <a:avLst/>
          </a:prstGeom>
          <a:noFill/>
          <a:ln w="12700" cap="flat" cmpd="sng">
            <a:solidFill>
              <a:srgbClr val="53565A"/>
            </a:solidFill>
            <a:prstDash val="solid"/>
            <a:round/>
            <a:headEnd type="none" w="lg" len="lg"/>
            <a:tailEnd type="none" w="lg" len="lg"/>
          </a:ln>
        </p:spPr>
      </p:cxnSp>
      <p:pic>
        <p:nvPicPr>
          <p:cNvPr id="10" name="Picture 9"/>
          <p:cNvPicPr>
            <a:picLocks noChangeAspect="1"/>
          </p:cNvPicPr>
          <p:nvPr userDrawn="1"/>
        </p:nvPicPr>
        <p:blipFill rotWithShape="1">
          <a:blip r:embed="rId8" cstate="print">
            <a:extLst>
              <a:ext uri="{28A0092B-C50C-407E-A947-70E740481C1C}">
                <a14:useLocalDpi xmlns:a14="http://schemas.microsoft.com/office/drawing/2010/main" val="0"/>
              </a:ext>
            </a:extLst>
          </a:blip>
          <a:srcRect l="8765" t="24297" r="8992" b="20741"/>
          <a:stretch/>
        </p:blipFill>
        <p:spPr>
          <a:xfrm>
            <a:off x="10625287" y="6509735"/>
            <a:ext cx="1140713" cy="310040"/>
          </a:xfrm>
          <a:prstGeom prst="rect">
            <a:avLst/>
          </a:prstGeom>
        </p:spPr>
      </p:pic>
      <p:sp>
        <p:nvSpPr>
          <p:cNvPr id="11" name="Rectangle 2"/>
          <p:cNvSpPr>
            <a:spLocks/>
          </p:cNvSpPr>
          <p:nvPr userDrawn="1"/>
        </p:nvSpPr>
        <p:spPr bwMode="auto">
          <a:xfrm>
            <a:off x="426000" y="6603200"/>
            <a:ext cx="1566134" cy="1231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58DF478-B544-4ED8-9ED4-6A2648E2D233}" type="slidenum">
              <a:rPr kumimoji="0" lang="en-US" sz="800" b="0" i="0" u="none" strike="noStrike" kern="1200" cap="none" spc="0" normalizeH="0" baseline="0" noProof="0" smtClean="0">
                <a:ln>
                  <a:noFill/>
                </a:ln>
                <a:solidFill>
                  <a:srgbClr val="787878">
                    <a:lumMod val="60000"/>
                    <a:lumOff val="40000"/>
                  </a:srgbClr>
                </a:solidFill>
                <a:effectLst/>
                <a:uLnTx/>
                <a:uFillTx/>
                <a:latin typeface="Open Sans" charset="0"/>
                <a:ea typeface="Open Sans" charset="0"/>
                <a:cs typeface="Open Sans" charset="0"/>
              </a:rPr>
              <a:pPr marL="0" marR="0" lvl="0" indent="0" algn="l" defTabSz="914400" rtl="0" eaLnBrk="1" fontAlgn="auto" latinLnBrk="0" hangingPunct="1">
                <a:lnSpc>
                  <a:spcPct val="100000"/>
                </a:lnSpc>
                <a:spcBef>
                  <a:spcPts val="0"/>
                </a:spcBef>
                <a:spcAft>
                  <a:spcPts val="0"/>
                </a:spcAft>
                <a:buClrTx/>
                <a:buSzTx/>
                <a:buFontTx/>
                <a:buNone/>
                <a:tabLst/>
                <a:defRPr/>
              </a:pPr>
              <a:t>‹#›</a:t>
            </a:fld>
            <a:r>
              <a:rPr kumimoji="0" lang="en-US" sz="800" b="0" i="0" u="none" strike="noStrike" kern="1200" cap="none" spc="0" normalizeH="0" baseline="0" noProof="0" dirty="0">
                <a:ln>
                  <a:noFill/>
                </a:ln>
                <a:solidFill>
                  <a:srgbClr val="787878">
                    <a:lumMod val="60000"/>
                    <a:lumOff val="40000"/>
                  </a:srgbClr>
                </a:solidFill>
                <a:effectLst/>
                <a:uLnTx/>
                <a:uFillTx/>
                <a:latin typeface="Open Sans" charset="0"/>
                <a:ea typeface="Open Sans" charset="0"/>
                <a:cs typeface="Open Sans" charset="0"/>
                <a:sym typeface="Frutiger Next Pro Light" charset="0"/>
              </a:rPr>
              <a:t> |  Deloitte Consulting | Cloud</a:t>
            </a:r>
          </a:p>
        </p:txBody>
      </p:sp>
      <p:cxnSp>
        <p:nvCxnSpPr>
          <p:cNvPr id="15" name="Straight Connector 14"/>
          <p:cNvCxnSpPr/>
          <p:nvPr userDrawn="1"/>
        </p:nvCxnSpPr>
        <p:spPr>
          <a:xfrm flipV="1">
            <a:off x="426000" y="940281"/>
            <a:ext cx="11340000" cy="25879"/>
          </a:xfrm>
          <a:prstGeom prst="line">
            <a:avLst/>
          </a:prstGeom>
          <a:ln w="28575">
            <a:solidFill>
              <a:srgbClr val="86BC25"/>
            </a:solidFill>
          </a:ln>
        </p:spPr>
        <p:style>
          <a:lnRef idx="1">
            <a:schemeClr val="accent1"/>
          </a:lnRef>
          <a:fillRef idx="0">
            <a:schemeClr val="accent1"/>
          </a:fillRef>
          <a:effectRef idx="0">
            <a:schemeClr val="accent1"/>
          </a:effectRef>
          <a:fontRef idx="minor">
            <a:schemeClr val="tx1"/>
          </a:fontRef>
        </p:style>
      </p:cxnSp>
      <p:sp>
        <p:nvSpPr>
          <p:cNvPr id="17" name="Rectangle 16"/>
          <p:cNvSpPr/>
          <p:nvPr userDrawn="1"/>
        </p:nvSpPr>
        <p:spPr>
          <a:xfrm>
            <a:off x="5353809" y="6527336"/>
            <a:ext cx="1484382" cy="271869"/>
          </a:xfrm>
          <a:prstGeom prst="rect">
            <a:avLst/>
          </a:prstGeom>
          <a:noFill/>
          <a:ln>
            <a:noFill/>
          </a:ln>
        </p:spPr>
        <p:txBody>
          <a:bodyPr wrap="none" lIns="0" tIns="0" rIns="0" bIns="0">
            <a:spAutoFit/>
          </a:bodyPr>
          <a:lstStyle/>
          <a:p>
            <a:pPr marL="0" marR="0" lvl="0" indent="0" algn="ctr" defTabSz="914400" rtl="0" eaLnBrk="1" fontAlgn="auto" latinLnBrk="0" hangingPunct="1">
              <a:lnSpc>
                <a:spcPct val="100000"/>
              </a:lnSpc>
              <a:spcBef>
                <a:spcPts val="0"/>
              </a:spcBef>
              <a:spcAft>
                <a:spcPts val="200"/>
              </a:spcAft>
              <a:buClrTx/>
              <a:buSzTx/>
              <a:buFontTx/>
              <a:buNone/>
              <a:tabLst/>
              <a:defRPr/>
            </a:pPr>
            <a:r>
              <a:rPr kumimoji="0" lang="en-AU" sz="800" b="1" i="0" u="none" strike="noStrike" kern="1200" cap="none" spc="0" normalizeH="0" baseline="0" noProof="0" dirty="0">
                <a:ln>
                  <a:noFill/>
                </a:ln>
                <a:solidFill>
                  <a:srgbClr val="787878">
                    <a:lumMod val="60000"/>
                    <a:lumOff val="40000"/>
                  </a:srgbClr>
                </a:solidFill>
                <a:effectLst/>
                <a:uLnTx/>
                <a:uFillTx/>
                <a:latin typeface="Open Sans" charset="0"/>
                <a:ea typeface="Open Sans" charset="0"/>
                <a:cs typeface="Open Sans" charset="0"/>
              </a:rPr>
              <a:t>Deloitte &amp; Inside Sherpa </a:t>
            </a:r>
          </a:p>
          <a:p>
            <a:pPr marL="0" marR="0" lvl="0" indent="0" algn="ctr" defTabSz="914400" rtl="0" eaLnBrk="1" fontAlgn="auto" latinLnBrk="0" hangingPunct="1">
              <a:lnSpc>
                <a:spcPct val="100000"/>
              </a:lnSpc>
              <a:spcBef>
                <a:spcPts val="0"/>
              </a:spcBef>
              <a:spcAft>
                <a:spcPts val="200"/>
              </a:spcAft>
              <a:buClrTx/>
              <a:buSzTx/>
              <a:buFontTx/>
              <a:buNone/>
              <a:tabLst/>
              <a:defRPr/>
            </a:pPr>
            <a:r>
              <a:rPr kumimoji="0" lang="en-AU" sz="800" b="0" i="0" u="none" strike="noStrike" kern="1200" cap="none" spc="0" normalizeH="0" baseline="0" noProof="0" dirty="0">
                <a:ln>
                  <a:noFill/>
                </a:ln>
                <a:solidFill>
                  <a:srgbClr val="787878">
                    <a:lumMod val="60000"/>
                    <a:lumOff val="40000"/>
                  </a:srgbClr>
                </a:solidFill>
                <a:effectLst/>
                <a:uLnTx/>
                <a:uFillTx/>
                <a:latin typeface="Open Sans" charset="0"/>
                <a:ea typeface="Open Sans" charset="0"/>
                <a:cs typeface="Open Sans" charset="0"/>
              </a:rPr>
              <a:t>TS&amp;A Cloud – Digital Internship</a:t>
            </a:r>
          </a:p>
        </p:txBody>
      </p:sp>
    </p:spTree>
    <p:extLst>
      <p:ext uri="{BB962C8B-B14F-4D97-AF65-F5344CB8AC3E}">
        <p14:creationId xmlns:p14="http://schemas.microsoft.com/office/powerpoint/2010/main" val="3434592201"/>
      </p:ext>
    </p:extLst>
  </p:cSld>
  <p:clrMap bg1="lt1" tx1="dk1" bg2="lt2" tx2="dk2" accent1="accent1" accent2="accent2" accent3="accent3" accent4="accent4" accent5="accent5" accent6="accent6" hlink="hlink" folHlink="folHlink"/>
  <p:sldLayoutIdLst>
    <p:sldLayoutId id="2147483661" r:id="rId1"/>
    <p:sldLayoutId id="2147483662" r:id="rId2"/>
  </p:sldLayoutIdLst>
  <p:transition>
    <p:fade/>
  </p:transition>
  <p:hf hdr="0" dt="0"/>
  <p:txStyles>
    <p:titleStyle>
      <a:lvl1pPr algn="l" defTabSz="914400" rtl="0" eaLnBrk="1" latinLnBrk="0" hangingPunct="1">
        <a:spcBef>
          <a:spcPct val="0"/>
        </a:spcBef>
        <a:buNone/>
        <a:defRPr sz="2000" kern="1200">
          <a:solidFill>
            <a:schemeClr val="tx1"/>
          </a:solidFill>
          <a:latin typeface="+mj-lt"/>
          <a:ea typeface="+mj-ea"/>
          <a:cs typeface="+mj-cs"/>
        </a:defRPr>
      </a:lvl1pPr>
    </p:titleStyle>
    <p:bodyStyle>
      <a:lvl1pPr marL="0" indent="0" algn="l" defTabSz="914400" rtl="0" eaLnBrk="1" latinLnBrk="0" hangingPunct="1">
        <a:spcBef>
          <a:spcPts val="0"/>
        </a:spcBef>
        <a:spcAft>
          <a:spcPts val="1000"/>
        </a:spcAft>
        <a:buSzPct val="100000"/>
        <a:buFont typeface="Arial" panose="020B0604020202020204" pitchFamily="34" charset="0"/>
        <a:buNone/>
        <a:defRPr sz="1000" b="0" kern="1200">
          <a:solidFill>
            <a:schemeClr val="tx1"/>
          </a:solidFill>
          <a:latin typeface="+mn-lt"/>
          <a:ea typeface="+mn-ea"/>
          <a:cs typeface="+mn-cs"/>
        </a:defRPr>
      </a:lvl1pPr>
      <a:lvl2pPr marL="0" indent="0" algn="l" defTabSz="914400" rtl="0" eaLnBrk="1" latinLnBrk="0" hangingPunct="1">
        <a:spcBef>
          <a:spcPts val="0"/>
        </a:spcBef>
        <a:spcAft>
          <a:spcPts val="1000"/>
        </a:spcAft>
        <a:buClrTx/>
        <a:buSzPct val="100000"/>
        <a:buFont typeface="Arial"/>
        <a:buNone/>
        <a:defRPr lang="en-US" sz="1000" b="1" kern="1200" dirty="0" smtClean="0">
          <a:solidFill>
            <a:schemeClr val="tx1"/>
          </a:solidFill>
          <a:latin typeface="+mn-lt"/>
          <a:ea typeface="+mn-ea"/>
          <a:cs typeface="+mn-cs"/>
        </a:defRPr>
      </a:lvl2pPr>
      <a:lvl3pPr marL="176400" indent="-176400" algn="l" defTabSz="914400" rtl="0" eaLnBrk="1" latinLnBrk="0" hangingPunct="1">
        <a:spcBef>
          <a:spcPts val="0"/>
        </a:spcBef>
        <a:spcAft>
          <a:spcPts val="1000"/>
        </a:spcAft>
        <a:buClrTx/>
        <a:buSzPct val="100000"/>
        <a:buFont typeface="Arial" panose="020B0604020202020204" pitchFamily="34" charset="0"/>
        <a:buChar char="•"/>
        <a:defRPr lang="en-US" sz="1000" kern="1200" dirty="0" smtClean="0">
          <a:solidFill>
            <a:schemeClr val="tx1"/>
          </a:solidFill>
          <a:latin typeface="+mn-lt"/>
          <a:ea typeface="+mn-ea"/>
          <a:cs typeface="+mn-cs"/>
        </a:defRPr>
      </a:lvl3pPr>
      <a:lvl4pPr marL="356400" indent="-176400" algn="l" defTabSz="914400" rtl="0" eaLnBrk="1" latinLnBrk="0" hangingPunct="1">
        <a:spcBef>
          <a:spcPts val="0"/>
        </a:spcBef>
        <a:spcAft>
          <a:spcPts val="1000"/>
        </a:spcAft>
        <a:buClrTx/>
        <a:buSzPct val="100000"/>
        <a:buFont typeface="Verdana" panose="020B0604030504040204" pitchFamily="34" charset="0"/>
        <a:buChar char="−"/>
        <a:defRPr lang="en-US" sz="1000" kern="1200" baseline="0" dirty="0" smtClean="0">
          <a:solidFill>
            <a:schemeClr val="tx1"/>
          </a:solidFill>
          <a:latin typeface="+mn-lt"/>
          <a:ea typeface="+mn-ea"/>
          <a:cs typeface="+mn-cs"/>
        </a:defRPr>
      </a:lvl4pPr>
      <a:lvl5pPr marL="532800" indent="-176400" algn="l" defTabSz="798513" rtl="0" eaLnBrk="1" latinLnBrk="0" hangingPunct="1">
        <a:spcBef>
          <a:spcPts val="0"/>
        </a:spcBef>
        <a:spcAft>
          <a:spcPts val="1000"/>
        </a:spcAft>
        <a:buClrTx/>
        <a:buSzPct val="100000"/>
        <a:buFont typeface="Verdana" panose="020B0604030504040204" pitchFamily="34" charset="0"/>
        <a:buChar char="−"/>
        <a:tabLst/>
        <a:defRPr lang="en-US" sz="1000" kern="1200" baseline="0" dirty="0" smtClean="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p15:clr>
            <a:srgbClr val="F26B43"/>
          </p15:clr>
        </p15:guide>
        <p15:guide id="2" orient="horz" pos="2160">
          <p15:clr>
            <a:srgbClr val="F26B43"/>
          </p15:clr>
        </p15:guide>
        <p15:guide id="3" orient="horz" pos="4020">
          <p15:clr>
            <a:srgbClr val="F26B43"/>
          </p15:clr>
        </p15:guide>
        <p15:guide id="4" pos="316">
          <p15:clr>
            <a:srgbClr val="F26B43"/>
          </p15:clr>
        </p15:guide>
        <p15:guide id="5" pos="7364">
          <p15:clr>
            <a:srgbClr val="F26B43"/>
          </p15:clr>
        </p15:guide>
        <p15:guide id="6" orient="horz" pos="1071">
          <p15:clr>
            <a:srgbClr val="F26B43"/>
          </p15:clr>
        </p15:guide>
        <p15:guide id="7" orient="horz" pos="200">
          <p15:clr>
            <a:srgbClr val="F26B43"/>
          </p15:clr>
        </p15:guide>
        <p15:guide id="8" orient="horz" pos="4080">
          <p15:clr>
            <a:srgbClr val="F26B43"/>
          </p15:clr>
        </p15:guide>
        <p15:guide id="10" pos="4961">
          <p15:clr>
            <a:srgbClr val="F26B43"/>
          </p15:clr>
        </p15:guide>
        <p15:guide id="11" orient="horz" pos="236">
          <p15:clr>
            <a:srgbClr val="F26B43"/>
          </p15:clr>
        </p15:guide>
        <p15:guide id="12" pos="1363">
          <p15:clr>
            <a:srgbClr val="F26B43"/>
          </p15:clr>
        </p15:guide>
        <p15:guide id="13" pos="1516">
          <p15:clr>
            <a:srgbClr val="F26B43"/>
          </p15:clr>
        </p15:guide>
        <p15:guide id="14" pos="2560">
          <p15:clr>
            <a:srgbClr val="F26B43"/>
          </p15:clr>
        </p15:guide>
        <p15:guide id="15" pos="2711">
          <p15:clr>
            <a:srgbClr val="F26B43"/>
          </p15:clr>
        </p15:guide>
        <p15:guide id="16" pos="6160">
          <p15:clr>
            <a:srgbClr val="F26B43"/>
          </p15:clr>
        </p15:guide>
        <p15:guide id="17" pos="3764">
          <p15:clr>
            <a:srgbClr val="F26B43"/>
          </p15:clr>
        </p15:guide>
        <p15:guide id="18" pos="3916">
          <p15:clr>
            <a:srgbClr val="F26B43"/>
          </p15:clr>
        </p15:guide>
        <p15:guide id="19" pos="3840">
          <p15:clr>
            <a:srgbClr val="F26B43"/>
          </p15:clr>
        </p15:guide>
        <p15:guide id="20" pos="6312">
          <p15:clr>
            <a:srgbClr val="F26B43"/>
          </p15:clr>
        </p15:guide>
        <p15:guide id="21" orient="horz" pos="1049">
          <p15:clr>
            <a:srgbClr val="F26B43"/>
          </p15:clr>
        </p15:guide>
        <p15:guide id="22" orient="horz" pos="6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campbellpropertymanagement.com/blog/2015/02/10/tech-tuesdays-cloud-based-programs/" TargetMode="External"/><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www.campbellpropertymanagement.com/blog/2015/02/10/tech-tuesdays-cloud-based-programs/" TargetMode="External"/><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www.campbellpropertymanagement.com/blog/2015/02/10/tech-tuesdays-cloud-based-programs/" TargetMode="External"/><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ubtitle 1"/>
          <p:cNvSpPr txBox="1">
            <a:spLocks/>
          </p:cNvSpPr>
          <p:nvPr/>
        </p:nvSpPr>
        <p:spPr bwMode="gray">
          <a:xfrm>
            <a:off x="514247" y="6456077"/>
            <a:ext cx="2776641" cy="177729"/>
          </a:xfrm>
          <a:prstGeom prst="rect">
            <a:avLst/>
          </a:prstGeom>
        </p:spPr>
        <p:txBody>
          <a:bodyPr vert="horz" lIns="0" tIns="0" rIns="0" bIns="0" rtlCol="0" anchor="b" anchorCtr="0">
            <a:noAutofit/>
          </a:bodyPr>
          <a:lstStyle>
            <a:lvl1pPr marL="0" indent="0" algn="l" defTabSz="914400" rtl="0" eaLnBrk="1" latinLnBrk="0" hangingPunct="1">
              <a:lnSpc>
                <a:spcPct val="100000"/>
              </a:lnSpc>
              <a:spcBef>
                <a:spcPts val="0"/>
              </a:spcBef>
              <a:spcAft>
                <a:spcPts val="0"/>
              </a:spcAft>
              <a:buSzPct val="100000"/>
              <a:buFont typeface="Arial" panose="020B0604020202020204" pitchFamily="34" charset="0"/>
              <a:buNone/>
              <a:defRPr sz="1600" b="0" kern="1200">
                <a:solidFill>
                  <a:schemeClr val="bg1"/>
                </a:solidFill>
                <a:latin typeface="+mn-lt"/>
                <a:ea typeface="+mn-ea"/>
                <a:cs typeface="+mn-cs"/>
              </a:defRPr>
            </a:lvl1pPr>
            <a:lvl2pPr marL="457200" indent="0" algn="ctr" defTabSz="914400" rtl="0" eaLnBrk="1" latinLnBrk="0" hangingPunct="1">
              <a:spcBef>
                <a:spcPts val="0"/>
              </a:spcBef>
              <a:spcAft>
                <a:spcPts val="1000"/>
              </a:spcAft>
              <a:buClrTx/>
              <a:buSzPct val="100000"/>
              <a:buFont typeface="Arial"/>
              <a:buNone/>
              <a:defRPr lang="en-US" sz="2000" b="1" kern="1200">
                <a:solidFill>
                  <a:schemeClr val="tx1"/>
                </a:solidFill>
                <a:latin typeface="+mn-lt"/>
                <a:ea typeface="+mn-ea"/>
                <a:cs typeface="+mn-cs"/>
              </a:defRPr>
            </a:lvl2pPr>
            <a:lvl3pPr marL="914400" indent="0" algn="ctr" defTabSz="914400" rtl="0" eaLnBrk="1" latinLnBrk="0" hangingPunct="1">
              <a:spcBef>
                <a:spcPts val="0"/>
              </a:spcBef>
              <a:spcAft>
                <a:spcPts val="1000"/>
              </a:spcAft>
              <a:buClrTx/>
              <a:buSzPct val="100000"/>
              <a:buFont typeface="Arial" panose="020B0604020202020204" pitchFamily="34" charset="0"/>
              <a:buNone/>
              <a:defRPr lang="en-US" sz="1800" kern="1200">
                <a:solidFill>
                  <a:schemeClr val="tx1"/>
                </a:solidFill>
                <a:latin typeface="+mn-lt"/>
                <a:ea typeface="+mn-ea"/>
                <a:cs typeface="+mn-cs"/>
              </a:defRPr>
            </a:lvl3pPr>
            <a:lvl4pPr marL="1371600" indent="0" algn="ctr" defTabSz="914400" rtl="0" eaLnBrk="1" latinLnBrk="0" hangingPunct="1">
              <a:spcBef>
                <a:spcPts val="0"/>
              </a:spcBef>
              <a:spcAft>
                <a:spcPts val="1000"/>
              </a:spcAft>
              <a:buClrTx/>
              <a:buSzPct val="100000"/>
              <a:buFont typeface="Verdana" panose="020B0604030504040204" pitchFamily="34" charset="0"/>
              <a:buNone/>
              <a:defRPr lang="en-US" sz="1600" kern="1200" baseline="0">
                <a:solidFill>
                  <a:schemeClr val="tx1"/>
                </a:solidFill>
                <a:latin typeface="+mn-lt"/>
                <a:ea typeface="+mn-ea"/>
                <a:cs typeface="+mn-cs"/>
              </a:defRPr>
            </a:lvl4pPr>
            <a:lvl5pPr marL="1828800" indent="0" algn="ctr" defTabSz="798513" rtl="0" eaLnBrk="1" latinLnBrk="0" hangingPunct="1">
              <a:spcBef>
                <a:spcPts val="0"/>
              </a:spcBef>
              <a:spcAft>
                <a:spcPts val="1000"/>
              </a:spcAft>
              <a:buClrTx/>
              <a:buSzPct val="100000"/>
              <a:buFont typeface="Verdana" panose="020B0604030504040204" pitchFamily="34" charset="0"/>
              <a:buNone/>
              <a:tabLst/>
              <a:defRPr lang="en-US" sz="1600" kern="1200" baseline="0">
                <a:solidFill>
                  <a:schemeClr val="tx1"/>
                </a:solidFill>
                <a:latin typeface="+mn-lt"/>
                <a:ea typeface="+mn-ea"/>
                <a:cs typeface="+mn-cs"/>
              </a:defRPr>
            </a:lvl5pPr>
            <a:lvl6pPr marL="2286000" indent="0" algn="ctr" defTabSz="914400" rtl="0" eaLnBrk="1" latinLnBrk="0" hangingPunct="1">
              <a:spcBef>
                <a:spcPts val="0"/>
              </a:spcBef>
              <a:spcAft>
                <a:spcPts val="1000"/>
              </a:spcAft>
              <a:buFont typeface="Verdana" panose="020B0604030504040204" pitchFamily="34" charset="0"/>
              <a:buNone/>
              <a:defRPr sz="1600" kern="1200" baseline="0">
                <a:solidFill>
                  <a:schemeClr val="tx1"/>
                </a:solidFill>
                <a:latin typeface="+mn-lt"/>
                <a:ea typeface="+mn-ea"/>
                <a:cs typeface="+mn-cs"/>
              </a:defRPr>
            </a:lvl6pPr>
            <a:lvl7pPr marL="2743200" indent="0" algn="ctr" defTabSz="914400" rtl="0" eaLnBrk="1" latinLnBrk="0" hangingPunct="1">
              <a:spcBef>
                <a:spcPts val="0"/>
              </a:spcBef>
              <a:spcAft>
                <a:spcPts val="1000"/>
              </a:spcAft>
              <a:buFont typeface="Verdana" panose="020B0604030504040204" pitchFamily="34" charset="0"/>
              <a:buNone/>
              <a:defRPr sz="1600" kern="1200">
                <a:solidFill>
                  <a:schemeClr val="tx1"/>
                </a:solidFill>
                <a:latin typeface="+mn-lt"/>
                <a:ea typeface="+mn-ea"/>
                <a:cs typeface="+mn-cs"/>
              </a:defRPr>
            </a:lvl7pPr>
            <a:lvl8pPr marL="3200400" indent="0" algn="ctr" defTabSz="914400" rtl="0" eaLnBrk="1" latinLnBrk="0" hangingPunct="1">
              <a:spcBef>
                <a:spcPts val="0"/>
              </a:spcBef>
              <a:spcAft>
                <a:spcPts val="1000"/>
              </a:spcAft>
              <a:buFont typeface="Verdana" panose="020B0604030504040204" pitchFamily="34" charset="0"/>
              <a:buNone/>
              <a:defRPr sz="1600" kern="1200" baseline="0">
                <a:solidFill>
                  <a:schemeClr val="tx1"/>
                </a:solidFill>
                <a:latin typeface="+mn-lt"/>
                <a:ea typeface="+mn-ea"/>
                <a:cs typeface="+mn-cs"/>
              </a:defRPr>
            </a:lvl8pPr>
            <a:lvl9pPr marL="3657600" indent="0" algn="ctr" defTabSz="914400" rtl="0" eaLnBrk="1" latinLnBrk="0" hangingPunct="1">
              <a:spcBef>
                <a:spcPts val="0"/>
              </a:spcBef>
              <a:spcAft>
                <a:spcPts val="1000"/>
              </a:spcAft>
              <a:buFont typeface="Verdana" panose="020B0604030504040204" pitchFamily="34" charset="0"/>
              <a:buNone/>
              <a:defRPr sz="1600" kern="1200" baseline="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a:pPr>
            <a:r>
              <a:rPr lang="en-AU" sz="1000" b="1" dirty="0">
                <a:solidFill>
                  <a:srgbClr val="91DC5A"/>
                </a:solidFill>
                <a:latin typeface="Segoe UI Semilight" panose="020B0402040204020203" pitchFamily="34" charset="0"/>
                <a:cs typeface="Segoe UI Semilight" panose="020B0402040204020203" pitchFamily="34" charset="0"/>
              </a:rPr>
              <a:t>Deloitte Virtual Intern</a:t>
            </a:r>
            <a:endParaRPr kumimoji="0" lang="en-AU" sz="1000" b="1" i="0" u="none" strike="noStrike" kern="1200" cap="none" spc="0" normalizeH="0" baseline="0" noProof="0" dirty="0">
              <a:ln>
                <a:noFill/>
              </a:ln>
              <a:solidFill>
                <a:srgbClr val="91DC5A"/>
              </a:solidFill>
              <a:effectLst/>
              <a:uLnTx/>
              <a:uFillTx/>
              <a:latin typeface="Segoe UI Semilight" panose="020B0402040204020203" pitchFamily="34" charset="0"/>
              <a:ea typeface="+mn-ea"/>
              <a:cs typeface="Segoe UI Semilight" panose="020B0402040204020203" pitchFamily="34" charset="0"/>
            </a:endParaRPr>
          </a:p>
        </p:txBody>
      </p:sp>
      <p:grpSp>
        <p:nvGrpSpPr>
          <p:cNvPr id="24" name="Group 23"/>
          <p:cNvGrpSpPr>
            <a:grpSpLocks noChangeAspect="1"/>
          </p:cNvGrpSpPr>
          <p:nvPr/>
        </p:nvGrpSpPr>
        <p:grpSpPr>
          <a:xfrm>
            <a:off x="514247" y="772600"/>
            <a:ext cx="1998000" cy="374400"/>
            <a:chOff x="398463" y="404813"/>
            <a:chExt cx="1627187" cy="307976"/>
          </a:xfrm>
          <a:solidFill>
            <a:srgbClr val="000000"/>
          </a:solidFill>
        </p:grpSpPr>
        <p:sp>
          <p:nvSpPr>
            <p:cNvPr id="25" name="Oval 5"/>
            <p:cNvSpPr>
              <a:spLocks noChangeArrowheads="1"/>
            </p:cNvSpPr>
            <p:nvPr userDrawn="1"/>
          </p:nvSpPr>
          <p:spPr bwMode="auto">
            <a:xfrm>
              <a:off x="1938338" y="625476"/>
              <a:ext cx="87312" cy="87313"/>
            </a:xfrm>
            <a:prstGeom prst="ellipse">
              <a:avLst/>
            </a:prstGeom>
            <a:solidFill>
              <a:srgbClr val="86F2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600" b="0" i="0" u="none" strike="noStrike" kern="0" cap="none" spc="0" normalizeH="0" baseline="0" noProof="0" dirty="0">
                <a:ln>
                  <a:noFill/>
                </a:ln>
                <a:solidFill>
                  <a:srgbClr val="FFFFFF"/>
                </a:solidFill>
                <a:effectLst/>
                <a:uLnTx/>
                <a:uFillTx/>
                <a:latin typeface="Open Sans"/>
                <a:ea typeface="+mn-ea"/>
                <a:cs typeface="+mn-cs"/>
              </a:endParaRPr>
            </a:p>
          </p:txBody>
        </p:sp>
        <p:sp>
          <p:nvSpPr>
            <p:cNvPr id="26"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600" b="0" i="0" u="none" strike="noStrike" kern="0" cap="none" spc="0" normalizeH="0" baseline="0" noProof="0" dirty="0">
                <a:ln>
                  <a:noFill/>
                </a:ln>
                <a:solidFill>
                  <a:srgbClr val="FFFFFF"/>
                </a:solidFill>
                <a:effectLst/>
                <a:uLnTx/>
                <a:uFillTx/>
                <a:latin typeface="Open Sans"/>
                <a:ea typeface="+mn-ea"/>
                <a:cs typeface="+mn-cs"/>
              </a:endParaRPr>
            </a:p>
          </p:txBody>
        </p:sp>
        <p:sp>
          <p:nvSpPr>
            <p:cNvPr id="27" name="Rectangle 7"/>
            <p:cNvSpPr>
              <a:spLocks noChangeArrowheads="1"/>
            </p:cNvSpPr>
            <p:nvPr userDrawn="1"/>
          </p:nvSpPr>
          <p:spPr bwMode="auto">
            <a:xfrm>
              <a:off x="906463" y="404813"/>
              <a:ext cx="74612" cy="3032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600" b="0" i="0" u="none" strike="noStrike" kern="0" cap="none" spc="0" normalizeH="0" baseline="0" noProof="0" dirty="0">
                <a:ln>
                  <a:noFill/>
                </a:ln>
                <a:solidFill>
                  <a:srgbClr val="FFFFFF"/>
                </a:solidFill>
                <a:effectLst/>
                <a:uLnTx/>
                <a:uFillTx/>
                <a:latin typeface="Open Sans"/>
                <a:ea typeface="+mn-ea"/>
                <a:cs typeface="+mn-cs"/>
              </a:endParaRPr>
            </a:p>
          </p:txBody>
        </p:sp>
        <p:sp>
          <p:nvSpPr>
            <p:cNvPr id="28"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600" b="0" i="0" u="none" strike="noStrike" kern="0" cap="none" spc="0" normalizeH="0" baseline="0" noProof="0" dirty="0">
                <a:ln>
                  <a:noFill/>
                </a:ln>
                <a:solidFill>
                  <a:srgbClr val="FFFFFF"/>
                </a:solidFill>
                <a:effectLst/>
                <a:uLnTx/>
                <a:uFillTx/>
                <a:latin typeface="Open Sans"/>
                <a:ea typeface="+mn-ea"/>
                <a:cs typeface="+mn-cs"/>
              </a:endParaRPr>
            </a:p>
          </p:txBody>
        </p:sp>
        <p:sp>
          <p:nvSpPr>
            <p:cNvPr id="29" name="Rectangle 9"/>
            <p:cNvSpPr>
              <a:spLocks noChangeArrowheads="1"/>
            </p:cNvSpPr>
            <p:nvPr userDrawn="1"/>
          </p:nvSpPr>
          <p:spPr bwMode="auto">
            <a:xfrm>
              <a:off x="1257300" y="482601"/>
              <a:ext cx="74612" cy="2254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600" b="0" i="0" u="none" strike="noStrike" kern="0" cap="none" spc="0" normalizeH="0" baseline="0" noProof="0" dirty="0">
                <a:ln>
                  <a:noFill/>
                </a:ln>
                <a:solidFill>
                  <a:srgbClr val="FFFFFF"/>
                </a:solidFill>
                <a:effectLst/>
                <a:uLnTx/>
                <a:uFillTx/>
                <a:latin typeface="Open Sans"/>
                <a:ea typeface="+mn-ea"/>
                <a:cs typeface="+mn-cs"/>
              </a:endParaRPr>
            </a:p>
          </p:txBody>
        </p:sp>
        <p:sp>
          <p:nvSpPr>
            <p:cNvPr id="30" name="Rectangle 10"/>
            <p:cNvSpPr>
              <a:spLocks noChangeArrowheads="1"/>
            </p:cNvSpPr>
            <p:nvPr userDrawn="1"/>
          </p:nvSpPr>
          <p:spPr bwMode="auto">
            <a:xfrm>
              <a:off x="1257300" y="404813"/>
              <a:ext cx="74612" cy="50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600" b="0" i="0" u="none" strike="noStrike" kern="0" cap="none" spc="0" normalizeH="0" baseline="0" noProof="0" dirty="0">
                <a:ln>
                  <a:noFill/>
                </a:ln>
                <a:solidFill>
                  <a:srgbClr val="FFFFFF"/>
                </a:solidFill>
                <a:effectLst/>
                <a:uLnTx/>
                <a:uFillTx/>
                <a:latin typeface="Open Sans"/>
                <a:ea typeface="+mn-ea"/>
                <a:cs typeface="+mn-cs"/>
              </a:endParaRPr>
            </a:p>
          </p:txBody>
        </p:sp>
        <p:sp>
          <p:nvSpPr>
            <p:cNvPr id="31"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600" b="0" i="0" u="none" strike="noStrike" kern="0" cap="none" spc="0" normalizeH="0" baseline="0" noProof="0" dirty="0">
                <a:ln>
                  <a:noFill/>
                </a:ln>
                <a:solidFill>
                  <a:srgbClr val="FFFFFF"/>
                </a:solidFill>
                <a:effectLst/>
                <a:uLnTx/>
                <a:uFillTx/>
                <a:latin typeface="Open Sans"/>
                <a:ea typeface="+mn-ea"/>
                <a:cs typeface="+mn-cs"/>
              </a:endParaRPr>
            </a:p>
          </p:txBody>
        </p:sp>
        <p:sp>
          <p:nvSpPr>
            <p:cNvPr id="32"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600" b="0" i="0" u="none" strike="noStrike" kern="0" cap="none" spc="0" normalizeH="0" baseline="0" noProof="0" dirty="0">
                <a:ln>
                  <a:noFill/>
                </a:ln>
                <a:solidFill>
                  <a:srgbClr val="FFFFFF"/>
                </a:solidFill>
                <a:effectLst/>
                <a:uLnTx/>
                <a:uFillTx/>
                <a:latin typeface="Open Sans"/>
                <a:ea typeface="+mn-ea"/>
                <a:cs typeface="+mn-cs"/>
              </a:endParaRPr>
            </a:p>
          </p:txBody>
        </p:sp>
        <p:sp>
          <p:nvSpPr>
            <p:cNvPr id="33" name="Freeform 13"/>
            <p:cNvSpPr>
              <a:spLocks noEditPoints="1"/>
            </p:cNvSpPr>
            <p:nvPr userDrawn="1"/>
          </p:nvSpPr>
          <p:spPr bwMode="auto">
            <a:xfrm>
              <a:off x="1709738" y="470679"/>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600" b="0" i="0" u="none" strike="noStrike" kern="0" cap="none" spc="0" normalizeH="0" baseline="0" noProof="0" dirty="0">
                <a:ln>
                  <a:noFill/>
                </a:ln>
                <a:solidFill>
                  <a:srgbClr val="FFFFFF"/>
                </a:solidFill>
                <a:effectLst/>
                <a:uLnTx/>
                <a:uFillTx/>
                <a:latin typeface="Open Sans"/>
                <a:ea typeface="+mn-ea"/>
                <a:cs typeface="+mn-cs"/>
              </a:endParaRPr>
            </a:p>
          </p:txBody>
        </p:sp>
        <p:sp>
          <p:nvSpPr>
            <p:cNvPr id="34"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600" b="0" i="0" u="none" strike="noStrike" kern="0" cap="none" spc="0" normalizeH="0" baseline="0" noProof="0" dirty="0">
                <a:ln>
                  <a:noFill/>
                </a:ln>
                <a:solidFill>
                  <a:srgbClr val="FFFFFF"/>
                </a:solidFill>
                <a:effectLst/>
                <a:uLnTx/>
                <a:uFillTx/>
                <a:latin typeface="Open Sans"/>
                <a:ea typeface="+mn-ea"/>
                <a:cs typeface="+mn-cs"/>
              </a:endParaRPr>
            </a:p>
          </p:txBody>
        </p:sp>
      </p:grpSp>
      <p:sp>
        <p:nvSpPr>
          <p:cNvPr id="36" name="Title 4"/>
          <p:cNvSpPr txBox="1">
            <a:spLocks/>
          </p:cNvSpPr>
          <p:nvPr/>
        </p:nvSpPr>
        <p:spPr>
          <a:xfrm>
            <a:off x="514247" y="4137091"/>
            <a:ext cx="6315393" cy="648180"/>
          </a:xfrm>
          <a:prstGeom prst="rect">
            <a:avLst/>
          </a:prstGeom>
        </p:spPr>
        <p:txBody>
          <a:bodyPr vert="horz" wrap="none"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AU" sz="2800" b="0" i="0" u="none" strike="noStrike" kern="1200" cap="none" spc="0" normalizeH="0" baseline="0" noProof="0" dirty="0">
                <a:ln>
                  <a:noFill/>
                </a:ln>
                <a:solidFill>
                  <a:prstClr val="white"/>
                </a:solidFill>
                <a:effectLst/>
                <a:uLnTx/>
                <a:uFillTx/>
                <a:latin typeface="Open Sans"/>
                <a:ea typeface="Verdana" panose="020B0604030504040204" pitchFamily="34" charset="0"/>
                <a:cs typeface="Verdana" panose="020B0604030504040204" pitchFamily="34" charset="0"/>
              </a:rPr>
              <a:t>Inside</a:t>
            </a:r>
            <a:r>
              <a:rPr kumimoji="0" lang="en-AU" sz="2800" b="0" i="0" u="none" strike="noStrike" kern="1200" cap="none" spc="0" normalizeH="0" noProof="0" dirty="0">
                <a:ln>
                  <a:noFill/>
                </a:ln>
                <a:solidFill>
                  <a:prstClr val="white"/>
                </a:solidFill>
                <a:effectLst/>
                <a:uLnTx/>
                <a:uFillTx/>
                <a:latin typeface="Open Sans"/>
                <a:ea typeface="Verdana" panose="020B0604030504040204" pitchFamily="34" charset="0"/>
                <a:cs typeface="Verdana" panose="020B0604030504040204" pitchFamily="34" charset="0"/>
              </a:rPr>
              <a:t> Sherpa – Digital Internship</a:t>
            </a:r>
            <a:endParaRPr kumimoji="0" lang="en-US" sz="2800" b="0" i="0" u="none" strike="noStrike" kern="1200" cap="none" spc="0" normalizeH="0" baseline="0" noProof="0" dirty="0">
              <a:ln>
                <a:noFill/>
              </a:ln>
              <a:solidFill>
                <a:prstClr val="white"/>
              </a:solidFill>
              <a:effectLst/>
              <a:uLnTx/>
              <a:uFillTx/>
              <a:latin typeface="Open Sans"/>
              <a:ea typeface="Verdana" panose="020B0604030504040204" pitchFamily="34" charset="0"/>
              <a:cs typeface="Verdana" panose="020B0604030504040204" pitchFamily="34" charset="0"/>
            </a:endParaRPr>
          </a:p>
        </p:txBody>
      </p:sp>
      <p:sp>
        <p:nvSpPr>
          <p:cNvPr id="38" name="Rectangle 37"/>
          <p:cNvSpPr/>
          <p:nvPr/>
        </p:nvSpPr>
        <p:spPr>
          <a:xfrm>
            <a:off x="514247" y="4797835"/>
            <a:ext cx="8480124" cy="83099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1200"/>
              </a:spcAft>
              <a:buClrTx/>
              <a:buSzTx/>
              <a:buFontTx/>
              <a:buNone/>
              <a:tabLst/>
              <a:defRPr/>
            </a:pPr>
            <a:r>
              <a:rPr kumimoji="0" lang="en-AU" sz="2000" b="0" i="0" u="none" strike="noStrike" kern="1200" cap="none" spc="0" normalizeH="0" baseline="0" noProof="0" dirty="0">
                <a:ln>
                  <a:noFill/>
                </a:ln>
                <a:solidFill>
                  <a:prstClr val="white"/>
                </a:solidFill>
                <a:effectLst/>
                <a:uLnTx/>
                <a:uFillTx/>
                <a:latin typeface="Chronicle Display Black"/>
                <a:ea typeface="Verdana" panose="020B0604030504040204" pitchFamily="34" charset="0"/>
                <a:cs typeface="Verdana" panose="020B0604030504040204" pitchFamily="34" charset="0"/>
              </a:rPr>
              <a:t>Technology,</a:t>
            </a:r>
            <a:r>
              <a:rPr kumimoji="0" lang="en-AU" sz="2000" b="0" i="0" u="none" strike="noStrike" kern="1200" cap="none" spc="0" normalizeH="0" noProof="0" dirty="0">
                <a:ln>
                  <a:noFill/>
                </a:ln>
                <a:solidFill>
                  <a:prstClr val="white"/>
                </a:solidFill>
                <a:effectLst/>
                <a:uLnTx/>
                <a:uFillTx/>
                <a:latin typeface="Chronicle Display Black"/>
                <a:ea typeface="Verdana" panose="020B0604030504040204" pitchFamily="34" charset="0"/>
                <a:cs typeface="Verdana" panose="020B0604030504040204" pitchFamily="34" charset="0"/>
              </a:rPr>
              <a:t> Strategy &amp; Architecture – TS&amp;I</a:t>
            </a:r>
            <a:endParaRPr kumimoji="0" lang="en-AU" sz="2000" b="0" i="0" u="none" strike="noStrike" kern="1200" cap="none" spc="0" normalizeH="0" baseline="0" noProof="0" dirty="0">
              <a:ln>
                <a:noFill/>
              </a:ln>
              <a:solidFill>
                <a:prstClr val="white"/>
              </a:solidFill>
              <a:effectLst/>
              <a:uLnTx/>
              <a:uFillTx/>
              <a:latin typeface="Chronicle Display Black"/>
              <a:ea typeface="Verdana" panose="020B0604030504040204" pitchFamily="34" charset="0"/>
              <a:cs typeface="Verdana" panose="020B060403050404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0" i="1" u="none" strike="noStrike" kern="1200" cap="none" spc="0" normalizeH="0" baseline="0" noProof="0" dirty="0">
                <a:ln>
                  <a:noFill/>
                </a:ln>
                <a:solidFill>
                  <a:prstClr val="white"/>
                </a:solidFill>
                <a:effectLst/>
                <a:uLnTx/>
                <a:uFillTx/>
                <a:latin typeface="Open Sans"/>
                <a:ea typeface="Verdana" panose="020B0604030504040204" pitchFamily="34" charset="0"/>
                <a:cs typeface="Verdana" panose="020B0604030504040204" pitchFamily="34" charset="0"/>
              </a:rPr>
              <a:t>Work in Progress Module</a:t>
            </a:r>
            <a:r>
              <a:rPr kumimoji="0" lang="en-AU" sz="1800" b="0" i="1" u="none" strike="noStrike" kern="1200" cap="none" spc="0" normalizeH="0" noProof="0" dirty="0">
                <a:ln>
                  <a:noFill/>
                </a:ln>
                <a:solidFill>
                  <a:prstClr val="white"/>
                </a:solidFill>
                <a:effectLst/>
                <a:uLnTx/>
                <a:uFillTx/>
                <a:latin typeface="Open Sans"/>
                <a:ea typeface="Verdana" panose="020B0604030504040204" pitchFamily="34" charset="0"/>
                <a:cs typeface="Verdana" panose="020B0604030504040204" pitchFamily="34" charset="0"/>
              </a:rPr>
              <a:t> Tasks and Ideal Responses</a:t>
            </a:r>
            <a:endParaRPr kumimoji="0" lang="en-AU" sz="2400" b="0" i="1" u="none" strike="noStrike" kern="1200" cap="none" spc="0" normalizeH="0" baseline="0" noProof="0" dirty="0">
              <a:ln>
                <a:noFill/>
              </a:ln>
              <a:solidFill>
                <a:prstClr val="white"/>
              </a:solidFill>
              <a:effectLst/>
              <a:uLnTx/>
              <a:uFillTx/>
              <a:latin typeface="Open Sans"/>
              <a:ea typeface="Verdana" panose="020B0604030504040204" pitchFamily="34" charset="0"/>
              <a:cs typeface="Verdana" panose="020B0604030504040204" pitchFamily="34" charset="0"/>
            </a:endParaRPr>
          </a:p>
        </p:txBody>
      </p:sp>
      <p:sp>
        <p:nvSpPr>
          <p:cNvPr id="39" name="Text Placeholder 2"/>
          <p:cNvSpPr txBox="1">
            <a:spLocks/>
          </p:cNvSpPr>
          <p:nvPr/>
        </p:nvSpPr>
        <p:spPr>
          <a:xfrm>
            <a:off x="514247" y="3788805"/>
            <a:ext cx="4389010" cy="348286"/>
          </a:xfrm>
          <a:prstGeom prst="rect">
            <a:avLst/>
          </a:prstGeom>
        </p:spPr>
        <p:txBody>
          <a:bodyPr vert="horz" wrap="none" lIns="0" tIns="0" rIns="0" bIns="0" rtlCol="0">
            <a:noAutofit/>
          </a:bodyPr>
          <a:lstStyle>
            <a:lvl1pPr marL="0" indent="0" algn="l" defTabSz="914400" rtl="0" eaLnBrk="1" latinLnBrk="0" hangingPunct="1">
              <a:lnSpc>
                <a:spcPct val="100000"/>
              </a:lnSpc>
              <a:spcBef>
                <a:spcPts val="1000"/>
              </a:spcBef>
              <a:buClr>
                <a:schemeClr val="accent5"/>
              </a:buClr>
              <a:buSzPct val="75000"/>
              <a:buFont typeface="Arial" panose="020B0604020202020204" pitchFamily="34" charset="0"/>
              <a:buNone/>
              <a:defRPr lang="en-US" sz="900" b="0" kern="0" cap="all" spc="250" baseline="0" dirty="0">
                <a:solidFill>
                  <a:schemeClr val="bg1"/>
                </a:solidFill>
                <a:latin typeface="+mn-lt"/>
                <a:ea typeface="Nexa Black" charset="0"/>
                <a:cs typeface="Nexa Black" charset="0"/>
              </a:defRPr>
            </a:lvl1pPr>
            <a:lvl2pPr marL="6858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800" kern="1200" spc="-30">
                <a:solidFill>
                  <a:schemeClr val="tx1"/>
                </a:solidFill>
                <a:latin typeface="+mn-lt"/>
                <a:ea typeface="Open Sans" charset="0"/>
                <a:cs typeface="Open Sans" charset="0"/>
              </a:defRPr>
            </a:lvl2pPr>
            <a:lvl3pPr marL="11430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600" kern="1200" spc="-30">
                <a:solidFill>
                  <a:schemeClr val="tx1"/>
                </a:solidFill>
                <a:latin typeface="+mn-lt"/>
                <a:ea typeface="Open Sans" charset="0"/>
                <a:cs typeface="Open Sans" charset="0"/>
              </a:defRPr>
            </a:lvl3pPr>
            <a:lvl4pPr marL="16002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4pPr>
            <a:lvl5pPr marL="20574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1000"/>
              </a:spcBef>
              <a:spcAft>
                <a:spcPts val="0"/>
              </a:spcAft>
              <a:buClr>
                <a:srgbClr val="787878"/>
              </a:buClr>
              <a:buSzPct val="75000"/>
              <a:buFont typeface="Arial" panose="020B0604020202020204" pitchFamily="34" charset="0"/>
              <a:buNone/>
              <a:tabLst/>
              <a:defRPr/>
            </a:pPr>
            <a:r>
              <a:rPr kumimoji="0" lang="en-AU" sz="900" b="0" i="0" u="none" strike="noStrike" kern="0" cap="all" spc="250" normalizeH="0" baseline="0" noProof="0" dirty="0">
                <a:ln>
                  <a:noFill/>
                </a:ln>
                <a:solidFill>
                  <a:srgbClr val="FFFFFF"/>
                </a:solidFill>
                <a:effectLst/>
                <a:uLnTx/>
                <a:uFillTx/>
                <a:latin typeface="Open Sans"/>
              </a:rPr>
              <a:t>November 2020</a:t>
            </a:r>
          </a:p>
        </p:txBody>
      </p:sp>
      <p:pic>
        <p:nvPicPr>
          <p:cNvPr id="18" name="Picture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5787026" y="859429"/>
            <a:ext cx="6858002" cy="5139147"/>
          </a:xfrm>
          <a:prstGeom prst="rect">
            <a:avLst/>
          </a:prstGeom>
        </p:spPr>
      </p:pic>
    </p:spTree>
    <p:extLst>
      <p:ext uri="{BB962C8B-B14F-4D97-AF65-F5344CB8AC3E}">
        <p14:creationId xmlns:p14="http://schemas.microsoft.com/office/powerpoint/2010/main" val="8744868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26541" y="578817"/>
            <a:ext cx="11340000" cy="303187"/>
          </a:xfrm>
        </p:spPr>
        <p:txBody>
          <a:bodyPr/>
          <a:lstStyle/>
          <a:p>
            <a:r>
              <a:rPr lang="en-AU" dirty="0">
                <a:solidFill>
                  <a:srgbClr val="86BC25"/>
                </a:solidFill>
              </a:rPr>
              <a:t>UNDERSTANDING CLOUD COMPUTING </a:t>
            </a:r>
          </a:p>
        </p:txBody>
      </p:sp>
      <p:sp>
        <p:nvSpPr>
          <p:cNvPr id="58" name="Rectangle 57"/>
          <p:cNvSpPr/>
          <p:nvPr/>
        </p:nvSpPr>
        <p:spPr>
          <a:xfrm>
            <a:off x="426540" y="1128824"/>
            <a:ext cx="10069181" cy="2750359"/>
          </a:xfrm>
          <a:prstGeom prst="rect">
            <a:avLst/>
          </a:prstGeom>
        </p:spPr>
        <p:txBody>
          <a:bodyPr wrap="square" lIns="36000" tIns="36000" rIns="36000" bIns="36000">
            <a:spAutoFit/>
          </a:bodyPr>
          <a:lstStyle/>
          <a:p>
            <a:pPr marL="0" marR="0" lvl="0" indent="0" algn="just" defTabSz="914400" eaLnBrk="1" fontAlgn="base" latinLnBrk="0" hangingPunct="1">
              <a:lnSpc>
                <a:spcPct val="100000"/>
              </a:lnSpc>
              <a:spcBef>
                <a:spcPts val="600"/>
              </a:spcBef>
              <a:spcAft>
                <a:spcPts val="600"/>
              </a:spcAft>
              <a:buClrTx/>
              <a:buSzTx/>
              <a:buFontTx/>
              <a:buNone/>
              <a:tabLst/>
              <a:defRPr/>
            </a:pPr>
            <a:r>
              <a:rPr kumimoji="0" lang="en-AU" sz="1600" b="1" i="0" u="none" strike="noStrike" kern="0" cap="none" spc="0" normalizeH="0" baseline="0" noProof="0" dirty="0">
                <a:ln>
                  <a:noFill/>
                </a:ln>
                <a:solidFill>
                  <a:srgbClr val="86BC25"/>
                </a:solidFill>
                <a:effectLst/>
                <a:uLnTx/>
                <a:uFillTx/>
              </a:rPr>
              <a:t>Defining Cloud Computing </a:t>
            </a:r>
            <a:endParaRPr kumimoji="0" lang="en-AU" sz="1400" b="1" i="0" u="none" strike="noStrike" kern="0" cap="none" spc="-25" normalizeH="0" baseline="0" noProof="0" dirty="0">
              <a:ln>
                <a:noFill/>
              </a:ln>
              <a:solidFill>
                <a:srgbClr val="000000"/>
              </a:solidFill>
              <a:effectLst/>
              <a:uLnTx/>
              <a:uFillTx/>
            </a:endParaRPr>
          </a:p>
          <a:p>
            <a:pPr marL="0" marR="0" lvl="0" indent="0" algn="just" defTabSz="914400" eaLnBrk="1" fontAlgn="base" latinLnBrk="0" hangingPunct="1">
              <a:lnSpc>
                <a:spcPct val="100000"/>
              </a:lnSpc>
              <a:spcBef>
                <a:spcPts val="600"/>
              </a:spcBef>
              <a:spcAft>
                <a:spcPts val="600"/>
              </a:spcAft>
              <a:buClrTx/>
              <a:buSzTx/>
              <a:buFontTx/>
              <a:buNone/>
              <a:tabLst/>
              <a:defRPr/>
            </a:pPr>
            <a:r>
              <a:rPr lang="en-AU" sz="1600" b="1" kern="0" dirty="0">
                <a:solidFill>
                  <a:srgbClr val="86BC25"/>
                </a:solidFill>
              </a:rPr>
              <a:t>What is Cloud computing?</a:t>
            </a:r>
          </a:p>
          <a:p>
            <a:pPr algn="just" fontAlgn="base">
              <a:spcBef>
                <a:spcPts val="600"/>
              </a:spcBef>
              <a:spcAft>
                <a:spcPts val="600"/>
              </a:spcAft>
              <a:defRPr/>
            </a:pPr>
            <a:r>
              <a:rPr lang="en-US" sz="1400" dirty="0"/>
              <a:t>"The cloud" refers to servers that are accessed over the Internet, and the software and databases that run on those servers. Cloud servers are located in data centers all over the globe. By using cloud computing, users and companies do not have to manage physical servers themselves or run software applications on their own machines. In simple terms </a:t>
            </a:r>
            <a:r>
              <a:rPr lang="en-US" sz="1400" b="1" dirty="0"/>
              <a:t>cloud computing </a:t>
            </a:r>
            <a:r>
              <a:rPr lang="en-US" sz="1400" dirty="0"/>
              <a:t>means storing and accessing data and programs over the Internet instead of your computer's hard drive</a:t>
            </a:r>
            <a:r>
              <a:rPr lang="en-US" sz="800" dirty="0"/>
              <a:t>. </a:t>
            </a:r>
            <a:endParaRPr lang="en-GB" sz="1400" dirty="0"/>
          </a:p>
          <a:p>
            <a:pPr marL="0" marR="0" lvl="0" indent="0" algn="just" defTabSz="914400" eaLnBrk="1" fontAlgn="base" latinLnBrk="0" hangingPunct="1">
              <a:lnSpc>
                <a:spcPct val="100000"/>
              </a:lnSpc>
              <a:spcBef>
                <a:spcPts val="600"/>
              </a:spcBef>
              <a:spcAft>
                <a:spcPts val="600"/>
              </a:spcAft>
              <a:buClrTx/>
              <a:buSzTx/>
              <a:buFontTx/>
              <a:buNone/>
              <a:tabLst/>
              <a:defRPr/>
            </a:pPr>
            <a:r>
              <a:rPr lang="en-AU" sz="1400" kern="0" spc="-25" dirty="0">
                <a:solidFill>
                  <a:srgbClr val="000000"/>
                </a:solidFill>
              </a:rPr>
              <a:t>Many large scale companies use cloud technologies like Salesforce, AWS, Microsoft Azure. Netflix for example uses AWS to control the flow of content for its multitude of subscribers. Outsourcing this data storage and processes would benefit Netflix immensely because they only pay for what they use and due not need to incur the liability costs of the equipment, hardware, employees and facilities. </a:t>
            </a:r>
          </a:p>
        </p:txBody>
      </p:sp>
      <p:pic>
        <p:nvPicPr>
          <p:cNvPr id="6" name="Picture 5">
            <a:extLst>
              <a:ext uri="{FF2B5EF4-FFF2-40B4-BE49-F238E27FC236}">
                <a16:creationId xmlns:a16="http://schemas.microsoft.com/office/drawing/2014/main" id="{76D35BDD-408D-4D98-9C7F-59496E831E2C}"/>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4659907" y="4138553"/>
            <a:ext cx="2872186" cy="2140630"/>
          </a:xfrm>
          <a:prstGeom prst="rect">
            <a:avLst/>
          </a:prstGeom>
        </p:spPr>
      </p:pic>
    </p:spTree>
    <p:extLst>
      <p:ext uri="{BB962C8B-B14F-4D97-AF65-F5344CB8AC3E}">
        <p14:creationId xmlns:p14="http://schemas.microsoft.com/office/powerpoint/2010/main" val="8885968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26541" y="578817"/>
            <a:ext cx="11340000" cy="303187"/>
          </a:xfrm>
        </p:spPr>
        <p:txBody>
          <a:bodyPr/>
          <a:lstStyle/>
          <a:p>
            <a:r>
              <a:rPr lang="en-AU" dirty="0">
                <a:solidFill>
                  <a:srgbClr val="86BC25"/>
                </a:solidFill>
              </a:rPr>
              <a:t>UNDERSTANDING CLOUD COMPUTING </a:t>
            </a:r>
          </a:p>
        </p:txBody>
      </p:sp>
      <p:sp>
        <p:nvSpPr>
          <p:cNvPr id="59" name="object 23"/>
          <p:cNvSpPr txBox="1"/>
          <p:nvPr/>
        </p:nvSpPr>
        <p:spPr>
          <a:xfrm>
            <a:off x="426541" y="1062950"/>
            <a:ext cx="5244685" cy="3595215"/>
          </a:xfrm>
          <a:prstGeom prst="rect">
            <a:avLst/>
          </a:prstGeom>
        </p:spPr>
        <p:txBody>
          <a:bodyPr vert="horz" wrap="square" lIns="0" tIns="0" rIns="0" bIns="0" rtlCol="0" anchor="t">
            <a:spAutoFit/>
          </a:bodyPr>
          <a:lstStyle/>
          <a:p>
            <a:pPr fontAlgn="base"/>
            <a:r>
              <a:rPr lang="en-US" sz="1600" b="1" spc="-25" dirty="0">
                <a:solidFill>
                  <a:srgbClr val="86BC25"/>
                </a:solidFill>
                <a:cs typeface="Verdana"/>
              </a:rPr>
              <a:t>Cloud Characteristics </a:t>
            </a:r>
          </a:p>
          <a:p>
            <a:pPr fontAlgn="base"/>
            <a:endParaRPr lang="en-US" sz="1600" b="1" spc="-25" dirty="0">
              <a:solidFill>
                <a:srgbClr val="86BC25"/>
              </a:solidFill>
            </a:endParaRPr>
          </a:p>
          <a:p>
            <a:pPr fontAlgn="base"/>
            <a:r>
              <a:rPr lang="en-US" sz="1400" b="1" dirty="0"/>
              <a:t>On-demand self-services:</a:t>
            </a:r>
            <a:br>
              <a:rPr lang="en-US" sz="1400" dirty="0"/>
            </a:br>
            <a:r>
              <a:rPr lang="en-US" sz="1400" dirty="0"/>
              <a:t>The Cloud computing services does not require any human administrators, user themselves are able to provision, monitor and manage computing resources as needed.</a:t>
            </a:r>
          </a:p>
          <a:p>
            <a:pPr fontAlgn="base"/>
            <a:r>
              <a:rPr lang="en-US" sz="1400" b="1" dirty="0"/>
              <a:t>Broad network access:</a:t>
            </a:r>
            <a:br>
              <a:rPr lang="en-US" sz="1400" dirty="0"/>
            </a:br>
            <a:r>
              <a:rPr lang="en-US" sz="1400" dirty="0"/>
              <a:t>The Computing services are generally provided over standard networks and heterogeneous devices.</a:t>
            </a:r>
          </a:p>
          <a:p>
            <a:pPr fontAlgn="base"/>
            <a:r>
              <a:rPr lang="en-US" sz="1400" b="1" dirty="0"/>
              <a:t>Rapid elasticity:</a:t>
            </a:r>
            <a:br>
              <a:rPr lang="en-US" sz="1400" dirty="0"/>
            </a:br>
            <a:r>
              <a:rPr lang="en-US" sz="1400" dirty="0"/>
              <a:t>The Computing services should have IT resources that are able to scale out and in quickly and on as needed basis. Whenever the user require services it is provided to him and it is scale out as soon as its requirement gets over. Cloud computing provides </a:t>
            </a:r>
            <a:r>
              <a:rPr lang="en-US" sz="1400" b="1" dirty="0"/>
              <a:t>interoperability</a:t>
            </a:r>
            <a:r>
              <a:rPr lang="en-US" sz="1400" dirty="0"/>
              <a:t>. </a:t>
            </a:r>
          </a:p>
          <a:p>
            <a:pPr marL="12700" marR="5080" algn="just">
              <a:lnSpc>
                <a:spcPct val="130000"/>
              </a:lnSpc>
              <a:spcBef>
                <a:spcPts val="359"/>
              </a:spcBef>
            </a:pPr>
            <a:endParaRPr lang="en-US" sz="1400" b="1" spc="-25" dirty="0">
              <a:solidFill>
                <a:srgbClr val="86BC25"/>
              </a:solidFill>
              <a:cs typeface="Verdana"/>
            </a:endParaRPr>
          </a:p>
        </p:txBody>
      </p:sp>
      <p:pic>
        <p:nvPicPr>
          <p:cNvPr id="6" name="Picture 5">
            <a:extLst>
              <a:ext uri="{FF2B5EF4-FFF2-40B4-BE49-F238E27FC236}">
                <a16:creationId xmlns:a16="http://schemas.microsoft.com/office/drawing/2014/main" id="{76D35BDD-408D-4D98-9C7F-59496E831E2C}"/>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4402193" y="4253747"/>
            <a:ext cx="2872186" cy="2140630"/>
          </a:xfrm>
          <a:prstGeom prst="rect">
            <a:avLst/>
          </a:prstGeom>
        </p:spPr>
      </p:pic>
      <p:sp>
        <p:nvSpPr>
          <p:cNvPr id="2" name="TextBox 1">
            <a:extLst>
              <a:ext uri="{FF2B5EF4-FFF2-40B4-BE49-F238E27FC236}">
                <a16:creationId xmlns:a16="http://schemas.microsoft.com/office/drawing/2014/main" id="{6AB279D2-EF78-4ED9-B62D-5D64BB189B11}"/>
              </a:ext>
            </a:extLst>
          </p:cNvPr>
          <p:cNvSpPr txBox="1"/>
          <p:nvPr/>
        </p:nvSpPr>
        <p:spPr>
          <a:xfrm>
            <a:off x="6520776" y="1649193"/>
            <a:ext cx="4890052" cy="2723823"/>
          </a:xfrm>
          <a:prstGeom prst="rect">
            <a:avLst/>
          </a:prstGeom>
          <a:noFill/>
        </p:spPr>
        <p:txBody>
          <a:bodyPr wrap="square" lIns="0" tIns="0" rIns="0" bIns="0" rtlCol="0">
            <a:spAutoFit/>
          </a:bodyPr>
          <a:lstStyle/>
          <a:p>
            <a:pPr fontAlgn="base"/>
            <a:r>
              <a:rPr lang="en-US" sz="1400" b="1" dirty="0"/>
              <a:t>Resource pooling:</a:t>
            </a:r>
            <a:br>
              <a:rPr lang="en-US" sz="1400" dirty="0"/>
            </a:br>
            <a:r>
              <a:rPr lang="en-US" sz="1400" dirty="0"/>
              <a:t>The IT resource (e.g., networks, servers, storage, applications, and services) present are shared across multiple applications and occupant in an uncommitted manner. Multiple clients are provided service from a same physical resource.</a:t>
            </a:r>
          </a:p>
          <a:p>
            <a:pPr fontAlgn="base"/>
            <a:r>
              <a:rPr lang="en-US" sz="1400" b="1" dirty="0"/>
              <a:t>Measured service:</a:t>
            </a:r>
            <a:br>
              <a:rPr lang="en-US" sz="1400" dirty="0"/>
            </a:br>
            <a:r>
              <a:rPr lang="en-US" sz="1400" dirty="0"/>
              <a:t>The resource utilization is tracked for each application and occupant, it will provide both the user and the resource provider with an account of what has been used. This is done for various reasons like monitoring billing and effective use of resource.</a:t>
            </a:r>
          </a:p>
          <a:p>
            <a:pPr marL="203200" indent="-203200">
              <a:spcBef>
                <a:spcPts val="600"/>
              </a:spcBef>
              <a:buSzPct val="100000"/>
              <a:buFont typeface="Arial"/>
              <a:buChar char="�"/>
            </a:pPr>
            <a:endParaRPr lang="en-US" dirty="0">
              <a:solidFill>
                <a:srgbClr val="313131"/>
              </a:solidFill>
            </a:endParaRPr>
          </a:p>
        </p:txBody>
      </p:sp>
    </p:spTree>
    <p:extLst>
      <p:ext uri="{BB962C8B-B14F-4D97-AF65-F5344CB8AC3E}">
        <p14:creationId xmlns:p14="http://schemas.microsoft.com/office/powerpoint/2010/main" val="245859082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26541" y="578817"/>
            <a:ext cx="11340000" cy="303187"/>
          </a:xfrm>
        </p:spPr>
        <p:txBody>
          <a:bodyPr/>
          <a:lstStyle/>
          <a:p>
            <a:r>
              <a:rPr lang="en-AU" dirty="0">
                <a:solidFill>
                  <a:srgbClr val="86BC25"/>
                </a:solidFill>
              </a:rPr>
              <a:t>CLOUD </a:t>
            </a:r>
            <a:r>
              <a:rPr lang="en-AU">
                <a:solidFill>
                  <a:srgbClr val="86BC25"/>
                </a:solidFill>
              </a:rPr>
              <a:t>COMPUTING APPROACHES</a:t>
            </a:r>
            <a:endParaRPr lang="en-AU" dirty="0">
              <a:solidFill>
                <a:srgbClr val="86BC25"/>
              </a:solidFill>
            </a:endParaRPr>
          </a:p>
        </p:txBody>
      </p:sp>
      <p:pic>
        <p:nvPicPr>
          <p:cNvPr id="6" name="Picture 5">
            <a:extLst>
              <a:ext uri="{FF2B5EF4-FFF2-40B4-BE49-F238E27FC236}">
                <a16:creationId xmlns:a16="http://schemas.microsoft.com/office/drawing/2014/main" id="{76D35BDD-408D-4D98-9C7F-59496E831E2C}"/>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4402193" y="4253747"/>
            <a:ext cx="2872186" cy="2140630"/>
          </a:xfrm>
          <a:prstGeom prst="rect">
            <a:avLst/>
          </a:prstGeom>
        </p:spPr>
      </p:pic>
      <p:pic>
        <p:nvPicPr>
          <p:cNvPr id="3" name="Google Shape;103;p20">
            <a:extLst>
              <a:ext uri="{FF2B5EF4-FFF2-40B4-BE49-F238E27FC236}">
                <a16:creationId xmlns:a16="http://schemas.microsoft.com/office/drawing/2014/main" id="{8526052F-5230-4F88-A2A4-D835A366909C}"/>
              </a:ext>
            </a:extLst>
          </p:cNvPr>
          <p:cNvPicPr preferRelativeResize="0"/>
          <p:nvPr/>
        </p:nvPicPr>
        <p:blipFill>
          <a:blip r:embed="rId4">
            <a:alphaModFix/>
          </a:blip>
          <a:stretch>
            <a:fillRect/>
          </a:stretch>
        </p:blipFill>
        <p:spPr>
          <a:xfrm>
            <a:off x="426541" y="1135683"/>
            <a:ext cx="11566676" cy="5258694"/>
          </a:xfrm>
          <a:prstGeom prst="rect">
            <a:avLst/>
          </a:prstGeom>
          <a:noFill/>
          <a:ln>
            <a:noFill/>
          </a:ln>
        </p:spPr>
      </p:pic>
    </p:spTree>
    <p:extLst>
      <p:ext uri="{BB962C8B-B14F-4D97-AF65-F5344CB8AC3E}">
        <p14:creationId xmlns:p14="http://schemas.microsoft.com/office/powerpoint/2010/main" val="121666622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Deloitte_4_3_Onscreen">
  <a:themeElements>
    <a:clrScheme name="Deloitte colors">
      <a:dk1>
        <a:sysClr val="windowText" lastClr="000000"/>
      </a:dk1>
      <a:lt1>
        <a:sysClr val="window" lastClr="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fontScheme name="Open Sans">
      <a:majorFont>
        <a:latin typeface="Open Sans"/>
        <a:ea typeface=""/>
        <a:cs typeface=""/>
      </a:majorFont>
      <a:minorFont>
        <a:latin typeface="Open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203200" indent="-203200">
          <a:spcBef>
            <a:spcPts val="600"/>
          </a:spcBef>
          <a:buSzPct val="100000"/>
          <a:buFont typeface="Arial"/>
          <a:buChar char="�"/>
          <a:defRPr dirty="0" smtClean="0">
            <a:solidFill>
              <a:srgbClr val="313131"/>
            </a:solidFill>
          </a:defRPr>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Deloitte - Network and Security Solutions - Wide.potx" id="{BBB8FC03-DEC5-4C7E-971D-ABE7AE675190}" vid="{44E1F9DE-26A1-427E-A0A8-34CC89E4AC29}"/>
    </a:ext>
  </a:extLst>
</a:theme>
</file>

<file path=docProps/app.xml><?xml version="1.0" encoding="utf-8"?>
<Properties xmlns="http://schemas.openxmlformats.org/officeDocument/2006/extended-properties" xmlns:vt="http://schemas.openxmlformats.org/officeDocument/2006/docPropsVTypes">
  <TotalTime>44</TotalTime>
  <Words>397</Words>
  <Application>Microsoft Office PowerPoint</Application>
  <PresentationFormat>Widescreen</PresentationFormat>
  <Paragraphs>19</Paragraphs>
  <Slides>4</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4</vt:i4>
      </vt:variant>
    </vt:vector>
  </HeadingPairs>
  <TitlesOfParts>
    <vt:vector size="11" baseType="lpstr">
      <vt:lpstr>Arial</vt:lpstr>
      <vt:lpstr>Chronicle Display Black</vt:lpstr>
      <vt:lpstr>Open Sans</vt:lpstr>
      <vt:lpstr>Segoe UI Semilight</vt:lpstr>
      <vt:lpstr>Verdana</vt:lpstr>
      <vt:lpstr>Deloitte_4_3_Onscreen</vt:lpstr>
      <vt:lpstr>think-cell Slide</vt:lpstr>
      <vt:lpstr>PowerPoint Presentation</vt:lpstr>
      <vt:lpstr>UNDERSTANDING CLOUD COMPUTING </vt:lpstr>
      <vt:lpstr>UNDERSTANDING CLOUD COMPUTING </vt:lpstr>
      <vt:lpstr>CLOUD COMPUTING APPROACHES</vt:lpstr>
    </vt:vector>
  </TitlesOfParts>
  <Company>Deloitte Touche Tohmatsu Services,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Transformation Journey – The Deloitte Approach</dc:title>
  <dc:creator>lunguroiu@deloitte.com.au;hal-khudairy@deloitte.com.au;matgeorge@deloitte.com.au;dkissane@deloitte.com.au</dc:creator>
  <cp:lastModifiedBy>Nihal Hassanien Nihal HAssanien</cp:lastModifiedBy>
  <cp:revision>10</cp:revision>
  <dcterms:created xsi:type="dcterms:W3CDTF">2019-03-31T19:26:34Z</dcterms:created>
  <dcterms:modified xsi:type="dcterms:W3CDTF">2020-11-12T21:52:22Z</dcterms:modified>
</cp:coreProperties>
</file>