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3.bin" ContentType="image/jpeg"/>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40" r:id="rId2"/>
    <p:sldId id="258"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E61E-16B8-4174-BC09-C2A954C66D26}"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8932C-B31D-4BBB-97BE-1F504DAD3FB9}" type="slidenum">
              <a:rPr lang="en-US" smtClean="0"/>
              <a:t>‹#›</a:t>
            </a:fld>
            <a:endParaRPr lang="en-US"/>
          </a:p>
        </p:txBody>
      </p:sp>
    </p:spTree>
    <p:extLst>
      <p:ext uri="{BB962C8B-B14F-4D97-AF65-F5344CB8AC3E}">
        <p14:creationId xmlns:p14="http://schemas.microsoft.com/office/powerpoint/2010/main" val="238479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bin"/><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85232838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2"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8"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November 2020</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Benefits</a:t>
            </a:r>
          </a:p>
        </p:txBody>
      </p:sp>
      <p:sp>
        <p:nvSpPr>
          <p:cNvPr id="4" name="Title 3"/>
          <p:cNvSpPr>
            <a:spLocks noGrp="1"/>
          </p:cNvSpPr>
          <p:nvPr>
            <p:ph type="title"/>
          </p:nvPr>
        </p:nvSpPr>
        <p:spPr>
          <a:xfrm>
            <a:off x="426542" y="327026"/>
            <a:ext cx="11340000" cy="303187"/>
          </a:xfrm>
        </p:spPr>
        <p:txBody>
          <a:bodyPr/>
          <a:lstStyle/>
          <a:p>
            <a:r>
              <a:rPr lang="en-US" sz="1600" b="1" dirty="0">
                <a:solidFill>
                  <a:srgbClr val="000000"/>
                </a:solidFill>
                <a:ea typeface="Chronicle Display Black" charset="0"/>
                <a:cs typeface="Segoe UI Semilight" panose="020B0402040204020203" pitchFamily="34" charset="0"/>
              </a:rPr>
              <a:t>Cloud Computing Feasibility</a:t>
            </a:r>
            <a:br>
              <a:rPr lang="en-US" sz="1600" b="1" dirty="0">
                <a:solidFill>
                  <a:srgbClr val="000000"/>
                </a:solidFill>
                <a:ea typeface="Chronicle Display Black" charset="0"/>
                <a:cs typeface="Segoe UI Semilight" panose="020B0402040204020203" pitchFamily="34" charset="0"/>
              </a:rPr>
            </a:br>
            <a:endParaRPr lang="en-AU" dirty="0">
              <a:solidFill>
                <a:srgbClr val="86BC25"/>
              </a:solidFill>
            </a:endParaRPr>
          </a:p>
        </p:txBody>
      </p:sp>
      <p:sp>
        <p:nvSpPr>
          <p:cNvPr id="43" name="Text Placeholder 3"/>
          <p:cNvSpPr txBox="1">
            <a:spLocks/>
          </p:cNvSpPr>
          <p:nvPr/>
        </p:nvSpPr>
        <p:spPr>
          <a:xfrm>
            <a:off x="426542" y="976169"/>
            <a:ext cx="11340000"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50" b="1" dirty="0"/>
              <a:t>1. Less Costs</a:t>
            </a:r>
            <a:br>
              <a:rPr lang="en-US" sz="1350" dirty="0"/>
            </a:br>
            <a:r>
              <a:rPr lang="en-US" sz="1350" dirty="0"/>
              <a:t>The services are free from capital expenditure. There are no huge costs of hardware in cloud computing. You just have to pay as you operate it and enjoy the model based on your subscription plan.</a:t>
            </a:r>
          </a:p>
          <a:p>
            <a:r>
              <a:rPr lang="en-US" sz="1350" b="1" dirty="0"/>
              <a:t>2. 24 X 7 Availability</a:t>
            </a:r>
            <a:br>
              <a:rPr lang="en-US" sz="1350" dirty="0"/>
            </a:br>
            <a:r>
              <a:rPr lang="en-US" sz="1350" dirty="0"/>
              <a:t>Most of the cloud providers are truly reliable in offering their services, with most of them maintaining an uptime of 99.9%. The workers can get onto the applications needed basically from anywhere. Some of the applications even function off-line.</a:t>
            </a:r>
          </a:p>
          <a:p>
            <a:r>
              <a:rPr lang="en-US" sz="1350" b="1" dirty="0"/>
              <a:t>3. Flexibility in Capacity</a:t>
            </a:r>
            <a:br>
              <a:rPr lang="en-US" sz="1350" dirty="0"/>
            </a:br>
            <a:r>
              <a:rPr lang="en-US" sz="1350" dirty="0"/>
              <a:t>It offers flexible facility which could be turned off, up or down as per the circumstances of the user. For instance, a promotion of sales is very popular, capacity can be immediately and quickly added to it for the avoidance of losing sales and crashing servers. When those sales are done, the capacity can also be shrunk for the reduction of costs.</a:t>
            </a:r>
          </a:p>
          <a:p>
            <a:r>
              <a:rPr lang="en-US" sz="1350" b="1" dirty="0"/>
              <a:t>4. All over Functioning</a:t>
            </a:r>
            <a:br>
              <a:rPr lang="en-US" sz="1350" dirty="0"/>
            </a:br>
            <a:r>
              <a:rPr lang="en-US" sz="1350" dirty="0"/>
              <a:t>Cloud computing offers yet another advantage of working from anywhere across the globe, as long as you have an internet connection. Even while using the critical cloud services that offer mobile apps, there is no limitation of the device used.</a:t>
            </a:r>
          </a:p>
          <a:p>
            <a:r>
              <a:rPr lang="en-US" sz="1350" b="1" dirty="0"/>
              <a:t>5. Automated Updates on Software</a:t>
            </a:r>
            <a:br>
              <a:rPr lang="en-US" sz="1350" dirty="0"/>
            </a:br>
            <a:r>
              <a:rPr lang="en-US" sz="1350" dirty="0"/>
              <a:t>In cloud computing, the server suppliers regularly update your software including the updates on security, so that you do not need to agonize on wasting your crucial time on maintaining the system. You find extra time to focus on the important things like ‘How to grow your businesses.</a:t>
            </a:r>
          </a:p>
          <a:p>
            <a:r>
              <a:rPr lang="en-US" sz="1350" b="1" dirty="0"/>
              <a:t>6. Security</a:t>
            </a:r>
            <a:br>
              <a:rPr lang="en-US" sz="1350" dirty="0"/>
            </a:br>
            <a:r>
              <a:rPr lang="en-US" sz="1350" dirty="0"/>
              <a:t>Cloud computing offers great security when any sensitive data has been lost. As the data is stored in the system, it can be easily accessed even if something happens to your computer. You can even remotely wipe out data from the lost machines for avoiding it getting in the wrong hands.</a:t>
            </a:r>
          </a:p>
          <a:p>
            <a:r>
              <a:rPr lang="en-US" sz="1350" b="1" dirty="0"/>
              <a:t>7. Easily Manageable</a:t>
            </a:r>
            <a:br>
              <a:rPr lang="en-US" sz="1350" dirty="0"/>
            </a:br>
            <a:r>
              <a:rPr lang="en-US" sz="1350" dirty="0"/>
              <a:t>Cloud computing offers simplified and enhanced IT maintenance and management capacities by agreements backed by SLA, central resource administration and managed infrastructure. You get to enjoy a basic user interface without any requirement for installation. Plus you are assured guaranteed and timely management, maintenance, and delivery of the IT services.</a:t>
            </a:r>
          </a:p>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US" sz="2000" b="1" dirty="0">
                <a:solidFill>
                  <a:srgbClr val="000000"/>
                </a:solidFill>
                <a:ea typeface="Chronicle Display Black" charset="0"/>
                <a:cs typeface="Segoe UI Semilight" panose="020B0402040204020203" pitchFamily="34" charset="0"/>
              </a:rPr>
              <a:t>Cloud Computing Feasibility</a:t>
            </a:r>
            <a:endParaRPr lang="en-AU" dirty="0">
              <a:solidFill>
                <a:srgbClr val="86BC25"/>
              </a:solidFill>
            </a:endParaRPr>
          </a:p>
        </p:txBody>
      </p:sp>
      <p:sp>
        <p:nvSpPr>
          <p:cNvPr id="43" name="Text Placeholder 3"/>
          <p:cNvSpPr txBox="1">
            <a:spLocks/>
          </p:cNvSpPr>
          <p:nvPr/>
        </p:nvSpPr>
        <p:spPr>
          <a:xfrm>
            <a:off x="420610" y="1725531"/>
            <a:ext cx="5517058"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 Unauthorized access to customer and business data.</a:t>
            </a:r>
          </a:p>
          <a:p>
            <a:pPr marL="0" indent="0">
              <a:buNone/>
            </a:pPr>
            <a:r>
              <a:rPr lang="en-US" sz="2000" dirty="0"/>
              <a:t>2. Security </a:t>
            </a:r>
            <a:r>
              <a:rPr lang="en-US" sz="2000" b="1" dirty="0"/>
              <a:t>risks</a:t>
            </a:r>
            <a:r>
              <a:rPr lang="en-US" sz="2000" dirty="0"/>
              <a:t> at the vendor.</a:t>
            </a:r>
          </a:p>
          <a:p>
            <a:pPr marL="0" indent="0">
              <a:buNone/>
            </a:pPr>
            <a:r>
              <a:rPr lang="en-US" sz="2000" dirty="0"/>
              <a:t>3. Compliance and legal </a:t>
            </a:r>
            <a:r>
              <a:rPr lang="en-US" sz="2000" b="1" dirty="0"/>
              <a:t>risks</a:t>
            </a:r>
            <a:r>
              <a:rPr lang="en-US" sz="2000" dirty="0"/>
              <a:t>.</a:t>
            </a:r>
          </a:p>
          <a:p>
            <a:pPr marL="0" indent="0">
              <a:buNone/>
            </a:pPr>
            <a:r>
              <a:rPr lang="en-US" sz="2000" dirty="0"/>
              <a:t>4. </a:t>
            </a:r>
            <a:r>
              <a:rPr lang="en-US" sz="2000" b="1" dirty="0"/>
              <a:t>Risks</a:t>
            </a:r>
            <a:r>
              <a:rPr lang="en-US" sz="2000" dirty="0"/>
              <a:t> related to lack of control.</a:t>
            </a:r>
          </a:p>
          <a:p>
            <a:pPr marL="0" indent="0">
              <a:buNone/>
            </a:pPr>
            <a:r>
              <a:rPr lang="en-US" sz="2000" dirty="0"/>
              <a:t>5. Availability </a:t>
            </a:r>
            <a:r>
              <a:rPr lang="en-US" sz="2000" b="1" dirty="0"/>
              <a:t>risks</a:t>
            </a:r>
            <a:r>
              <a:rPr lang="en-US" sz="2000" dirty="0"/>
              <a:t>.</a:t>
            </a:r>
          </a:p>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p:txBody>
      </p:sp>
      <p:sp>
        <p:nvSpPr>
          <p:cNvPr id="5" name="Text Placeholder 3"/>
          <p:cNvSpPr txBox="1">
            <a:spLocks/>
          </p:cNvSpPr>
          <p:nvPr/>
        </p:nvSpPr>
        <p:spPr>
          <a:xfrm>
            <a:off x="6249484" y="971931"/>
            <a:ext cx="5517058"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800" b="1" dirty="0">
                <a:solidFill>
                  <a:srgbClr val="86BC25"/>
                </a:solidFill>
                <a:ea typeface="Chronicle Display Black" charset="0"/>
                <a:cs typeface="Segoe UI Semilight" panose="020B0402040204020203" pitchFamily="34" charset="0"/>
              </a:rPr>
              <a:t>Considerations</a:t>
            </a:r>
          </a:p>
        </p:txBody>
      </p:sp>
      <p:sp>
        <p:nvSpPr>
          <p:cNvPr id="7" name="TextBox 6">
            <a:extLst>
              <a:ext uri="{FF2B5EF4-FFF2-40B4-BE49-F238E27FC236}">
                <a16:creationId xmlns:a16="http://schemas.microsoft.com/office/drawing/2014/main" id="{27A8C939-3124-42FC-91DE-26BDBA797A4E}"/>
              </a:ext>
            </a:extLst>
          </p:cNvPr>
          <p:cNvSpPr txBox="1"/>
          <p:nvPr/>
        </p:nvSpPr>
        <p:spPr>
          <a:xfrm>
            <a:off x="425458" y="971931"/>
            <a:ext cx="6096000" cy="369332"/>
          </a:xfrm>
          <a:prstGeom prst="rect">
            <a:avLst/>
          </a:prstGeom>
          <a:noFill/>
        </p:spPr>
        <p:txBody>
          <a:bodyPr wrap="square">
            <a:spAutoFit/>
          </a:bodyPr>
          <a:lstStyle/>
          <a:p>
            <a:r>
              <a:rPr lang="en-US" b="1" dirty="0">
                <a:solidFill>
                  <a:srgbClr val="86BC25"/>
                </a:solidFill>
                <a:cs typeface="Segoe UI Semilight" panose="020B0402040204020203" pitchFamily="34" charset="0"/>
              </a:rPr>
              <a:t>Risks</a:t>
            </a:r>
            <a:endParaRPr lang="en-US" dirty="0"/>
          </a:p>
        </p:txBody>
      </p:sp>
      <p:sp>
        <p:nvSpPr>
          <p:cNvPr id="9" name="TextBox 8">
            <a:extLst>
              <a:ext uri="{FF2B5EF4-FFF2-40B4-BE49-F238E27FC236}">
                <a16:creationId xmlns:a16="http://schemas.microsoft.com/office/drawing/2014/main" id="{F91A1467-F316-4E6A-BAEC-4CD8AA13AC5F}"/>
              </a:ext>
            </a:extLst>
          </p:cNvPr>
          <p:cNvSpPr txBox="1"/>
          <p:nvPr/>
        </p:nvSpPr>
        <p:spPr>
          <a:xfrm>
            <a:off x="6249484" y="1619931"/>
            <a:ext cx="6096000" cy="2862322"/>
          </a:xfrm>
          <a:prstGeom prst="rect">
            <a:avLst/>
          </a:prstGeom>
          <a:noFill/>
        </p:spPr>
        <p:txBody>
          <a:bodyPr wrap="square">
            <a:spAutoFit/>
          </a:bodyPr>
          <a:lstStyle/>
          <a:p>
            <a:pPr>
              <a:buFont typeface="Arial" panose="020B0604020202020204" pitchFamily="34" charset="0"/>
              <a:buChar char="•"/>
            </a:pPr>
            <a:r>
              <a:rPr lang="en-US" sz="1800" dirty="0">
                <a:solidFill>
                  <a:srgbClr val="222222"/>
                </a:solidFill>
                <a:latin typeface="arial" panose="020B0604020202020204" pitchFamily="34" charset="0"/>
              </a:rPr>
              <a:t>Infrastructure. The process of moving to the cloud platform needs to be hassle-free, cost-effective, and ensure business' continuity.</a:t>
            </a:r>
          </a:p>
          <a:p>
            <a:pPr>
              <a:buFont typeface="Arial" panose="020B0604020202020204" pitchFamily="34" charset="0"/>
              <a:buChar char="•"/>
            </a:pPr>
            <a:endParaRPr lang="en-US" sz="1800" dirty="0">
              <a:solidFill>
                <a:srgbClr val="222222"/>
              </a:solidFill>
              <a:latin typeface="arial" panose="020B0604020202020204" pitchFamily="34" charset="0"/>
            </a:endParaRPr>
          </a:p>
          <a:p>
            <a:pPr>
              <a:buFont typeface="Arial" panose="020B0604020202020204" pitchFamily="34" charset="0"/>
              <a:buChar char="•"/>
            </a:pPr>
            <a:r>
              <a:rPr lang="en-US" sz="1800" dirty="0">
                <a:solidFill>
                  <a:srgbClr val="222222"/>
                </a:solidFill>
                <a:latin typeface="arial" panose="020B0604020202020204" pitchFamily="34" charset="0"/>
              </a:rPr>
              <a:t>Data Center Virtualization.</a:t>
            </a:r>
          </a:p>
          <a:p>
            <a:endParaRPr lang="en-US" sz="1800" dirty="0">
              <a:solidFill>
                <a:srgbClr val="222222"/>
              </a:solidFill>
              <a:latin typeface="arial" panose="020B0604020202020204" pitchFamily="34" charset="0"/>
            </a:endParaRPr>
          </a:p>
          <a:p>
            <a:pPr>
              <a:buFont typeface="Arial" panose="020B0604020202020204" pitchFamily="34" charset="0"/>
              <a:buChar char="•"/>
            </a:pPr>
            <a:r>
              <a:rPr lang="en-US" sz="1800" dirty="0">
                <a:solidFill>
                  <a:srgbClr val="222222"/>
                </a:solidFill>
                <a:latin typeface="arial" panose="020B0604020202020204" pitchFamily="34" charset="0"/>
              </a:rPr>
              <a:t>Security and Data Recovery Services. </a:t>
            </a:r>
            <a:r>
              <a:rPr lang="en-US" dirty="0">
                <a:solidFill>
                  <a:srgbClr val="222222"/>
                </a:solidFill>
                <a:latin typeface="arial" panose="020B0604020202020204" pitchFamily="34" charset="0"/>
              </a:rPr>
              <a:t>Data should be backed up regularly. </a:t>
            </a:r>
            <a:r>
              <a:rPr lang="en-US" sz="1800" dirty="0">
                <a:solidFill>
                  <a:srgbClr val="222222"/>
                </a:solidFill>
                <a:latin typeface="arial" panose="020B0604020202020204" pitchFamily="34" charset="0"/>
              </a:rPr>
              <a:t> </a:t>
            </a:r>
          </a:p>
          <a:p>
            <a:endParaRPr lang="en-US" sz="1800" dirty="0">
              <a:solidFill>
                <a:srgbClr val="222222"/>
              </a:solidFill>
              <a:latin typeface="arial" panose="020B0604020202020204" pitchFamily="34" charset="0"/>
            </a:endParaRPr>
          </a:p>
          <a:p>
            <a:pPr>
              <a:buFont typeface="Arial" panose="020B0604020202020204" pitchFamily="34" charset="0"/>
              <a:buChar char="•"/>
            </a:pPr>
            <a:r>
              <a:rPr lang="en-US" sz="1800" dirty="0">
                <a:solidFill>
                  <a:srgbClr val="222222"/>
                </a:solidFill>
                <a:latin typeface="arial" panose="020B0604020202020204" pitchFamily="34" charset="0"/>
              </a:rPr>
              <a:t>Workload Analysis and phase timelines. </a:t>
            </a:r>
            <a:endParaRPr lang="en-US" sz="1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512</Words>
  <Application>Microsoft Office PowerPoint</Application>
  <PresentationFormat>Widescreen</PresentationFormat>
  <Paragraphs>28</Paragraphs>
  <Slides>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Arial</vt:lpstr>
      <vt:lpstr>Arial</vt:lpstr>
      <vt:lpstr>Calibri</vt:lpstr>
      <vt:lpstr>Open Sans</vt:lpstr>
      <vt:lpstr>Verdana</vt:lpstr>
      <vt:lpstr>Deloitte_4_3_Onscreen</vt:lpstr>
      <vt:lpstr>think-cell Slide</vt:lpstr>
      <vt:lpstr>Inside Sherpa – Digital Internship</vt:lpstr>
      <vt:lpstr>Cloud Computing Feasibility </vt:lpstr>
      <vt:lpstr>Cloud Computing Feasibility</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Nihal Hassanien Nihal HAssanien</cp:lastModifiedBy>
  <cp:revision>20</cp:revision>
  <dcterms:created xsi:type="dcterms:W3CDTF">2019-03-31T19:26:34Z</dcterms:created>
  <dcterms:modified xsi:type="dcterms:W3CDTF">2020-11-12T22:02:07Z</dcterms:modified>
</cp:coreProperties>
</file>