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5"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Highlighted below are they key factors that determine whether an application is suitable for Cloud</a:t>
            </a:r>
          </a:p>
        </p:txBody>
      </p:sp>
      <p:sp>
        <p:nvSpPr>
          <p:cNvPr id="4" name="Title 3"/>
          <p:cNvSpPr>
            <a:spLocks noGrp="1"/>
          </p:cNvSpPr>
          <p:nvPr>
            <p:ph type="title"/>
          </p:nvPr>
        </p:nvSpPr>
        <p:spPr>
          <a:xfrm>
            <a:off x="426542" y="327026"/>
            <a:ext cx="11340000" cy="303187"/>
          </a:xfrm>
        </p:spPr>
        <p:txBody>
          <a:bodyPr/>
          <a:lstStyle/>
          <a:p>
            <a:r>
              <a:rPr lang="en-AU" dirty="0"/>
              <a:t>Cloud Readiness Assessment – </a:t>
            </a:r>
            <a:r>
              <a:rPr lang="en-AU" dirty="0">
                <a:solidFill>
                  <a:srgbClr val="86BC25"/>
                </a:solidFill>
              </a:rPr>
              <a:t>Cloud Accelerators</a:t>
            </a:r>
          </a:p>
        </p:txBody>
      </p:sp>
      <p:sp>
        <p:nvSpPr>
          <p:cNvPr id="23" name="Rectangle 22"/>
          <p:cNvSpPr/>
          <p:nvPr/>
        </p:nvSpPr>
        <p:spPr bwMode="gray">
          <a:xfrm>
            <a:off x="3505508" y="6016581"/>
            <a:ext cx="5400000" cy="288000"/>
          </a:xfrm>
          <a:prstGeom prst="rect">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Cloud Suitable</a:t>
            </a:r>
          </a:p>
        </p:txBody>
      </p:sp>
      <p:cxnSp>
        <p:nvCxnSpPr>
          <p:cNvPr id="25" name="Straight Arrow Connector 24"/>
          <p:cNvCxnSpPr>
            <a:cxnSpLocks/>
            <a:stCxn id="23" idx="0"/>
            <a:endCxn id="26" idx="2"/>
          </p:cNvCxnSpPr>
          <p:nvPr/>
        </p:nvCxnSpPr>
        <p:spPr>
          <a:xfrm flipV="1">
            <a:off x="6205508" y="5779698"/>
            <a:ext cx="0" cy="236883"/>
          </a:xfrm>
          <a:prstGeom prst="straightConnector1">
            <a:avLst/>
          </a:prstGeom>
          <a:ln>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Shape 84"/>
          <p:cNvSpPr/>
          <p:nvPr/>
        </p:nvSpPr>
        <p:spPr>
          <a:xfrm>
            <a:off x="486136" y="1061855"/>
            <a:ext cx="11438744" cy="4717843"/>
          </a:xfrm>
          <a:prstGeom prst="roundRect">
            <a:avLst>
              <a:gd name="adj" fmla="val 0"/>
            </a:avLst>
          </a:prstGeom>
          <a:solidFill>
            <a:srgbClr val="F2F2F2"/>
          </a:solidFill>
          <a:ln w="12700" cap="flat" cmpd="sng">
            <a:solidFill>
              <a:srgbClr val="BFBFBF"/>
            </a:solidFill>
            <a:prstDash val="solid"/>
            <a:round/>
            <a:headEnd type="none" w="med" len="med"/>
            <a:tailEnd type="none" w="med" len="med"/>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86BC25"/>
                </a:solidFill>
              </a:rPr>
              <a:t>Cloud Accelerators</a:t>
            </a:r>
            <a:endParaRPr lang="en-US" sz="1400" b="1" dirty="0">
              <a:solidFill>
                <a:prstClr val="black"/>
              </a:solidFill>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prstClr val="black"/>
              </a:solidFill>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prstClr val="black"/>
              </a:solidFill>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a:ea typeface="+mn-ea"/>
                <a:cs typeface="+mn-cs"/>
              </a:rPr>
              <a:t>Expenditures</a:t>
            </a:r>
            <a:r>
              <a:rPr kumimoji="0" lang="en-US" sz="1400" b="0" i="0" u="none" strike="noStrike" kern="1200" cap="none" spc="0" normalizeH="0" baseline="0" noProof="0" dirty="0">
                <a:ln>
                  <a:noFill/>
                </a:ln>
                <a:solidFill>
                  <a:prstClr val="black"/>
                </a:solidFill>
                <a:effectLst/>
                <a:uLnTx/>
                <a:uFillTx/>
                <a:latin typeface="Open Sans"/>
                <a:ea typeface="+mn-ea"/>
                <a:cs typeface="+mn-cs"/>
              </a:rPr>
              <a:t>:  Cloud Technology can save money and make a company money. For starters it can be pay as you go so you only pay for what you need, it can save on facility and energy costs, better for the environment and it can save a company money by streamlining their workforce.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a:ea typeface="+mn-ea"/>
                <a:cs typeface="+mn-cs"/>
              </a:rPr>
              <a:t>Cost</a:t>
            </a:r>
            <a:r>
              <a:rPr kumimoji="0" lang="en-US" sz="1400" b="0" i="0" u="none" strike="noStrike" kern="1200" cap="none" spc="0" normalizeH="0" baseline="0" noProof="0" dirty="0">
                <a:ln>
                  <a:noFill/>
                </a:ln>
                <a:solidFill>
                  <a:prstClr val="black"/>
                </a:solidFill>
                <a:effectLst/>
                <a:uLnTx/>
                <a:uFillTx/>
                <a:latin typeface="Open Sans"/>
                <a:ea typeface="+mn-ea"/>
                <a:cs typeface="+mn-cs"/>
              </a:rPr>
              <a:t>: over 80% of IT budgets going to legacy and other non-cloud applications, it is important to consider the true cost of cloud technology. It may be best to still go with cloud because it can save the company money in the long run.  Cost less to expand computing power compared to inhouse methods.</a:t>
            </a:r>
            <a:endParaRPr kumimoji="0" lang="en-US" sz="1400" b="0" i="0"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a:ea typeface="+mn-ea"/>
                <a:cs typeface="+mn-cs"/>
              </a:rPr>
              <a:t>Agility</a:t>
            </a:r>
            <a:r>
              <a:rPr kumimoji="0" lang="en-US" sz="1400" b="0" i="0" u="none" strike="noStrike" kern="1200" cap="none" spc="0" normalizeH="0" baseline="0" noProof="0" dirty="0">
                <a:ln>
                  <a:noFill/>
                </a:ln>
                <a:solidFill>
                  <a:prstClr val="black"/>
                </a:solidFill>
                <a:effectLst/>
                <a:uLnTx/>
                <a:uFillTx/>
                <a:latin typeface="Open Sans"/>
                <a:ea typeface="+mn-ea"/>
                <a:cs typeface="+mn-cs"/>
              </a:rPr>
              <a:t>:  Cloud Agility is an important factor in today’s business climate. Cloud is cheaper than inhouse computing and data storage, it is also easier and more seamless to expand the solution to fit the company's growth.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a:ea typeface="+mn-ea"/>
                <a:cs typeface="+mn-cs"/>
              </a:rPr>
              <a:t>Scalability</a:t>
            </a:r>
            <a:r>
              <a:rPr kumimoji="0" lang="en-US" sz="1400" b="0" i="0" u="none" strike="noStrike" kern="1200" cap="none" spc="0" normalizeH="0" baseline="0" noProof="0" dirty="0">
                <a:ln>
                  <a:noFill/>
                </a:ln>
                <a:solidFill>
                  <a:prstClr val="black"/>
                </a:solidFill>
                <a:effectLst/>
                <a:uLnTx/>
                <a:uFillTx/>
                <a:latin typeface="Open Sans"/>
                <a:ea typeface="+mn-ea"/>
                <a:cs typeface="+mn-cs"/>
              </a:rPr>
              <a:t>: Growing companies need solutions that can grow seamlessly with the company. SaaS solutions can accomplish this very easily. When a legacy platform hits its cap, things like uptime and are affected. This is what makes the cloud valuable to businesses.</a:t>
            </a:r>
          </a:p>
        </p:txBody>
      </p:sp>
      <p:grpSp>
        <p:nvGrpSpPr>
          <p:cNvPr id="10" name="Group 9"/>
          <p:cNvGrpSpPr/>
          <p:nvPr/>
        </p:nvGrpSpPr>
        <p:grpSpPr>
          <a:xfrm>
            <a:off x="486136" y="1604868"/>
            <a:ext cx="5308898" cy="409976"/>
            <a:chOff x="486136" y="2864316"/>
            <a:chExt cx="5308898" cy="409976"/>
          </a:xfrm>
        </p:grpSpPr>
        <p:sp>
          <p:nvSpPr>
            <p:cNvPr id="28" name="Rectangle 27"/>
            <p:cNvSpPr/>
            <p:nvPr/>
          </p:nvSpPr>
          <p:spPr>
            <a:xfrm>
              <a:off x="854707" y="2904960"/>
              <a:ext cx="494032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en-AU" sz="9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Dev/Test Environments </a:t>
              </a:r>
              <a:r>
                <a:rPr kumimoji="0" lang="en-AU" sz="9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Sandbox environments can be easily scaled up or torn down on demand in the Cloud and are prime candidates for migration. </a:t>
              </a:r>
            </a:p>
          </p:txBody>
        </p:sp>
        <p:sp>
          <p:nvSpPr>
            <p:cNvPr id="29" name="Freeform 97"/>
            <p:cNvSpPr>
              <a:spLocks noChangeAspect="1" noEditPoints="1"/>
            </p:cNvSpPr>
            <p:nvPr/>
          </p:nvSpPr>
          <p:spPr bwMode="auto">
            <a:xfrm>
              <a:off x="486136" y="2864316"/>
              <a:ext cx="369021" cy="369021"/>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grpSp>
        <p:nvGrpSpPr>
          <p:cNvPr id="11" name="Group 10"/>
          <p:cNvGrpSpPr/>
          <p:nvPr/>
        </p:nvGrpSpPr>
        <p:grpSpPr>
          <a:xfrm>
            <a:off x="486586" y="2023889"/>
            <a:ext cx="5333471" cy="369332"/>
            <a:chOff x="486586" y="3343725"/>
            <a:chExt cx="5333471" cy="369332"/>
          </a:xfrm>
        </p:grpSpPr>
        <p:sp>
          <p:nvSpPr>
            <p:cNvPr id="53" name="Rectangle 52"/>
            <p:cNvSpPr/>
            <p:nvPr/>
          </p:nvSpPr>
          <p:spPr>
            <a:xfrm>
              <a:off x="879554" y="3343725"/>
              <a:ext cx="49405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en-AU" sz="9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Infrequently Accessed Storage Archives </a:t>
              </a:r>
              <a:r>
                <a:rPr kumimoji="0" lang="en-AU" sz="9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It can be more cost effective to host large storage volumes that do not require frequent or immediate access. </a:t>
              </a:r>
            </a:p>
          </p:txBody>
        </p:sp>
        <p:sp>
          <p:nvSpPr>
            <p:cNvPr id="54" name="Freeform 207"/>
            <p:cNvSpPr>
              <a:spLocks noChangeAspect="1" noEditPoints="1"/>
            </p:cNvSpPr>
            <p:nvPr/>
          </p:nvSpPr>
          <p:spPr bwMode="auto">
            <a:xfrm>
              <a:off x="486586" y="3344871"/>
              <a:ext cx="368121" cy="367041"/>
            </a:xfrm>
            <a:custGeom>
              <a:avLst/>
              <a:gdLst>
                <a:gd name="T0" fmla="*/ 149 w 512"/>
                <a:gd name="T1" fmla="*/ 266 h 512"/>
                <a:gd name="T2" fmla="*/ 142 w 512"/>
                <a:gd name="T3" fmla="*/ 267 h 512"/>
                <a:gd name="T4" fmla="*/ 178 w 512"/>
                <a:gd name="T5" fmla="*/ 160 h 512"/>
                <a:gd name="T6" fmla="*/ 333 w 512"/>
                <a:gd name="T7" fmla="*/ 160 h 512"/>
                <a:gd name="T8" fmla="*/ 369 w 512"/>
                <a:gd name="T9" fmla="*/ 267 h 512"/>
                <a:gd name="T10" fmla="*/ 362 w 512"/>
                <a:gd name="T11" fmla="*/ 266 h 512"/>
                <a:gd name="T12" fmla="*/ 149 w 512"/>
                <a:gd name="T13" fmla="*/ 266 h 512"/>
                <a:gd name="T14" fmla="*/ 373 w 512"/>
                <a:gd name="T15" fmla="*/ 299 h 512"/>
                <a:gd name="T16" fmla="*/ 373 w 512"/>
                <a:gd name="T17" fmla="*/ 341 h 512"/>
                <a:gd name="T18" fmla="*/ 362 w 512"/>
                <a:gd name="T19" fmla="*/ 352 h 512"/>
                <a:gd name="T20" fmla="*/ 149 w 512"/>
                <a:gd name="T21" fmla="*/ 352 h 512"/>
                <a:gd name="T22" fmla="*/ 138 w 512"/>
                <a:gd name="T23" fmla="*/ 341 h 512"/>
                <a:gd name="T24" fmla="*/ 138 w 512"/>
                <a:gd name="T25" fmla="*/ 299 h 512"/>
                <a:gd name="T26" fmla="*/ 149 w 512"/>
                <a:gd name="T27" fmla="*/ 288 h 512"/>
                <a:gd name="T28" fmla="*/ 362 w 512"/>
                <a:gd name="T29" fmla="*/ 288 h 512"/>
                <a:gd name="T30" fmla="*/ 373 w 512"/>
                <a:gd name="T31" fmla="*/ 299 h 512"/>
                <a:gd name="T32" fmla="*/ 309 w 512"/>
                <a:gd name="T33" fmla="*/ 320 h 512"/>
                <a:gd name="T34" fmla="*/ 298 w 512"/>
                <a:gd name="T35" fmla="*/ 309 h 512"/>
                <a:gd name="T36" fmla="*/ 288 w 512"/>
                <a:gd name="T37" fmla="*/ 320 h 512"/>
                <a:gd name="T38" fmla="*/ 298 w 512"/>
                <a:gd name="T39" fmla="*/ 330 h 512"/>
                <a:gd name="T40" fmla="*/ 309 w 512"/>
                <a:gd name="T41" fmla="*/ 320 h 512"/>
                <a:gd name="T42" fmla="*/ 352 w 512"/>
                <a:gd name="T43" fmla="*/ 320 h 512"/>
                <a:gd name="T44" fmla="*/ 341 w 512"/>
                <a:gd name="T45" fmla="*/ 309 h 512"/>
                <a:gd name="T46" fmla="*/ 330 w 512"/>
                <a:gd name="T47" fmla="*/ 320 h 512"/>
                <a:gd name="T48" fmla="*/ 341 w 512"/>
                <a:gd name="T49" fmla="*/ 330 h 512"/>
                <a:gd name="T50" fmla="*/ 352 w 512"/>
                <a:gd name="T51" fmla="*/ 320 h 512"/>
                <a:gd name="T52" fmla="*/ 512 w 512"/>
                <a:gd name="T53" fmla="*/ 256 h 512"/>
                <a:gd name="T54" fmla="*/ 256 w 512"/>
                <a:gd name="T55" fmla="*/ 512 h 512"/>
                <a:gd name="T56" fmla="*/ 0 w 512"/>
                <a:gd name="T57" fmla="*/ 256 h 512"/>
                <a:gd name="T58" fmla="*/ 256 w 512"/>
                <a:gd name="T59" fmla="*/ 0 h 512"/>
                <a:gd name="T60" fmla="*/ 512 w 512"/>
                <a:gd name="T61" fmla="*/ 256 h 512"/>
                <a:gd name="T62" fmla="*/ 394 w 512"/>
                <a:gd name="T63" fmla="*/ 277 h 512"/>
                <a:gd name="T64" fmla="*/ 394 w 512"/>
                <a:gd name="T65" fmla="*/ 274 h 512"/>
                <a:gd name="T66" fmla="*/ 351 w 512"/>
                <a:gd name="T67" fmla="*/ 146 h 512"/>
                <a:gd name="T68" fmla="*/ 351 w 512"/>
                <a:gd name="T69" fmla="*/ 145 h 512"/>
                <a:gd name="T70" fmla="*/ 341 w 512"/>
                <a:gd name="T71" fmla="*/ 138 h 512"/>
                <a:gd name="T72" fmla="*/ 170 w 512"/>
                <a:gd name="T73" fmla="*/ 138 h 512"/>
                <a:gd name="T74" fmla="*/ 160 w 512"/>
                <a:gd name="T75" fmla="*/ 145 h 512"/>
                <a:gd name="T76" fmla="*/ 160 w 512"/>
                <a:gd name="T77" fmla="*/ 146 h 512"/>
                <a:gd name="T78" fmla="*/ 118 w 512"/>
                <a:gd name="T79" fmla="*/ 274 h 512"/>
                <a:gd name="T80" fmla="*/ 117 w 512"/>
                <a:gd name="T81" fmla="*/ 277 h 512"/>
                <a:gd name="T82" fmla="*/ 117 w 512"/>
                <a:gd name="T83" fmla="*/ 298 h 512"/>
                <a:gd name="T84" fmla="*/ 117 w 512"/>
                <a:gd name="T85" fmla="*/ 298 h 512"/>
                <a:gd name="T86" fmla="*/ 117 w 512"/>
                <a:gd name="T87" fmla="*/ 299 h 512"/>
                <a:gd name="T88" fmla="*/ 117 w 512"/>
                <a:gd name="T89" fmla="*/ 341 h 512"/>
                <a:gd name="T90" fmla="*/ 149 w 512"/>
                <a:gd name="T91" fmla="*/ 373 h 512"/>
                <a:gd name="T92" fmla="*/ 362 w 512"/>
                <a:gd name="T93" fmla="*/ 373 h 512"/>
                <a:gd name="T94" fmla="*/ 394 w 512"/>
                <a:gd name="T95" fmla="*/ 341 h 512"/>
                <a:gd name="T96" fmla="*/ 394 w 512"/>
                <a:gd name="T97" fmla="*/ 299 h 512"/>
                <a:gd name="T98" fmla="*/ 394 w 512"/>
                <a:gd name="T99" fmla="*/ 298 h 512"/>
                <a:gd name="T100" fmla="*/ 394 w 512"/>
                <a:gd name="T101" fmla="*/ 298 h 512"/>
                <a:gd name="T102" fmla="*/ 394 w 512"/>
                <a:gd name="T103"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12">
                  <a:moveTo>
                    <a:pt x="149" y="266"/>
                  </a:moveTo>
                  <a:cubicBezTo>
                    <a:pt x="147" y="266"/>
                    <a:pt x="144" y="267"/>
                    <a:pt x="142" y="267"/>
                  </a:cubicBezTo>
                  <a:cubicBezTo>
                    <a:pt x="178" y="160"/>
                    <a:pt x="178" y="160"/>
                    <a:pt x="178" y="160"/>
                  </a:cubicBezTo>
                  <a:cubicBezTo>
                    <a:pt x="333" y="160"/>
                    <a:pt x="333" y="160"/>
                    <a:pt x="333" y="160"/>
                  </a:cubicBezTo>
                  <a:cubicBezTo>
                    <a:pt x="369" y="267"/>
                    <a:pt x="369" y="267"/>
                    <a:pt x="369" y="267"/>
                  </a:cubicBezTo>
                  <a:cubicBezTo>
                    <a:pt x="367" y="267"/>
                    <a:pt x="365" y="266"/>
                    <a:pt x="362" y="266"/>
                  </a:cubicBezTo>
                  <a:lnTo>
                    <a:pt x="149" y="266"/>
                  </a:lnTo>
                  <a:close/>
                  <a:moveTo>
                    <a:pt x="373" y="299"/>
                  </a:moveTo>
                  <a:cubicBezTo>
                    <a:pt x="373" y="341"/>
                    <a:pt x="373" y="341"/>
                    <a:pt x="373" y="341"/>
                  </a:cubicBezTo>
                  <a:cubicBezTo>
                    <a:pt x="373" y="347"/>
                    <a:pt x="368" y="352"/>
                    <a:pt x="362" y="352"/>
                  </a:cubicBezTo>
                  <a:cubicBezTo>
                    <a:pt x="149" y="352"/>
                    <a:pt x="149" y="352"/>
                    <a:pt x="149" y="352"/>
                  </a:cubicBezTo>
                  <a:cubicBezTo>
                    <a:pt x="143" y="352"/>
                    <a:pt x="138" y="347"/>
                    <a:pt x="138" y="341"/>
                  </a:cubicBezTo>
                  <a:cubicBezTo>
                    <a:pt x="138" y="299"/>
                    <a:pt x="138" y="299"/>
                    <a:pt x="138" y="299"/>
                  </a:cubicBezTo>
                  <a:cubicBezTo>
                    <a:pt x="138" y="293"/>
                    <a:pt x="143" y="288"/>
                    <a:pt x="149" y="288"/>
                  </a:cubicBezTo>
                  <a:cubicBezTo>
                    <a:pt x="362" y="288"/>
                    <a:pt x="362" y="288"/>
                    <a:pt x="362" y="288"/>
                  </a:cubicBezTo>
                  <a:cubicBezTo>
                    <a:pt x="368" y="288"/>
                    <a:pt x="373" y="293"/>
                    <a:pt x="373" y="299"/>
                  </a:cubicBezTo>
                  <a:close/>
                  <a:moveTo>
                    <a:pt x="309" y="320"/>
                  </a:moveTo>
                  <a:cubicBezTo>
                    <a:pt x="309" y="314"/>
                    <a:pt x="304" y="309"/>
                    <a:pt x="298" y="309"/>
                  </a:cubicBezTo>
                  <a:cubicBezTo>
                    <a:pt x="292" y="309"/>
                    <a:pt x="288" y="314"/>
                    <a:pt x="288" y="320"/>
                  </a:cubicBezTo>
                  <a:cubicBezTo>
                    <a:pt x="288" y="326"/>
                    <a:pt x="292" y="330"/>
                    <a:pt x="298" y="330"/>
                  </a:cubicBezTo>
                  <a:cubicBezTo>
                    <a:pt x="304" y="330"/>
                    <a:pt x="309" y="326"/>
                    <a:pt x="309" y="320"/>
                  </a:cubicBezTo>
                  <a:close/>
                  <a:moveTo>
                    <a:pt x="352" y="320"/>
                  </a:moveTo>
                  <a:cubicBezTo>
                    <a:pt x="352" y="314"/>
                    <a:pt x="347" y="309"/>
                    <a:pt x="341" y="309"/>
                  </a:cubicBezTo>
                  <a:cubicBezTo>
                    <a:pt x="335" y="309"/>
                    <a:pt x="330" y="314"/>
                    <a:pt x="330" y="320"/>
                  </a:cubicBezTo>
                  <a:cubicBezTo>
                    <a:pt x="330" y="326"/>
                    <a:pt x="335" y="330"/>
                    <a:pt x="341" y="330"/>
                  </a:cubicBezTo>
                  <a:cubicBezTo>
                    <a:pt x="347" y="330"/>
                    <a:pt x="352" y="326"/>
                    <a:pt x="352"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77"/>
                  </a:moveTo>
                  <a:cubicBezTo>
                    <a:pt x="394" y="276"/>
                    <a:pt x="394" y="275"/>
                    <a:pt x="394" y="274"/>
                  </a:cubicBezTo>
                  <a:cubicBezTo>
                    <a:pt x="351" y="146"/>
                    <a:pt x="351" y="146"/>
                    <a:pt x="351" y="146"/>
                  </a:cubicBezTo>
                  <a:cubicBezTo>
                    <a:pt x="351" y="145"/>
                    <a:pt x="351" y="145"/>
                    <a:pt x="351" y="145"/>
                  </a:cubicBezTo>
                  <a:cubicBezTo>
                    <a:pt x="349" y="141"/>
                    <a:pt x="346" y="138"/>
                    <a:pt x="341" y="138"/>
                  </a:cubicBezTo>
                  <a:cubicBezTo>
                    <a:pt x="170" y="138"/>
                    <a:pt x="170" y="138"/>
                    <a:pt x="170" y="138"/>
                  </a:cubicBezTo>
                  <a:cubicBezTo>
                    <a:pt x="166" y="138"/>
                    <a:pt x="162" y="141"/>
                    <a:pt x="160" y="145"/>
                  </a:cubicBezTo>
                  <a:cubicBezTo>
                    <a:pt x="160" y="145"/>
                    <a:pt x="160" y="145"/>
                    <a:pt x="160" y="146"/>
                  </a:cubicBezTo>
                  <a:cubicBezTo>
                    <a:pt x="118" y="274"/>
                    <a:pt x="118" y="274"/>
                    <a:pt x="118" y="274"/>
                  </a:cubicBezTo>
                  <a:cubicBezTo>
                    <a:pt x="117" y="275"/>
                    <a:pt x="117" y="276"/>
                    <a:pt x="117" y="277"/>
                  </a:cubicBezTo>
                  <a:cubicBezTo>
                    <a:pt x="117" y="298"/>
                    <a:pt x="117" y="298"/>
                    <a:pt x="117" y="298"/>
                  </a:cubicBezTo>
                  <a:cubicBezTo>
                    <a:pt x="117" y="298"/>
                    <a:pt x="117" y="298"/>
                    <a:pt x="117" y="298"/>
                  </a:cubicBezTo>
                  <a:cubicBezTo>
                    <a:pt x="117" y="298"/>
                    <a:pt x="117" y="298"/>
                    <a:pt x="117" y="299"/>
                  </a:cubicBezTo>
                  <a:cubicBezTo>
                    <a:pt x="117" y="341"/>
                    <a:pt x="117" y="341"/>
                    <a:pt x="117" y="341"/>
                  </a:cubicBezTo>
                  <a:cubicBezTo>
                    <a:pt x="117" y="359"/>
                    <a:pt x="131" y="373"/>
                    <a:pt x="149" y="373"/>
                  </a:cubicBezTo>
                  <a:cubicBezTo>
                    <a:pt x="362" y="373"/>
                    <a:pt x="362" y="373"/>
                    <a:pt x="362" y="373"/>
                  </a:cubicBezTo>
                  <a:cubicBezTo>
                    <a:pt x="380" y="373"/>
                    <a:pt x="394" y="359"/>
                    <a:pt x="394" y="341"/>
                  </a:cubicBezTo>
                  <a:cubicBezTo>
                    <a:pt x="394" y="299"/>
                    <a:pt x="394" y="299"/>
                    <a:pt x="394" y="299"/>
                  </a:cubicBezTo>
                  <a:cubicBezTo>
                    <a:pt x="394" y="298"/>
                    <a:pt x="394" y="298"/>
                    <a:pt x="394" y="298"/>
                  </a:cubicBezTo>
                  <a:cubicBezTo>
                    <a:pt x="394" y="298"/>
                    <a:pt x="394" y="298"/>
                    <a:pt x="394" y="298"/>
                  </a:cubicBezTo>
                  <a:lnTo>
                    <a:pt x="394" y="277"/>
                  </a:ln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cxnSp>
        <p:nvCxnSpPr>
          <p:cNvPr id="64" name="Straight Arrow Connector 63"/>
          <p:cNvCxnSpPr>
            <a:cxnSpLocks/>
          </p:cNvCxnSpPr>
          <p:nvPr/>
        </p:nvCxnSpPr>
        <p:spPr>
          <a:xfrm flipV="1">
            <a:off x="9063865" y="5779698"/>
            <a:ext cx="0" cy="191267"/>
          </a:xfrm>
          <a:prstGeom prst="straightConnector1">
            <a:avLst/>
          </a:prstGeom>
          <a:ln>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51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Highlighted below are the applications that should be prioritised for the Cloud Proof of Concept and a brief justification as to why</a:t>
            </a:r>
          </a:p>
        </p:txBody>
      </p:sp>
      <p:sp>
        <p:nvSpPr>
          <p:cNvPr id="4" name="Title 3"/>
          <p:cNvSpPr>
            <a:spLocks noGrp="1"/>
          </p:cNvSpPr>
          <p:nvPr>
            <p:ph type="title"/>
          </p:nvPr>
        </p:nvSpPr>
        <p:spPr/>
        <p:txBody>
          <a:bodyPr/>
          <a:lstStyle/>
          <a:p>
            <a:r>
              <a:rPr lang="en-AU" dirty="0"/>
              <a:t>Cloud Readiness Assessment – </a:t>
            </a:r>
            <a:r>
              <a:rPr lang="en-AU" dirty="0">
                <a:solidFill>
                  <a:srgbClr val="86BC25"/>
                </a:solidFill>
              </a:rPr>
              <a:t>Application Prioritisation</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792208798"/>
              </p:ext>
            </p:extLst>
          </p:nvPr>
        </p:nvGraphicFramePr>
        <p:xfrm>
          <a:off x="413478" y="1090604"/>
          <a:ext cx="11659251" cy="4236620"/>
        </p:xfrm>
        <a:graphic>
          <a:graphicData uri="http://schemas.openxmlformats.org/drawingml/2006/table">
            <a:tbl>
              <a:tblPr firstRow="1" bandRow="1">
                <a:tableStyleId>{2D5ABB26-0587-4C30-8999-92F81FD0307C}</a:tableStyleId>
              </a:tblPr>
              <a:tblGrid>
                <a:gridCol w="749933">
                  <a:extLst>
                    <a:ext uri="{9D8B030D-6E8A-4147-A177-3AD203B41FA5}">
                      <a16:colId xmlns:a16="http://schemas.microsoft.com/office/drawing/2014/main" val="3921440891"/>
                    </a:ext>
                  </a:extLst>
                </a:gridCol>
                <a:gridCol w="3255022">
                  <a:extLst>
                    <a:ext uri="{9D8B030D-6E8A-4147-A177-3AD203B41FA5}">
                      <a16:colId xmlns:a16="http://schemas.microsoft.com/office/drawing/2014/main" val="3879694011"/>
                    </a:ext>
                  </a:extLst>
                </a:gridCol>
                <a:gridCol w="7654296">
                  <a:extLst>
                    <a:ext uri="{9D8B030D-6E8A-4147-A177-3AD203B41FA5}">
                      <a16:colId xmlns:a16="http://schemas.microsoft.com/office/drawing/2014/main" val="4264438250"/>
                    </a:ext>
                  </a:extLst>
                </a:gridCol>
              </a:tblGrid>
              <a:tr h="611141">
                <a:tc>
                  <a:txBody>
                    <a:bodyPr/>
                    <a:lstStyle/>
                    <a:p>
                      <a:pPr algn="ctr"/>
                      <a:r>
                        <a:rPr lang="en-AU" sz="1800" b="1" dirty="0">
                          <a:solidFill>
                            <a:schemeClr val="bg1"/>
                          </a:solidFill>
                        </a:rPr>
                        <a:t>Priority</a:t>
                      </a:r>
                    </a:p>
                  </a:txBody>
                  <a:tcPr>
                    <a:lnR w="12700" cap="flat" cmpd="sng" algn="ctr">
                      <a:solidFill>
                        <a:schemeClr val="bg1"/>
                      </a:solidFill>
                      <a:prstDash val="solid"/>
                      <a:round/>
                      <a:headEnd type="none" w="med" len="med"/>
                      <a:tailEnd type="none" w="med" len="med"/>
                    </a:lnR>
                    <a:solidFill>
                      <a:srgbClr val="53565A"/>
                    </a:solidFill>
                  </a:tcPr>
                </a:tc>
                <a:tc>
                  <a:txBody>
                    <a:bodyPr/>
                    <a:lstStyle/>
                    <a:p>
                      <a:pPr algn="ctr"/>
                      <a:r>
                        <a:rPr lang="en-AU" sz="1200" b="1" dirty="0">
                          <a:solidFill>
                            <a:schemeClr val="bg1"/>
                          </a:solidFill>
                        </a:rPr>
                        <a:t>Application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53565A"/>
                    </a:solidFill>
                  </a:tcPr>
                </a:tc>
                <a:tc>
                  <a:txBody>
                    <a:bodyPr/>
                    <a:lstStyle/>
                    <a:p>
                      <a:pPr algn="ctr"/>
                      <a:r>
                        <a:rPr lang="en-AU" sz="1200" b="1" dirty="0">
                          <a:solidFill>
                            <a:schemeClr val="bg1"/>
                          </a:solidFill>
                        </a:rPr>
                        <a:t>Justification</a:t>
                      </a:r>
                    </a:p>
                  </a:txBody>
                  <a:tcPr>
                    <a:lnL w="12700" cap="flat" cmpd="sng" algn="ctr">
                      <a:solidFill>
                        <a:schemeClr val="bg1"/>
                      </a:solidFill>
                      <a:prstDash val="solid"/>
                      <a:round/>
                      <a:headEnd type="none" w="med" len="med"/>
                      <a:tailEnd type="none" w="med" len="med"/>
                    </a:lnL>
                    <a:solidFill>
                      <a:srgbClr val="53565A"/>
                    </a:solidFill>
                  </a:tcPr>
                </a:tc>
                <a:extLst>
                  <a:ext uri="{0D108BD9-81ED-4DB2-BD59-A6C34878D82A}">
                    <a16:rowId xmlns:a16="http://schemas.microsoft.com/office/drawing/2014/main" val="415523124"/>
                  </a:ext>
                </a:extLst>
              </a:tr>
              <a:tr h="632360">
                <a:tc>
                  <a:txBody>
                    <a:bodyPr/>
                    <a:lstStyle/>
                    <a:p>
                      <a:pPr algn="ctr"/>
                      <a:r>
                        <a:rPr lang="en-AU" sz="1800" dirty="0"/>
                        <a:t>1</a:t>
                      </a:r>
                    </a:p>
                  </a:txBody>
                  <a:tcPr>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tc>
                  <a:txBody>
                    <a:bodyPr/>
                    <a:lstStyle/>
                    <a:p>
                      <a:pPr algn="ctr"/>
                      <a:r>
                        <a:rPr lang="en-AU" sz="1600" dirty="0"/>
                        <a:t>Echo</a:t>
                      </a:r>
                      <a:r>
                        <a:rPr lang="en-AU" sz="1600" baseline="0" dirty="0"/>
                        <a:t> 360</a:t>
                      </a:r>
                      <a:endParaRPr lang="en-AU"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Verdana" panose="020B0604030504040204" pitchFamily="34" charset="0"/>
                        </a:rPr>
                        <a:t>Platform that hosts and streams all lecture recorded video and audio content.  </a:t>
                      </a:r>
                    </a:p>
                    <a:p>
                      <a:pPr algn="l" fontAlgn="ctr"/>
                      <a:r>
                        <a:rPr lang="en-US" sz="1600" b="0" i="0" u="none" strike="noStrike" dirty="0">
                          <a:solidFill>
                            <a:srgbClr val="000000"/>
                          </a:solidFill>
                          <a:effectLst/>
                          <a:latin typeface="Verdana" panose="020B0604030504040204" pitchFamily="34" charset="0"/>
                        </a:rPr>
                        <a:t>Degree of integration is low</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87092323"/>
                  </a:ext>
                </a:extLst>
              </a:tr>
              <a:tr h="632360">
                <a:tc>
                  <a:txBody>
                    <a:bodyPr/>
                    <a:lstStyle/>
                    <a:p>
                      <a:pPr algn="ctr"/>
                      <a:r>
                        <a:rPr lang="en-AU" sz="1800" dirty="0"/>
                        <a:t>2</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IN" sz="1600" b="0" i="0" u="none" strike="noStrike" dirty="0" err="1">
                          <a:solidFill>
                            <a:srgbClr val="000000"/>
                          </a:solidFill>
                          <a:effectLst/>
                          <a:latin typeface="Verdana" panose="020B0604030504040204" pitchFamily="34" charset="0"/>
                        </a:rPr>
                        <a:t>Enrollments</a:t>
                      </a:r>
                      <a:r>
                        <a:rPr lang="en-IN" sz="1600" b="0" i="0" u="none" strike="noStrike" dirty="0">
                          <a:solidFill>
                            <a:srgbClr val="000000"/>
                          </a:solidFill>
                          <a:effectLst/>
                          <a:latin typeface="Verdana" panose="020B0604030504040204" pitchFamily="34" charset="0"/>
                        </a:rPr>
                        <a:t> Plus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Verdana" panose="020B0604030504040204" pitchFamily="34" charset="0"/>
                        </a:rPr>
                        <a:t>Enrollment system for new and returning students to apply for classes at set points during the year. </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Verdana" panose="020B0604030504040204" pitchFamily="34" charset="0"/>
                        </a:rPr>
                        <a:t>Degree of integration is medium</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94420123"/>
                  </a:ext>
                </a:extLst>
              </a:tr>
              <a:tr h="632360">
                <a:tc>
                  <a:txBody>
                    <a:bodyPr/>
                    <a:lstStyle/>
                    <a:p>
                      <a:pPr algn="ctr"/>
                      <a:r>
                        <a:rPr lang="en-AU" sz="1800" dirty="0"/>
                        <a:t>3</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Verdana" panose="020B0604030504040204" pitchFamily="34" charset="0"/>
                        </a:rPr>
                        <a:t>Learning Management System</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Verdana" panose="020B0604030504040204" pitchFamily="34" charset="0"/>
                        </a:rPr>
                        <a:t>Platform where you can find all subject's information and announcements</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Verdana" panose="020B0604030504040204" pitchFamily="34" charset="0"/>
                        </a:rPr>
                        <a:t>Degree of integration is medium</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67294130"/>
                  </a:ext>
                </a:extLst>
              </a:tr>
              <a:tr h="632360">
                <a:tc>
                  <a:txBody>
                    <a:bodyPr/>
                    <a:lstStyle/>
                    <a:p>
                      <a:pPr algn="ctr"/>
                      <a:r>
                        <a:rPr lang="en-AU" sz="1800" dirty="0"/>
                        <a:t>4</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IN" sz="1600" b="0" i="0" u="none" strike="noStrike" dirty="0" err="1">
                          <a:solidFill>
                            <a:srgbClr val="000000"/>
                          </a:solidFill>
                          <a:effectLst/>
                          <a:latin typeface="Verdana" panose="020B0604030504040204" pitchFamily="34" charset="0"/>
                        </a:rPr>
                        <a:t>MuleSoft</a:t>
                      </a:r>
                      <a:endParaRPr lang="en-IN" sz="1600" b="0" i="0" u="none" strike="noStrike" dirty="0">
                        <a:solidFill>
                          <a:srgbClr val="000000"/>
                        </a:solidFill>
                        <a:effectLst/>
                        <a:latin typeface="Verdana" panose="020B060403050404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Verdana" panose="020B0604030504040204" pitchFamily="34" charset="0"/>
                        </a:rPr>
                        <a:t>Integration broker application which facilitates connectivity and exposure of APIs between other applications. </a:t>
                      </a:r>
                    </a:p>
                    <a:p>
                      <a:pPr algn="l" fontAlgn="ctr"/>
                      <a:r>
                        <a:rPr lang="en-US" sz="1600" b="0" i="0" u="none" strike="noStrike" dirty="0">
                          <a:solidFill>
                            <a:srgbClr val="000000"/>
                          </a:solidFill>
                          <a:effectLst/>
                          <a:latin typeface="Verdana" panose="020B0604030504040204" pitchFamily="34" charset="0"/>
                        </a:rPr>
                        <a:t>Degree of integration is medium</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29022646"/>
                  </a:ext>
                </a:extLst>
              </a:tr>
              <a:tr h="632360">
                <a:tc>
                  <a:txBody>
                    <a:bodyPr/>
                    <a:lstStyle/>
                    <a:p>
                      <a:pPr algn="ctr"/>
                      <a:r>
                        <a:rPr lang="en-AU" sz="1800" dirty="0"/>
                        <a:t>5</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Verdana" panose="020B0604030504040204" pitchFamily="34" charset="0"/>
                        </a:rPr>
                        <a:t>Student Feedback Survey</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Verdana" panose="020B0604030504040204" pitchFamily="34" charset="0"/>
                        </a:rPr>
                        <a:t>System designed for students to provide anonymous feedback on subjects and teachers</a:t>
                      </a:r>
                    </a:p>
                    <a:p>
                      <a:pPr algn="l" fontAlgn="ctr"/>
                      <a:r>
                        <a:rPr lang="en-US" sz="1600" b="0" i="0" u="none" strike="noStrike" dirty="0">
                          <a:solidFill>
                            <a:srgbClr val="000000"/>
                          </a:solidFill>
                          <a:effectLst/>
                          <a:latin typeface="Verdana" panose="020B0604030504040204" pitchFamily="34" charset="0"/>
                        </a:rPr>
                        <a:t>Data Sensitivity is medium</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613106262"/>
                  </a:ext>
                </a:extLst>
              </a:tr>
            </a:tbl>
          </a:graphicData>
        </a:graphic>
      </p:graphicFrame>
    </p:spTree>
    <p:extLst>
      <p:ext uri="{BB962C8B-B14F-4D97-AF65-F5344CB8AC3E}">
        <p14:creationId xmlns:p14="http://schemas.microsoft.com/office/powerpoint/2010/main" val="3769868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162</TotalTime>
  <Words>418</Words>
  <Application>Microsoft Office PowerPoint</Application>
  <PresentationFormat>Widescreen</PresentationFormat>
  <Paragraphs>40</Paragraphs>
  <Slides>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Arial</vt:lpstr>
      <vt:lpstr>Open Sans</vt:lpstr>
      <vt:lpstr>Segoe UI Light</vt:lpstr>
      <vt:lpstr>Verdana</vt:lpstr>
      <vt:lpstr>Deloitte_4_3_Onscreen</vt:lpstr>
      <vt:lpstr>think-cell Slide</vt:lpstr>
      <vt:lpstr>Cloud Readiness Assessment – Cloud Accelerators</vt:lpstr>
      <vt:lpstr>Cloud Readiness Assessment – Application Prioritisation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Nihal Hassanien Nihal HAssanien</cp:lastModifiedBy>
  <cp:revision>29</cp:revision>
  <dcterms:created xsi:type="dcterms:W3CDTF">2019-03-31T19:26:34Z</dcterms:created>
  <dcterms:modified xsi:type="dcterms:W3CDTF">2020-11-12T23:16:36Z</dcterms:modified>
</cp:coreProperties>
</file>