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sldIdLst>
    <p:sldId id="256" r:id="rId2"/>
    <p:sldId id="257" r:id="rId3"/>
    <p:sldId id="260" r:id="rId4"/>
    <p:sldId id="262" r:id="rId5"/>
    <p:sldId id="265" r:id="rId6"/>
    <p:sldId id="266" r:id="rId7"/>
    <p:sldId id="267" r:id="rId8"/>
    <p:sldId id="268" r:id="rId9"/>
    <p:sldId id="27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08" d="100"/>
          <a:sy n="108" d="100"/>
        </p:scale>
        <p:origin x="17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4" name="Picture 13" descr="A picture containing graphical user interface&#10;&#10;Description automatically generated">
            <a:extLst>
              <a:ext uri="{FF2B5EF4-FFF2-40B4-BE49-F238E27FC236}">
                <a16:creationId xmlns:a16="http://schemas.microsoft.com/office/drawing/2014/main" id="{20631218-017E-4023-B3F8-C464E5BE025B}"/>
              </a:ext>
            </a:extLst>
          </p:cNvPr>
          <p:cNvPicPr>
            <a:picLocks noChangeAspect="1"/>
          </p:cNvPicPr>
          <p:nvPr/>
        </p:nvPicPr>
        <p:blipFill>
          <a:blip r:embed="rId2"/>
          <a:stretch>
            <a:fillRect/>
          </a:stretch>
        </p:blipFill>
        <p:spPr>
          <a:xfrm>
            <a:off x="0" y="0"/>
            <a:ext cx="9144000" cy="6858000"/>
          </a:xfrm>
          <a:prstGeom prst="rect">
            <a:avLst/>
          </a:prstGeom>
        </p:spPr>
      </p:pic>
      <p:sp>
        <p:nvSpPr>
          <p:cNvPr id="6" name="Rectangle 5">
            <a:extLst>
              <a:ext uri="{FF2B5EF4-FFF2-40B4-BE49-F238E27FC236}">
                <a16:creationId xmlns:a16="http://schemas.microsoft.com/office/drawing/2014/main" id="{A5A26827-212F-0C47-97F1-ED7DCE17306B}"/>
              </a:ext>
            </a:extLst>
          </p:cNvPr>
          <p:cNvSpPr/>
          <p:nvPr/>
        </p:nvSpPr>
        <p:spPr>
          <a:xfrm>
            <a:off x="4820478" y="-1"/>
            <a:ext cx="4323522" cy="1457739"/>
          </a:xfrm>
          <a:custGeom>
            <a:avLst/>
            <a:gdLst>
              <a:gd name="connsiteX0" fmla="*/ 0 w 4147930"/>
              <a:gd name="connsiteY0" fmla="*/ 0 h 1298713"/>
              <a:gd name="connsiteX1" fmla="*/ 4147930 w 4147930"/>
              <a:gd name="connsiteY1" fmla="*/ 0 h 1298713"/>
              <a:gd name="connsiteX2" fmla="*/ 4147930 w 4147930"/>
              <a:gd name="connsiteY2" fmla="*/ 1298713 h 1298713"/>
              <a:gd name="connsiteX3" fmla="*/ 0 w 4147930"/>
              <a:gd name="connsiteY3" fmla="*/ 1298713 h 1298713"/>
              <a:gd name="connsiteX4" fmla="*/ 0 w 4147930"/>
              <a:gd name="connsiteY4" fmla="*/ 0 h 1298713"/>
              <a:gd name="connsiteX0" fmla="*/ 0 w 5512904"/>
              <a:gd name="connsiteY0" fmla="*/ 0 h 1318591"/>
              <a:gd name="connsiteX1" fmla="*/ 5512904 w 5512904"/>
              <a:gd name="connsiteY1" fmla="*/ 19878 h 1318591"/>
              <a:gd name="connsiteX2" fmla="*/ 5512904 w 5512904"/>
              <a:gd name="connsiteY2" fmla="*/ 1318591 h 1318591"/>
              <a:gd name="connsiteX3" fmla="*/ 1364974 w 5512904"/>
              <a:gd name="connsiteY3" fmla="*/ 1318591 h 1318591"/>
              <a:gd name="connsiteX4" fmla="*/ 0 w 5512904"/>
              <a:gd name="connsiteY4" fmla="*/ 0 h 1318591"/>
              <a:gd name="connsiteX0" fmla="*/ 0 w 5512904"/>
              <a:gd name="connsiteY0" fmla="*/ 0 h 1325217"/>
              <a:gd name="connsiteX1" fmla="*/ 5512904 w 5512904"/>
              <a:gd name="connsiteY1" fmla="*/ 19878 h 1325217"/>
              <a:gd name="connsiteX2" fmla="*/ 5512904 w 5512904"/>
              <a:gd name="connsiteY2" fmla="*/ 1318591 h 1325217"/>
              <a:gd name="connsiteX3" fmla="*/ 1311965 w 5512904"/>
              <a:gd name="connsiteY3" fmla="*/ 1325217 h 1325217"/>
              <a:gd name="connsiteX4" fmla="*/ 0 w 5512904"/>
              <a:gd name="connsiteY4" fmla="*/ 0 h 1325217"/>
              <a:gd name="connsiteX0" fmla="*/ 0 w 5512904"/>
              <a:gd name="connsiteY0" fmla="*/ 231913 h 1557130"/>
              <a:gd name="connsiteX1" fmla="*/ 5506278 w 5512904"/>
              <a:gd name="connsiteY1" fmla="*/ 0 h 1557130"/>
              <a:gd name="connsiteX2" fmla="*/ 5512904 w 5512904"/>
              <a:gd name="connsiteY2" fmla="*/ 1550504 h 1557130"/>
              <a:gd name="connsiteX3" fmla="*/ 1311965 w 5512904"/>
              <a:gd name="connsiteY3" fmla="*/ 1557130 h 1557130"/>
              <a:gd name="connsiteX4" fmla="*/ 0 w 5512904"/>
              <a:gd name="connsiteY4" fmla="*/ 231913 h 1557130"/>
              <a:gd name="connsiteX0" fmla="*/ 0 w 5764696"/>
              <a:gd name="connsiteY0" fmla="*/ 0 h 1563756"/>
              <a:gd name="connsiteX1" fmla="*/ 5758070 w 5764696"/>
              <a:gd name="connsiteY1" fmla="*/ 6626 h 1563756"/>
              <a:gd name="connsiteX2" fmla="*/ 5764696 w 5764696"/>
              <a:gd name="connsiteY2" fmla="*/ 1557130 h 1563756"/>
              <a:gd name="connsiteX3" fmla="*/ 1563757 w 5764696"/>
              <a:gd name="connsiteY3" fmla="*/ 1563756 h 1563756"/>
              <a:gd name="connsiteX4" fmla="*/ 0 w 5764696"/>
              <a:gd name="connsiteY4" fmla="*/ 0 h 1563756"/>
              <a:gd name="connsiteX0" fmla="*/ 0 w 5764696"/>
              <a:gd name="connsiteY0" fmla="*/ 0 h 1557130"/>
              <a:gd name="connsiteX1" fmla="*/ 5758070 w 5764696"/>
              <a:gd name="connsiteY1" fmla="*/ 6626 h 1557130"/>
              <a:gd name="connsiteX2" fmla="*/ 5764696 w 5764696"/>
              <a:gd name="connsiteY2" fmla="*/ 1557130 h 1557130"/>
              <a:gd name="connsiteX3" fmla="*/ 1457739 w 5764696"/>
              <a:gd name="connsiteY3" fmla="*/ 1464365 h 1557130"/>
              <a:gd name="connsiteX4" fmla="*/ 0 w 5764696"/>
              <a:gd name="connsiteY4" fmla="*/ 0 h 1557130"/>
              <a:gd name="connsiteX0" fmla="*/ 0 w 5764696"/>
              <a:gd name="connsiteY0" fmla="*/ 0 h 1464365"/>
              <a:gd name="connsiteX1" fmla="*/ 5758070 w 5764696"/>
              <a:gd name="connsiteY1" fmla="*/ 6626 h 1464365"/>
              <a:gd name="connsiteX2" fmla="*/ 5764696 w 5764696"/>
              <a:gd name="connsiteY2" fmla="*/ 1451113 h 1464365"/>
              <a:gd name="connsiteX3" fmla="*/ 1457739 w 5764696"/>
              <a:gd name="connsiteY3" fmla="*/ 1464365 h 1464365"/>
              <a:gd name="connsiteX4" fmla="*/ 0 w 5764696"/>
              <a:gd name="connsiteY4" fmla="*/ 0 h 1464365"/>
              <a:gd name="connsiteX0" fmla="*/ 0 w 5764696"/>
              <a:gd name="connsiteY0" fmla="*/ 0 h 1457739"/>
              <a:gd name="connsiteX1" fmla="*/ 5758070 w 5764696"/>
              <a:gd name="connsiteY1" fmla="*/ 6626 h 1457739"/>
              <a:gd name="connsiteX2" fmla="*/ 5764696 w 5764696"/>
              <a:gd name="connsiteY2" fmla="*/ 1451113 h 1457739"/>
              <a:gd name="connsiteX3" fmla="*/ 1431234 w 5764696"/>
              <a:gd name="connsiteY3" fmla="*/ 1457739 h 1457739"/>
              <a:gd name="connsiteX4" fmla="*/ 0 w 5764696"/>
              <a:gd name="connsiteY4" fmla="*/ 0 h 1457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4696" h="1457739">
                <a:moveTo>
                  <a:pt x="0" y="0"/>
                </a:moveTo>
                <a:lnTo>
                  <a:pt x="5758070" y="6626"/>
                </a:lnTo>
                <a:cubicBezTo>
                  <a:pt x="5760279" y="523461"/>
                  <a:pt x="5762487" y="934278"/>
                  <a:pt x="5764696" y="1451113"/>
                </a:cubicBezTo>
                <a:lnTo>
                  <a:pt x="1431234" y="1457739"/>
                </a:lnTo>
                <a:lnTo>
                  <a:pt x="0" y="0"/>
                </a:lnTo>
                <a:close/>
              </a:path>
            </a:pathLst>
          </a:cu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3" name="Subtitle 2"/>
          <p:cNvSpPr>
            <a:spLocks noGrp="1"/>
          </p:cNvSpPr>
          <p:nvPr>
            <p:ph type="subTitle" idx="1"/>
          </p:nvPr>
        </p:nvSpPr>
        <p:spPr>
          <a:xfrm>
            <a:off x="386552" y="1589950"/>
            <a:ext cx="4238844" cy="590321"/>
          </a:xfrm>
        </p:spPr>
        <p:txBody>
          <a:bodyPr anchor="t">
            <a:normAutofit/>
          </a:bodyPr>
          <a:lstStyle>
            <a:lvl1pPr marL="0" indent="0" algn="l">
              <a:buNone/>
              <a:defRPr sz="1200" cap="all">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11" name="Title Placeholder 1">
            <a:extLst>
              <a:ext uri="{FF2B5EF4-FFF2-40B4-BE49-F238E27FC236}">
                <a16:creationId xmlns:a16="http://schemas.microsoft.com/office/drawing/2014/main" id="{6EAE0AC7-D6BC-4F28-BD6A-5B5CC6A2B407}"/>
              </a:ext>
            </a:extLst>
          </p:cNvPr>
          <p:cNvSpPr>
            <a:spLocks noGrp="1"/>
          </p:cNvSpPr>
          <p:nvPr>
            <p:ph type="title"/>
          </p:nvPr>
        </p:nvSpPr>
        <p:spPr>
          <a:xfrm>
            <a:off x="386551" y="838579"/>
            <a:ext cx="4228832" cy="557584"/>
          </a:xfrm>
          <a:prstGeom prst="rect">
            <a:avLst/>
          </a:prstGeom>
        </p:spPr>
        <p:txBody>
          <a:bodyPr vert="horz" lIns="91440" tIns="45720" rIns="91440" bIns="45720" rtlCol="0" anchor="b">
            <a:normAutofit/>
          </a:bodyPr>
          <a:lstStyle>
            <a:lvl1pPr>
              <a:defRPr>
                <a:solidFill>
                  <a:schemeClr val="bg2"/>
                </a:solidFill>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625D045B-59E1-834D-9219-F80C5AB87D77}"/>
              </a:ext>
            </a:extLst>
          </p:cNvPr>
          <p:cNvPicPr>
            <a:picLocks noChangeAspect="1"/>
          </p:cNvPicPr>
          <p:nvPr/>
        </p:nvPicPr>
        <p:blipFill>
          <a:blip r:embed="rId3"/>
          <a:srcRect/>
          <a:stretch/>
        </p:blipFill>
        <p:spPr>
          <a:xfrm>
            <a:off x="6026842" y="390939"/>
            <a:ext cx="2878619" cy="1053545"/>
          </a:xfrm>
          <a:prstGeom prst="rect">
            <a:avLst/>
          </a:prstGeom>
        </p:spPr>
      </p:pic>
      <p:pic>
        <p:nvPicPr>
          <p:cNvPr id="8" name="Picture 7">
            <a:extLst>
              <a:ext uri="{FF2B5EF4-FFF2-40B4-BE49-F238E27FC236}">
                <a16:creationId xmlns:a16="http://schemas.microsoft.com/office/drawing/2014/main" id="{797DD869-9D77-4C44-A83F-74CBCAAEE1BE}"/>
              </a:ext>
            </a:extLst>
          </p:cNvPr>
          <p:cNvPicPr>
            <a:picLocks noChangeAspect="1"/>
          </p:cNvPicPr>
          <p:nvPr/>
        </p:nvPicPr>
        <p:blipFill>
          <a:blip r:embed="rId4"/>
          <a:stretch>
            <a:fillRect/>
          </a:stretch>
        </p:blipFill>
        <p:spPr>
          <a:xfrm>
            <a:off x="8164994" y="6378471"/>
            <a:ext cx="675000" cy="239399"/>
          </a:xfrm>
          <a:prstGeom prst="rect">
            <a:avLst/>
          </a:prstGeom>
        </p:spPr>
      </p:pic>
    </p:spTree>
    <p:extLst>
      <p:ext uri="{BB962C8B-B14F-4D97-AF65-F5344CB8AC3E}">
        <p14:creationId xmlns:p14="http://schemas.microsoft.com/office/powerpoint/2010/main" val="426039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895" y="2340864"/>
            <a:ext cx="8272211"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a:extLst>
              <a:ext uri="{FF2B5EF4-FFF2-40B4-BE49-F238E27FC236}">
                <a16:creationId xmlns:a16="http://schemas.microsoft.com/office/drawing/2014/main" id="{F8447894-B100-4C15-B424-B59A4F35B2F4}"/>
              </a:ext>
            </a:extLst>
          </p:cNvPr>
          <p:cNvSpPr>
            <a:spLocks noGrp="1"/>
          </p:cNvSpPr>
          <p:nvPr>
            <p:ph type="title"/>
          </p:nvPr>
        </p:nvSpPr>
        <p:spPr>
          <a:xfrm>
            <a:off x="871788" y="312367"/>
            <a:ext cx="6076318" cy="55758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2530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4546753"/>
            <a:ext cx="8468145"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1798729"/>
            <a:ext cx="8272211" cy="2147467"/>
          </a:xfrm>
        </p:spPr>
        <p:txBody>
          <a:bodyPr anchor="b">
            <a:normAutofit/>
          </a:bodyPr>
          <a:lstStyle>
            <a:lvl1pPr algn="l">
              <a:defRPr sz="2700" b="1"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946195"/>
            <a:ext cx="8272211" cy="600556"/>
          </a:xfrm>
        </p:spPr>
        <p:txBody>
          <a:bodyPr anchor="t">
            <a:normAutofit/>
          </a:bodyPr>
          <a:lstStyle>
            <a:lvl1pPr marL="0" indent="0" algn="l">
              <a:buNone/>
              <a:defRPr sz="135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2326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5895" y="1796683"/>
            <a:ext cx="3896075"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2030" y="1796683"/>
            <a:ext cx="389607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a:extLst>
              <a:ext uri="{FF2B5EF4-FFF2-40B4-BE49-F238E27FC236}">
                <a16:creationId xmlns:a16="http://schemas.microsoft.com/office/drawing/2014/main" id="{72E1CD8C-9A39-43EA-A43A-10FE7537C79C}"/>
              </a:ext>
            </a:extLst>
          </p:cNvPr>
          <p:cNvSpPr>
            <a:spLocks noGrp="1"/>
          </p:cNvSpPr>
          <p:nvPr>
            <p:ph type="title"/>
          </p:nvPr>
        </p:nvSpPr>
        <p:spPr>
          <a:xfrm>
            <a:off x="871788" y="312367"/>
            <a:ext cx="6076318" cy="55758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2654521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5894" y="1914461"/>
            <a:ext cx="3896077" cy="557784"/>
          </a:xfrm>
        </p:spPr>
        <p:txBody>
          <a:bodyPr anchor="ctr">
            <a:noAutofit/>
          </a:bodyPr>
          <a:lstStyle>
            <a:lvl1pPr marL="0" indent="0">
              <a:buNone/>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5" y="2589623"/>
            <a:ext cx="3896075"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12029" y="1914463"/>
            <a:ext cx="3896078" cy="553373"/>
          </a:xfrm>
        </p:spPr>
        <p:txBody>
          <a:bodyPr anchor="ctr">
            <a:noAutofit/>
          </a:bodyPr>
          <a:lstStyle>
            <a:lvl1pPr marL="0" marR="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marR="0" lvl="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812028" y="2589623"/>
            <a:ext cx="3896078"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a:extLst>
              <a:ext uri="{FF2B5EF4-FFF2-40B4-BE49-F238E27FC236}">
                <a16:creationId xmlns:a16="http://schemas.microsoft.com/office/drawing/2014/main" id="{F9C44B1D-9E26-47CD-BA84-0AF63257DFD3}"/>
              </a:ext>
            </a:extLst>
          </p:cNvPr>
          <p:cNvSpPr>
            <a:spLocks noGrp="1"/>
          </p:cNvSpPr>
          <p:nvPr>
            <p:ph type="title"/>
          </p:nvPr>
        </p:nvSpPr>
        <p:spPr>
          <a:xfrm>
            <a:off x="871788" y="312367"/>
            <a:ext cx="6076318" cy="55758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413155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F95CB206-B6BE-4B32-8978-AB282FA3DAEB}"/>
              </a:ext>
            </a:extLst>
          </p:cNvPr>
          <p:cNvSpPr>
            <a:spLocks noGrp="1"/>
          </p:cNvSpPr>
          <p:nvPr>
            <p:ph type="title"/>
          </p:nvPr>
        </p:nvSpPr>
        <p:spPr>
          <a:xfrm>
            <a:off x="871788" y="312367"/>
            <a:ext cx="6076318" cy="557584"/>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152295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982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A3B61C-3273-4CBC-8DDC-D5304443179C}"/>
              </a:ext>
            </a:extLst>
          </p:cNvPr>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2" name="Picture 1">
            <a:extLst>
              <a:ext uri="{FF2B5EF4-FFF2-40B4-BE49-F238E27FC236}">
                <a16:creationId xmlns:a16="http://schemas.microsoft.com/office/drawing/2014/main" id="{0D208DD2-C9F2-416A-A69C-E6A92A90EBA1}"/>
              </a:ext>
            </a:extLst>
          </p:cNvPr>
          <p:cNvPicPr>
            <a:picLocks noChangeAspect="1"/>
          </p:cNvPicPr>
          <p:nvPr/>
        </p:nvPicPr>
        <p:blipFill>
          <a:blip r:embed="rId2"/>
          <a:srcRect/>
          <a:stretch/>
        </p:blipFill>
        <p:spPr>
          <a:xfrm>
            <a:off x="1" y="0"/>
            <a:ext cx="746583" cy="1643852"/>
          </a:xfrm>
          <a:prstGeom prst="rect">
            <a:avLst/>
          </a:prstGeom>
        </p:spPr>
      </p:pic>
      <p:pic>
        <p:nvPicPr>
          <p:cNvPr id="5" name="Picture 4">
            <a:extLst>
              <a:ext uri="{FF2B5EF4-FFF2-40B4-BE49-F238E27FC236}">
                <a16:creationId xmlns:a16="http://schemas.microsoft.com/office/drawing/2014/main" id="{4216C380-F100-4F48-A6E0-4FCA951001AD}"/>
              </a:ext>
            </a:extLst>
          </p:cNvPr>
          <p:cNvPicPr>
            <a:picLocks noChangeAspect="1"/>
          </p:cNvPicPr>
          <p:nvPr/>
        </p:nvPicPr>
        <p:blipFill>
          <a:blip r:embed="rId3"/>
          <a:srcRect/>
          <a:stretch/>
        </p:blipFill>
        <p:spPr>
          <a:xfrm>
            <a:off x="7286540" y="331306"/>
            <a:ext cx="1687177" cy="617489"/>
          </a:xfrm>
          <a:prstGeom prst="rect">
            <a:avLst/>
          </a:prstGeom>
        </p:spPr>
      </p:pic>
      <p:pic>
        <p:nvPicPr>
          <p:cNvPr id="6" name="Picture 5">
            <a:extLst>
              <a:ext uri="{FF2B5EF4-FFF2-40B4-BE49-F238E27FC236}">
                <a16:creationId xmlns:a16="http://schemas.microsoft.com/office/drawing/2014/main" id="{C2DCB365-C805-D647-9070-769ADA1BFC0E}"/>
              </a:ext>
            </a:extLst>
          </p:cNvPr>
          <p:cNvPicPr>
            <a:picLocks noChangeAspect="1"/>
          </p:cNvPicPr>
          <p:nvPr/>
        </p:nvPicPr>
        <p:blipFill>
          <a:blip r:embed="rId4"/>
          <a:srcRect/>
          <a:stretch/>
        </p:blipFill>
        <p:spPr>
          <a:xfrm>
            <a:off x="8507896" y="6506820"/>
            <a:ext cx="448088" cy="158921"/>
          </a:xfrm>
          <a:prstGeom prst="rect">
            <a:avLst/>
          </a:prstGeom>
        </p:spPr>
      </p:pic>
    </p:spTree>
    <p:extLst>
      <p:ext uri="{BB962C8B-B14F-4D97-AF65-F5344CB8AC3E}">
        <p14:creationId xmlns:p14="http://schemas.microsoft.com/office/powerpoint/2010/main" val="3805888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1788" y="312367"/>
            <a:ext cx="6239660" cy="55758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336003"/>
            <a:ext cx="8272212"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descr="Shape, arrow&#10;&#10;Description automatically generated">
            <a:extLst>
              <a:ext uri="{FF2B5EF4-FFF2-40B4-BE49-F238E27FC236}">
                <a16:creationId xmlns:a16="http://schemas.microsoft.com/office/drawing/2014/main" id="{BFC83A0F-E13C-4396-A3A6-ADA148598990}"/>
              </a:ext>
            </a:extLst>
          </p:cNvPr>
          <p:cNvPicPr>
            <a:picLocks noChangeAspect="1"/>
          </p:cNvPicPr>
          <p:nvPr/>
        </p:nvPicPr>
        <p:blipFill>
          <a:blip r:embed="rId10"/>
          <a:stretch>
            <a:fillRect/>
          </a:stretch>
        </p:blipFill>
        <p:spPr>
          <a:xfrm>
            <a:off x="1" y="1"/>
            <a:ext cx="746583" cy="1643853"/>
          </a:xfrm>
          <a:prstGeom prst="rect">
            <a:avLst/>
          </a:prstGeom>
        </p:spPr>
      </p:pic>
      <p:pic>
        <p:nvPicPr>
          <p:cNvPr id="5" name="Picture 4">
            <a:extLst>
              <a:ext uri="{FF2B5EF4-FFF2-40B4-BE49-F238E27FC236}">
                <a16:creationId xmlns:a16="http://schemas.microsoft.com/office/drawing/2014/main" id="{23E87BE7-C576-E24D-A533-FE04D42BD48D}"/>
              </a:ext>
            </a:extLst>
          </p:cNvPr>
          <p:cNvPicPr>
            <a:picLocks noChangeAspect="1"/>
          </p:cNvPicPr>
          <p:nvPr/>
        </p:nvPicPr>
        <p:blipFill>
          <a:blip r:embed="rId11"/>
          <a:srcRect/>
          <a:stretch/>
        </p:blipFill>
        <p:spPr>
          <a:xfrm>
            <a:off x="7286540" y="331305"/>
            <a:ext cx="1687177" cy="617490"/>
          </a:xfrm>
          <a:prstGeom prst="rect">
            <a:avLst/>
          </a:prstGeom>
        </p:spPr>
      </p:pic>
      <p:pic>
        <p:nvPicPr>
          <p:cNvPr id="7" name="Picture 6">
            <a:extLst>
              <a:ext uri="{FF2B5EF4-FFF2-40B4-BE49-F238E27FC236}">
                <a16:creationId xmlns:a16="http://schemas.microsoft.com/office/drawing/2014/main" id="{C3BB9AE4-BDB7-B24F-8515-3F8DBBC09BD4}"/>
              </a:ext>
            </a:extLst>
          </p:cNvPr>
          <p:cNvPicPr>
            <a:picLocks noChangeAspect="1"/>
          </p:cNvPicPr>
          <p:nvPr/>
        </p:nvPicPr>
        <p:blipFill>
          <a:blip r:embed="rId12"/>
          <a:stretch>
            <a:fillRect/>
          </a:stretch>
        </p:blipFill>
        <p:spPr>
          <a:xfrm>
            <a:off x="8507896" y="6506819"/>
            <a:ext cx="448088" cy="158922"/>
          </a:xfrm>
          <a:prstGeom prst="rect">
            <a:avLst/>
          </a:prstGeom>
        </p:spPr>
      </p:pic>
    </p:spTree>
    <p:extLst>
      <p:ext uri="{BB962C8B-B14F-4D97-AF65-F5344CB8AC3E}">
        <p14:creationId xmlns:p14="http://schemas.microsoft.com/office/powerpoint/2010/main" val="367178546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Lst>
  <p:txStyles>
    <p:titleStyle>
      <a:lvl1pPr algn="l" defTabSz="342900" rtl="0" eaLnBrk="1" latinLnBrk="0" hangingPunct="1">
        <a:lnSpc>
          <a:spcPct val="100000"/>
        </a:lnSpc>
        <a:spcBef>
          <a:spcPct val="0"/>
        </a:spcBef>
        <a:buNone/>
        <a:defRPr sz="2100" b="1"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lnSpc>
          <a:spcPct val="110000"/>
        </a:lnSpc>
        <a:spcBef>
          <a:spcPct val="20000"/>
        </a:spcBef>
        <a:spcAft>
          <a:spcPts val="450"/>
        </a:spcAft>
        <a:buClr>
          <a:schemeClr val="accent1"/>
        </a:buClr>
        <a:buSzPct val="92000"/>
        <a:buFont typeface="Wingdings 2" panose="05020102010507070707" pitchFamily="18" charset="2"/>
        <a:buChar char=""/>
        <a:defRPr sz="1275" kern="1200">
          <a:solidFill>
            <a:schemeClr val="tx1">
              <a:lumMod val="75000"/>
              <a:lumOff val="25000"/>
            </a:schemeClr>
          </a:solidFill>
          <a:latin typeface="+mn-lt"/>
          <a:ea typeface="+mn-ea"/>
          <a:cs typeface="+mn-cs"/>
        </a:defRPr>
      </a:lvl1pPr>
      <a:lvl2pPr marL="472500" indent="-229500" algn="l" defTabSz="342900" rtl="0" eaLnBrk="1" latinLnBrk="0" hangingPunct="1">
        <a:spcBef>
          <a:spcPct val="20000"/>
        </a:spcBef>
        <a:spcAft>
          <a:spcPts val="450"/>
        </a:spcAft>
        <a:buClr>
          <a:schemeClr val="accent1"/>
        </a:buClr>
        <a:buSzPct val="92000"/>
        <a:buFont typeface="Wingdings 2" panose="05020102010507070707" pitchFamily="18" charset="2"/>
        <a:buChar char=""/>
        <a:defRPr sz="1050" kern="1200">
          <a:solidFill>
            <a:schemeClr val="tx1">
              <a:lumMod val="75000"/>
              <a:lumOff val="25000"/>
            </a:schemeClr>
          </a:solidFill>
          <a:latin typeface="+mn-lt"/>
          <a:ea typeface="+mn-ea"/>
          <a:cs typeface="+mn-cs"/>
        </a:defRPr>
      </a:lvl2pPr>
      <a:lvl3pPr marL="675000" indent="-202500" algn="l" defTabSz="342900" rtl="0" eaLnBrk="1" latinLnBrk="0" hangingPunct="1">
        <a:spcBef>
          <a:spcPct val="20000"/>
        </a:spcBef>
        <a:spcAft>
          <a:spcPts val="450"/>
        </a:spcAft>
        <a:buClr>
          <a:schemeClr val="accent1"/>
        </a:buClr>
        <a:buSzPct val="92000"/>
        <a:buFont typeface="Wingdings 2" panose="05020102010507070707" pitchFamily="18" charset="2"/>
        <a:buChar char=""/>
        <a:defRPr sz="975" kern="1200">
          <a:solidFill>
            <a:schemeClr val="tx1">
              <a:lumMod val="75000"/>
              <a:lumOff val="25000"/>
            </a:schemeClr>
          </a:solidFill>
          <a:latin typeface="+mn-lt"/>
          <a:ea typeface="+mn-ea"/>
          <a:cs typeface="+mn-cs"/>
        </a:defRPr>
      </a:lvl3pPr>
      <a:lvl4pPr marL="931500" indent="-175500" algn="l" defTabSz="342900" rtl="0" eaLnBrk="1" latinLnBrk="0" hangingPunct="1">
        <a:spcBef>
          <a:spcPct val="20000"/>
        </a:spcBef>
        <a:spcAft>
          <a:spcPts val="450"/>
        </a:spcAft>
        <a:buClr>
          <a:schemeClr val="accent1"/>
        </a:buClr>
        <a:buSzPct val="92000"/>
        <a:buFont typeface="Wingdings 2" panose="05020102010507070707" pitchFamily="18" charset="2"/>
        <a:buChar char=""/>
        <a:defRPr sz="825" kern="1200">
          <a:solidFill>
            <a:schemeClr val="tx1">
              <a:lumMod val="75000"/>
              <a:lumOff val="25000"/>
            </a:schemeClr>
          </a:solidFill>
          <a:latin typeface="+mn-lt"/>
          <a:ea typeface="+mn-ea"/>
          <a:cs typeface="+mn-cs"/>
        </a:defRPr>
      </a:lvl4pPr>
      <a:lvl5pPr marL="1201500" indent="-175500" algn="l" defTabSz="342900" rtl="0" eaLnBrk="1" latinLnBrk="0" hangingPunct="1">
        <a:spcBef>
          <a:spcPct val="20000"/>
        </a:spcBef>
        <a:spcAft>
          <a:spcPts val="450"/>
        </a:spcAft>
        <a:buClr>
          <a:schemeClr val="accent1"/>
        </a:buClr>
        <a:buSzPct val="92000"/>
        <a:buFont typeface="Wingdings 2" panose="05020102010507070707" pitchFamily="18" charset="2"/>
        <a:buChar char=""/>
        <a:defRPr sz="825" kern="1200">
          <a:solidFill>
            <a:schemeClr val="tx1">
              <a:lumMod val="75000"/>
              <a:lumOff val="25000"/>
            </a:schemeClr>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6551" y="1589950"/>
            <a:ext cx="4647087" cy="590321"/>
          </a:xfrm>
        </p:spPr>
        <p:txBody>
          <a:bodyPr>
            <a:normAutofit fontScale="77500" lnSpcReduction="20000"/>
          </a:bodyPr>
          <a:lstStyle/>
          <a:p>
            <a:pPr marL="0" lvl="0" indent="0">
              <a:buNone/>
            </a:pPr>
            <a:r>
              <a:rPr dirty="0"/>
              <a:t>Report produced By Cignpost Diagnostics Data </a:t>
            </a:r>
            <a:r>
              <a:rPr lang="en-GB" dirty="0"/>
              <a:t>Insights </a:t>
            </a:r>
            <a:r>
              <a:rPr dirty="0"/>
              <a:t>Department</a:t>
            </a:r>
            <a:br>
              <a:rPr dirty="0"/>
            </a:br>
            <a:br>
              <a:rPr dirty="0"/>
            </a:br>
            <a:r>
              <a:rPr dirty="0"/>
              <a:t>Waleed Idrees (Data Scientist) ,Ben Neffendorf (Head of Insight)</a:t>
            </a:r>
          </a:p>
        </p:txBody>
      </p:sp>
      <p:sp>
        <p:nvSpPr>
          <p:cNvPr id="2" name="Title 1"/>
          <p:cNvSpPr>
            <a:spLocks noGrp="1"/>
          </p:cNvSpPr>
          <p:nvPr>
            <p:ph type="title"/>
          </p:nvPr>
        </p:nvSpPr>
        <p:spPr/>
        <p:txBody>
          <a:bodyPr>
            <a:normAutofit fontScale="90000"/>
          </a:bodyPr>
          <a:lstStyle/>
          <a:p>
            <a:pPr marL="0" lvl="0" indent="0">
              <a:buNone/>
            </a:pPr>
            <a:r>
              <a:t>LatFlow Home Testing Resource Model</a:t>
            </a:r>
          </a:p>
        </p:txBody>
      </p:sp>
      <p:sp>
        <p:nvSpPr>
          <p:cNvPr id="4" name="Date Placeholder 3"/>
          <p:cNvSpPr>
            <a:spLocks noGrp="1"/>
          </p:cNvSpPr>
          <p:nvPr>
            <p:ph type="dt" sz="half" idx="4294967295"/>
          </p:nvPr>
        </p:nvSpPr>
        <p:spPr>
          <a:xfrm>
            <a:off x="6689725" y="6272213"/>
            <a:ext cx="2454275" cy="365125"/>
          </a:xfrm>
          <a:prstGeom prst="rect">
            <a:avLst/>
          </a:prstGeom>
        </p:spPr>
        <p:txBody>
          <a:bodyPr/>
          <a:lstStyle/>
          <a:p>
            <a:pPr marL="0" lvl="0" indent="0">
              <a:buNone/>
            </a:pPr>
            <a:r>
              <a:t>2021-11-30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GB" dirty="0"/>
              <a:t>This model aims to use</a:t>
            </a:r>
            <a:r>
              <a:rPr dirty="0"/>
              <a:t> historical home testing </a:t>
            </a:r>
            <a:r>
              <a:rPr lang="en-GB" dirty="0" err="1"/>
              <a:t>LatF</a:t>
            </a:r>
            <a:r>
              <a:rPr dirty="0"/>
              <a:t>low data </a:t>
            </a:r>
            <a:r>
              <a:rPr lang="en-GB" dirty="0"/>
              <a:t>to</a:t>
            </a:r>
            <a:r>
              <a:rPr dirty="0"/>
              <a:t> create an efficient resourcing model</a:t>
            </a:r>
            <a:r>
              <a:rPr lang="en-GB" dirty="0"/>
              <a:t>.</a:t>
            </a:r>
            <a:endParaRPr dirty="0"/>
          </a:p>
          <a:p>
            <a:pPr marL="0" lvl="0" indent="0">
              <a:buNone/>
            </a:pPr>
            <a:r>
              <a:rPr dirty="0"/>
              <a:t>Using </a:t>
            </a:r>
            <a:r>
              <a:rPr lang="en-GB" dirty="0"/>
              <a:t>an </a:t>
            </a:r>
            <a:r>
              <a:rPr dirty="0"/>
              <a:t>Arima forecasting model, </a:t>
            </a:r>
            <a:r>
              <a:rPr lang="en-GB" dirty="0"/>
              <a:t>a </a:t>
            </a:r>
            <a:r>
              <a:rPr dirty="0"/>
              <a:t>forecast is produced </a:t>
            </a:r>
            <a:r>
              <a:rPr lang="en-GB" dirty="0"/>
              <a:t>to</a:t>
            </a:r>
            <a:r>
              <a:rPr dirty="0"/>
              <a:t> give us </a:t>
            </a:r>
            <a:r>
              <a:rPr lang="en-GB" dirty="0"/>
              <a:t>an expected </a:t>
            </a:r>
            <a:r>
              <a:rPr dirty="0"/>
              <a:t>hourly number of tests.</a:t>
            </a:r>
          </a:p>
          <a:p>
            <a:pPr marL="0" lvl="0" indent="0">
              <a:buNone/>
            </a:pPr>
            <a:r>
              <a:rPr dirty="0"/>
              <a:t>We build our resourcing model based on</a:t>
            </a:r>
            <a:r>
              <a:rPr lang="en-GB" dirty="0"/>
              <a:t> the</a:t>
            </a:r>
            <a:r>
              <a:rPr dirty="0"/>
              <a:t> hourly forecast and using following assumption:</a:t>
            </a:r>
          </a:p>
          <a:p>
            <a:pPr lvl="1"/>
            <a:r>
              <a:rPr dirty="0" err="1"/>
              <a:t>Mvine</a:t>
            </a:r>
            <a:r>
              <a:rPr dirty="0"/>
              <a:t> test are</a:t>
            </a:r>
            <a:r>
              <a:rPr lang="en-US" dirty="0"/>
              <a:t> </a:t>
            </a:r>
            <a:r>
              <a:rPr dirty="0"/>
              <a:t>60% of total home tests Webform based tests are 40% of total home tests.</a:t>
            </a:r>
          </a:p>
          <a:p>
            <a:pPr lvl="2"/>
            <a:r>
              <a:rPr dirty="0" err="1"/>
              <a:t>Mvine</a:t>
            </a:r>
            <a:r>
              <a:rPr dirty="0"/>
              <a:t> tests take approximately 2 mins to complete</a:t>
            </a:r>
          </a:p>
          <a:p>
            <a:pPr lvl="2"/>
            <a:r>
              <a:rPr lang="en-GB" dirty="0"/>
              <a:t>W</a:t>
            </a:r>
            <a:r>
              <a:rPr dirty="0" err="1"/>
              <a:t>ebform</a:t>
            </a:r>
            <a:r>
              <a:rPr dirty="0"/>
              <a:t> tests take</a:t>
            </a:r>
            <a:r>
              <a:rPr lang="en-GB" dirty="0"/>
              <a:t> approximately</a:t>
            </a:r>
            <a:r>
              <a:rPr dirty="0"/>
              <a:t> 10 mins to complete</a:t>
            </a:r>
            <a:endParaRPr lang="en-GB" dirty="0"/>
          </a:p>
          <a:p>
            <a:pPr lvl="1"/>
            <a:r>
              <a:rPr lang="en-GB" dirty="0"/>
              <a:t>Based on this a test resulted can cater for 12 tests per hour </a:t>
            </a:r>
          </a:p>
          <a:p>
            <a:pPr lvl="2"/>
            <a:r>
              <a:rPr lang="en-GB" dirty="0"/>
              <a:t>(60minutes / (2*0.6 + 10*0.4)) = 11.5 tests per hour</a:t>
            </a:r>
          </a:p>
          <a:p>
            <a:pPr lvl="1"/>
            <a:r>
              <a:rPr dirty="0"/>
              <a:t>Shifts are on 4 hour basis </a:t>
            </a:r>
            <a:r>
              <a:rPr lang="en-GB" dirty="0"/>
              <a:t>- </a:t>
            </a:r>
            <a:r>
              <a:rPr dirty="0"/>
              <a:t>8-12, 12-16, 16-20, 20-24.</a:t>
            </a:r>
          </a:p>
        </p:txBody>
      </p:sp>
      <p:sp>
        <p:nvSpPr>
          <p:cNvPr id="2" name="Title 1"/>
          <p:cNvSpPr>
            <a:spLocks noGrp="1"/>
          </p:cNvSpPr>
          <p:nvPr>
            <p:ph type="title"/>
          </p:nvPr>
        </p:nvSpPr>
        <p:spPr/>
        <p:txBody>
          <a:bodyPr/>
          <a:lstStyle/>
          <a:p>
            <a:pPr marL="0" lvl="0" indent="0">
              <a:buNone/>
            </a:pPr>
            <a:r>
              <a:rPr dirty="0"/>
              <a:t>Introduction to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112" y="233438"/>
            <a:ext cx="6770642" cy="438645"/>
          </a:xfrm>
        </p:spPr>
        <p:txBody>
          <a:bodyPr>
            <a:normAutofit/>
          </a:bodyPr>
          <a:lstStyle/>
          <a:p>
            <a:pPr marL="0" lvl="0" indent="0">
              <a:buNone/>
            </a:pPr>
            <a:r>
              <a:rPr lang="en-GB" cap="none" dirty="0">
                <a:solidFill>
                  <a:schemeClr val="accent5"/>
                </a:solidFill>
              </a:rPr>
              <a:t>Hourly Patterns</a:t>
            </a:r>
          </a:p>
        </p:txBody>
      </p:sp>
      <p:pic>
        <p:nvPicPr>
          <p:cNvPr id="3" name="Picture 1" descr="home_test_resource_model_databricks_ppt_files/figure-pptx/unnamed-chunk-14-1.png"/>
          <p:cNvPicPr>
            <a:picLocks noGrp="1" noChangeAspect="1"/>
          </p:cNvPicPr>
          <p:nvPr/>
        </p:nvPicPr>
        <p:blipFill>
          <a:blip r:embed="rId2"/>
          <a:stretch>
            <a:fillRect/>
          </a:stretch>
        </p:blipFill>
        <p:spPr bwMode="auto">
          <a:xfrm>
            <a:off x="552450" y="1890942"/>
            <a:ext cx="8039100" cy="4372499"/>
          </a:xfrm>
          <a:prstGeom prst="rect">
            <a:avLst/>
          </a:prstGeom>
          <a:noFill/>
          <a:ln w="9525">
            <a:noFill/>
            <a:headEnd/>
            <a:tailEnd/>
          </a:ln>
        </p:spPr>
      </p:pic>
      <p:sp>
        <p:nvSpPr>
          <p:cNvPr id="4" name="Title 1">
            <a:extLst>
              <a:ext uri="{FF2B5EF4-FFF2-40B4-BE49-F238E27FC236}">
                <a16:creationId xmlns:a16="http://schemas.microsoft.com/office/drawing/2014/main" id="{569A2466-5114-458B-A2DC-7634C6C36517}"/>
              </a:ext>
            </a:extLst>
          </p:cNvPr>
          <p:cNvSpPr txBox="1">
            <a:spLocks/>
          </p:cNvSpPr>
          <p:nvPr/>
        </p:nvSpPr>
        <p:spPr>
          <a:xfrm>
            <a:off x="483895" y="6263441"/>
            <a:ext cx="8313876" cy="454825"/>
          </a:xfrm>
          <a:prstGeom prst="rect">
            <a:avLst/>
          </a:prstGeom>
        </p:spPr>
        <p:txBody>
          <a:bodyPr vert="horz" lIns="91440" tIns="45720" rIns="91440" bIns="45720" rtlCol="0" anchor="b">
            <a:normAutofit/>
          </a:bodyPr>
          <a:lstStyle>
            <a:lvl1pPr algn="l" defTabSz="342900" rtl="0" eaLnBrk="1" latinLnBrk="0" hangingPunct="1">
              <a:lnSpc>
                <a:spcPct val="100000"/>
              </a:lnSpc>
              <a:spcBef>
                <a:spcPct val="0"/>
              </a:spcBef>
              <a:buNone/>
              <a:defRPr sz="2100" b="1"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b="0" cap="none" dirty="0">
                <a:solidFill>
                  <a:schemeClr val="accent5"/>
                </a:solidFill>
              </a:rPr>
              <a:t>We Can See The 8-12 And 16-20 Shifts Are The Busiest Periods Of The Day.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lang="en-GB" cap="none" dirty="0">
                <a:solidFill>
                  <a:schemeClr val="accent5"/>
                </a:solidFill>
              </a:rPr>
              <a:t>Comparison </a:t>
            </a:r>
            <a:r>
              <a:rPr cap="none" dirty="0">
                <a:solidFill>
                  <a:schemeClr val="accent5"/>
                </a:solidFill>
              </a:rPr>
              <a:t>between weekdays and weekends</a:t>
            </a:r>
          </a:p>
        </p:txBody>
      </p:sp>
      <p:pic>
        <p:nvPicPr>
          <p:cNvPr id="3" name="Picture 1" descr="home_test_resource_model_databricks_ppt_files/figure-pptx/unnamed-chunk-15-1.png"/>
          <p:cNvPicPr>
            <a:picLocks noGrp="1" noChangeAspect="1"/>
          </p:cNvPicPr>
          <p:nvPr/>
        </p:nvPicPr>
        <p:blipFill>
          <a:blip r:embed="rId2"/>
          <a:stretch>
            <a:fillRect/>
          </a:stretch>
        </p:blipFill>
        <p:spPr bwMode="auto">
          <a:xfrm>
            <a:off x="558800" y="1535836"/>
            <a:ext cx="8039100" cy="4301478"/>
          </a:xfrm>
          <a:prstGeom prst="rect">
            <a:avLst/>
          </a:prstGeom>
          <a:noFill/>
          <a:ln w="9525">
            <a:noFill/>
            <a:headEnd/>
            <a:tailEnd/>
          </a:ln>
        </p:spPr>
      </p:pic>
      <p:sp>
        <p:nvSpPr>
          <p:cNvPr id="6" name="Content Placeholder 2">
            <a:extLst>
              <a:ext uri="{FF2B5EF4-FFF2-40B4-BE49-F238E27FC236}">
                <a16:creationId xmlns:a16="http://schemas.microsoft.com/office/drawing/2014/main" id="{1D999F7D-A4FA-451A-97FD-42DF20C694E0}"/>
              </a:ext>
            </a:extLst>
          </p:cNvPr>
          <p:cNvSpPr>
            <a:spLocks noGrp="1"/>
          </p:cNvSpPr>
          <p:nvPr>
            <p:ph idx="1"/>
          </p:nvPr>
        </p:nvSpPr>
        <p:spPr>
          <a:xfrm>
            <a:off x="442244" y="5957593"/>
            <a:ext cx="8272211" cy="728647"/>
          </a:xfrm>
        </p:spPr>
        <p:txBody>
          <a:bodyPr>
            <a:normAutofit/>
          </a:bodyPr>
          <a:lstStyle/>
          <a:p>
            <a:pPr marL="0" lvl="0" indent="0">
              <a:buNone/>
            </a:pPr>
            <a:r>
              <a:rPr lang="en-GB" dirty="0"/>
              <a:t>Having examined individual days, we saw Mon-Thu have a similar distribution, as do Fri-Sun.  As such we split the model into Weekday (Mon-Thu) vs Weekend (Fri-Sun).  Between the two we see a h</a:t>
            </a:r>
            <a:r>
              <a:rPr dirty="0" err="1"/>
              <a:t>igher</a:t>
            </a:r>
            <a:r>
              <a:rPr dirty="0"/>
              <a:t> number of tests are booked over the weekend from 8am to 12pm</a:t>
            </a:r>
            <a:r>
              <a:rPr lang="en-GB" dirty="0"/>
              <a:t> and weekdays demonstrate a double peak</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lang="en-GB" cap="none" dirty="0">
                <a:solidFill>
                  <a:schemeClr val="accent5"/>
                </a:solidFill>
              </a:rPr>
              <a:t>Forecast vs Actuals</a:t>
            </a:r>
            <a:endParaRPr cap="none" dirty="0">
              <a:solidFill>
                <a:schemeClr val="accent5"/>
              </a:solidFill>
            </a:endParaRPr>
          </a:p>
        </p:txBody>
      </p:sp>
      <p:pic>
        <p:nvPicPr>
          <p:cNvPr id="3" name="Picture 1" descr="home_test_resource_model_databricks_ppt_files/figure-pptx/unnamed-chunk-20-1.png"/>
          <p:cNvPicPr>
            <a:picLocks noGrp="1" noChangeAspect="1"/>
          </p:cNvPicPr>
          <p:nvPr/>
        </p:nvPicPr>
        <p:blipFill>
          <a:blip r:embed="rId2"/>
          <a:stretch>
            <a:fillRect/>
          </a:stretch>
        </p:blipFill>
        <p:spPr bwMode="auto">
          <a:xfrm>
            <a:off x="0" y="1260629"/>
            <a:ext cx="9144000" cy="5034045"/>
          </a:xfrm>
          <a:prstGeom prst="rect">
            <a:avLst/>
          </a:prstGeom>
          <a:noFill/>
          <a:ln w="9525">
            <a:noFill/>
            <a:headEnd/>
            <a:tailEnd/>
          </a:ln>
        </p:spPr>
      </p:pic>
      <p:sp>
        <p:nvSpPr>
          <p:cNvPr id="6" name="Title 1">
            <a:extLst>
              <a:ext uri="{FF2B5EF4-FFF2-40B4-BE49-F238E27FC236}">
                <a16:creationId xmlns:a16="http://schemas.microsoft.com/office/drawing/2014/main" id="{A8F6B732-FD31-4ACA-8950-C6B86822F4AA}"/>
              </a:ext>
            </a:extLst>
          </p:cNvPr>
          <p:cNvSpPr txBox="1">
            <a:spLocks/>
          </p:cNvSpPr>
          <p:nvPr/>
        </p:nvSpPr>
        <p:spPr>
          <a:xfrm>
            <a:off x="435895" y="6127768"/>
            <a:ext cx="8272210" cy="557584"/>
          </a:xfrm>
          <a:prstGeom prst="rect">
            <a:avLst/>
          </a:prstGeom>
        </p:spPr>
        <p:txBody>
          <a:bodyPr vert="horz" lIns="91440" tIns="45720" rIns="91440" bIns="45720" rtlCol="0" anchor="b">
            <a:noAutofit/>
          </a:bodyPr>
          <a:lstStyle>
            <a:lvl1pPr algn="l" defTabSz="342900" rtl="0" eaLnBrk="1" latinLnBrk="0" hangingPunct="1">
              <a:lnSpc>
                <a:spcPct val="100000"/>
              </a:lnSpc>
              <a:spcBef>
                <a:spcPct val="0"/>
              </a:spcBef>
              <a:buNone/>
              <a:defRPr sz="2100" b="1"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200" b="0" cap="none" dirty="0">
                <a:solidFill>
                  <a:schemeClr val="accent5"/>
                </a:solidFill>
              </a:rPr>
              <a:t>Forecast is produced and then compared with actual data. Blue line is the no of tests forecasted and the black line is the actual tests. Graph shows that forecast is capturing the patterns closely as blue line is following black line closely.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788" y="312366"/>
            <a:ext cx="6076318" cy="459991"/>
          </a:xfrm>
        </p:spPr>
        <p:txBody>
          <a:bodyPr>
            <a:noAutofit/>
          </a:bodyPr>
          <a:lstStyle/>
          <a:p>
            <a:pPr marL="0" lvl="0" indent="0">
              <a:buNone/>
            </a:pPr>
            <a:r>
              <a:rPr lang="en-GB" cap="none" dirty="0">
                <a:solidFill>
                  <a:schemeClr val="accent5"/>
                </a:solidFill>
              </a:rPr>
              <a:t>Actuals vs Forecast – Hourly and Shift Split</a:t>
            </a:r>
            <a:endParaRPr cap="none" dirty="0">
              <a:solidFill>
                <a:schemeClr val="accent5"/>
              </a:solidFill>
            </a:endParaRPr>
          </a:p>
        </p:txBody>
      </p:sp>
      <p:pic>
        <p:nvPicPr>
          <p:cNvPr id="3" name="Picture 1" descr="home_test_resource_model_databricks_ppt_files/figure-pptx/unnamed-chunk-26-1.png"/>
          <p:cNvPicPr>
            <a:picLocks noGrp="1" noChangeAspect="1"/>
          </p:cNvPicPr>
          <p:nvPr/>
        </p:nvPicPr>
        <p:blipFill>
          <a:blip r:embed="rId2"/>
          <a:stretch>
            <a:fillRect/>
          </a:stretch>
        </p:blipFill>
        <p:spPr bwMode="auto">
          <a:xfrm>
            <a:off x="603188" y="1509204"/>
            <a:ext cx="8039100" cy="4669654"/>
          </a:xfrm>
          <a:prstGeom prst="rect">
            <a:avLst/>
          </a:prstGeom>
          <a:noFill/>
          <a:ln w="9525">
            <a:noFill/>
            <a:headEnd/>
            <a:tailEnd/>
          </a:ln>
        </p:spPr>
      </p:pic>
      <p:sp>
        <p:nvSpPr>
          <p:cNvPr id="4" name="Title 1">
            <a:extLst>
              <a:ext uri="{FF2B5EF4-FFF2-40B4-BE49-F238E27FC236}">
                <a16:creationId xmlns:a16="http://schemas.microsoft.com/office/drawing/2014/main" id="{10470EB7-9AC9-4355-A3DD-96C59376611A}"/>
              </a:ext>
            </a:extLst>
          </p:cNvPr>
          <p:cNvSpPr txBox="1">
            <a:spLocks/>
          </p:cNvSpPr>
          <p:nvPr/>
        </p:nvSpPr>
        <p:spPr>
          <a:xfrm>
            <a:off x="435895" y="6127768"/>
            <a:ext cx="8272210" cy="557584"/>
          </a:xfrm>
          <a:prstGeom prst="rect">
            <a:avLst/>
          </a:prstGeom>
        </p:spPr>
        <p:txBody>
          <a:bodyPr vert="horz" lIns="91440" tIns="45720" rIns="91440" bIns="45720" rtlCol="0" anchor="b">
            <a:noAutofit/>
          </a:bodyPr>
          <a:lstStyle>
            <a:lvl1pPr algn="l" defTabSz="342900" rtl="0" eaLnBrk="1" latinLnBrk="0" hangingPunct="1">
              <a:lnSpc>
                <a:spcPct val="100000"/>
              </a:lnSpc>
              <a:spcBef>
                <a:spcPct val="0"/>
              </a:spcBef>
              <a:buNone/>
              <a:defRPr sz="2100" b="1"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600" b="0" cap="none" dirty="0">
                <a:solidFill>
                  <a:schemeClr val="accent5"/>
                </a:solidFill>
              </a:rPr>
              <a:t>Based on the above we can see the forecast accurately represents the actuals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895" y="1781571"/>
            <a:ext cx="8272211" cy="3634486"/>
          </a:xfrm>
        </p:spPr>
        <p:txBody>
          <a:bodyPr/>
          <a:lstStyle/>
          <a:p>
            <a:pPr marL="0" lvl="0" indent="0">
              <a:buNone/>
            </a:pPr>
            <a:r>
              <a:rPr lang="en-GB" dirty="0"/>
              <a:t>Having become comfortable with </a:t>
            </a:r>
            <a:r>
              <a:rPr dirty="0"/>
              <a:t>our </a:t>
            </a:r>
            <a:r>
              <a:rPr lang="en-GB" dirty="0"/>
              <a:t>forecasting model</a:t>
            </a:r>
            <a:r>
              <a:rPr dirty="0"/>
              <a:t>. We </a:t>
            </a:r>
            <a:r>
              <a:rPr lang="en-GB" dirty="0"/>
              <a:t>evaluate</a:t>
            </a:r>
            <a:r>
              <a:rPr dirty="0"/>
              <a:t> </a:t>
            </a:r>
            <a:r>
              <a:rPr lang="en-GB" dirty="0"/>
              <a:t>two</a:t>
            </a:r>
            <a:r>
              <a:rPr dirty="0"/>
              <a:t> methods to produce final number of workers required per shift:</a:t>
            </a:r>
          </a:p>
          <a:p>
            <a:pPr lvl="1">
              <a:buFont typeface="+mj-lt"/>
              <a:buAutoNum type="alphaLcPeriod"/>
            </a:pPr>
            <a:r>
              <a:rPr lang="en-GB" dirty="0" err="1"/>
              <a:t>Avg</a:t>
            </a:r>
            <a:r>
              <a:rPr lang="en-GB" dirty="0"/>
              <a:t> tests per 4 hour shift</a:t>
            </a:r>
          </a:p>
          <a:p>
            <a:pPr lvl="1">
              <a:buFont typeface="+mj-lt"/>
              <a:buAutoNum type="alphaLcPeriod"/>
            </a:pPr>
            <a:r>
              <a:rPr dirty="0"/>
              <a:t>Max tests per 4 hour shift</a:t>
            </a:r>
            <a:endParaRPr lang="en-GB" dirty="0"/>
          </a:p>
          <a:p>
            <a:pPr marL="0" lvl="0" indent="0">
              <a:buNone/>
            </a:pPr>
            <a:r>
              <a:rPr lang="en-GB" dirty="0"/>
              <a:t>Each of the above give us one number for each shift, which we can divide by the 12 tests per hour per resulted in order to give a recommended number of resulting staff for each shift</a:t>
            </a:r>
            <a:endParaRPr dirty="0"/>
          </a:p>
        </p:txBody>
      </p:sp>
      <p:sp>
        <p:nvSpPr>
          <p:cNvPr id="2" name="Title 1"/>
          <p:cNvSpPr>
            <a:spLocks noGrp="1"/>
          </p:cNvSpPr>
          <p:nvPr>
            <p:ph type="title"/>
          </p:nvPr>
        </p:nvSpPr>
        <p:spPr/>
        <p:txBody>
          <a:bodyPr/>
          <a:lstStyle/>
          <a:p>
            <a:pPr marL="0" lvl="0" indent="0">
              <a:buNone/>
            </a:pPr>
            <a:r>
              <a:rPr cap="none" dirty="0">
                <a:solidFill>
                  <a:schemeClr val="accent5"/>
                </a:solidFill>
              </a:rPr>
              <a:t>Resourcing</a:t>
            </a:r>
            <a:r>
              <a:rPr dirty="0"/>
              <a:t> </a:t>
            </a:r>
            <a:r>
              <a:rPr cap="none" dirty="0">
                <a:solidFill>
                  <a:schemeClr val="accent5"/>
                </a:solidFill>
              </a:rPr>
              <a:t>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201490747"/>
              </p:ext>
            </p:extLst>
          </p:nvPr>
        </p:nvGraphicFramePr>
        <p:xfrm>
          <a:off x="436563" y="2656523"/>
          <a:ext cx="8270875" cy="1257300"/>
        </p:xfrm>
        <a:graphic>
          <a:graphicData uri="http://schemas.openxmlformats.org/drawingml/2006/table">
            <a:tbl>
              <a:tblPr firstRow="1" bandRow="1">
                <a:tableStyleId>{5C22544A-7EE6-4342-B048-85BDC9FD1C3A}</a:tableStyleId>
              </a:tblPr>
              <a:tblGrid>
                <a:gridCol w="1479266">
                  <a:extLst>
                    <a:ext uri="{9D8B030D-6E8A-4147-A177-3AD203B41FA5}">
                      <a16:colId xmlns:a16="http://schemas.microsoft.com/office/drawing/2014/main" val="20000"/>
                    </a:ext>
                  </a:extLst>
                </a:gridCol>
                <a:gridCol w="1112810">
                  <a:extLst>
                    <a:ext uri="{9D8B030D-6E8A-4147-A177-3AD203B41FA5}">
                      <a16:colId xmlns:a16="http://schemas.microsoft.com/office/drawing/2014/main" val="20001"/>
                    </a:ext>
                  </a:extLst>
                </a:gridCol>
                <a:gridCol w="1080496">
                  <a:extLst>
                    <a:ext uri="{9D8B030D-6E8A-4147-A177-3AD203B41FA5}">
                      <a16:colId xmlns:a16="http://schemas.microsoft.com/office/drawing/2014/main" val="20002"/>
                    </a:ext>
                  </a:extLst>
                </a:gridCol>
                <a:gridCol w="1074140">
                  <a:extLst>
                    <a:ext uri="{9D8B030D-6E8A-4147-A177-3AD203B41FA5}">
                      <a16:colId xmlns:a16="http://schemas.microsoft.com/office/drawing/2014/main" val="2075537770"/>
                    </a:ext>
                  </a:extLst>
                </a:gridCol>
                <a:gridCol w="1174721">
                  <a:extLst>
                    <a:ext uri="{9D8B030D-6E8A-4147-A177-3AD203B41FA5}">
                      <a16:colId xmlns:a16="http://schemas.microsoft.com/office/drawing/2014/main" val="20003"/>
                    </a:ext>
                  </a:extLst>
                </a:gridCol>
                <a:gridCol w="1174721">
                  <a:extLst>
                    <a:ext uri="{9D8B030D-6E8A-4147-A177-3AD203B41FA5}">
                      <a16:colId xmlns:a16="http://schemas.microsoft.com/office/drawing/2014/main" val="2998416148"/>
                    </a:ext>
                  </a:extLst>
                </a:gridCol>
                <a:gridCol w="1174721">
                  <a:extLst>
                    <a:ext uri="{9D8B030D-6E8A-4147-A177-3AD203B41FA5}">
                      <a16:colId xmlns:a16="http://schemas.microsoft.com/office/drawing/2014/main" val="3661322461"/>
                    </a:ext>
                  </a:extLst>
                </a:gridCol>
              </a:tblGrid>
              <a:tr h="0">
                <a:tc>
                  <a:txBody>
                    <a:bodyPr/>
                    <a:lstStyle/>
                    <a:p>
                      <a:pPr marL="0" lvl="0" indent="0" algn="l">
                        <a:buNone/>
                      </a:pPr>
                      <a:r>
                        <a:rPr sz="1050"/>
                        <a:t>Date</a:t>
                      </a:r>
                    </a:p>
                  </a:txBody>
                  <a:tcPr marL="91899" marR="91899"/>
                </a:tc>
                <a:tc>
                  <a:txBody>
                    <a:bodyPr/>
                    <a:lstStyle/>
                    <a:p>
                      <a:pPr marL="0" lvl="0" indent="0" algn="r">
                        <a:buNone/>
                      </a:pPr>
                      <a:r>
                        <a:rPr sz="1050" dirty="0"/>
                        <a:t>forecast</a:t>
                      </a:r>
                    </a:p>
                  </a:txBody>
                  <a:tcPr marL="91899" marR="91899"/>
                </a:tc>
                <a:tc>
                  <a:txBody>
                    <a:bodyPr/>
                    <a:lstStyle/>
                    <a:p>
                      <a:pPr marL="0" lvl="0" indent="0" algn="r">
                        <a:buNone/>
                      </a:pPr>
                      <a:r>
                        <a:rPr sz="1050"/>
                        <a:t>shift</a:t>
                      </a:r>
                    </a:p>
                  </a:txBody>
                  <a:tcPr marL="91899" marR="91899"/>
                </a:tc>
                <a:tc>
                  <a:txBody>
                    <a:bodyPr/>
                    <a:lstStyle/>
                    <a:p>
                      <a:pPr marL="0" lvl="0" indent="0" algn="r">
                        <a:buNone/>
                      </a:pPr>
                      <a:r>
                        <a:rPr lang="en-GB" sz="1050" dirty="0" err="1"/>
                        <a:t>average_tests</a:t>
                      </a:r>
                      <a:endParaRPr sz="1050" dirty="0"/>
                    </a:p>
                  </a:txBody>
                  <a:tcPr marL="91899" marR="91899"/>
                </a:tc>
                <a:tc>
                  <a:txBody>
                    <a:bodyPr/>
                    <a:lstStyle/>
                    <a:p>
                      <a:pPr marL="0" lvl="0" indent="0" algn="r">
                        <a:buNone/>
                      </a:pPr>
                      <a:r>
                        <a:rPr sz="1050" dirty="0" err="1"/>
                        <a:t>max_test</a:t>
                      </a:r>
                      <a:endParaRPr sz="1050" dirty="0"/>
                    </a:p>
                  </a:txBody>
                  <a:tcPr marL="91899" marR="91899"/>
                </a:tc>
                <a:tc>
                  <a:txBody>
                    <a:bodyPr/>
                    <a:lstStyle/>
                    <a:p>
                      <a:pPr marL="0" lvl="0" indent="0" algn="r">
                        <a:buNone/>
                      </a:pPr>
                      <a:r>
                        <a:rPr sz="1050" dirty="0" err="1"/>
                        <a:t>avg_</a:t>
                      </a:r>
                      <a:r>
                        <a:rPr lang="en-US" sz="1050" dirty="0" err="1"/>
                        <a:t>resource</a:t>
                      </a:r>
                      <a:endParaRPr sz="1050" dirty="0"/>
                    </a:p>
                  </a:txBody>
                  <a:tcPr/>
                </a:tc>
                <a:tc>
                  <a:txBody>
                    <a:bodyPr/>
                    <a:lstStyle/>
                    <a:p>
                      <a:pPr marL="0" lvl="0" indent="0" algn="r">
                        <a:buNone/>
                      </a:pPr>
                      <a:r>
                        <a:rPr sz="1050" dirty="0" err="1"/>
                        <a:t>max_</a:t>
                      </a:r>
                      <a:r>
                        <a:rPr lang="en-US" sz="1050" dirty="0" err="1"/>
                        <a:t>resource</a:t>
                      </a:r>
                      <a:endParaRPr sz="1050" dirty="0"/>
                    </a:p>
                  </a:txBody>
                  <a:tcPr marL="86360" marR="86360"/>
                </a:tc>
                <a:extLst>
                  <a:ext uri="{0D108BD9-81ED-4DB2-BD59-A6C34878D82A}">
                    <a16:rowId xmlns:a16="http://schemas.microsoft.com/office/drawing/2014/main" val="10000"/>
                  </a:ext>
                </a:extLst>
              </a:tr>
              <a:tr h="0">
                <a:tc>
                  <a:txBody>
                    <a:bodyPr/>
                    <a:lstStyle/>
                    <a:p>
                      <a:pPr marL="0" lvl="0" indent="0" algn="l">
                        <a:buNone/>
                      </a:pPr>
                      <a:r>
                        <a:rPr sz="1050"/>
                        <a:t>2021-11-16 12:00:00</a:t>
                      </a:r>
                    </a:p>
                  </a:txBody>
                  <a:tcPr marL="91899" marR="91899"/>
                </a:tc>
                <a:tc>
                  <a:txBody>
                    <a:bodyPr/>
                    <a:lstStyle/>
                    <a:p>
                      <a:pPr marL="0" lvl="0" indent="0" algn="r">
                        <a:buNone/>
                      </a:pPr>
                      <a:r>
                        <a:rPr sz="1050"/>
                        <a:t>68</a:t>
                      </a:r>
                    </a:p>
                  </a:txBody>
                  <a:tcPr marL="91899" marR="91899"/>
                </a:tc>
                <a:tc>
                  <a:txBody>
                    <a:bodyPr/>
                    <a:lstStyle/>
                    <a:p>
                      <a:pPr marL="0" lvl="0" indent="0" algn="r">
                        <a:buNone/>
                      </a:pPr>
                      <a:r>
                        <a:rPr sz="1050" dirty="0"/>
                        <a:t>12</a:t>
                      </a:r>
                    </a:p>
                  </a:txBody>
                  <a:tcPr marL="91899" marR="91899"/>
                </a:tc>
                <a:tc>
                  <a:txBody>
                    <a:bodyPr/>
                    <a:lstStyle/>
                    <a:p>
                      <a:pPr marL="0" lvl="0" indent="0" algn="r">
                        <a:buNone/>
                      </a:pPr>
                      <a:r>
                        <a:rPr lang="en-GB" sz="1050" dirty="0"/>
                        <a:t>53</a:t>
                      </a:r>
                      <a:endParaRPr sz="1050" dirty="0"/>
                    </a:p>
                  </a:txBody>
                  <a:tcPr marL="91899" marR="91899"/>
                </a:tc>
                <a:tc>
                  <a:txBody>
                    <a:bodyPr/>
                    <a:lstStyle/>
                    <a:p>
                      <a:pPr marL="0" lvl="0" indent="0" algn="r">
                        <a:buNone/>
                      </a:pPr>
                      <a:r>
                        <a:rPr sz="1050" dirty="0"/>
                        <a:t>68</a:t>
                      </a:r>
                    </a:p>
                  </a:txBody>
                  <a:tcPr marL="91899" marR="91899"/>
                </a:tc>
                <a:tc>
                  <a:txBody>
                    <a:bodyPr/>
                    <a:lstStyle/>
                    <a:p>
                      <a:pPr marL="0" lvl="0" indent="0" algn="r">
                        <a:buNone/>
                      </a:pPr>
                      <a:r>
                        <a:rPr sz="1050" dirty="0"/>
                        <a:t>5</a:t>
                      </a:r>
                    </a:p>
                  </a:txBody>
                  <a:tcPr/>
                </a:tc>
                <a:tc>
                  <a:txBody>
                    <a:bodyPr/>
                    <a:lstStyle/>
                    <a:p>
                      <a:pPr marL="0" lvl="0" indent="0" algn="r">
                        <a:buNone/>
                      </a:pPr>
                      <a:r>
                        <a:rPr sz="1050" dirty="0"/>
                        <a:t>6</a:t>
                      </a:r>
                    </a:p>
                  </a:txBody>
                  <a:tcPr marL="86360" marR="86360"/>
                </a:tc>
                <a:extLst>
                  <a:ext uri="{0D108BD9-81ED-4DB2-BD59-A6C34878D82A}">
                    <a16:rowId xmlns:a16="http://schemas.microsoft.com/office/drawing/2014/main" val="10001"/>
                  </a:ext>
                </a:extLst>
              </a:tr>
              <a:tr h="0">
                <a:tc>
                  <a:txBody>
                    <a:bodyPr/>
                    <a:lstStyle/>
                    <a:p>
                      <a:pPr marL="0" lvl="0" indent="0" algn="l">
                        <a:buNone/>
                      </a:pPr>
                      <a:r>
                        <a:rPr sz="1050"/>
                        <a:t>2021-11-16 13:00:00</a:t>
                      </a:r>
                    </a:p>
                  </a:txBody>
                  <a:tcPr marL="91899" marR="91899"/>
                </a:tc>
                <a:tc>
                  <a:txBody>
                    <a:bodyPr/>
                    <a:lstStyle/>
                    <a:p>
                      <a:pPr marL="0" lvl="0" indent="0" algn="r">
                        <a:buNone/>
                      </a:pPr>
                      <a:r>
                        <a:rPr sz="1050"/>
                        <a:t>52</a:t>
                      </a:r>
                    </a:p>
                  </a:txBody>
                  <a:tcPr marL="91899" marR="91899"/>
                </a:tc>
                <a:tc>
                  <a:txBody>
                    <a:bodyPr/>
                    <a:lstStyle/>
                    <a:p>
                      <a:pPr marL="0" lvl="0" indent="0" algn="r">
                        <a:buNone/>
                      </a:pPr>
                      <a:r>
                        <a:rPr sz="1050"/>
                        <a:t>12</a:t>
                      </a:r>
                    </a:p>
                  </a:txBody>
                  <a:tcPr marL="91899" marR="91899"/>
                </a:tc>
                <a:tc>
                  <a:txBody>
                    <a:bodyPr/>
                    <a:lstStyle/>
                    <a:p>
                      <a:pPr marL="0" lvl="0" indent="0" algn="r">
                        <a:buNone/>
                      </a:pPr>
                      <a:r>
                        <a:rPr lang="en-GB" sz="1050" dirty="0"/>
                        <a:t>53</a:t>
                      </a:r>
                      <a:endParaRPr sz="1050" dirty="0"/>
                    </a:p>
                  </a:txBody>
                  <a:tcPr marL="91899" marR="91899"/>
                </a:tc>
                <a:tc>
                  <a:txBody>
                    <a:bodyPr/>
                    <a:lstStyle/>
                    <a:p>
                      <a:pPr marL="0" lvl="0" indent="0" algn="r">
                        <a:buNone/>
                      </a:pPr>
                      <a:r>
                        <a:rPr sz="1050" dirty="0"/>
                        <a:t>68</a:t>
                      </a:r>
                    </a:p>
                  </a:txBody>
                  <a:tcPr marL="91899" marR="91899"/>
                </a:tc>
                <a:tc>
                  <a:txBody>
                    <a:bodyPr/>
                    <a:lstStyle/>
                    <a:p>
                      <a:pPr marL="0" lvl="0" indent="0" algn="r">
                        <a:buNone/>
                      </a:pPr>
                      <a:r>
                        <a:rPr sz="1050" dirty="0"/>
                        <a:t>5</a:t>
                      </a:r>
                    </a:p>
                  </a:txBody>
                  <a:tcPr/>
                </a:tc>
                <a:tc>
                  <a:txBody>
                    <a:bodyPr/>
                    <a:lstStyle/>
                    <a:p>
                      <a:pPr marL="0" lvl="0" indent="0" algn="r">
                        <a:buNone/>
                      </a:pPr>
                      <a:r>
                        <a:rPr sz="1050" dirty="0"/>
                        <a:t>6</a:t>
                      </a:r>
                    </a:p>
                  </a:txBody>
                  <a:tcPr marL="86360" marR="86360"/>
                </a:tc>
                <a:extLst>
                  <a:ext uri="{0D108BD9-81ED-4DB2-BD59-A6C34878D82A}">
                    <a16:rowId xmlns:a16="http://schemas.microsoft.com/office/drawing/2014/main" val="10002"/>
                  </a:ext>
                </a:extLst>
              </a:tr>
              <a:tr h="0">
                <a:tc>
                  <a:txBody>
                    <a:bodyPr/>
                    <a:lstStyle/>
                    <a:p>
                      <a:pPr marL="0" lvl="0" indent="0" algn="l">
                        <a:buNone/>
                      </a:pPr>
                      <a:r>
                        <a:rPr sz="1050"/>
                        <a:t>2021-11-16 14:00:00</a:t>
                      </a:r>
                    </a:p>
                  </a:txBody>
                  <a:tcPr marL="91899" marR="91899"/>
                </a:tc>
                <a:tc>
                  <a:txBody>
                    <a:bodyPr/>
                    <a:lstStyle/>
                    <a:p>
                      <a:pPr marL="0" lvl="0" indent="0" algn="r">
                        <a:buNone/>
                      </a:pPr>
                      <a:r>
                        <a:rPr sz="1050"/>
                        <a:t>47</a:t>
                      </a:r>
                    </a:p>
                  </a:txBody>
                  <a:tcPr marL="91899" marR="91899"/>
                </a:tc>
                <a:tc>
                  <a:txBody>
                    <a:bodyPr/>
                    <a:lstStyle/>
                    <a:p>
                      <a:pPr marL="0" lvl="0" indent="0" algn="r">
                        <a:buNone/>
                      </a:pPr>
                      <a:r>
                        <a:rPr sz="1050"/>
                        <a:t>12</a:t>
                      </a:r>
                    </a:p>
                  </a:txBody>
                  <a:tcPr marL="91899" marR="91899"/>
                </a:tc>
                <a:tc>
                  <a:txBody>
                    <a:bodyPr/>
                    <a:lstStyle/>
                    <a:p>
                      <a:pPr marL="0" lvl="0" indent="0" algn="r">
                        <a:buNone/>
                      </a:pPr>
                      <a:r>
                        <a:rPr lang="en-GB" sz="1050" dirty="0"/>
                        <a:t>53</a:t>
                      </a:r>
                      <a:endParaRPr sz="1050" dirty="0"/>
                    </a:p>
                  </a:txBody>
                  <a:tcPr marL="91899" marR="91899"/>
                </a:tc>
                <a:tc>
                  <a:txBody>
                    <a:bodyPr/>
                    <a:lstStyle/>
                    <a:p>
                      <a:pPr marL="0" lvl="0" indent="0" algn="r">
                        <a:buNone/>
                      </a:pPr>
                      <a:r>
                        <a:rPr sz="1050" dirty="0"/>
                        <a:t>68</a:t>
                      </a:r>
                    </a:p>
                  </a:txBody>
                  <a:tcPr marL="91899" marR="91899"/>
                </a:tc>
                <a:tc>
                  <a:txBody>
                    <a:bodyPr/>
                    <a:lstStyle/>
                    <a:p>
                      <a:pPr marL="0" lvl="0" indent="0" algn="r">
                        <a:buNone/>
                      </a:pPr>
                      <a:r>
                        <a:rPr sz="1050" dirty="0"/>
                        <a:t>5</a:t>
                      </a:r>
                    </a:p>
                  </a:txBody>
                  <a:tcPr/>
                </a:tc>
                <a:tc>
                  <a:txBody>
                    <a:bodyPr/>
                    <a:lstStyle/>
                    <a:p>
                      <a:pPr marL="0" lvl="0" indent="0" algn="r">
                        <a:buNone/>
                      </a:pPr>
                      <a:r>
                        <a:rPr sz="1050" dirty="0"/>
                        <a:t>6</a:t>
                      </a:r>
                    </a:p>
                  </a:txBody>
                  <a:tcPr marL="86360" marR="86360"/>
                </a:tc>
                <a:extLst>
                  <a:ext uri="{0D108BD9-81ED-4DB2-BD59-A6C34878D82A}">
                    <a16:rowId xmlns:a16="http://schemas.microsoft.com/office/drawing/2014/main" val="10003"/>
                  </a:ext>
                </a:extLst>
              </a:tr>
              <a:tr h="0">
                <a:tc>
                  <a:txBody>
                    <a:bodyPr/>
                    <a:lstStyle/>
                    <a:p>
                      <a:pPr marL="0" lvl="0" indent="0" algn="l">
                        <a:buNone/>
                      </a:pPr>
                      <a:r>
                        <a:rPr sz="1050"/>
                        <a:t>2021-11-16 15:00:00</a:t>
                      </a:r>
                    </a:p>
                  </a:txBody>
                  <a:tcPr marL="91899" marR="91899"/>
                </a:tc>
                <a:tc>
                  <a:txBody>
                    <a:bodyPr/>
                    <a:lstStyle/>
                    <a:p>
                      <a:pPr marL="0" lvl="0" indent="0" algn="r">
                        <a:buNone/>
                      </a:pPr>
                      <a:r>
                        <a:rPr sz="1050"/>
                        <a:t>43</a:t>
                      </a:r>
                    </a:p>
                  </a:txBody>
                  <a:tcPr marL="91899" marR="91899"/>
                </a:tc>
                <a:tc>
                  <a:txBody>
                    <a:bodyPr/>
                    <a:lstStyle/>
                    <a:p>
                      <a:pPr marL="0" lvl="0" indent="0" algn="r">
                        <a:buNone/>
                      </a:pPr>
                      <a:r>
                        <a:rPr sz="1050"/>
                        <a:t>12</a:t>
                      </a:r>
                    </a:p>
                  </a:txBody>
                  <a:tcPr marL="91899" marR="91899"/>
                </a:tc>
                <a:tc>
                  <a:txBody>
                    <a:bodyPr/>
                    <a:lstStyle/>
                    <a:p>
                      <a:pPr marL="0" lvl="0" indent="0" algn="r">
                        <a:buNone/>
                      </a:pPr>
                      <a:r>
                        <a:rPr lang="en-GB" sz="1050" dirty="0"/>
                        <a:t>53</a:t>
                      </a:r>
                      <a:endParaRPr sz="1050" dirty="0"/>
                    </a:p>
                  </a:txBody>
                  <a:tcPr marL="91899" marR="91899"/>
                </a:tc>
                <a:tc>
                  <a:txBody>
                    <a:bodyPr/>
                    <a:lstStyle/>
                    <a:p>
                      <a:pPr marL="0" lvl="0" indent="0" algn="r">
                        <a:buNone/>
                      </a:pPr>
                      <a:r>
                        <a:rPr sz="1050" dirty="0"/>
                        <a:t>68</a:t>
                      </a:r>
                    </a:p>
                  </a:txBody>
                  <a:tcPr marL="91899" marR="91899"/>
                </a:tc>
                <a:tc>
                  <a:txBody>
                    <a:bodyPr/>
                    <a:lstStyle/>
                    <a:p>
                      <a:pPr marL="0" lvl="0" indent="0" algn="r">
                        <a:buNone/>
                      </a:pPr>
                      <a:r>
                        <a:rPr sz="1050" dirty="0"/>
                        <a:t>5</a:t>
                      </a:r>
                    </a:p>
                  </a:txBody>
                  <a:tcPr/>
                </a:tc>
                <a:tc>
                  <a:txBody>
                    <a:bodyPr/>
                    <a:lstStyle/>
                    <a:p>
                      <a:pPr marL="0" lvl="0" indent="0" algn="r">
                        <a:buNone/>
                      </a:pPr>
                      <a:r>
                        <a:rPr sz="1050" dirty="0"/>
                        <a:t>6</a:t>
                      </a:r>
                    </a:p>
                  </a:txBody>
                  <a:tcPr marL="86360" marR="8636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normAutofit/>
          </a:bodyPr>
          <a:lstStyle/>
          <a:p>
            <a:pPr marL="0" lvl="0" indent="0">
              <a:buNone/>
            </a:pPr>
            <a:r>
              <a:rPr lang="en-GB" cap="none" dirty="0">
                <a:solidFill>
                  <a:schemeClr val="accent5"/>
                </a:solidFill>
              </a:rPr>
              <a:t>Example Dataset For 1 Shift</a:t>
            </a:r>
            <a:endParaRPr cap="none" dirty="0">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lang="en-US" sz="1900" cap="none" dirty="0">
                <a:solidFill>
                  <a:schemeClr val="accent5"/>
                </a:solidFill>
              </a:rPr>
              <a:t>Comparison </a:t>
            </a:r>
            <a:r>
              <a:rPr sz="1900" cap="none" dirty="0">
                <a:solidFill>
                  <a:schemeClr val="accent5"/>
                </a:solidFill>
              </a:rPr>
              <a:t>of </a:t>
            </a:r>
            <a:r>
              <a:rPr lang="en-US" sz="1900" cap="none" dirty="0">
                <a:solidFill>
                  <a:schemeClr val="accent5"/>
                </a:solidFill>
              </a:rPr>
              <a:t>Average</a:t>
            </a:r>
            <a:r>
              <a:rPr sz="1900" cap="none" dirty="0">
                <a:solidFill>
                  <a:schemeClr val="accent5"/>
                </a:solidFill>
              </a:rPr>
              <a:t> and </a:t>
            </a:r>
            <a:r>
              <a:rPr lang="en-GB" sz="1900" cap="none" dirty="0">
                <a:solidFill>
                  <a:schemeClr val="accent5"/>
                </a:solidFill>
              </a:rPr>
              <a:t>M</a:t>
            </a:r>
            <a:r>
              <a:rPr sz="1900" cap="none" dirty="0">
                <a:solidFill>
                  <a:schemeClr val="accent5"/>
                </a:solidFill>
              </a:rPr>
              <a:t>ax </a:t>
            </a:r>
            <a:r>
              <a:rPr lang="en-GB" sz="1900" cap="none" dirty="0">
                <a:solidFill>
                  <a:schemeClr val="accent5"/>
                </a:solidFill>
              </a:rPr>
              <a:t>R</a:t>
            </a:r>
            <a:r>
              <a:rPr sz="1900" cap="none" dirty="0" err="1">
                <a:solidFill>
                  <a:schemeClr val="accent5"/>
                </a:solidFill>
              </a:rPr>
              <a:t>esourcing</a:t>
            </a:r>
            <a:r>
              <a:rPr sz="1900" cap="none" dirty="0">
                <a:solidFill>
                  <a:schemeClr val="accent5"/>
                </a:solidFill>
              </a:rPr>
              <a:t> </a:t>
            </a:r>
            <a:r>
              <a:rPr lang="en-GB" sz="1900" cap="none" dirty="0">
                <a:solidFill>
                  <a:schemeClr val="accent5"/>
                </a:solidFill>
              </a:rPr>
              <a:t>M</a:t>
            </a:r>
            <a:r>
              <a:rPr sz="1900" cap="none" dirty="0" err="1">
                <a:solidFill>
                  <a:schemeClr val="accent5"/>
                </a:solidFill>
              </a:rPr>
              <a:t>odel</a:t>
            </a:r>
            <a:endParaRPr sz="1900" cap="none" dirty="0">
              <a:solidFill>
                <a:schemeClr val="accent5"/>
              </a:solidFill>
            </a:endParaRPr>
          </a:p>
        </p:txBody>
      </p:sp>
      <p:pic>
        <p:nvPicPr>
          <p:cNvPr id="3" name="Picture 1" descr="home_test_resource_model_databricks_ppt_files/figure-pptx/unnamed-chunk-31-1.png"/>
          <p:cNvPicPr>
            <a:picLocks noGrp="1" noChangeAspect="1"/>
          </p:cNvPicPr>
          <p:nvPr/>
        </p:nvPicPr>
        <p:blipFill>
          <a:blip r:embed="rId2"/>
          <a:stretch>
            <a:fillRect/>
          </a:stretch>
        </p:blipFill>
        <p:spPr bwMode="auto">
          <a:xfrm>
            <a:off x="558800" y="1740022"/>
            <a:ext cx="8039100" cy="4381377"/>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ExpressTest_Theme">
  <a:themeElements>
    <a:clrScheme name="Custom 2">
      <a:dk1>
        <a:sysClr val="windowText" lastClr="000000"/>
      </a:dk1>
      <a:lt1>
        <a:srgbClr val="FFFFFF"/>
      </a:lt1>
      <a:dk2>
        <a:srgbClr val="335B74"/>
      </a:dk2>
      <a:lt2>
        <a:srgbClr val="FFFFFF"/>
      </a:lt2>
      <a:accent1>
        <a:srgbClr val="89D2F6"/>
      </a:accent1>
      <a:accent2>
        <a:srgbClr val="34719A"/>
      </a:accent2>
      <a:accent3>
        <a:srgbClr val="DB006A"/>
      </a:accent3>
      <a:accent4>
        <a:srgbClr val="98B920"/>
      </a:accent4>
      <a:accent5>
        <a:srgbClr val="004267"/>
      </a:accent5>
      <a:accent6>
        <a:srgbClr val="34719A"/>
      </a:accent6>
      <a:hlink>
        <a:srgbClr val="DB006A"/>
      </a:hlink>
      <a:folHlink>
        <a:srgbClr val="DB006A"/>
      </a:folHlink>
    </a:clrScheme>
    <a:fontScheme name="Custom 2">
      <a:majorFont>
        <a:latin typeface="Segoe UI"/>
        <a:ea typeface=""/>
        <a:cs typeface=""/>
      </a:majorFont>
      <a:minorFont>
        <a:latin typeface="Segoe U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xpressTest_Theme" id="{72EFEEA6-D68B-4467-BB21-E7C27FE19233}" vid="{1C460DCA-FF90-41AD-B3F7-E98077DC4411}"/>
    </a:ext>
  </a:extLst>
</a:theme>
</file>

<file path=docProps/app.xml><?xml version="1.0" encoding="utf-8"?>
<Properties xmlns="http://schemas.openxmlformats.org/officeDocument/2006/extended-properties" xmlns:vt="http://schemas.openxmlformats.org/officeDocument/2006/docPropsVTypes">
  <Template>ExpressTest_Theme</Template>
  <TotalTime>0</TotalTime>
  <Words>450</Words>
  <Application>Microsoft Office PowerPoint</Application>
  <PresentationFormat>On-screen Show (4:3)</PresentationFormat>
  <Paragraphs>63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Segoe UI</vt:lpstr>
      <vt:lpstr>Wingdings 2</vt:lpstr>
      <vt:lpstr>ExpressTest_Theme</vt:lpstr>
      <vt:lpstr>LatFlow Home Testing Resource Model</vt:lpstr>
      <vt:lpstr>Introduction to Model</vt:lpstr>
      <vt:lpstr>Hourly Patterns</vt:lpstr>
      <vt:lpstr>Comparison between weekdays and weekends</vt:lpstr>
      <vt:lpstr>Forecast vs Actuals</vt:lpstr>
      <vt:lpstr>Actuals vs Forecast – Hourly and Shift Split</vt:lpstr>
      <vt:lpstr>Resourcing Model</vt:lpstr>
      <vt:lpstr>Example Dataset For 1 Shift</vt:lpstr>
      <vt:lpstr>Comparison of Average and Max Resourcing Model</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LatFlow Home Testing Resource Model</dc:title>
  <dc:creator>Waleed Idrees (Data Scientist) ,Ben Neffendorf (Head of Insight)</dc:creator>
  <cp:keywords/>
  <cp:lastModifiedBy>Waleed Idrees</cp:lastModifiedBy>
  <cp:revision>13</cp:revision>
  <dcterms:created xsi:type="dcterms:W3CDTF">2021-11-30T11:11:56Z</dcterms:created>
  <dcterms:modified xsi:type="dcterms:W3CDTF">2021-12-02T15:15:10Z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2021-11-30</vt:lpwstr>
  </property>
  <property fmtid="{D5CDD505-2E9C-101B-9397-08002B2CF9AE}" pid="3" name="output">
    <vt:lpwstr/>
  </property>
  <property fmtid="{D5CDD505-2E9C-101B-9397-08002B2CF9AE}" pid="4" name="subtitle">
    <vt:lpwstr>Report produced By Cignpost Diagnostics Data Department</vt:lpwstr>
  </property>
</Properties>
</file>