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e5bbccf7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e5bbccf7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e5bbccf7d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e5bbccf7d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e5bbccf7d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e5bbccf7d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e5bbccf7d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e5bbccf7d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e5bbccf7d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e5bbccf7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e5bbccf7d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e5bbccf7d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22.jp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6.png"/><Relationship Id="rId8"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TypeScript Team 3</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Mohsena Begum Rimo, Manatsa Chiomadzi, John Duran Contreras, Daniel Helbig, Renuka Maharjan, Waleed Qureshi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84750" y="202050"/>
            <a:ext cx="7038900" cy="53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 Enums + String Enums</a:t>
            </a:r>
            <a:endParaRPr/>
          </a:p>
        </p:txBody>
      </p:sp>
      <p:sp>
        <p:nvSpPr>
          <p:cNvPr id="141" name="Google Shape;141;p14"/>
          <p:cNvSpPr txBox="1"/>
          <p:nvPr>
            <p:ph idx="1" type="body"/>
          </p:nvPr>
        </p:nvSpPr>
        <p:spPr>
          <a:xfrm>
            <a:off x="3556125" y="736900"/>
            <a:ext cx="5382300" cy="930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Enums allow a developer to define a set of named constants. Makes it easier to document intent, </a:t>
            </a:r>
            <a:r>
              <a:rPr lang="en"/>
              <a:t>distinct cases.</a:t>
            </a:r>
            <a:endParaRPr i="1"/>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761675" y="2495873"/>
            <a:ext cx="2193181" cy="1122300"/>
          </a:xfrm>
          <a:prstGeom prst="rect">
            <a:avLst/>
          </a:prstGeom>
          <a:noFill/>
          <a:ln>
            <a:noFill/>
          </a:ln>
        </p:spPr>
      </p:pic>
      <p:sp>
        <p:nvSpPr>
          <p:cNvPr id="143" name="Google Shape;143;p14"/>
          <p:cNvSpPr txBox="1"/>
          <p:nvPr>
            <p:ph idx="1" type="body"/>
          </p:nvPr>
        </p:nvSpPr>
        <p:spPr>
          <a:xfrm>
            <a:off x="3560725" y="2347225"/>
            <a:ext cx="5003100" cy="1419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100"/>
              <a:t>Strings Enums:</a:t>
            </a:r>
            <a:endParaRPr sz="1100"/>
          </a:p>
          <a:p>
            <a:pPr indent="-298450" lvl="0" marL="457200" rtl="0" algn="l">
              <a:spcBef>
                <a:spcPts val="1200"/>
              </a:spcBef>
              <a:spcAft>
                <a:spcPts val="0"/>
              </a:spcAft>
              <a:buSzPts val="1100"/>
              <a:buChar char="●"/>
            </a:pPr>
            <a:r>
              <a:rPr lang="en" sz="900"/>
              <a:t>Don't</a:t>
            </a:r>
            <a:r>
              <a:rPr lang="en" sz="900"/>
              <a:t> hav</a:t>
            </a:r>
            <a:r>
              <a:rPr lang="en" sz="900"/>
              <a:t>e au</a:t>
            </a:r>
            <a:r>
              <a:rPr lang="en" sz="900"/>
              <a:t>to increment behavior </a:t>
            </a:r>
            <a:r>
              <a:rPr lang="en" sz="1000">
                <a:solidFill>
                  <a:srgbClr val="000000"/>
                </a:solidFill>
                <a:highlight>
                  <a:srgbClr val="FFFFFF"/>
                </a:highlight>
                <a:latin typeface="Roboto"/>
                <a:ea typeface="Roboto"/>
                <a:cs typeface="Roboto"/>
                <a:sym typeface="Roboto"/>
              </a:rPr>
              <a:t> each member has to be constant-initialized</a:t>
            </a:r>
            <a:endParaRPr sz="900"/>
          </a:p>
          <a:p>
            <a:pPr indent="-298450" lvl="0" marL="457200" rtl="0" algn="l">
              <a:spcBef>
                <a:spcPts val="0"/>
              </a:spcBef>
              <a:spcAft>
                <a:spcPts val="0"/>
              </a:spcAft>
              <a:buSzPts val="1100"/>
              <a:buChar char="●"/>
            </a:pPr>
            <a:r>
              <a:rPr lang="en" sz="900"/>
              <a:t>String enums serialize well, debugging is easier as you have readable values</a:t>
            </a:r>
            <a:endParaRPr sz="1100"/>
          </a:p>
          <a:p>
            <a:pPr indent="0" lvl="0" marL="0" rtl="0" algn="l">
              <a:spcBef>
                <a:spcPts val="1200"/>
              </a:spcBef>
              <a:spcAft>
                <a:spcPts val="0"/>
              </a:spcAft>
              <a:buNone/>
            </a:pPr>
            <a:r>
              <a:rPr lang="en" sz="1100"/>
              <a:t>You can d</a:t>
            </a:r>
            <a:r>
              <a:rPr lang="en" sz="1100"/>
              <a:t>eclare types using the enum name. </a:t>
            </a:r>
            <a:r>
              <a:rPr lang="en" sz="1100"/>
              <a:t>You can just Access a member by referencing the  member as a property of the enum.</a:t>
            </a:r>
            <a:endParaRPr sz="1100"/>
          </a:p>
          <a:p>
            <a:pPr indent="0" lvl="0" marL="0" rtl="0" algn="l">
              <a:spcBef>
                <a:spcPts val="1200"/>
              </a:spcBef>
              <a:spcAft>
                <a:spcPts val="1200"/>
              </a:spcAft>
              <a:buSzPts val="440"/>
              <a:buNone/>
            </a:pPr>
            <a:r>
              <a:t/>
            </a:r>
            <a:endParaRPr sz="1100"/>
          </a:p>
        </p:txBody>
      </p:sp>
      <p:sp>
        <p:nvSpPr>
          <p:cNvPr id="144" name="Google Shape;144;p14"/>
          <p:cNvSpPr txBox="1"/>
          <p:nvPr>
            <p:ph idx="1" type="body"/>
          </p:nvPr>
        </p:nvSpPr>
        <p:spPr>
          <a:xfrm>
            <a:off x="3560725" y="1473200"/>
            <a:ext cx="4272600" cy="746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n" sz="1100"/>
              <a:t>Numerical Enums:</a:t>
            </a:r>
            <a:endParaRPr sz="1100"/>
          </a:p>
          <a:p>
            <a:pPr indent="-298450" lvl="0" marL="457200" rtl="0" algn="l">
              <a:lnSpc>
                <a:spcPct val="105000"/>
              </a:lnSpc>
              <a:spcBef>
                <a:spcPts val="1200"/>
              </a:spcBef>
              <a:spcAft>
                <a:spcPts val="0"/>
              </a:spcAft>
              <a:buSzPts val="1100"/>
              <a:buChar char="●"/>
            </a:pPr>
            <a:r>
              <a:rPr b="1" lang="en" sz="1100"/>
              <a:t>Numbers are incremented, </a:t>
            </a:r>
            <a:r>
              <a:rPr lang="en" sz="1100"/>
              <a:t>UP -</a:t>
            </a:r>
            <a:r>
              <a:rPr lang="en" sz="1100"/>
              <a:t> 1, Down - 2, …. Attr -n +</a:t>
            </a:r>
            <a:r>
              <a:rPr lang="en" sz="1100"/>
              <a:t>1</a:t>
            </a:r>
            <a:endParaRPr sz="1100"/>
          </a:p>
          <a:p>
            <a:pPr indent="0" lvl="0" marL="457200" rtl="0" algn="l">
              <a:lnSpc>
                <a:spcPct val="105000"/>
              </a:lnSpc>
              <a:spcBef>
                <a:spcPts val="1200"/>
              </a:spcBef>
              <a:spcAft>
                <a:spcPts val="0"/>
              </a:spcAft>
              <a:buNone/>
            </a:pPr>
            <a:r>
              <a:t/>
            </a:r>
            <a:endParaRPr sz="1100"/>
          </a:p>
          <a:p>
            <a:pPr indent="0" lvl="0" marL="0" rtl="0" algn="l">
              <a:lnSpc>
                <a:spcPct val="105000"/>
              </a:lnSpc>
              <a:spcBef>
                <a:spcPts val="1200"/>
              </a:spcBef>
              <a:spcAft>
                <a:spcPts val="1200"/>
              </a:spcAft>
              <a:buSzPts val="440"/>
              <a:buNone/>
            </a:pPr>
            <a:r>
              <a:t/>
            </a:r>
            <a:endParaRPr sz="1100"/>
          </a:p>
        </p:txBody>
      </p:sp>
      <p:pic>
        <p:nvPicPr>
          <p:cNvPr id="145" name="Google Shape;145;p14"/>
          <p:cNvPicPr preferRelativeResize="0"/>
          <p:nvPr/>
        </p:nvPicPr>
        <p:blipFill>
          <a:blip r:embed="rId4">
            <a:alphaModFix/>
          </a:blip>
          <a:stretch>
            <a:fillRect/>
          </a:stretch>
        </p:blipFill>
        <p:spPr>
          <a:xfrm>
            <a:off x="2113100" y="3939775"/>
            <a:ext cx="5382176" cy="993000"/>
          </a:xfrm>
          <a:prstGeom prst="rect">
            <a:avLst/>
          </a:prstGeom>
          <a:noFill/>
          <a:ln>
            <a:noFill/>
          </a:ln>
        </p:spPr>
      </p:pic>
      <p:pic>
        <p:nvPicPr>
          <p:cNvPr id="146" name="Google Shape;146;p14"/>
          <p:cNvPicPr preferRelativeResize="0"/>
          <p:nvPr/>
        </p:nvPicPr>
        <p:blipFill>
          <a:blip r:embed="rId5">
            <a:alphaModFix/>
          </a:blip>
          <a:stretch>
            <a:fillRect/>
          </a:stretch>
        </p:blipFill>
        <p:spPr>
          <a:xfrm>
            <a:off x="422229" y="1159738"/>
            <a:ext cx="1088367" cy="993001"/>
          </a:xfrm>
          <a:prstGeom prst="rect">
            <a:avLst/>
          </a:prstGeom>
          <a:noFill/>
          <a:ln>
            <a:noFill/>
          </a:ln>
        </p:spPr>
      </p:pic>
      <p:pic>
        <p:nvPicPr>
          <p:cNvPr id="147" name="Google Shape;147;p14"/>
          <p:cNvPicPr preferRelativeResize="0"/>
          <p:nvPr/>
        </p:nvPicPr>
        <p:blipFill>
          <a:blip r:embed="rId6">
            <a:alphaModFix/>
          </a:blip>
          <a:stretch>
            <a:fillRect/>
          </a:stretch>
        </p:blipFill>
        <p:spPr>
          <a:xfrm>
            <a:off x="1823344" y="1095101"/>
            <a:ext cx="1420029" cy="112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026750" y="860500"/>
            <a:ext cx="7309800" cy="54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a:t>
            </a:r>
            <a:endParaRPr/>
          </a:p>
        </p:txBody>
      </p:sp>
      <p:sp>
        <p:nvSpPr>
          <p:cNvPr id="153" name="Google Shape;153;p15"/>
          <p:cNvSpPr txBox="1"/>
          <p:nvPr>
            <p:ph idx="1" type="body"/>
          </p:nvPr>
        </p:nvSpPr>
        <p:spPr>
          <a:xfrm>
            <a:off x="-381375" y="1239400"/>
            <a:ext cx="7840500" cy="4531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100">
              <a:latin typeface="Arial"/>
              <a:ea typeface="Arial"/>
              <a:cs typeface="Arial"/>
              <a:sym typeface="Arial"/>
            </a:endParaRPr>
          </a:p>
          <a:p>
            <a:pPr indent="0" lvl="0" marL="457200" rtl="0" algn="l">
              <a:spcBef>
                <a:spcPts val="0"/>
              </a:spcBef>
              <a:spcAft>
                <a:spcPts val="0"/>
              </a:spcAft>
              <a:buNone/>
            </a:pPr>
            <a:r>
              <a:t/>
            </a:r>
            <a:endParaRPr sz="1000">
              <a:latin typeface="Arial"/>
              <a:ea typeface="Arial"/>
              <a:cs typeface="Arial"/>
              <a:sym typeface="Arial"/>
            </a:endParaRPr>
          </a:p>
          <a:p>
            <a:pPr indent="0" lvl="0" marL="457200" rtl="0" algn="just">
              <a:spcBef>
                <a:spcPts val="0"/>
              </a:spcBef>
              <a:spcAft>
                <a:spcPts val="0"/>
              </a:spcAft>
              <a:buNone/>
            </a:pPr>
            <a:r>
              <a:rPr lang="en" sz="1100">
                <a:latin typeface="Arial"/>
                <a:ea typeface="Arial"/>
                <a:cs typeface="Arial"/>
                <a:sym typeface="Arial"/>
              </a:rPr>
              <a:t>·</a:t>
            </a:r>
            <a:r>
              <a:rPr lang="en" sz="600">
                <a:latin typeface="Times New Roman"/>
                <a:ea typeface="Times New Roman"/>
                <a:cs typeface="Times New Roman"/>
                <a:sym typeface="Times New Roman"/>
              </a:rPr>
              <a:t>  	</a:t>
            </a:r>
            <a:r>
              <a:rPr lang="en" sz="1100">
                <a:latin typeface="Arial"/>
                <a:ea typeface="Arial"/>
                <a:cs typeface="Arial"/>
                <a:sym typeface="Arial"/>
              </a:rPr>
              <a:t>blueprint for creating objects with shared properties and methods</a:t>
            </a:r>
            <a:endParaRPr sz="1100">
              <a:latin typeface="Arial"/>
              <a:ea typeface="Arial"/>
              <a:cs typeface="Arial"/>
              <a:sym typeface="Arial"/>
            </a:endParaRPr>
          </a:p>
          <a:p>
            <a:pPr indent="0" lvl="0" marL="457200" rtl="0" algn="just">
              <a:spcBef>
                <a:spcPts val="0"/>
              </a:spcBef>
              <a:spcAft>
                <a:spcPts val="0"/>
              </a:spcAft>
              <a:buNone/>
            </a:pPr>
            <a:r>
              <a:rPr lang="en" sz="1100">
                <a:latin typeface="Arial"/>
                <a:ea typeface="Arial"/>
                <a:cs typeface="Arial"/>
                <a:sym typeface="Arial"/>
              </a:rPr>
              <a:t>·</a:t>
            </a:r>
            <a:r>
              <a:rPr lang="en" sz="600">
                <a:latin typeface="Times New Roman"/>
                <a:ea typeface="Times New Roman"/>
                <a:cs typeface="Times New Roman"/>
                <a:sym typeface="Times New Roman"/>
              </a:rPr>
              <a:t>  	</a:t>
            </a:r>
            <a:r>
              <a:rPr lang="en" sz="1100">
                <a:latin typeface="Arial"/>
                <a:ea typeface="Arial"/>
                <a:cs typeface="Arial"/>
                <a:sym typeface="Arial"/>
              </a:rPr>
              <a:t>encapsulate related data and behavior together</a:t>
            </a:r>
            <a:endParaRPr sz="1100">
              <a:latin typeface="Arial"/>
              <a:ea typeface="Arial"/>
              <a:cs typeface="Arial"/>
              <a:sym typeface="Arial"/>
            </a:endParaRPr>
          </a:p>
          <a:p>
            <a:pPr indent="0" lvl="0" marL="457200" rtl="0" algn="just">
              <a:spcBef>
                <a:spcPts val="0"/>
              </a:spcBef>
              <a:spcAft>
                <a:spcPts val="0"/>
              </a:spcAft>
              <a:buNone/>
            </a:pPr>
            <a:r>
              <a:rPr lang="en" sz="1100">
                <a:latin typeface="Arial"/>
                <a:ea typeface="Arial"/>
                <a:cs typeface="Arial"/>
                <a:sym typeface="Arial"/>
              </a:rPr>
              <a:t>·</a:t>
            </a:r>
            <a:r>
              <a:rPr lang="en" sz="600">
                <a:latin typeface="Times New Roman"/>
                <a:ea typeface="Times New Roman"/>
                <a:cs typeface="Times New Roman"/>
                <a:sym typeface="Times New Roman"/>
              </a:rPr>
              <a:t>  	</a:t>
            </a:r>
            <a:r>
              <a:rPr lang="en" sz="1100">
                <a:latin typeface="Arial"/>
                <a:ea typeface="Arial"/>
                <a:cs typeface="Arial"/>
                <a:sym typeface="Arial"/>
              </a:rPr>
              <a:t>to define a class in TypeScript, we use the class keyword</a:t>
            </a:r>
            <a:endParaRPr sz="1100">
              <a:latin typeface="Arial"/>
              <a:ea typeface="Arial"/>
              <a:cs typeface="Arial"/>
              <a:sym typeface="Arial"/>
            </a:endParaRPr>
          </a:p>
          <a:p>
            <a:pPr indent="0" lvl="0" marL="457200" rtl="0" algn="just">
              <a:spcBef>
                <a:spcPts val="0"/>
              </a:spcBef>
              <a:spcAft>
                <a:spcPts val="0"/>
              </a:spcAft>
              <a:buNone/>
            </a:pPr>
            <a:r>
              <a:rPr lang="en" sz="1100">
                <a:latin typeface="Arial"/>
                <a:ea typeface="Arial"/>
                <a:cs typeface="Arial"/>
                <a:sym typeface="Arial"/>
              </a:rPr>
              <a:t>·</a:t>
            </a:r>
            <a:r>
              <a:rPr lang="en" sz="600">
                <a:latin typeface="Times New Roman"/>
                <a:ea typeface="Times New Roman"/>
                <a:cs typeface="Times New Roman"/>
                <a:sym typeface="Times New Roman"/>
              </a:rPr>
              <a:t>  	</a:t>
            </a:r>
            <a:r>
              <a:rPr lang="en" sz="1100">
                <a:latin typeface="Arial"/>
                <a:ea typeface="Arial"/>
                <a:cs typeface="Arial"/>
                <a:sym typeface="Arial"/>
              </a:rPr>
              <a:t>Inside the class it define properties and methods that belong to that class</a:t>
            </a:r>
            <a:endParaRPr sz="1100">
              <a:latin typeface="Arial"/>
              <a:ea typeface="Arial"/>
              <a:cs typeface="Arial"/>
              <a:sym typeface="Arial"/>
            </a:endParaRPr>
          </a:p>
          <a:p>
            <a:pPr indent="0" lvl="0" marL="457200" rtl="0" algn="just">
              <a:spcBef>
                <a:spcPts val="0"/>
              </a:spcBef>
              <a:spcAft>
                <a:spcPts val="0"/>
              </a:spcAft>
              <a:buNone/>
            </a:pPr>
            <a:r>
              <a:rPr lang="en" sz="1100">
                <a:latin typeface="Arial"/>
                <a:ea typeface="Arial"/>
                <a:cs typeface="Arial"/>
                <a:sym typeface="Arial"/>
              </a:rPr>
              <a:t>·</a:t>
            </a:r>
            <a:r>
              <a:rPr lang="en" sz="600">
                <a:latin typeface="Times New Roman"/>
                <a:ea typeface="Times New Roman"/>
                <a:cs typeface="Times New Roman"/>
                <a:sym typeface="Times New Roman"/>
              </a:rPr>
              <a:t>  	</a:t>
            </a:r>
            <a:r>
              <a:rPr lang="en" sz="1100">
                <a:latin typeface="Arial"/>
                <a:ea typeface="Arial"/>
                <a:cs typeface="Arial"/>
                <a:sym typeface="Arial"/>
              </a:rPr>
              <a:t>Properties can have types, allows to catch type-related errors at compile-time instead of runtime.</a:t>
            </a:r>
            <a:endParaRPr sz="1100">
              <a:latin typeface="Arial"/>
              <a:ea typeface="Arial"/>
              <a:cs typeface="Arial"/>
              <a:sym typeface="Arial"/>
            </a:endParaRPr>
          </a:p>
          <a:p>
            <a:pPr indent="0" lvl="0" marL="457200" rtl="0" algn="just">
              <a:spcBef>
                <a:spcPts val="0"/>
              </a:spcBef>
              <a:spcAft>
                <a:spcPts val="0"/>
              </a:spcAft>
              <a:buNone/>
            </a:pPr>
            <a:r>
              <a:rPr lang="en" sz="1100">
                <a:latin typeface="Arial"/>
                <a:ea typeface="Arial"/>
                <a:cs typeface="Arial"/>
                <a:sym typeface="Arial"/>
              </a:rPr>
              <a:t>·</a:t>
            </a:r>
            <a:r>
              <a:rPr lang="en" sz="600">
                <a:latin typeface="Times New Roman"/>
                <a:ea typeface="Times New Roman"/>
                <a:cs typeface="Times New Roman"/>
                <a:sym typeface="Times New Roman"/>
              </a:rPr>
              <a:t>  	</a:t>
            </a:r>
            <a:r>
              <a:rPr lang="en" sz="1100">
                <a:latin typeface="Arial"/>
                <a:ea typeface="Arial"/>
                <a:cs typeface="Arial"/>
                <a:sym typeface="Arial"/>
              </a:rPr>
              <a:t>define </a:t>
            </a:r>
            <a:r>
              <a:rPr b="1" lang="en" sz="1100">
                <a:latin typeface="Arial"/>
                <a:ea typeface="Arial"/>
                <a:cs typeface="Arial"/>
                <a:sym typeface="Arial"/>
              </a:rPr>
              <a:t>access modifiers</a:t>
            </a:r>
            <a:r>
              <a:rPr lang="en" sz="1100">
                <a:latin typeface="Arial"/>
                <a:ea typeface="Arial"/>
                <a:cs typeface="Arial"/>
                <a:sym typeface="Arial"/>
              </a:rPr>
              <a:t> like public, private, and protected.</a:t>
            </a:r>
            <a:endParaRPr sz="1100">
              <a:latin typeface="Arial"/>
              <a:ea typeface="Arial"/>
              <a:cs typeface="Arial"/>
              <a:sym typeface="Arial"/>
            </a:endParaRPr>
          </a:p>
          <a:p>
            <a:pPr indent="0" lvl="0" marL="457200" rtl="0" algn="just">
              <a:spcBef>
                <a:spcPts val="0"/>
              </a:spcBef>
              <a:spcAft>
                <a:spcPts val="0"/>
              </a:spcAft>
              <a:buNone/>
            </a:pPr>
            <a:r>
              <a:rPr lang="en" sz="1100">
                <a:latin typeface="Arial"/>
                <a:ea typeface="Arial"/>
                <a:cs typeface="Arial"/>
                <a:sym typeface="Arial"/>
              </a:rPr>
              <a:t>·</a:t>
            </a:r>
            <a:r>
              <a:rPr lang="en" sz="600">
                <a:latin typeface="Times New Roman"/>
                <a:ea typeface="Times New Roman"/>
                <a:cs typeface="Times New Roman"/>
                <a:sym typeface="Times New Roman"/>
              </a:rPr>
              <a:t>  	</a:t>
            </a:r>
            <a:r>
              <a:rPr lang="en" sz="1100">
                <a:latin typeface="Arial"/>
                <a:ea typeface="Arial"/>
                <a:cs typeface="Arial"/>
                <a:sym typeface="Arial"/>
              </a:rPr>
              <a:t>TypeScript supports </a:t>
            </a:r>
            <a:r>
              <a:rPr b="1" lang="en" sz="1100">
                <a:latin typeface="Arial"/>
                <a:ea typeface="Arial"/>
                <a:cs typeface="Arial"/>
                <a:sym typeface="Arial"/>
              </a:rPr>
              <a:t>inheritance, reuse it’s methods and properties</a:t>
            </a:r>
            <a:endParaRPr b="1"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pic>
        <p:nvPicPr>
          <p:cNvPr id="154" name="Google Shape;154;p15"/>
          <p:cNvPicPr preferRelativeResize="0"/>
          <p:nvPr/>
        </p:nvPicPr>
        <p:blipFill>
          <a:blip r:embed="rId3">
            <a:alphaModFix/>
          </a:blip>
          <a:stretch>
            <a:fillRect/>
          </a:stretch>
        </p:blipFill>
        <p:spPr>
          <a:xfrm>
            <a:off x="6615175" y="1239400"/>
            <a:ext cx="2238750" cy="1097700"/>
          </a:xfrm>
          <a:prstGeom prst="rect">
            <a:avLst/>
          </a:prstGeom>
          <a:noFill/>
          <a:ln>
            <a:noFill/>
          </a:ln>
        </p:spPr>
      </p:pic>
      <p:pic>
        <p:nvPicPr>
          <p:cNvPr id="155" name="Google Shape;155;p15"/>
          <p:cNvPicPr preferRelativeResize="0"/>
          <p:nvPr/>
        </p:nvPicPr>
        <p:blipFill>
          <a:blip r:embed="rId4">
            <a:alphaModFix/>
          </a:blip>
          <a:stretch>
            <a:fillRect/>
          </a:stretch>
        </p:blipFill>
        <p:spPr>
          <a:xfrm>
            <a:off x="6615175" y="2483775"/>
            <a:ext cx="2238750" cy="2301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Generics</a:t>
            </a:r>
            <a:endParaRPr/>
          </a:p>
        </p:txBody>
      </p:sp>
      <p:sp>
        <p:nvSpPr>
          <p:cNvPr id="161" name="Google Shape;161;p16"/>
          <p:cNvSpPr txBox="1"/>
          <p:nvPr>
            <p:ph idx="1" type="body"/>
          </p:nvPr>
        </p:nvSpPr>
        <p:spPr>
          <a:xfrm>
            <a:off x="1297500" y="909950"/>
            <a:ext cx="7038900" cy="59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Generics allow creating 'type variables' which can be used to create classes, functions &amp; type aliases that don't need to explicitly define the types that they use.</a:t>
            </a:r>
            <a:endParaRPr/>
          </a:p>
        </p:txBody>
      </p:sp>
      <p:sp>
        <p:nvSpPr>
          <p:cNvPr id="162" name="Google Shape;162;p16"/>
          <p:cNvSpPr txBox="1"/>
          <p:nvPr/>
        </p:nvSpPr>
        <p:spPr>
          <a:xfrm>
            <a:off x="4202975" y="2032450"/>
            <a:ext cx="4438500" cy="2320500"/>
          </a:xfrm>
          <a:prstGeom prst="rect">
            <a:avLst/>
          </a:prstGeom>
          <a:solidFill>
            <a:srgbClr val="1F1F1F"/>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highlight>
                  <a:srgbClr val="1F1F1F"/>
                </a:highlight>
                <a:latin typeface="Courier New"/>
                <a:ea typeface="Courier New"/>
                <a:cs typeface="Courier New"/>
                <a:sym typeface="Courier New"/>
              </a:rPr>
              <a:t>function</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echo3</a:t>
            </a:r>
            <a:r>
              <a:rPr lang="en" sz="1050">
                <a:solidFill>
                  <a:srgbClr val="CCCCCC"/>
                </a:solidFill>
                <a:highlight>
                  <a:srgbClr val="1F1F1F"/>
                </a:highlight>
                <a:latin typeface="Courier New"/>
                <a:ea typeface="Courier New"/>
                <a:cs typeface="Courier New"/>
                <a:sym typeface="Courier New"/>
              </a:rPr>
              <a:t>&lt;</a:t>
            </a:r>
            <a:r>
              <a:rPr lang="en" sz="1050">
                <a:solidFill>
                  <a:srgbClr val="4EC9B0"/>
                </a:solidFill>
                <a:highlight>
                  <a:srgbClr val="1F1F1F"/>
                </a:highlight>
                <a:latin typeface="Courier New"/>
                <a:ea typeface="Courier New"/>
                <a:cs typeface="Courier New"/>
                <a:sym typeface="Courier New"/>
              </a:rPr>
              <a:t>T</a:t>
            </a:r>
            <a:r>
              <a:rPr lang="en" sz="1050">
                <a:solidFill>
                  <a:srgbClr val="CCCCCC"/>
                </a:solidFill>
                <a:highlight>
                  <a:srgbClr val="1F1F1F"/>
                </a:highlight>
                <a:latin typeface="Courier New"/>
                <a:ea typeface="Courier New"/>
                <a:cs typeface="Courier New"/>
                <a:sym typeface="Courier New"/>
              </a:rPr>
              <a:t>&gt;(</a:t>
            </a:r>
            <a:r>
              <a:rPr lang="en" sz="1050">
                <a:solidFill>
                  <a:srgbClr val="9CDCFE"/>
                </a:solidFill>
                <a:highlight>
                  <a:srgbClr val="1F1F1F"/>
                </a:highlight>
                <a:latin typeface="Courier New"/>
                <a:ea typeface="Courier New"/>
                <a:cs typeface="Courier New"/>
                <a:sym typeface="Courier New"/>
              </a:rPr>
              <a:t>input</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T</a:t>
            </a:r>
            <a:r>
              <a:rPr lang="en" sz="1050">
                <a:solidFill>
                  <a:srgbClr val="CCCCCC"/>
                </a:solidFill>
                <a:highlight>
                  <a:srgbClr val="1F1F1F"/>
                </a:highlight>
                <a:latin typeface="Courier New"/>
                <a:ea typeface="Courier New"/>
                <a:cs typeface="Courier New"/>
                <a:sym typeface="Courier New"/>
              </a:rPr>
              <a:t>)</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input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console</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log</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echo3</a:t>
            </a:r>
            <a:r>
              <a:rPr lang="en" sz="1050">
                <a:solidFill>
                  <a:srgbClr val="CCCCCC"/>
                </a:solidFill>
                <a:highlight>
                  <a:srgbClr val="1F1F1F"/>
                </a:highlight>
                <a:latin typeface="Courier New"/>
                <a:ea typeface="Courier New"/>
                <a:cs typeface="Courier New"/>
                <a:sym typeface="Courier New"/>
              </a:rPr>
              <a:t>&lt;</a:t>
            </a:r>
            <a:r>
              <a:rPr lang="en" sz="1050">
                <a:solidFill>
                  <a:srgbClr val="4EC9B0"/>
                </a:solidFill>
                <a:highlight>
                  <a:srgbClr val="1F1F1F"/>
                </a:highlight>
                <a:latin typeface="Courier New"/>
                <a:ea typeface="Courier New"/>
                <a:cs typeface="Courier New"/>
                <a:sym typeface="Courier New"/>
              </a:rPr>
              <a:t>boolean</a:t>
            </a:r>
            <a:r>
              <a:rPr lang="en" sz="1050">
                <a:solidFill>
                  <a:srgbClr val="CCCCCC"/>
                </a:solidFill>
                <a:highlight>
                  <a:srgbClr val="1F1F1F"/>
                </a:highlight>
                <a:latin typeface="Courier New"/>
                <a:ea typeface="Courier New"/>
                <a:cs typeface="Courier New"/>
                <a:sym typeface="Courier New"/>
              </a:rPr>
              <a:t>&gt;(</a:t>
            </a:r>
            <a:r>
              <a:rPr lang="en" sz="1050">
                <a:solidFill>
                  <a:srgbClr val="569CD6"/>
                </a:solidFill>
                <a:highlight>
                  <a:srgbClr val="1F1F1F"/>
                </a:highlight>
                <a:latin typeface="Courier New"/>
                <a:ea typeface="Courier New"/>
                <a:cs typeface="Courier New"/>
                <a:sym typeface="Courier New"/>
              </a:rPr>
              <a:t>true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console</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log</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echo3</a:t>
            </a:r>
            <a:r>
              <a:rPr lang="en" sz="1050">
                <a:solidFill>
                  <a:srgbClr val="CCCCCC"/>
                </a:solidFill>
                <a:highlight>
                  <a:srgbClr val="1F1F1F"/>
                </a:highlight>
                <a:latin typeface="Courier New"/>
                <a:ea typeface="Courier New"/>
                <a:cs typeface="Courier New"/>
                <a:sym typeface="Courier New"/>
              </a:rPr>
              <a:t>&lt;</a:t>
            </a:r>
            <a:r>
              <a:rPr lang="en" sz="1050">
                <a:solidFill>
                  <a:srgbClr val="4EC9B0"/>
                </a:solidFill>
                <a:highlight>
                  <a:srgbClr val="1F1F1F"/>
                </a:highlight>
                <a:latin typeface="Courier New"/>
                <a:ea typeface="Courier New"/>
                <a:cs typeface="Courier New"/>
                <a:sym typeface="Courier New"/>
              </a:rPr>
              <a:t>string</a:t>
            </a:r>
            <a:r>
              <a:rPr lang="en" sz="1050">
                <a:solidFill>
                  <a:srgbClr val="CCCCCC"/>
                </a:solidFill>
                <a:highlight>
                  <a:srgbClr val="1F1F1F"/>
                </a:highlight>
                <a:latin typeface="Courier New"/>
                <a:ea typeface="Courier New"/>
                <a:cs typeface="Courier New"/>
                <a:sym typeface="Courier New"/>
              </a:rPr>
              <a:t>&gt;(</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F1F1F"/>
                </a:highlight>
                <a:latin typeface="Courier New"/>
                <a:ea typeface="Courier New"/>
                <a:cs typeface="Courier New"/>
                <a:sym typeface="Courier New"/>
              </a:rPr>
              <a:t>function</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createPair</a:t>
            </a:r>
            <a:r>
              <a:rPr lang="en" sz="1050">
                <a:solidFill>
                  <a:srgbClr val="CCCCCC"/>
                </a:solidFill>
                <a:highlight>
                  <a:srgbClr val="1F1F1F"/>
                </a:highlight>
                <a:latin typeface="Courier New"/>
                <a:ea typeface="Courier New"/>
                <a:cs typeface="Courier New"/>
                <a:sym typeface="Courier New"/>
              </a:rPr>
              <a:t>&lt;</a:t>
            </a:r>
            <a:r>
              <a:rPr lang="en" sz="1050">
                <a:solidFill>
                  <a:srgbClr val="4EC9B0"/>
                </a:solidFill>
                <a:highlight>
                  <a:srgbClr val="1F1F1F"/>
                </a:highlight>
                <a:latin typeface="Courier New"/>
                <a:ea typeface="Courier New"/>
                <a:cs typeface="Courier New"/>
                <a:sym typeface="Courier New"/>
              </a:rPr>
              <a:t>S</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T</a:t>
            </a:r>
            <a:r>
              <a:rPr lang="en" sz="1050">
                <a:solidFill>
                  <a:srgbClr val="CCCCCC"/>
                </a:solidFill>
                <a:highlight>
                  <a:srgbClr val="1F1F1F"/>
                </a:highlight>
                <a:latin typeface="Courier New"/>
                <a:ea typeface="Courier New"/>
                <a:cs typeface="Courier New"/>
                <a:sym typeface="Courier New"/>
              </a:rPr>
              <a:t>&gt;(</a:t>
            </a:r>
            <a:r>
              <a:rPr lang="en" sz="1050">
                <a:solidFill>
                  <a:srgbClr val="9CDCFE"/>
                </a:solidFill>
                <a:highlight>
                  <a:srgbClr val="1F1F1F"/>
                </a:highlight>
                <a:latin typeface="Courier New"/>
                <a:ea typeface="Courier New"/>
                <a:cs typeface="Courier New"/>
                <a:sym typeface="Courier New"/>
              </a:rPr>
              <a:t>v1</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S</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v2</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T</a:t>
            </a:r>
            <a:r>
              <a:rPr lang="en" sz="1050">
                <a:solidFill>
                  <a:srgbClr val="CCCCCC"/>
                </a:solidFill>
                <a:highlight>
                  <a:srgbClr val="1F1F1F"/>
                </a:highlight>
                <a:latin typeface="Courier New"/>
                <a:ea typeface="Courier New"/>
                <a:cs typeface="Courier New"/>
                <a:sym typeface="Courier New"/>
              </a:rPr>
              <a:t>)</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S</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v1</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v2</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console</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log</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createPair</a:t>
            </a:r>
            <a:r>
              <a:rPr lang="en" sz="1050">
                <a:solidFill>
                  <a:srgbClr val="CCCCCC"/>
                </a:solidFill>
                <a:highlight>
                  <a:srgbClr val="1F1F1F"/>
                </a:highlight>
                <a:latin typeface="Courier New"/>
                <a:ea typeface="Courier New"/>
                <a:cs typeface="Courier New"/>
                <a:sym typeface="Courier New"/>
              </a:rPr>
              <a:t>&lt;</a:t>
            </a:r>
            <a:r>
              <a:rPr lang="en" sz="1050">
                <a:solidFill>
                  <a:srgbClr val="4EC9B0"/>
                </a:solidFill>
                <a:highlight>
                  <a:srgbClr val="1F1F1F"/>
                </a:highlight>
                <a:latin typeface="Courier New"/>
                <a:ea typeface="Courier New"/>
                <a:cs typeface="Courier New"/>
                <a:sym typeface="Courier New"/>
              </a:rPr>
              <a:t>string</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number</a:t>
            </a:r>
            <a:r>
              <a:rPr lang="en" sz="1050">
                <a:solidFill>
                  <a:srgbClr val="CCCCCC"/>
                </a:solidFill>
                <a:highlight>
                  <a:srgbClr val="1F1F1F"/>
                </a:highlight>
                <a:latin typeface="Courier New"/>
                <a:ea typeface="Courier New"/>
                <a:cs typeface="Courier New"/>
                <a:sym typeface="Courier New"/>
              </a:rPr>
              <a:t>&gt;(</a:t>
            </a:r>
            <a:r>
              <a:rPr lang="en" sz="1050">
                <a:solidFill>
                  <a:srgbClr val="CE9178"/>
                </a:solidFill>
                <a:highlight>
                  <a:srgbClr val="1F1F1F"/>
                </a:highlight>
                <a:latin typeface="Courier New"/>
                <a:ea typeface="Courier New"/>
                <a:cs typeface="Courier New"/>
                <a:sym typeface="Courier New"/>
              </a:rPr>
              <a:t>'car'</a:t>
            </a:r>
            <a:r>
              <a:rPr lang="en" sz="1050">
                <a:solidFill>
                  <a:srgbClr val="CCCCCC"/>
                </a:solidFill>
                <a:highlight>
                  <a:srgbClr val="1F1F1F"/>
                </a:highlight>
                <a:latin typeface="Courier New"/>
                <a:ea typeface="Courier New"/>
                <a:cs typeface="Courier New"/>
                <a:sym typeface="Courier New"/>
              </a:rPr>
              <a:t>, </a:t>
            </a:r>
            <a:r>
              <a:rPr lang="en" sz="1050">
                <a:solidFill>
                  <a:srgbClr val="B5CEA8"/>
                </a:solidFill>
                <a:highlight>
                  <a:srgbClr val="1F1F1F"/>
                </a:highlight>
                <a:latin typeface="Courier New"/>
                <a:ea typeface="Courier New"/>
                <a:cs typeface="Courier New"/>
                <a:sym typeface="Courier New"/>
              </a:rPr>
              <a:t>42</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sp>
        <p:nvSpPr>
          <p:cNvPr id="163" name="Google Shape;163;p16"/>
          <p:cNvSpPr txBox="1"/>
          <p:nvPr/>
        </p:nvSpPr>
        <p:spPr>
          <a:xfrm>
            <a:off x="502525" y="2032600"/>
            <a:ext cx="3408600" cy="2759100"/>
          </a:xfrm>
          <a:prstGeom prst="rect">
            <a:avLst/>
          </a:prstGeom>
          <a:solidFill>
            <a:srgbClr val="1F1F1F"/>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6A9955"/>
                </a:solidFill>
                <a:highlight>
                  <a:srgbClr val="1F1F1F"/>
                </a:highlight>
                <a:latin typeface="Courier New"/>
                <a:ea typeface="Courier New"/>
                <a:cs typeface="Courier New"/>
                <a:sym typeface="Courier New"/>
              </a:rPr>
              <a:t>//specific type</a:t>
            </a:r>
            <a:endParaRPr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F1F1F"/>
                </a:highlight>
                <a:latin typeface="Courier New"/>
                <a:ea typeface="Courier New"/>
                <a:cs typeface="Courier New"/>
                <a:sym typeface="Courier New"/>
              </a:rPr>
              <a:t>function</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echo1</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arg</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number</a:t>
            </a:r>
            <a:r>
              <a:rPr lang="en" sz="1050">
                <a:solidFill>
                  <a:srgbClr val="CCCCCC"/>
                </a:solidFill>
                <a:highlight>
                  <a:srgbClr val="1F1F1F"/>
                </a:highlight>
                <a:latin typeface="Courier New"/>
                <a:ea typeface="Courier New"/>
                <a:cs typeface="Courier New"/>
                <a:sym typeface="Courier New"/>
              </a:rPr>
              <a:t>)</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number</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arg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console</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log</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echo1</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13</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highlight>
                  <a:srgbClr val="1F1F1F"/>
                </a:highlight>
                <a:latin typeface="Courier New"/>
                <a:ea typeface="Courier New"/>
                <a:cs typeface="Courier New"/>
                <a:sym typeface="Courier New"/>
              </a:rPr>
              <a:t>//using any</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F1F1F"/>
                </a:highlight>
                <a:latin typeface="Courier New"/>
                <a:ea typeface="Courier New"/>
                <a:cs typeface="Courier New"/>
                <a:sym typeface="Courier New"/>
              </a:rPr>
              <a:t>function</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echo2</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input</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any</a:t>
            </a:r>
            <a:r>
              <a:rPr lang="en" sz="1050">
                <a:solidFill>
                  <a:srgbClr val="CCCCCC"/>
                </a:solidFill>
                <a:highlight>
                  <a:srgbClr val="1F1F1F"/>
                </a:highlight>
                <a:latin typeface="Courier New"/>
                <a:ea typeface="Courier New"/>
                <a:cs typeface="Courier New"/>
                <a:sym typeface="Courier New"/>
              </a:rPr>
              <a:t>)</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any</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input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console</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log</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echo2</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20</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F1F1F"/>
                </a:highlight>
                <a:latin typeface="Courier New"/>
                <a:ea typeface="Courier New"/>
                <a:cs typeface="Courier New"/>
                <a:sym typeface="Courier New"/>
              </a:rPr>
              <a:t>console</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log</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echo2</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'hello'</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sp>
        <p:nvSpPr>
          <p:cNvPr id="164" name="Google Shape;164;p16"/>
          <p:cNvSpPr txBox="1"/>
          <p:nvPr/>
        </p:nvSpPr>
        <p:spPr>
          <a:xfrm>
            <a:off x="502525" y="1646500"/>
            <a:ext cx="1518300" cy="3861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Without Generics</a:t>
            </a:r>
            <a:endParaRPr sz="1300">
              <a:solidFill>
                <a:schemeClr val="lt1"/>
              </a:solidFill>
              <a:latin typeface="Lato"/>
              <a:ea typeface="Lato"/>
              <a:cs typeface="Lato"/>
              <a:sym typeface="Lato"/>
            </a:endParaRPr>
          </a:p>
        </p:txBody>
      </p:sp>
      <p:sp>
        <p:nvSpPr>
          <p:cNvPr id="165" name="Google Shape;165;p16"/>
          <p:cNvSpPr txBox="1"/>
          <p:nvPr/>
        </p:nvSpPr>
        <p:spPr>
          <a:xfrm>
            <a:off x="4202975" y="1646500"/>
            <a:ext cx="1518300" cy="386100"/>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Using Generics</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Array Generics</a:t>
            </a:r>
            <a:endParaRPr/>
          </a:p>
        </p:txBody>
      </p:sp>
      <p:sp>
        <p:nvSpPr>
          <p:cNvPr id="171" name="Google Shape;171;p17"/>
          <p:cNvSpPr txBox="1"/>
          <p:nvPr>
            <p:ph idx="1" type="body"/>
          </p:nvPr>
        </p:nvSpPr>
        <p:spPr>
          <a:xfrm>
            <a:off x="1297500" y="11925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Array generics use the same principle as basic generics, but are applied to an array of a type that can be defined later. Although this could be achieved by using the “any” keyword, generics will preserve what type is used after invoking the function, which allows enforcing type safety..</a:t>
            </a:r>
            <a:endParaRPr/>
          </a:p>
        </p:txBody>
      </p:sp>
      <p:pic>
        <p:nvPicPr>
          <p:cNvPr id="172" name="Google Shape;172;p17"/>
          <p:cNvPicPr preferRelativeResize="0"/>
          <p:nvPr/>
        </p:nvPicPr>
        <p:blipFill>
          <a:blip r:embed="rId3">
            <a:alphaModFix/>
          </a:blip>
          <a:stretch>
            <a:fillRect/>
          </a:stretch>
        </p:blipFill>
        <p:spPr>
          <a:xfrm>
            <a:off x="86500" y="2380325"/>
            <a:ext cx="4209735" cy="331155"/>
          </a:xfrm>
          <a:prstGeom prst="rect">
            <a:avLst/>
          </a:prstGeom>
          <a:noFill/>
          <a:ln>
            <a:noFill/>
          </a:ln>
        </p:spPr>
      </p:pic>
      <p:pic>
        <p:nvPicPr>
          <p:cNvPr id="173" name="Google Shape;173;p17"/>
          <p:cNvPicPr preferRelativeResize="0"/>
          <p:nvPr/>
        </p:nvPicPr>
        <p:blipFill>
          <a:blip r:embed="rId4">
            <a:alphaModFix/>
          </a:blip>
          <a:stretch>
            <a:fillRect/>
          </a:stretch>
        </p:blipFill>
        <p:spPr>
          <a:xfrm>
            <a:off x="4836800" y="2380325"/>
            <a:ext cx="4220700" cy="331155"/>
          </a:xfrm>
          <a:prstGeom prst="rect">
            <a:avLst/>
          </a:prstGeom>
          <a:noFill/>
          <a:ln>
            <a:noFill/>
          </a:ln>
        </p:spPr>
      </p:pic>
      <p:pic>
        <p:nvPicPr>
          <p:cNvPr id="174" name="Google Shape;174;p17"/>
          <p:cNvPicPr preferRelativeResize="0"/>
          <p:nvPr/>
        </p:nvPicPr>
        <p:blipFill>
          <a:blip r:embed="rId5">
            <a:alphaModFix/>
          </a:blip>
          <a:stretch>
            <a:fillRect/>
          </a:stretch>
        </p:blipFill>
        <p:spPr>
          <a:xfrm>
            <a:off x="3003863" y="3016580"/>
            <a:ext cx="3159864" cy="537312"/>
          </a:xfrm>
          <a:prstGeom prst="rect">
            <a:avLst/>
          </a:prstGeom>
          <a:noFill/>
          <a:ln>
            <a:noFill/>
          </a:ln>
        </p:spPr>
      </p:pic>
      <p:cxnSp>
        <p:nvCxnSpPr>
          <p:cNvPr id="175" name="Google Shape;175;p17"/>
          <p:cNvCxnSpPr>
            <a:endCxn id="174" idx="1"/>
          </p:cNvCxnSpPr>
          <p:nvPr/>
        </p:nvCxnSpPr>
        <p:spPr>
          <a:xfrm>
            <a:off x="2222963" y="2717636"/>
            <a:ext cx="780900" cy="5676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17"/>
          <p:cNvCxnSpPr>
            <a:endCxn id="174" idx="3"/>
          </p:cNvCxnSpPr>
          <p:nvPr/>
        </p:nvCxnSpPr>
        <p:spPr>
          <a:xfrm flipH="1">
            <a:off x="6163727" y="2704736"/>
            <a:ext cx="810600" cy="5805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7"/>
          <p:cNvCxnSpPr>
            <a:stCxn id="174" idx="2"/>
            <a:endCxn id="178" idx="0"/>
          </p:cNvCxnSpPr>
          <p:nvPr/>
        </p:nvCxnSpPr>
        <p:spPr>
          <a:xfrm>
            <a:off x="4583795" y="3553891"/>
            <a:ext cx="0" cy="535500"/>
          </a:xfrm>
          <a:prstGeom prst="straightConnector1">
            <a:avLst/>
          </a:prstGeom>
          <a:noFill/>
          <a:ln cap="flat" cmpd="sng" w="9525">
            <a:solidFill>
              <a:schemeClr val="dk2"/>
            </a:solidFill>
            <a:prstDash val="solid"/>
            <a:round/>
            <a:headEnd len="med" w="med" type="none"/>
            <a:tailEnd len="med" w="med" type="triangle"/>
          </a:ln>
        </p:spPr>
      </p:cxnSp>
      <p:pic>
        <p:nvPicPr>
          <p:cNvPr id="179" name="Google Shape;179;p17"/>
          <p:cNvPicPr preferRelativeResize="0"/>
          <p:nvPr/>
        </p:nvPicPr>
        <p:blipFill>
          <a:blip r:embed="rId6">
            <a:alphaModFix/>
          </a:blip>
          <a:stretch>
            <a:fillRect/>
          </a:stretch>
        </p:blipFill>
        <p:spPr>
          <a:xfrm>
            <a:off x="2754338" y="4103725"/>
            <a:ext cx="3658922" cy="39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Utility</a:t>
            </a:r>
            <a:r>
              <a:rPr lang="en"/>
              <a:t> Types</a:t>
            </a:r>
            <a:endParaRPr/>
          </a:p>
        </p:txBody>
      </p:sp>
      <p:sp>
        <p:nvSpPr>
          <p:cNvPr id="185" name="Google Shape;185;p18"/>
          <p:cNvSpPr txBox="1"/>
          <p:nvPr>
            <p:ph idx="1" type="body"/>
          </p:nvPr>
        </p:nvSpPr>
        <p:spPr>
          <a:xfrm>
            <a:off x="389000" y="393750"/>
            <a:ext cx="8594700" cy="4317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TypeScript utility types are built-in tools that help simplify working with types in TypeScript. They offer shortcuts for common type transformations like making properties optional, extracting certain properties, or filtering out specific types.</a:t>
            </a:r>
            <a:endParaRPr/>
          </a:p>
          <a:p>
            <a:pPr indent="-304958" lvl="0" marL="457200" rtl="0" algn="l">
              <a:spcBef>
                <a:spcPts val="1200"/>
              </a:spcBef>
              <a:spcAft>
                <a:spcPts val="0"/>
              </a:spcAft>
              <a:buSzPct val="100000"/>
              <a:buAutoNum type="arabicPeriod"/>
            </a:pPr>
            <a:r>
              <a:rPr lang="en"/>
              <a:t>Partial: Partial changes all the properties in an object to be optional. Partial&lt;T&gt;</a:t>
            </a:r>
            <a:endParaRPr/>
          </a:p>
          <a:p>
            <a:pPr indent="-304958" lvl="0" marL="457200" rtl="0" algn="l">
              <a:spcBef>
                <a:spcPts val="0"/>
              </a:spcBef>
              <a:spcAft>
                <a:spcPts val="0"/>
              </a:spcAft>
              <a:buSzPct val="100000"/>
              <a:buAutoNum type="arabicPeriod"/>
            </a:pPr>
            <a:r>
              <a:rPr lang="en"/>
              <a:t>Required: Required changes all the properties in an object to be required. Required&lt;T&gt;</a:t>
            </a:r>
            <a:endParaRPr/>
          </a:p>
          <a:p>
            <a:pPr indent="-304958" lvl="0" marL="457200" rtl="0" algn="l">
              <a:spcBef>
                <a:spcPts val="0"/>
              </a:spcBef>
              <a:spcAft>
                <a:spcPts val="0"/>
              </a:spcAft>
              <a:buSzPct val="100000"/>
              <a:buAutoNum type="arabicPeriod"/>
            </a:pPr>
            <a:r>
              <a:rPr lang="en"/>
              <a:t>Record: Record is a shortcut to defining an object type with a specific key type and value type. Read&lt;T&gt;</a:t>
            </a:r>
            <a:endParaRPr/>
          </a:p>
          <a:p>
            <a:pPr indent="-304958" lvl="0" marL="457200" rtl="0" algn="l">
              <a:spcBef>
                <a:spcPts val="0"/>
              </a:spcBef>
              <a:spcAft>
                <a:spcPts val="0"/>
              </a:spcAft>
              <a:buSzPct val="100000"/>
              <a:buAutoNum type="arabicPeriod"/>
            </a:pPr>
            <a:r>
              <a:rPr lang="en"/>
              <a:t>Omit: Omit removes keys from an object type.</a:t>
            </a:r>
            <a:endParaRPr/>
          </a:p>
          <a:p>
            <a:pPr indent="-304958" lvl="0" marL="457200" rtl="0" algn="l">
              <a:spcBef>
                <a:spcPts val="0"/>
              </a:spcBef>
              <a:spcAft>
                <a:spcPts val="0"/>
              </a:spcAft>
              <a:buSzPct val="100000"/>
              <a:buAutoNum type="arabicPeriod"/>
            </a:pPr>
            <a:r>
              <a:rPr lang="en"/>
              <a:t>Pick: Pick allows to select properties from an existing </a:t>
            </a:r>
            <a:r>
              <a:rPr lang="en"/>
              <a:t>type</a:t>
            </a:r>
            <a:r>
              <a:rPr lang="en"/>
              <a:t>.</a:t>
            </a:r>
            <a:endParaRPr/>
          </a:p>
          <a:p>
            <a:pPr indent="-304958" lvl="0" marL="457200" rtl="0" algn="l">
              <a:spcBef>
                <a:spcPts val="0"/>
              </a:spcBef>
              <a:spcAft>
                <a:spcPts val="0"/>
              </a:spcAft>
              <a:buSzPct val="100000"/>
              <a:buAutoNum type="arabicPeriod"/>
            </a:pPr>
            <a:r>
              <a:rPr lang="en"/>
              <a:t>Exclude: Exclude removes types from a union.</a:t>
            </a:r>
            <a:endParaRPr/>
          </a:p>
          <a:p>
            <a:pPr indent="-304958" lvl="0" marL="457200" rtl="0" algn="l">
              <a:spcBef>
                <a:spcPts val="0"/>
              </a:spcBef>
              <a:spcAft>
                <a:spcPts val="0"/>
              </a:spcAft>
              <a:buSzPct val="100000"/>
              <a:buAutoNum type="arabicPeriod"/>
            </a:pPr>
            <a:r>
              <a:rPr lang="en"/>
              <a:t>ReturnType:Constructs a type consisting of the return type of function Type.</a:t>
            </a:r>
            <a:endParaRPr/>
          </a:p>
          <a:p>
            <a:pPr indent="-304958" lvl="0" marL="457200" rtl="0" algn="l">
              <a:spcBef>
                <a:spcPts val="0"/>
              </a:spcBef>
              <a:spcAft>
                <a:spcPts val="0"/>
              </a:spcAft>
              <a:buSzPct val="100000"/>
              <a:buAutoNum type="arabicPeriod"/>
            </a:pPr>
            <a:r>
              <a:rPr lang="en"/>
              <a:t>Parameters Type : takes the parameters or arguments of a function and create a new type based off them.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6" name="Google Shape;186;p18"/>
          <p:cNvPicPr preferRelativeResize="0"/>
          <p:nvPr/>
        </p:nvPicPr>
        <p:blipFill>
          <a:blip r:embed="rId3">
            <a:alphaModFix/>
          </a:blip>
          <a:stretch>
            <a:fillRect/>
          </a:stretch>
        </p:blipFill>
        <p:spPr>
          <a:xfrm>
            <a:off x="999500" y="2788538"/>
            <a:ext cx="2826174" cy="875475"/>
          </a:xfrm>
          <a:prstGeom prst="rect">
            <a:avLst/>
          </a:prstGeom>
          <a:noFill/>
          <a:ln>
            <a:noFill/>
          </a:ln>
        </p:spPr>
      </p:pic>
      <p:pic>
        <p:nvPicPr>
          <p:cNvPr id="187" name="Google Shape;187;p18"/>
          <p:cNvPicPr preferRelativeResize="0"/>
          <p:nvPr/>
        </p:nvPicPr>
        <p:blipFill rotWithShape="1">
          <a:blip r:embed="rId4">
            <a:alphaModFix/>
          </a:blip>
          <a:srcRect b="23940" l="0" r="0" t="-23940"/>
          <a:stretch/>
        </p:blipFill>
        <p:spPr>
          <a:xfrm>
            <a:off x="3954300" y="2670275"/>
            <a:ext cx="2254476" cy="802225"/>
          </a:xfrm>
          <a:prstGeom prst="rect">
            <a:avLst/>
          </a:prstGeom>
          <a:noFill/>
          <a:ln>
            <a:noFill/>
          </a:ln>
        </p:spPr>
      </p:pic>
      <p:pic>
        <p:nvPicPr>
          <p:cNvPr id="188" name="Google Shape;188;p18"/>
          <p:cNvPicPr preferRelativeResize="0"/>
          <p:nvPr/>
        </p:nvPicPr>
        <p:blipFill>
          <a:blip r:embed="rId5">
            <a:alphaModFix/>
          </a:blip>
          <a:stretch>
            <a:fillRect/>
          </a:stretch>
        </p:blipFill>
        <p:spPr>
          <a:xfrm>
            <a:off x="389000" y="3797425"/>
            <a:ext cx="2835700" cy="645080"/>
          </a:xfrm>
          <a:prstGeom prst="rect">
            <a:avLst/>
          </a:prstGeom>
          <a:noFill/>
          <a:ln>
            <a:noFill/>
          </a:ln>
        </p:spPr>
      </p:pic>
      <p:pic>
        <p:nvPicPr>
          <p:cNvPr id="189" name="Google Shape;189;p18"/>
          <p:cNvPicPr preferRelativeResize="0"/>
          <p:nvPr/>
        </p:nvPicPr>
        <p:blipFill>
          <a:blip r:embed="rId6">
            <a:alphaModFix/>
          </a:blip>
          <a:stretch>
            <a:fillRect/>
          </a:stretch>
        </p:blipFill>
        <p:spPr>
          <a:xfrm>
            <a:off x="3382200" y="3612800"/>
            <a:ext cx="2136926" cy="987605"/>
          </a:xfrm>
          <a:prstGeom prst="rect">
            <a:avLst/>
          </a:prstGeom>
          <a:noFill/>
          <a:ln>
            <a:noFill/>
          </a:ln>
        </p:spPr>
      </p:pic>
      <p:pic>
        <p:nvPicPr>
          <p:cNvPr id="190" name="Google Shape;190;p18"/>
          <p:cNvPicPr preferRelativeResize="0"/>
          <p:nvPr/>
        </p:nvPicPr>
        <p:blipFill>
          <a:blip r:embed="rId7">
            <a:alphaModFix/>
          </a:blip>
          <a:stretch>
            <a:fillRect/>
          </a:stretch>
        </p:blipFill>
        <p:spPr>
          <a:xfrm>
            <a:off x="5725250" y="3663988"/>
            <a:ext cx="2136924" cy="457468"/>
          </a:xfrm>
          <a:prstGeom prst="rect">
            <a:avLst/>
          </a:prstGeom>
          <a:noFill/>
          <a:ln>
            <a:noFill/>
          </a:ln>
        </p:spPr>
      </p:pic>
      <p:pic>
        <p:nvPicPr>
          <p:cNvPr id="191" name="Google Shape;191;p18"/>
          <p:cNvPicPr preferRelativeResize="0"/>
          <p:nvPr/>
        </p:nvPicPr>
        <p:blipFill>
          <a:blip r:embed="rId8">
            <a:alphaModFix/>
          </a:blip>
          <a:stretch>
            <a:fillRect/>
          </a:stretch>
        </p:blipFill>
        <p:spPr>
          <a:xfrm>
            <a:off x="6846575" y="1783749"/>
            <a:ext cx="2136926" cy="519353"/>
          </a:xfrm>
          <a:prstGeom prst="rect">
            <a:avLst/>
          </a:prstGeom>
          <a:noFill/>
          <a:ln>
            <a:noFill/>
          </a:ln>
        </p:spPr>
      </p:pic>
      <p:pic>
        <p:nvPicPr>
          <p:cNvPr id="192" name="Google Shape;192;p18"/>
          <p:cNvPicPr preferRelativeResize="0"/>
          <p:nvPr/>
        </p:nvPicPr>
        <p:blipFill>
          <a:blip r:embed="rId9">
            <a:alphaModFix/>
          </a:blip>
          <a:stretch>
            <a:fillRect/>
          </a:stretch>
        </p:blipFill>
        <p:spPr>
          <a:xfrm>
            <a:off x="6337401" y="2714514"/>
            <a:ext cx="2681451" cy="71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Casting</a:t>
            </a:r>
            <a:endParaRPr/>
          </a:p>
        </p:txBody>
      </p:sp>
      <p:sp>
        <p:nvSpPr>
          <p:cNvPr id="198" name="Google Shape;198;p19"/>
          <p:cNvSpPr txBox="1"/>
          <p:nvPr>
            <p:ph idx="1" type="body"/>
          </p:nvPr>
        </p:nvSpPr>
        <p:spPr>
          <a:xfrm>
            <a:off x="436925" y="946125"/>
            <a:ext cx="7899600" cy="353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Type Assertions:</a:t>
            </a:r>
            <a:endParaRPr/>
          </a:p>
          <a:p>
            <a:pPr indent="-298450" lvl="1" marL="914400" rtl="0" algn="l">
              <a:spcBef>
                <a:spcPts val="0"/>
              </a:spcBef>
              <a:spcAft>
                <a:spcPts val="0"/>
              </a:spcAft>
              <a:buSzPts val="1100"/>
              <a:buChar char="○"/>
            </a:pPr>
            <a:r>
              <a:rPr lang="en"/>
              <a:t>Syntax: either us the “as” keyword or specify datatype like this = &lt;dataype&gt; value</a:t>
            </a:r>
            <a:endParaRPr/>
          </a:p>
          <a:p>
            <a:pPr indent="-298450" lvl="1" marL="914400" rtl="0" algn="l">
              <a:spcBef>
                <a:spcPts val="0"/>
              </a:spcBef>
              <a:spcAft>
                <a:spcPts val="0"/>
              </a:spcAft>
              <a:buSzPts val="1100"/>
              <a:buChar char="○"/>
            </a:pPr>
            <a:r>
              <a:rPr lang="en"/>
              <a:t>Only works with assertions</a:t>
            </a:r>
            <a:endParaRPr/>
          </a:p>
          <a:p>
            <a:pPr indent="-298450" lvl="1" marL="914400" rtl="0" algn="l">
              <a:spcBef>
                <a:spcPts val="0"/>
              </a:spcBef>
              <a:spcAft>
                <a:spcPts val="0"/>
              </a:spcAft>
              <a:buSzPts val="1100"/>
              <a:buChar char="○"/>
            </a:pPr>
            <a:r>
              <a:rPr lang="en"/>
              <a:t>Type conversion with assertion will give an error</a:t>
            </a:r>
            <a:endParaRPr/>
          </a:p>
          <a:p>
            <a:pPr indent="-298450" lvl="1" marL="914400" rtl="0" algn="l">
              <a:spcBef>
                <a:spcPts val="0"/>
              </a:spcBef>
              <a:spcAft>
                <a:spcPts val="0"/>
              </a:spcAft>
              <a:buSzPts val="1100"/>
              <a:buChar char="○"/>
            </a:pPr>
            <a:r>
              <a:rPr lang="en"/>
              <a:t>Happens during runtime, therefore is more efficient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Type Conversion:</a:t>
            </a:r>
            <a:endParaRPr/>
          </a:p>
          <a:p>
            <a:pPr indent="-298450" lvl="1" marL="914400" rtl="0" algn="l">
              <a:spcBef>
                <a:spcPts val="0"/>
              </a:spcBef>
              <a:spcAft>
                <a:spcPts val="0"/>
              </a:spcAft>
              <a:buSzPts val="1100"/>
              <a:buChar char="○"/>
            </a:pPr>
            <a:r>
              <a:rPr lang="en"/>
              <a:t>Has to be done beforehand, therefore is less efficient.</a:t>
            </a:r>
            <a:endParaRPr/>
          </a:p>
        </p:txBody>
      </p:sp>
      <p:pic>
        <p:nvPicPr>
          <p:cNvPr id="199" name="Google Shape;199;p19"/>
          <p:cNvPicPr preferRelativeResize="0"/>
          <p:nvPr/>
        </p:nvPicPr>
        <p:blipFill rotWithShape="1">
          <a:blip r:embed="rId3">
            <a:alphaModFix/>
          </a:blip>
          <a:srcRect b="0" l="7295" r="0" t="0"/>
          <a:stretch/>
        </p:blipFill>
        <p:spPr>
          <a:xfrm>
            <a:off x="376725" y="2197716"/>
            <a:ext cx="4496425" cy="663134"/>
          </a:xfrm>
          <a:prstGeom prst="rect">
            <a:avLst/>
          </a:prstGeom>
          <a:noFill/>
          <a:ln>
            <a:noFill/>
          </a:ln>
        </p:spPr>
      </p:pic>
      <p:pic>
        <p:nvPicPr>
          <p:cNvPr id="200" name="Google Shape;200;p19"/>
          <p:cNvPicPr preferRelativeResize="0"/>
          <p:nvPr/>
        </p:nvPicPr>
        <p:blipFill rotWithShape="1">
          <a:blip r:embed="rId4">
            <a:alphaModFix/>
          </a:blip>
          <a:srcRect b="56318" l="0" r="33980" t="0"/>
          <a:stretch/>
        </p:blipFill>
        <p:spPr>
          <a:xfrm>
            <a:off x="271988" y="4178543"/>
            <a:ext cx="3793749" cy="811250"/>
          </a:xfrm>
          <a:prstGeom prst="rect">
            <a:avLst/>
          </a:prstGeom>
          <a:noFill/>
          <a:ln>
            <a:noFill/>
          </a:ln>
        </p:spPr>
      </p:pic>
      <p:pic>
        <p:nvPicPr>
          <p:cNvPr id="201" name="Google Shape;201;p19"/>
          <p:cNvPicPr preferRelativeResize="0"/>
          <p:nvPr/>
        </p:nvPicPr>
        <p:blipFill rotWithShape="1">
          <a:blip r:embed="rId5">
            <a:alphaModFix/>
          </a:blip>
          <a:srcRect b="0" l="7608" r="3510" t="0"/>
          <a:stretch/>
        </p:blipFill>
        <p:spPr>
          <a:xfrm>
            <a:off x="171925" y="3457438"/>
            <a:ext cx="7179200" cy="552450"/>
          </a:xfrm>
          <a:prstGeom prst="rect">
            <a:avLst/>
          </a:prstGeom>
          <a:noFill/>
          <a:ln>
            <a:noFill/>
          </a:ln>
        </p:spPr>
      </p:pic>
      <p:pic>
        <p:nvPicPr>
          <p:cNvPr id="202" name="Google Shape;202;p19"/>
          <p:cNvPicPr preferRelativeResize="0"/>
          <p:nvPr/>
        </p:nvPicPr>
        <p:blipFill rotWithShape="1">
          <a:blip r:embed="rId4">
            <a:alphaModFix/>
          </a:blip>
          <a:srcRect b="0" l="0" r="91971" t="91098"/>
          <a:stretch/>
        </p:blipFill>
        <p:spPr>
          <a:xfrm>
            <a:off x="4109888" y="4740525"/>
            <a:ext cx="553675" cy="198400"/>
          </a:xfrm>
          <a:prstGeom prst="rect">
            <a:avLst/>
          </a:prstGeom>
          <a:noFill/>
          <a:ln>
            <a:noFill/>
          </a:ln>
        </p:spPr>
      </p:pic>
      <p:pic>
        <p:nvPicPr>
          <p:cNvPr id="203" name="Google Shape;203;p19"/>
          <p:cNvPicPr preferRelativeResize="0"/>
          <p:nvPr/>
        </p:nvPicPr>
        <p:blipFill>
          <a:blip r:embed="rId6">
            <a:alphaModFix/>
          </a:blip>
          <a:stretch>
            <a:fillRect/>
          </a:stretch>
        </p:blipFill>
        <p:spPr>
          <a:xfrm>
            <a:off x="4939350" y="1513763"/>
            <a:ext cx="3917425" cy="1347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