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Comforta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bold.fntdata"/><Relationship Id="rId3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530cfec4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530cfec4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530cfec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530cfec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530cfec4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530cfec4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55b915a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55b915a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fe305d40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fe305d40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fe305d40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fe305d40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fe305d40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fe305d40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fe305d40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fe305d40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fe305d40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fe305d40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fe305d40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fe305d40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55b915ac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55b915ac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fe305d40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fe305d40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fe305d40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fe305d40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fe305d40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fe305d40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fe305d40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fe305d40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fe305d40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efe305d40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fe305d4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fe305d4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fe305d40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fe305d40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fe305d40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fe305d40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fe305d40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fe305d40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530cfec4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530cfec4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14ad42c2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14ad42c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55b915ac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55b915ac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marR="38100" rtl="0" algn="ctr">
              <a:lnSpc>
                <a:spcPct val="128571"/>
              </a:lnSpc>
              <a:spcBef>
                <a:spcPts val="0"/>
              </a:spcBef>
              <a:spcAft>
                <a:spcPts val="0"/>
              </a:spcAft>
              <a:buClr>
                <a:schemeClr val="dk1"/>
              </a:buClr>
              <a:buSzPct val="52380"/>
              <a:buFont typeface="Arial"/>
              <a:buNone/>
            </a:pPr>
            <a:r>
              <a:t/>
            </a:r>
            <a:endParaRPr sz="2100">
              <a:solidFill>
                <a:srgbClr val="202124"/>
              </a:solidFill>
              <a:highlight>
                <a:srgbClr val="F8F9FA"/>
              </a:highlight>
            </a:endParaRPr>
          </a:p>
          <a:p>
            <a:pPr indent="0" lvl="0" marL="0" marR="38100" rtl="0" algn="ctr">
              <a:lnSpc>
                <a:spcPct val="128571"/>
              </a:lnSpc>
              <a:spcBef>
                <a:spcPts val="0"/>
              </a:spcBef>
              <a:spcAft>
                <a:spcPts val="0"/>
              </a:spcAft>
              <a:buClr>
                <a:schemeClr val="dk1"/>
              </a:buClr>
              <a:buSzPct val="52380"/>
              <a:buFont typeface="Arial"/>
              <a:buNone/>
            </a:pPr>
            <a:r>
              <a:t/>
            </a:r>
            <a:endParaRPr sz="2100">
              <a:solidFill>
                <a:srgbClr val="202124"/>
              </a:solidFill>
              <a:highlight>
                <a:srgbClr val="F8F9FA"/>
              </a:highlight>
            </a:endParaRPr>
          </a:p>
          <a:p>
            <a:pPr indent="0" lvl="0" marL="0" rtl="0" algn="ctr">
              <a:lnSpc>
                <a:spcPct val="115000"/>
              </a:lnSpc>
              <a:spcBef>
                <a:spcPts val="2400"/>
              </a:spcBef>
              <a:spcAft>
                <a:spcPts val="0"/>
              </a:spcAft>
              <a:buClr>
                <a:schemeClr val="dk1"/>
              </a:buClr>
              <a:buSzPct val="34256"/>
              <a:buFont typeface="Arial"/>
              <a:buNone/>
            </a:pPr>
            <a:r>
              <a:rPr b="1" lang="en" sz="3211">
                <a:solidFill>
                  <a:srgbClr val="202124"/>
                </a:solidFill>
                <a:highlight>
                  <a:srgbClr val="F8F9FA"/>
                </a:highlight>
              </a:rPr>
              <a:t>Machine Learning App</a:t>
            </a:r>
            <a:endParaRPr b="1" sz="3411">
              <a:solidFill>
                <a:srgbClr val="4B4B4B"/>
              </a:solidFill>
            </a:endParaRPr>
          </a:p>
          <a:p>
            <a:pPr indent="0" lvl="0" marL="0" rtl="0" algn="l">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Waleed Abokhamis</a:t>
            </a:r>
            <a:endParaRPr/>
          </a:p>
        </p:txBody>
      </p:sp>
      <p:pic>
        <p:nvPicPr>
          <p:cNvPr id="56" name="Google Shape;56;p13"/>
          <p:cNvPicPr preferRelativeResize="0"/>
          <p:nvPr/>
        </p:nvPicPr>
        <p:blipFill>
          <a:blip r:embed="rId3">
            <a:alphaModFix/>
          </a:blip>
          <a:stretch>
            <a:fillRect/>
          </a:stretch>
        </p:blipFill>
        <p:spPr>
          <a:xfrm>
            <a:off x="152400" y="3779125"/>
            <a:ext cx="7010400" cy="95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2"/>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DataBase(SQLite)</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solidFill>
                  <a:srgbClr val="24292F"/>
                </a:solidFill>
                <a:highlight>
                  <a:srgbClr val="FFFFFF"/>
                </a:highlight>
              </a:rPr>
              <a:t>We use of the </a:t>
            </a:r>
            <a:r>
              <a:rPr lang="en" sz="1200">
                <a:solidFill>
                  <a:srgbClr val="24292F"/>
                </a:solidFill>
                <a:highlight>
                  <a:srgbClr val="FFFFFF"/>
                </a:highlight>
              </a:rPr>
              <a:t>Streamlite</a:t>
            </a:r>
            <a:r>
              <a:rPr lang="en" sz="1200">
                <a:solidFill>
                  <a:srgbClr val="24292F"/>
                </a:solidFill>
                <a:highlight>
                  <a:srgbClr val="FFFFFF"/>
                </a:highlight>
              </a:rPr>
              <a:t> library. The idea at large was that the user uploads data into a database and the user can then reach the saved information that is sorted under the name of the applicant. The simple database used is SQLite</a:t>
            </a:r>
            <a:endParaRPr sz="1200">
              <a:solidFill>
                <a:srgbClr val="24292F"/>
              </a:solidFill>
              <a:highlight>
                <a:srgbClr val="FFFFFF"/>
              </a:highlight>
            </a:endParaRPr>
          </a:p>
          <a:p>
            <a:pPr indent="0" lvl="0" marL="0" rtl="0" algn="l">
              <a:spcBef>
                <a:spcPts val="1200"/>
              </a:spcBef>
              <a:spcAft>
                <a:spcPts val="0"/>
              </a:spcAft>
              <a:buNone/>
            </a:pPr>
            <a:r>
              <a:rPr lang="en" sz="1200">
                <a:solidFill>
                  <a:srgbClr val="24292F"/>
                </a:solidFill>
                <a:highlight>
                  <a:srgbClr val="FFFFFF"/>
                </a:highlight>
              </a:rPr>
              <a:t>&gt;&gt; </a:t>
            </a:r>
            <a:r>
              <a:rPr b="1" lang="en" sz="1300">
                <a:solidFill>
                  <a:srgbClr val="24292F"/>
                </a:solidFill>
                <a:highlight>
                  <a:srgbClr val="FFFFFF"/>
                </a:highlight>
              </a:rPr>
              <a:t>SQLite Features</a:t>
            </a:r>
            <a:endParaRPr b="1" sz="1300">
              <a:solidFill>
                <a:srgbClr val="24292F"/>
              </a:solidFill>
              <a:highlight>
                <a:srgbClr val="FFFFFF"/>
              </a:highlight>
            </a:endParaRPr>
          </a:p>
          <a:p>
            <a:pPr indent="-304800" lvl="0" marL="457200" rtl="0" algn="l">
              <a:spcBef>
                <a:spcPts val="1200"/>
              </a:spcBef>
              <a:spcAft>
                <a:spcPts val="0"/>
              </a:spcAft>
              <a:buClr>
                <a:srgbClr val="24292F"/>
              </a:buClr>
              <a:buSzPts val="1200"/>
              <a:buChar char="●"/>
            </a:pPr>
            <a:r>
              <a:rPr lang="en" sz="1100">
                <a:solidFill>
                  <a:schemeClr val="dk1"/>
                </a:solidFill>
                <a:latin typeface="Verdana"/>
                <a:ea typeface="Verdana"/>
                <a:cs typeface="Verdana"/>
                <a:sym typeface="Verdana"/>
              </a:rPr>
              <a:t>Raw data can be imported from CSV files, then that data can be sliced and diced to generate a myriad of summary reports to analyze large datasets</a:t>
            </a:r>
            <a:endParaRPr sz="1100">
              <a:solidFill>
                <a:schemeClr val="dk1"/>
              </a:solidFill>
              <a:latin typeface="Verdana"/>
              <a:ea typeface="Verdana"/>
              <a:cs typeface="Verdana"/>
              <a:sym typeface="Verdana"/>
            </a:endParaRPr>
          </a:p>
          <a:p>
            <a:pPr indent="-304800" lvl="0" marL="457200" rtl="0" algn="l">
              <a:spcBef>
                <a:spcPts val="0"/>
              </a:spcBef>
              <a:spcAft>
                <a:spcPts val="0"/>
              </a:spcAft>
              <a:buClr>
                <a:srgbClr val="24292F"/>
              </a:buClr>
              <a:buSzPts val="1200"/>
              <a:buChar char="●"/>
            </a:pPr>
            <a:r>
              <a:rPr lang="en" sz="1100">
                <a:solidFill>
                  <a:srgbClr val="161513"/>
                </a:solidFill>
                <a:highlight>
                  <a:srgbClr val="FFFFFF"/>
                </a:highlight>
                <a:latin typeface="Verdana"/>
                <a:ea typeface="Verdana"/>
                <a:cs typeface="Verdana"/>
                <a:sym typeface="Verdana"/>
              </a:rPr>
              <a:t>SQLite does not have a separate server process. SQLite reads and writes directly to ordinary disk files</a:t>
            </a:r>
            <a:endParaRPr sz="1100">
              <a:solidFill>
                <a:srgbClr val="161513"/>
              </a:solidFill>
              <a:highlight>
                <a:srgbClr val="FFFFFF"/>
              </a:highlight>
              <a:latin typeface="Verdana"/>
              <a:ea typeface="Verdana"/>
              <a:cs typeface="Verdana"/>
              <a:sym typeface="Verdana"/>
            </a:endParaRPr>
          </a:p>
          <a:p>
            <a:pPr indent="-304800" lvl="0" marL="457200" rtl="0" algn="l">
              <a:spcBef>
                <a:spcPts val="0"/>
              </a:spcBef>
              <a:spcAft>
                <a:spcPts val="0"/>
              </a:spcAft>
              <a:buClr>
                <a:srgbClr val="24292F"/>
              </a:buClr>
              <a:buSzPts val="1200"/>
              <a:buChar char="●"/>
            </a:pPr>
            <a:r>
              <a:rPr lang="en" sz="1100">
                <a:solidFill>
                  <a:schemeClr val="dk1"/>
                </a:solidFill>
                <a:latin typeface="Verdana"/>
                <a:ea typeface="Verdana"/>
                <a:cs typeface="Verdana"/>
                <a:sym typeface="Verdana"/>
              </a:rPr>
              <a:t>Possible uses include website log analysis, sports statistics analysis, compilation of programming metrics, and analysis of experimental results</a:t>
            </a:r>
            <a:endParaRPr sz="1100">
              <a:solidFill>
                <a:schemeClr val="dk1"/>
              </a:solidFill>
              <a:latin typeface="Verdana"/>
              <a:ea typeface="Verdana"/>
              <a:cs typeface="Verdana"/>
              <a:sym typeface="Verdana"/>
            </a:endParaRPr>
          </a:p>
          <a:p>
            <a:pPr indent="-304800" lvl="0" marL="457200" rtl="0" algn="l">
              <a:spcBef>
                <a:spcPts val="0"/>
              </a:spcBef>
              <a:spcAft>
                <a:spcPts val="0"/>
              </a:spcAft>
              <a:buClr>
                <a:srgbClr val="24292F"/>
              </a:buClr>
              <a:buSzPts val="1200"/>
              <a:buChar char="●"/>
            </a:pPr>
            <a:r>
              <a:rPr lang="en" sz="1100">
                <a:solidFill>
                  <a:srgbClr val="161513"/>
                </a:solidFill>
                <a:highlight>
                  <a:srgbClr val="FFFFFF"/>
                </a:highlight>
                <a:latin typeface="Verdana"/>
                <a:ea typeface="Verdana"/>
                <a:cs typeface="Verdana"/>
                <a:sym typeface="Verdana"/>
              </a:rPr>
              <a:t>SQLite is a compact library</a:t>
            </a:r>
            <a:endParaRPr sz="1100">
              <a:solidFill>
                <a:srgbClr val="161513"/>
              </a:solidFill>
              <a:highlight>
                <a:srgbClr val="FFFFFF"/>
              </a:highlight>
              <a:latin typeface="Verdana"/>
              <a:ea typeface="Verdana"/>
              <a:cs typeface="Verdana"/>
              <a:sym typeface="Verdana"/>
            </a:endParaRPr>
          </a:p>
          <a:p>
            <a:pPr indent="-298450" lvl="0" marL="457200" rtl="0" algn="l">
              <a:spcBef>
                <a:spcPts val="0"/>
              </a:spcBef>
              <a:spcAft>
                <a:spcPts val="0"/>
              </a:spcAft>
              <a:buClr>
                <a:srgbClr val="161513"/>
              </a:buClr>
              <a:buSzPts val="1100"/>
              <a:buFont typeface="Verdana"/>
              <a:buChar char="●"/>
            </a:pPr>
            <a:r>
              <a:rPr lang="en" sz="1100">
                <a:solidFill>
                  <a:schemeClr val="dk1"/>
                </a:solidFill>
              </a:rPr>
              <a:t>Data Inside Database Has Types (Text , integer ,Data)</a:t>
            </a:r>
            <a:endParaRPr sz="1100">
              <a:solidFill>
                <a:schemeClr val="dk1"/>
              </a:solidFill>
            </a:endParaRPr>
          </a:p>
          <a:p>
            <a:pPr indent="0" lvl="0" marL="457200" rtl="0" algn="l">
              <a:spcBef>
                <a:spcPts val="0"/>
              </a:spcBef>
              <a:spcAft>
                <a:spcPts val="0"/>
              </a:spcAft>
              <a:buNone/>
            </a:pPr>
            <a:r>
              <a:t/>
            </a:r>
            <a:endParaRPr sz="1100">
              <a:solidFill>
                <a:srgbClr val="161513"/>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spcBef>
                <a:spcPts val="1200"/>
              </a:spcBef>
              <a:spcAft>
                <a:spcPts val="0"/>
              </a:spcAft>
              <a:buNone/>
            </a:pPr>
            <a:r>
              <a:t/>
            </a:r>
            <a:endParaRPr sz="1200">
              <a:solidFill>
                <a:srgbClr val="24292F"/>
              </a:solidFill>
              <a:highlight>
                <a:srgbClr val="FFFFFF"/>
              </a:highlight>
            </a:endParaRPr>
          </a:p>
          <a:p>
            <a:pPr indent="0" lvl="0" marL="0" rtl="0" algn="l">
              <a:spcBef>
                <a:spcPts val="1200"/>
              </a:spcBef>
              <a:spcAft>
                <a:spcPts val="1200"/>
              </a:spcAft>
              <a:buNone/>
            </a:pPr>
            <a:r>
              <a:t/>
            </a:r>
            <a:endParaRPr sz="1200">
              <a:solidFill>
                <a:srgbClr val="24292F"/>
              </a:solidFill>
              <a:highlight>
                <a:srgbClr val="FFFFFF"/>
              </a:highlight>
            </a:endParaRPr>
          </a:p>
        </p:txBody>
      </p:sp>
      <p:pic>
        <p:nvPicPr>
          <p:cNvPr id="122" name="Google Shape;122;p23"/>
          <p:cNvPicPr preferRelativeResize="0"/>
          <p:nvPr/>
        </p:nvPicPr>
        <p:blipFill>
          <a:blip r:embed="rId3">
            <a:alphaModFix/>
          </a:blip>
          <a:stretch>
            <a:fillRect/>
          </a:stretch>
        </p:blipFill>
        <p:spPr>
          <a:xfrm>
            <a:off x="6112525" y="3485875"/>
            <a:ext cx="2309525" cy="1229250"/>
          </a:xfrm>
          <a:prstGeom prst="rect">
            <a:avLst/>
          </a:prstGeom>
          <a:noFill/>
          <a:ln>
            <a:noFill/>
          </a:ln>
        </p:spPr>
      </p:pic>
      <p:pic>
        <p:nvPicPr>
          <p:cNvPr id="123" name="Google Shape;123;p23"/>
          <p:cNvPicPr preferRelativeResize="0"/>
          <p:nvPr/>
        </p:nvPicPr>
        <p:blipFill>
          <a:blip r:embed="rId4">
            <a:alphaModFix/>
          </a:blip>
          <a:stretch>
            <a:fillRect/>
          </a:stretch>
        </p:blipFill>
        <p:spPr>
          <a:xfrm>
            <a:off x="782475" y="3485875"/>
            <a:ext cx="2118350" cy="135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Database and Fetch Data</a:t>
            </a:r>
            <a:endParaRPr/>
          </a:p>
        </p:txBody>
      </p:sp>
      <p:sp>
        <p:nvSpPr>
          <p:cNvPr id="129" name="Google Shape;129;p24"/>
          <p:cNvSpPr txBox="1"/>
          <p:nvPr>
            <p:ph idx="1" type="body"/>
          </p:nvPr>
        </p:nvSpPr>
        <p:spPr>
          <a:xfrm>
            <a:off x="311700" y="1017725"/>
            <a:ext cx="8520600" cy="4040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40777"/>
              <a:buFont typeface="Arial"/>
              <a:buNone/>
            </a:pPr>
            <a:r>
              <a:rPr lang="en" sz="2697">
                <a:solidFill>
                  <a:schemeClr val="dk1"/>
                </a:solidFill>
              </a:rPr>
              <a:t>#</a:t>
            </a:r>
            <a:r>
              <a:rPr lang="en" sz="4297">
                <a:solidFill>
                  <a:schemeClr val="dk1"/>
                </a:solidFill>
              </a:rPr>
              <a:t> Create Database And Connect</a:t>
            </a:r>
            <a:endParaRPr sz="4297">
              <a:solidFill>
                <a:schemeClr val="dk1"/>
              </a:solidFill>
            </a:endParaRPr>
          </a:p>
          <a:p>
            <a:pPr indent="0" lvl="0" marL="0" rtl="0" algn="l">
              <a:spcBef>
                <a:spcPts val="1200"/>
              </a:spcBef>
              <a:spcAft>
                <a:spcPts val="0"/>
              </a:spcAft>
              <a:buNone/>
            </a:pPr>
            <a:r>
              <a:rPr lang="en" sz="4297">
                <a:solidFill>
                  <a:srgbClr val="1C4587"/>
                </a:solidFill>
              </a:rPr>
              <a:t>db = sqlite3.connect('database.db')</a:t>
            </a:r>
            <a:endParaRPr sz="4297">
              <a:solidFill>
                <a:srgbClr val="1C4587"/>
              </a:solidFill>
            </a:endParaRPr>
          </a:p>
          <a:p>
            <a:pPr indent="0" lvl="0" marL="0" rtl="0" algn="l">
              <a:spcBef>
                <a:spcPts val="1200"/>
              </a:spcBef>
              <a:spcAft>
                <a:spcPts val="0"/>
              </a:spcAft>
              <a:buNone/>
            </a:pPr>
            <a:r>
              <a:rPr lang="en" sz="4297">
                <a:solidFill>
                  <a:schemeClr val="dk1"/>
                </a:solidFill>
              </a:rPr>
              <a:t># Setting Up The Cursor</a:t>
            </a:r>
            <a:endParaRPr sz="4297">
              <a:solidFill>
                <a:schemeClr val="dk1"/>
              </a:solidFill>
            </a:endParaRPr>
          </a:p>
          <a:p>
            <a:pPr indent="0" lvl="0" marL="0" rtl="0" algn="l">
              <a:spcBef>
                <a:spcPts val="1200"/>
              </a:spcBef>
              <a:spcAft>
                <a:spcPts val="0"/>
              </a:spcAft>
              <a:buNone/>
            </a:pPr>
            <a:r>
              <a:rPr lang="en" sz="4297">
                <a:solidFill>
                  <a:srgbClr val="1C4587"/>
                </a:solidFill>
              </a:rPr>
              <a:t>cur = db.cursor()</a:t>
            </a:r>
            <a:endParaRPr sz="4297">
              <a:solidFill>
                <a:srgbClr val="1C4587"/>
              </a:solidFill>
            </a:endParaRPr>
          </a:p>
          <a:p>
            <a:pPr indent="0" lvl="0" marL="0" rtl="0" algn="l">
              <a:spcBef>
                <a:spcPts val="1200"/>
              </a:spcBef>
              <a:spcAft>
                <a:spcPts val="0"/>
              </a:spcAft>
              <a:buNone/>
            </a:pPr>
            <a:r>
              <a:rPr lang="en" sz="4297">
                <a:solidFill>
                  <a:schemeClr val="dk1"/>
                </a:solidFill>
              </a:rPr>
              <a:t># Create The Tables and Field</a:t>
            </a:r>
            <a:endParaRPr sz="4297">
              <a:solidFill>
                <a:schemeClr val="dk1"/>
              </a:solidFill>
            </a:endParaRPr>
          </a:p>
          <a:p>
            <a:pPr indent="0" lvl="0" marL="0" rtl="0" algn="l">
              <a:spcBef>
                <a:spcPts val="1200"/>
              </a:spcBef>
              <a:spcAft>
                <a:spcPts val="0"/>
              </a:spcAft>
              <a:buNone/>
            </a:pPr>
            <a:r>
              <a:rPr lang="en" sz="4297">
                <a:solidFill>
                  <a:srgbClr val="1C4587"/>
                </a:solidFill>
              </a:rPr>
              <a:t>cur.execute(" CREATE TABLE IF NOT EXISTS question_answer (input_time, context text, question text, answer text, score integer)")</a:t>
            </a:r>
            <a:endParaRPr sz="4297">
              <a:solidFill>
                <a:srgbClr val="1C4587"/>
              </a:solidFill>
            </a:endParaRPr>
          </a:p>
          <a:p>
            <a:pPr indent="0" lvl="0" marL="0" rtl="0" algn="l">
              <a:spcBef>
                <a:spcPts val="1200"/>
              </a:spcBef>
              <a:spcAft>
                <a:spcPts val="0"/>
              </a:spcAft>
              <a:buNone/>
            </a:pPr>
            <a:r>
              <a:rPr lang="en" sz="4297">
                <a:solidFill>
                  <a:schemeClr val="dk1"/>
                </a:solidFill>
              </a:rPr>
              <a:t># Inserting Data</a:t>
            </a:r>
            <a:endParaRPr sz="4297">
              <a:solidFill>
                <a:schemeClr val="dk1"/>
              </a:solidFill>
            </a:endParaRPr>
          </a:p>
          <a:p>
            <a:pPr indent="0" lvl="0" marL="0" rtl="0" algn="l">
              <a:spcBef>
                <a:spcPts val="1200"/>
              </a:spcBef>
              <a:spcAft>
                <a:spcPts val="0"/>
              </a:spcAft>
              <a:buNone/>
            </a:pPr>
            <a:r>
              <a:rPr lang="en" sz="4297">
                <a:solidFill>
                  <a:srgbClr val="1C4587"/>
                </a:solidFill>
              </a:rPr>
              <a:t>cur.execute(" INSERT INTO question_answer VALUES (?,?,?,?,?)",data)</a:t>
            </a:r>
            <a:endParaRPr sz="4297">
              <a:solidFill>
                <a:srgbClr val="1C4587"/>
              </a:solidFill>
            </a:endParaRPr>
          </a:p>
          <a:p>
            <a:pPr indent="0" lvl="0" marL="0" rtl="0" algn="l">
              <a:spcBef>
                <a:spcPts val="1200"/>
              </a:spcBef>
              <a:spcAft>
                <a:spcPts val="0"/>
              </a:spcAft>
              <a:buNone/>
            </a:pPr>
            <a:r>
              <a:rPr lang="en" sz="4297">
                <a:solidFill>
                  <a:schemeClr val="dk1"/>
                </a:solidFill>
              </a:rPr>
              <a:t># Fetch Data From Database</a:t>
            </a:r>
            <a:endParaRPr sz="4297">
              <a:solidFill>
                <a:schemeClr val="dk1"/>
              </a:solidFill>
            </a:endParaRPr>
          </a:p>
          <a:p>
            <a:pPr indent="0" lvl="0" marL="0" rtl="0" algn="l">
              <a:spcBef>
                <a:spcPts val="1200"/>
              </a:spcBef>
              <a:spcAft>
                <a:spcPts val="0"/>
              </a:spcAft>
              <a:buNone/>
            </a:pPr>
            <a:r>
              <a:rPr lang="en" sz="4297">
                <a:solidFill>
                  <a:srgbClr val="1C4587"/>
                </a:solidFill>
              </a:rPr>
              <a:t>df = pd.read_sql_query("SELECT * FROM question_answer", db)</a:t>
            </a:r>
            <a:endParaRPr sz="4297">
              <a:solidFill>
                <a:srgbClr val="1C4587"/>
              </a:solidFill>
            </a:endParaRPr>
          </a:p>
          <a:p>
            <a:pPr indent="0" lvl="0" marL="0" rtl="0" algn="l">
              <a:spcBef>
                <a:spcPts val="1200"/>
              </a:spcBef>
              <a:spcAft>
                <a:spcPts val="0"/>
              </a:spcAft>
              <a:buNone/>
            </a:pPr>
            <a:r>
              <a:t/>
            </a:r>
            <a:endParaRPr sz="4297">
              <a:solidFill>
                <a:srgbClr val="1C4587"/>
              </a:solidFill>
            </a:endParaRPr>
          </a:p>
          <a:p>
            <a:pPr indent="0" lvl="0" marL="0" rtl="0" algn="l">
              <a:spcBef>
                <a:spcPts val="1200"/>
              </a:spcBef>
              <a:spcAft>
                <a:spcPts val="0"/>
              </a:spcAft>
              <a:buNone/>
            </a:pPr>
            <a:r>
              <a:rPr lang="en" sz="4297">
                <a:solidFill>
                  <a:schemeClr val="dk1"/>
                </a:solidFill>
              </a:rPr>
              <a:t># Save (Commit) Changes</a:t>
            </a:r>
            <a:endParaRPr sz="4297">
              <a:solidFill>
                <a:schemeClr val="dk1"/>
              </a:solidFill>
            </a:endParaRPr>
          </a:p>
          <a:p>
            <a:pPr indent="0" lvl="0" marL="0" rtl="0" algn="l">
              <a:spcBef>
                <a:spcPts val="1200"/>
              </a:spcBef>
              <a:spcAft>
                <a:spcPts val="0"/>
              </a:spcAft>
              <a:buNone/>
            </a:pPr>
            <a:r>
              <a:rPr lang="en" sz="4297">
                <a:solidFill>
                  <a:srgbClr val="1C4587"/>
                </a:solidFill>
              </a:rPr>
              <a:t>db.commit()</a:t>
            </a:r>
            <a:endParaRPr sz="4297">
              <a:solidFill>
                <a:srgbClr val="1C4587"/>
              </a:solidFill>
            </a:endParaRPr>
          </a:p>
          <a:p>
            <a:pPr indent="0" lvl="0" marL="0" rtl="0" algn="l">
              <a:spcBef>
                <a:spcPts val="1200"/>
              </a:spcBef>
              <a:spcAft>
                <a:spcPts val="0"/>
              </a:spcAft>
              <a:buNone/>
            </a:pPr>
            <a:r>
              <a:t/>
            </a:r>
            <a:endParaRPr sz="4297">
              <a:solidFill>
                <a:srgbClr val="1C4587"/>
              </a:solidFill>
            </a:endParaRPr>
          </a:p>
          <a:p>
            <a:pPr indent="0" lvl="0" marL="0" rtl="0" algn="l">
              <a:spcBef>
                <a:spcPts val="1200"/>
              </a:spcBef>
              <a:spcAft>
                <a:spcPts val="0"/>
              </a:spcAft>
              <a:buNone/>
            </a:pPr>
            <a:r>
              <a:t/>
            </a:r>
            <a:endParaRPr sz="4297">
              <a:solidFill>
                <a:srgbClr val="1C4587"/>
              </a:solidFill>
            </a:endParaRPr>
          </a:p>
          <a:p>
            <a:pPr indent="0" lvl="0" marL="0" rtl="0" algn="l">
              <a:spcBef>
                <a:spcPts val="1200"/>
              </a:spcBef>
              <a:spcAft>
                <a:spcPts val="0"/>
              </a:spcAft>
              <a:buNone/>
            </a:pPr>
            <a:r>
              <a:t/>
            </a:r>
            <a:endParaRPr sz="1200">
              <a:solidFill>
                <a:srgbClr val="1C4587"/>
              </a:solidFill>
            </a:endParaRPr>
          </a:p>
          <a:p>
            <a:pPr indent="0" lvl="0" marL="0" rtl="0" algn="l">
              <a:spcBef>
                <a:spcPts val="1200"/>
              </a:spcBef>
              <a:spcAft>
                <a:spcPts val="0"/>
              </a:spcAft>
              <a:buNone/>
            </a:pPr>
            <a:r>
              <a:t/>
            </a:r>
            <a:endParaRPr sz="1200">
              <a:solidFill>
                <a:srgbClr val="1C4587"/>
              </a:solidFill>
            </a:endParaRPr>
          </a:p>
          <a:p>
            <a:pPr indent="0" lvl="0" marL="0" rtl="0" algn="l">
              <a:spcBef>
                <a:spcPts val="1200"/>
              </a:spcBef>
              <a:spcAft>
                <a:spcPts val="0"/>
              </a:spcAft>
              <a:buNone/>
            </a:pPr>
            <a:r>
              <a:t/>
            </a:r>
            <a:endParaRPr sz="1200">
              <a:solidFill>
                <a:srgbClr val="1C4587"/>
              </a:solidFill>
            </a:endParaRPr>
          </a:p>
          <a:p>
            <a:pPr indent="0" lvl="0" marL="0" rtl="0" algn="l">
              <a:spcBef>
                <a:spcPts val="1200"/>
              </a:spcBef>
              <a:spcAft>
                <a:spcPts val="0"/>
              </a:spcAft>
              <a:buNone/>
            </a:pPr>
            <a:r>
              <a:t/>
            </a:r>
            <a:endParaRPr sz="1200">
              <a:solidFill>
                <a:srgbClr val="1C4587"/>
              </a:solidFill>
            </a:endParaRPr>
          </a:p>
          <a:p>
            <a:pPr indent="0" lvl="0" marL="0" rtl="0" algn="l">
              <a:spcBef>
                <a:spcPts val="1200"/>
              </a:spcBef>
              <a:spcAft>
                <a:spcPts val="0"/>
              </a:spcAft>
              <a:buClr>
                <a:schemeClr val="dk1"/>
              </a:buClr>
              <a:buSzPct val="91666"/>
              <a:buFont typeface="Arial"/>
              <a:buNone/>
            </a:pPr>
            <a:r>
              <a:t/>
            </a:r>
            <a:endParaRPr sz="1200">
              <a:solidFill>
                <a:srgbClr val="1C4587"/>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a:t>
            </a:r>
            <a:r>
              <a:rPr lang="en"/>
              <a:t>Relationship</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latin typeface="Comfortaa"/>
                <a:ea typeface="Comfortaa"/>
                <a:cs typeface="Comfortaa"/>
                <a:sym typeface="Comfortaa"/>
              </a:rPr>
              <a:t>There is no relationship database between </a:t>
            </a:r>
            <a:r>
              <a:rPr b="1" lang="en" sz="1900">
                <a:latin typeface="Comfortaa"/>
                <a:ea typeface="Comfortaa"/>
                <a:cs typeface="Comfortaa"/>
                <a:sym typeface="Comfortaa"/>
              </a:rPr>
              <a:t>four</a:t>
            </a:r>
            <a:r>
              <a:rPr b="1" lang="en" sz="1900">
                <a:latin typeface="Comfortaa"/>
                <a:ea typeface="Comfortaa"/>
                <a:cs typeface="Comfortaa"/>
                <a:sym typeface="Comfortaa"/>
              </a:rPr>
              <a:t> models because every model works in a unique system</a:t>
            </a:r>
            <a:endParaRPr b="1" sz="1900">
              <a:latin typeface="Comfortaa"/>
              <a:ea typeface="Comfortaa"/>
              <a:cs typeface="Comfortaa"/>
              <a:sym typeface="Comfortaa"/>
            </a:endParaRPr>
          </a:p>
          <a:p>
            <a:pPr indent="0" lvl="0" marL="0" rtl="0" algn="l">
              <a:spcBef>
                <a:spcPts val="1200"/>
              </a:spcBef>
              <a:spcAft>
                <a:spcPts val="0"/>
              </a:spcAft>
              <a:buNone/>
            </a:pPr>
            <a:r>
              <a:rPr b="1" lang="en" sz="1900">
                <a:latin typeface="Comfortaa"/>
                <a:ea typeface="Comfortaa"/>
                <a:cs typeface="Comfortaa"/>
                <a:sym typeface="Comfortaa"/>
              </a:rPr>
              <a:t>I think in </a:t>
            </a:r>
            <a:r>
              <a:rPr b="1" lang="en" sz="1500">
                <a:solidFill>
                  <a:srgbClr val="24292F"/>
                </a:solidFill>
                <a:highlight>
                  <a:schemeClr val="lt1"/>
                </a:highlight>
                <a:latin typeface="Comfortaa"/>
                <a:ea typeface="Comfortaa"/>
                <a:cs typeface="Comfortaa"/>
                <a:sym typeface="Comfortaa"/>
              </a:rPr>
              <a:t>Sentiment_analysis Model you can detect positive and negative with probability score </a:t>
            </a:r>
            <a:endParaRPr b="1" sz="1500">
              <a:solidFill>
                <a:srgbClr val="24292F"/>
              </a:solidFill>
              <a:highlight>
                <a:schemeClr val="lt1"/>
              </a:highlight>
              <a:latin typeface="Comfortaa"/>
              <a:ea typeface="Comfortaa"/>
              <a:cs typeface="Comfortaa"/>
              <a:sym typeface="Comfortaa"/>
            </a:endParaRPr>
          </a:p>
          <a:p>
            <a:pPr indent="0" lvl="0" marL="0" rtl="0" algn="l">
              <a:spcBef>
                <a:spcPts val="1200"/>
              </a:spcBef>
              <a:spcAft>
                <a:spcPts val="0"/>
              </a:spcAft>
              <a:buNone/>
            </a:pPr>
            <a:r>
              <a:rPr b="1" lang="en" sz="1500">
                <a:solidFill>
                  <a:srgbClr val="24292F"/>
                </a:solidFill>
                <a:highlight>
                  <a:schemeClr val="lt1"/>
                </a:highlight>
                <a:latin typeface="Comfortaa"/>
                <a:ea typeface="Comfortaa"/>
                <a:cs typeface="Comfortaa"/>
                <a:sym typeface="Comfortaa"/>
              </a:rPr>
              <a:t>And the relationship one to many</a:t>
            </a:r>
            <a:endParaRPr b="1" sz="1500">
              <a:solidFill>
                <a:srgbClr val="24292F"/>
              </a:solidFill>
              <a:highlight>
                <a:schemeClr val="lt1"/>
              </a:highlight>
              <a:latin typeface="Comfortaa"/>
              <a:ea typeface="Comfortaa"/>
              <a:cs typeface="Comfortaa"/>
              <a:sym typeface="Comfortaa"/>
            </a:endParaRPr>
          </a:p>
          <a:p>
            <a:pPr indent="0" lvl="0" marL="0" rtl="0" algn="l">
              <a:spcBef>
                <a:spcPts val="1200"/>
              </a:spcBef>
              <a:spcAft>
                <a:spcPts val="1200"/>
              </a:spcAft>
              <a:buNone/>
            </a:pPr>
            <a:r>
              <a:t/>
            </a:r>
            <a:endParaRPr b="1" sz="1900">
              <a:latin typeface="Comfortaa"/>
              <a:ea typeface="Comfortaa"/>
              <a:cs typeface="Comfortaa"/>
              <a:sym typeface="Comfortaa"/>
            </a:endParaRPr>
          </a:p>
        </p:txBody>
      </p:sp>
      <p:sp>
        <p:nvSpPr>
          <p:cNvPr id="136" name="Google Shape;136;p25"/>
          <p:cNvSpPr txBox="1"/>
          <p:nvPr/>
        </p:nvSpPr>
        <p:spPr>
          <a:xfrm>
            <a:off x="2230475" y="2510800"/>
            <a:ext cx="7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chemeClr val="dk1"/>
                </a:solidFill>
              </a:rPr>
              <a:t>A REST API (also known as RESTful API) </a:t>
            </a:r>
            <a:r>
              <a:rPr lang="en" sz="1300">
                <a:solidFill>
                  <a:schemeClr val="dk1"/>
                </a:solidFill>
              </a:rPr>
              <a:t>is an application programming interface (API or web API) that conforms to the constraints of REST architectural style and allows for interaction with RESTful web services. REST stands for representational state transfer and RESTful web APIs are typically loosely based on HTTP methods to access resources via URL-encoded parameters and the use of JSON or XML to transmit data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sz="1200">
                <a:solidFill>
                  <a:schemeClr val="dk1"/>
                </a:solidFill>
              </a:rPr>
              <a:t>A REST API leverages HTTP methods It uses the following requests: </a:t>
            </a:r>
            <a:endParaRPr b="1" sz="12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GET</a:t>
            </a:r>
            <a:r>
              <a:rPr lang="en" sz="1200">
                <a:solidFill>
                  <a:schemeClr val="dk1"/>
                </a:solidFill>
              </a:rPr>
              <a:t> : Fetch Data </a:t>
            </a:r>
            <a:endParaRPr sz="12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PUT</a:t>
            </a:r>
            <a:r>
              <a:rPr lang="en" sz="1100">
                <a:solidFill>
                  <a:schemeClr val="dk1"/>
                </a:solidFill>
              </a:rPr>
              <a:t> : </a:t>
            </a:r>
            <a:r>
              <a:rPr lang="en" sz="1200">
                <a:solidFill>
                  <a:schemeClr val="dk1"/>
                </a:solidFill>
              </a:rPr>
              <a:t>Alter the state of data (such as an object, file, or block) </a:t>
            </a:r>
            <a:endParaRPr sz="12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POST</a:t>
            </a:r>
            <a:r>
              <a:rPr lang="en" sz="1100">
                <a:solidFill>
                  <a:schemeClr val="dk1"/>
                </a:solidFill>
              </a:rPr>
              <a:t> : </a:t>
            </a:r>
            <a:r>
              <a:rPr lang="en" sz="1200">
                <a:solidFill>
                  <a:schemeClr val="dk1"/>
                </a:solidFill>
              </a:rPr>
              <a:t>Create data </a:t>
            </a:r>
            <a:endParaRPr sz="12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DELETE</a:t>
            </a:r>
            <a:r>
              <a:rPr lang="en" sz="1100">
                <a:solidFill>
                  <a:schemeClr val="dk1"/>
                </a:solidFill>
              </a:rPr>
              <a:t>  : </a:t>
            </a:r>
            <a:r>
              <a:rPr lang="en" sz="1200">
                <a:solidFill>
                  <a:schemeClr val="dk1"/>
                </a:solidFill>
              </a:rPr>
              <a:t>Methods to Eliminate it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Figure</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7"/>
          <p:cNvPicPr preferRelativeResize="0"/>
          <p:nvPr/>
        </p:nvPicPr>
        <p:blipFill>
          <a:blip r:embed="rId3">
            <a:alphaModFix/>
          </a:blip>
          <a:stretch>
            <a:fillRect/>
          </a:stretch>
        </p:blipFill>
        <p:spPr>
          <a:xfrm>
            <a:off x="311700" y="1152475"/>
            <a:ext cx="8520601"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API Works</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Start API</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Start </a:t>
            </a:r>
            <a:r>
              <a:rPr lang="en" sz="1833">
                <a:solidFill>
                  <a:srgbClr val="202124"/>
                </a:solidFill>
                <a:highlight>
                  <a:srgbClr val="FFFFFF"/>
                </a:highlight>
              </a:rPr>
              <a:t>Sentiment Analysis Model</a:t>
            </a:r>
            <a:endParaRPr sz="1833">
              <a:solidFill>
                <a:srgbClr val="202124"/>
              </a:solidFill>
              <a:highlight>
                <a:srgbClr val="FFFFFF"/>
              </a:highlight>
            </a:endParaRPr>
          </a:p>
          <a:p>
            <a:pPr indent="0" lvl="0" marL="0" rtl="0" algn="l">
              <a:spcBef>
                <a:spcPts val="1200"/>
              </a:spcBef>
              <a:spcAft>
                <a:spcPts val="0"/>
              </a:spcAft>
              <a:buNone/>
            </a:pPr>
            <a:r>
              <a:t/>
            </a:r>
            <a:endParaRPr sz="1833">
              <a:solidFill>
                <a:srgbClr val="202124"/>
              </a:solidFill>
              <a:highlight>
                <a:srgbClr val="FFFFFF"/>
              </a:highlight>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6" name="Google Shape;156;p28"/>
          <p:cNvPicPr preferRelativeResize="0"/>
          <p:nvPr/>
        </p:nvPicPr>
        <p:blipFill>
          <a:blip r:embed="rId3">
            <a:alphaModFix/>
          </a:blip>
          <a:stretch>
            <a:fillRect/>
          </a:stretch>
        </p:blipFill>
        <p:spPr>
          <a:xfrm>
            <a:off x="409200" y="1594400"/>
            <a:ext cx="7658450" cy="1247775"/>
          </a:xfrm>
          <a:prstGeom prst="rect">
            <a:avLst/>
          </a:prstGeom>
          <a:noFill/>
          <a:ln>
            <a:noFill/>
          </a:ln>
        </p:spPr>
      </p:pic>
      <p:pic>
        <p:nvPicPr>
          <p:cNvPr id="157" name="Google Shape;157;p28"/>
          <p:cNvPicPr preferRelativeResize="0"/>
          <p:nvPr/>
        </p:nvPicPr>
        <p:blipFill>
          <a:blip r:embed="rId4">
            <a:alphaModFix/>
          </a:blip>
          <a:stretch>
            <a:fillRect/>
          </a:stretch>
        </p:blipFill>
        <p:spPr>
          <a:xfrm>
            <a:off x="409200" y="3343975"/>
            <a:ext cx="7306050" cy="836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a:t>
            </a:r>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Write sentence  … </a:t>
            </a:r>
            <a:r>
              <a:rPr lang="en"/>
              <a:t>Positive</a:t>
            </a:r>
            <a:r>
              <a:rPr lang="en"/>
              <a:t> Score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4" name="Google Shape;164;p29"/>
          <p:cNvPicPr preferRelativeResize="0"/>
          <p:nvPr/>
        </p:nvPicPr>
        <p:blipFill>
          <a:blip r:embed="rId3">
            <a:alphaModFix/>
          </a:blip>
          <a:stretch>
            <a:fillRect/>
          </a:stretch>
        </p:blipFill>
        <p:spPr>
          <a:xfrm>
            <a:off x="390525" y="1572300"/>
            <a:ext cx="8362950" cy="2847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Sentiment Analysis</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Negative Score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1" name="Google Shape;171;p30"/>
          <p:cNvPicPr preferRelativeResize="0"/>
          <p:nvPr/>
        </p:nvPicPr>
        <p:blipFill>
          <a:blip r:embed="rId3">
            <a:alphaModFix/>
          </a:blip>
          <a:stretch>
            <a:fillRect/>
          </a:stretch>
        </p:blipFill>
        <p:spPr>
          <a:xfrm>
            <a:off x="579875" y="3664925"/>
            <a:ext cx="7408849" cy="1076325"/>
          </a:xfrm>
          <a:prstGeom prst="rect">
            <a:avLst/>
          </a:prstGeom>
          <a:noFill/>
          <a:ln>
            <a:noFill/>
          </a:ln>
        </p:spPr>
      </p:pic>
      <p:pic>
        <p:nvPicPr>
          <p:cNvPr id="172" name="Google Shape;172;p30"/>
          <p:cNvPicPr preferRelativeResize="0"/>
          <p:nvPr/>
        </p:nvPicPr>
        <p:blipFill>
          <a:blip r:embed="rId4">
            <a:alphaModFix/>
          </a:blip>
          <a:stretch>
            <a:fillRect/>
          </a:stretch>
        </p:blipFill>
        <p:spPr>
          <a:xfrm>
            <a:off x="459825" y="1577598"/>
            <a:ext cx="8372475" cy="2017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Image Classifier Model</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Change Another Model</a:t>
            </a:r>
            <a:endParaRPr/>
          </a:p>
          <a:p>
            <a:pPr indent="0" lvl="0" marL="0" rtl="0" algn="l">
              <a:spcBef>
                <a:spcPts val="1200"/>
              </a:spcBef>
              <a:spcAft>
                <a:spcPts val="1200"/>
              </a:spcAft>
              <a:buNone/>
            </a:pPr>
            <a:r>
              <a:t/>
            </a:r>
            <a:endParaRPr/>
          </a:p>
        </p:txBody>
      </p:sp>
      <p:pic>
        <p:nvPicPr>
          <p:cNvPr id="179" name="Google Shape;179;p31"/>
          <p:cNvPicPr preferRelativeResize="0"/>
          <p:nvPr/>
        </p:nvPicPr>
        <p:blipFill>
          <a:blip r:embed="rId3">
            <a:alphaModFix/>
          </a:blip>
          <a:stretch>
            <a:fillRect/>
          </a:stretch>
        </p:blipFill>
        <p:spPr>
          <a:xfrm>
            <a:off x="390625" y="1609075"/>
            <a:ext cx="7726851" cy="295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lnSpc>
                <a:spcPct val="125000"/>
              </a:lnSpc>
              <a:spcBef>
                <a:spcPts val="1800"/>
              </a:spcBef>
              <a:spcAft>
                <a:spcPts val="0"/>
              </a:spcAft>
              <a:buNone/>
            </a:pPr>
            <a:r>
              <a:rPr b="1" lang="en" sz="1650">
                <a:solidFill>
                  <a:srgbClr val="24292F"/>
                </a:solidFill>
                <a:highlight>
                  <a:srgbClr val="FFFFFF"/>
                </a:highlight>
              </a:rPr>
              <a:t>Here you interact with Four  different models and get different response based on your chosen model.</a:t>
            </a:r>
            <a:endParaRPr b="1" sz="1650">
              <a:solidFill>
                <a:srgbClr val="24292F"/>
              </a:solidFill>
              <a:highlight>
                <a:srgbClr val="FFFFFF"/>
              </a:highlight>
            </a:endParaRPr>
          </a:p>
          <a:p>
            <a:pPr indent="0" lvl="0" marL="0" rtl="0" algn="l">
              <a:lnSpc>
                <a:spcPct val="100000"/>
              </a:lnSpc>
              <a:spcBef>
                <a:spcPts val="1800"/>
              </a:spcBef>
              <a:spcAft>
                <a:spcPts val="0"/>
              </a:spcAft>
              <a:buNone/>
            </a:pPr>
            <a:r>
              <a:rPr b="1" lang="en" sz="1833">
                <a:solidFill>
                  <a:srgbClr val="202124"/>
                </a:solidFill>
                <a:highlight>
                  <a:schemeClr val="lt1"/>
                </a:highlight>
              </a:rPr>
              <a:t>Sentiment Analysis Model</a:t>
            </a:r>
            <a:endParaRPr b="1" sz="1833">
              <a:solidFill>
                <a:srgbClr val="202124"/>
              </a:solidFill>
              <a:highlight>
                <a:schemeClr val="lt1"/>
              </a:highlight>
            </a:endParaRPr>
          </a:p>
          <a:p>
            <a:pPr indent="0" lvl="0" marL="0" rtl="0" algn="l">
              <a:lnSpc>
                <a:spcPct val="100000"/>
              </a:lnSpc>
              <a:spcBef>
                <a:spcPts val="1800"/>
              </a:spcBef>
              <a:spcAft>
                <a:spcPts val="0"/>
              </a:spcAft>
              <a:buNone/>
            </a:pPr>
            <a:r>
              <a:rPr b="1" lang="en" sz="1833">
                <a:solidFill>
                  <a:srgbClr val="202124"/>
                </a:solidFill>
                <a:highlight>
                  <a:schemeClr val="lt1"/>
                </a:highlight>
              </a:rPr>
              <a:t>Text Generation Model</a:t>
            </a:r>
            <a:endParaRPr b="1" sz="1833">
              <a:solidFill>
                <a:srgbClr val="202124"/>
              </a:solidFill>
              <a:highlight>
                <a:schemeClr val="lt1"/>
              </a:highlight>
            </a:endParaRPr>
          </a:p>
          <a:p>
            <a:pPr indent="0" lvl="0" marL="0" rtl="0" algn="l">
              <a:lnSpc>
                <a:spcPct val="100000"/>
              </a:lnSpc>
              <a:spcBef>
                <a:spcPts val="1800"/>
              </a:spcBef>
              <a:spcAft>
                <a:spcPts val="0"/>
              </a:spcAft>
              <a:buNone/>
            </a:pPr>
            <a:r>
              <a:rPr b="1" lang="en" sz="1833">
                <a:solidFill>
                  <a:srgbClr val="202124"/>
                </a:solidFill>
                <a:highlight>
                  <a:schemeClr val="lt1"/>
                </a:highlight>
              </a:rPr>
              <a:t>Text Generation Model</a:t>
            </a:r>
            <a:endParaRPr b="1" sz="1833">
              <a:solidFill>
                <a:srgbClr val="202124"/>
              </a:solidFill>
              <a:highlight>
                <a:schemeClr val="lt1"/>
              </a:highlight>
            </a:endParaRPr>
          </a:p>
          <a:p>
            <a:pPr indent="0" lvl="0" marL="0" rtl="0" algn="l">
              <a:lnSpc>
                <a:spcPct val="100000"/>
              </a:lnSpc>
              <a:spcBef>
                <a:spcPts val="1800"/>
              </a:spcBef>
              <a:spcAft>
                <a:spcPts val="0"/>
              </a:spcAft>
              <a:buNone/>
            </a:pPr>
            <a:r>
              <a:rPr b="1" lang="en" sz="1833">
                <a:solidFill>
                  <a:srgbClr val="202124"/>
                </a:solidFill>
                <a:highlight>
                  <a:schemeClr val="lt1"/>
                </a:highlight>
              </a:rPr>
              <a:t>Image Classification Model</a:t>
            </a:r>
            <a:endParaRPr b="1" sz="1833">
              <a:solidFill>
                <a:srgbClr val="202124"/>
              </a:solidFill>
              <a:highlight>
                <a:schemeClr val="lt1"/>
              </a:highlight>
            </a:endParaRPr>
          </a:p>
          <a:p>
            <a:pPr indent="0" lvl="0" marL="0" rtl="0" algn="l">
              <a:lnSpc>
                <a:spcPct val="125000"/>
              </a:lnSpc>
              <a:spcBef>
                <a:spcPts val="1800"/>
              </a:spcBef>
              <a:spcAft>
                <a:spcPts val="0"/>
              </a:spcAft>
              <a:buNone/>
            </a:pPr>
            <a:r>
              <a:t/>
            </a:r>
            <a:endParaRPr b="1" sz="1833">
              <a:solidFill>
                <a:srgbClr val="202124"/>
              </a:solidFill>
              <a:highlight>
                <a:schemeClr val="lt1"/>
              </a:highlight>
            </a:endParaRPr>
          </a:p>
          <a:p>
            <a:pPr indent="0" lvl="0" marL="0" rtl="0" algn="l">
              <a:lnSpc>
                <a:spcPct val="125000"/>
              </a:lnSpc>
              <a:spcBef>
                <a:spcPts val="1800"/>
              </a:spcBef>
              <a:spcAft>
                <a:spcPts val="0"/>
              </a:spcAft>
              <a:buClr>
                <a:schemeClr val="dk1"/>
              </a:buClr>
              <a:buSzPct val="66666"/>
              <a:buFont typeface="Arial"/>
              <a:buNone/>
            </a:pPr>
            <a:r>
              <a:t/>
            </a:r>
            <a:endParaRPr b="1" sz="1650">
              <a:solidFill>
                <a:srgbClr val="24292F"/>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API Image Classifier Model</a:t>
            </a:r>
            <a:endParaRPr/>
          </a:p>
        </p:txBody>
      </p:sp>
      <p:sp>
        <p:nvSpPr>
          <p:cNvPr id="185" name="Google Shape;18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Image Classifier</a:t>
            </a:r>
            <a:endParaRPr/>
          </a:p>
          <a:p>
            <a:pPr indent="0" lvl="0" marL="0" rtl="0" algn="l">
              <a:spcBef>
                <a:spcPts val="1200"/>
              </a:spcBef>
              <a:spcAft>
                <a:spcPts val="1200"/>
              </a:spcAft>
              <a:buNone/>
            </a:pPr>
            <a:r>
              <a:t/>
            </a:r>
            <a:endParaRPr/>
          </a:p>
        </p:txBody>
      </p:sp>
      <p:pic>
        <p:nvPicPr>
          <p:cNvPr id="186" name="Google Shape;186;p32"/>
          <p:cNvPicPr preferRelativeResize="0"/>
          <p:nvPr/>
        </p:nvPicPr>
        <p:blipFill>
          <a:blip r:embed="rId3">
            <a:alphaModFix/>
          </a:blip>
          <a:stretch>
            <a:fillRect/>
          </a:stretch>
        </p:blipFill>
        <p:spPr>
          <a:xfrm>
            <a:off x="371475" y="1633250"/>
            <a:ext cx="8401050" cy="2815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API Image Classifier Model</a:t>
            </a:r>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33"/>
          <p:cNvPicPr preferRelativeResize="0"/>
          <p:nvPr/>
        </p:nvPicPr>
        <p:blipFill>
          <a:blip r:embed="rId3">
            <a:alphaModFix/>
          </a:blip>
          <a:stretch>
            <a:fillRect/>
          </a:stretch>
        </p:blipFill>
        <p:spPr>
          <a:xfrm>
            <a:off x="311700" y="1152475"/>
            <a:ext cx="8520601" cy="3564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API Image Classifier Model</a:t>
            </a:r>
            <a:endParaRPr/>
          </a:p>
        </p:txBody>
      </p:sp>
      <p:sp>
        <p:nvSpPr>
          <p:cNvPr id="199" name="Google Shape;199;p34"/>
          <p:cNvSpPr txBox="1"/>
          <p:nvPr>
            <p:ph idx="1" type="body"/>
          </p:nvPr>
        </p:nvSpPr>
        <p:spPr>
          <a:xfrm>
            <a:off x="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Save Data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0" name="Google Shape;200;p34"/>
          <p:cNvPicPr preferRelativeResize="0"/>
          <p:nvPr/>
        </p:nvPicPr>
        <p:blipFill>
          <a:blip r:embed="rId3">
            <a:alphaModFix/>
          </a:blip>
          <a:stretch>
            <a:fillRect/>
          </a:stretch>
        </p:blipFill>
        <p:spPr>
          <a:xfrm>
            <a:off x="145200" y="1485900"/>
            <a:ext cx="8118525" cy="1085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API Image Classifier Model</a:t>
            </a:r>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Show data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7" name="Google Shape;207;p35"/>
          <p:cNvPicPr preferRelativeResize="0"/>
          <p:nvPr/>
        </p:nvPicPr>
        <p:blipFill>
          <a:blip r:embed="rId3">
            <a:alphaModFix/>
          </a:blip>
          <a:stretch>
            <a:fillRect/>
          </a:stretch>
        </p:blipFill>
        <p:spPr>
          <a:xfrm>
            <a:off x="401150" y="3759000"/>
            <a:ext cx="7740700" cy="1038225"/>
          </a:xfrm>
          <a:prstGeom prst="rect">
            <a:avLst/>
          </a:prstGeom>
          <a:noFill/>
          <a:ln>
            <a:noFill/>
          </a:ln>
        </p:spPr>
      </p:pic>
      <p:pic>
        <p:nvPicPr>
          <p:cNvPr id="208" name="Google Shape;208;p35"/>
          <p:cNvPicPr preferRelativeResize="0"/>
          <p:nvPr/>
        </p:nvPicPr>
        <p:blipFill>
          <a:blip r:embed="rId4">
            <a:alphaModFix/>
          </a:blip>
          <a:stretch>
            <a:fillRect/>
          </a:stretch>
        </p:blipFill>
        <p:spPr>
          <a:xfrm>
            <a:off x="511900" y="1608875"/>
            <a:ext cx="7398725" cy="2054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4" name="Google Shape;21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36"/>
          <p:cNvPicPr preferRelativeResize="0"/>
          <p:nvPr/>
        </p:nvPicPr>
        <p:blipFill>
          <a:blip r:embed="rId3">
            <a:alphaModFix/>
          </a:blip>
          <a:stretch>
            <a:fillRect/>
          </a:stretch>
        </p:blipFill>
        <p:spPr>
          <a:xfrm>
            <a:off x="311700" y="445025"/>
            <a:ext cx="8520600" cy="4123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0000"/>
              <a:buFont typeface="Arial"/>
              <a:buNone/>
            </a:pPr>
            <a:r>
              <a:rPr b="1" lang="en" sz="1833">
                <a:solidFill>
                  <a:srgbClr val="202124"/>
                </a:solidFill>
                <a:highlight>
                  <a:srgbClr val="FFFFFF"/>
                </a:highlight>
              </a:rPr>
              <a:t>S</a:t>
            </a:r>
            <a:r>
              <a:rPr b="1" lang="en" sz="1833">
                <a:solidFill>
                  <a:srgbClr val="202124"/>
                </a:solidFill>
                <a:highlight>
                  <a:srgbClr val="FFFFFF"/>
                </a:highlight>
              </a:rPr>
              <a:t>entiment Analysis Model</a:t>
            </a:r>
            <a:endParaRPr b="1" sz="3133"/>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02124"/>
                </a:solidFill>
                <a:highlight>
                  <a:srgbClr val="FFFFFF"/>
                </a:highlight>
              </a:rPr>
              <a:t>Python sentiment analysis is  : </a:t>
            </a:r>
            <a:r>
              <a:rPr b="1" lang="en" sz="1500">
                <a:solidFill>
                  <a:srgbClr val="202124"/>
                </a:solidFill>
                <a:highlight>
                  <a:srgbClr val="FFFFFF"/>
                </a:highlight>
              </a:rPr>
              <a:t>a methodology for analyzing a piece of text to discover the sentiment hidden within it</a:t>
            </a:r>
            <a:r>
              <a:rPr lang="en" sz="1500">
                <a:solidFill>
                  <a:srgbClr val="202124"/>
                </a:solidFill>
                <a:highlight>
                  <a:srgbClr val="FFFFFF"/>
                </a:highlight>
              </a:rPr>
              <a:t>.</a:t>
            </a:r>
            <a:endParaRPr sz="1500">
              <a:solidFill>
                <a:srgbClr val="202124"/>
              </a:solidFill>
              <a:highlight>
                <a:srgbClr val="FFFFFF"/>
              </a:highlight>
            </a:endParaRPr>
          </a:p>
          <a:p>
            <a:pPr indent="0" lvl="0" marL="0" rtl="0" algn="l">
              <a:spcBef>
                <a:spcPts val="0"/>
              </a:spcBef>
              <a:spcAft>
                <a:spcPts val="0"/>
              </a:spcAft>
              <a:buNone/>
            </a:pPr>
            <a:r>
              <a:t/>
            </a:r>
            <a:endParaRPr sz="1500">
              <a:solidFill>
                <a:srgbClr val="202124"/>
              </a:solidFill>
              <a:highlight>
                <a:srgbClr val="FFFFFF"/>
              </a:highlight>
            </a:endParaRPr>
          </a:p>
          <a:p>
            <a:pPr indent="0" lvl="0" marL="0" rtl="0" algn="l">
              <a:spcBef>
                <a:spcPts val="0"/>
              </a:spcBef>
              <a:spcAft>
                <a:spcPts val="0"/>
              </a:spcAft>
              <a:buClr>
                <a:schemeClr val="dk1"/>
              </a:buClr>
              <a:buSzPts val="1100"/>
              <a:buFont typeface="Arial"/>
              <a:buNone/>
            </a:pPr>
            <a:r>
              <a:t/>
            </a:r>
            <a:endParaRPr sz="1500">
              <a:solidFill>
                <a:srgbClr val="202124"/>
              </a:solidFill>
              <a:highlight>
                <a:srgbClr val="FFFFFF"/>
              </a:highlight>
            </a:endParaRPr>
          </a:p>
          <a:p>
            <a:pPr indent="0" lvl="0" marL="0" rtl="0" algn="l">
              <a:spcBef>
                <a:spcPts val="0"/>
              </a:spcBef>
              <a:spcAft>
                <a:spcPts val="1200"/>
              </a:spcAft>
              <a:buNone/>
            </a:pPr>
            <a:r>
              <a:t/>
            </a:r>
            <a:endParaRPr sz="2100"/>
          </a:p>
        </p:txBody>
      </p:sp>
      <p:pic>
        <p:nvPicPr>
          <p:cNvPr id="69" name="Google Shape;69;p15"/>
          <p:cNvPicPr preferRelativeResize="0"/>
          <p:nvPr/>
        </p:nvPicPr>
        <p:blipFill>
          <a:blip r:embed="rId3">
            <a:alphaModFix/>
          </a:blip>
          <a:stretch>
            <a:fillRect/>
          </a:stretch>
        </p:blipFill>
        <p:spPr>
          <a:xfrm>
            <a:off x="116700" y="1779500"/>
            <a:ext cx="8658951" cy="312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3871"/>
              <a:buFont typeface="Arial"/>
              <a:buNone/>
            </a:pPr>
            <a:r>
              <a:rPr b="1" lang="en" sz="1722">
                <a:highlight>
                  <a:srgbClr val="FFFFFF"/>
                </a:highlight>
              </a:rPr>
              <a:t>T</a:t>
            </a:r>
            <a:r>
              <a:rPr b="1" lang="en" sz="1722">
                <a:highlight>
                  <a:srgbClr val="FFFFFF"/>
                </a:highlight>
              </a:rPr>
              <a:t>ext Generation Model</a:t>
            </a:r>
            <a:endParaRPr b="1" sz="3022"/>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highlight>
                  <a:srgbClr val="FFFFFF"/>
                </a:highlight>
              </a:rPr>
              <a:t>Text generation is the mechanism of producing new texts automatically by the neural network based on a huge corpus of texts</a:t>
            </a:r>
            <a:endParaRPr sz="1500">
              <a:solidFill>
                <a:schemeClr val="dk1"/>
              </a:solidFill>
              <a:highlight>
                <a:srgbClr val="FFFFFF"/>
              </a:highlight>
            </a:endParaRPr>
          </a:p>
          <a:p>
            <a:pPr indent="0" lvl="0" marL="0" rtl="0" algn="l">
              <a:spcBef>
                <a:spcPts val="0"/>
              </a:spcBef>
              <a:spcAft>
                <a:spcPts val="0"/>
              </a:spcAft>
              <a:buNone/>
            </a:pPr>
            <a:r>
              <a:t/>
            </a:r>
            <a:endParaRPr sz="1500">
              <a:solidFill>
                <a:schemeClr val="dk1"/>
              </a:solidFill>
              <a:highlight>
                <a:srgbClr val="FFFFFF"/>
              </a:highlight>
            </a:endParaRPr>
          </a:p>
          <a:p>
            <a:pPr indent="0" lvl="0" marL="0" rtl="0" algn="l">
              <a:spcBef>
                <a:spcPts val="0"/>
              </a:spcBef>
              <a:spcAft>
                <a:spcPts val="0"/>
              </a:spcAft>
              <a:buNone/>
            </a:pPr>
            <a:r>
              <a:t/>
            </a:r>
            <a:endParaRPr sz="1500">
              <a:solidFill>
                <a:srgbClr val="7E7E7E"/>
              </a:solidFill>
              <a:highlight>
                <a:srgbClr val="FFFFFF"/>
              </a:highlight>
            </a:endParaRPr>
          </a:p>
          <a:p>
            <a:pPr indent="0" lvl="0" marL="0" rtl="0" algn="l">
              <a:spcBef>
                <a:spcPts val="0"/>
              </a:spcBef>
              <a:spcAft>
                <a:spcPts val="0"/>
              </a:spcAft>
              <a:buNone/>
            </a:pPr>
            <a:r>
              <a:t/>
            </a:r>
            <a:endParaRPr sz="1500">
              <a:solidFill>
                <a:srgbClr val="7E7E7E"/>
              </a:solidFill>
              <a:highlight>
                <a:srgbClr val="FFFFFF"/>
              </a:highlight>
            </a:endParaRPr>
          </a:p>
          <a:p>
            <a:pPr indent="0" lvl="0" marL="0" rtl="0" algn="l">
              <a:spcBef>
                <a:spcPts val="0"/>
              </a:spcBef>
              <a:spcAft>
                <a:spcPts val="0"/>
              </a:spcAft>
              <a:buNone/>
            </a:pPr>
            <a:r>
              <a:t/>
            </a:r>
            <a:endParaRPr sz="1500">
              <a:solidFill>
                <a:srgbClr val="7E7E7E"/>
              </a:solidFill>
              <a:highlight>
                <a:srgbClr val="FFFFFF"/>
              </a:highlight>
            </a:endParaRPr>
          </a:p>
          <a:p>
            <a:pPr indent="0" lvl="0" marL="0" rtl="0" algn="l">
              <a:spcBef>
                <a:spcPts val="0"/>
              </a:spcBef>
              <a:spcAft>
                <a:spcPts val="0"/>
              </a:spcAft>
              <a:buClr>
                <a:schemeClr val="dk1"/>
              </a:buClr>
              <a:buSzPts val="1100"/>
              <a:buFont typeface="Arial"/>
              <a:buNone/>
            </a:pPr>
            <a:r>
              <a:t/>
            </a:r>
            <a:endParaRPr sz="1500">
              <a:solidFill>
                <a:srgbClr val="7E7E7E"/>
              </a:solidFill>
              <a:highlight>
                <a:srgbClr val="FFFFFF"/>
              </a:highlight>
            </a:endParaRPr>
          </a:p>
          <a:p>
            <a:pPr indent="0" lvl="0" marL="0" rtl="0" algn="l">
              <a:spcBef>
                <a:spcPts val="0"/>
              </a:spcBef>
              <a:spcAft>
                <a:spcPts val="1200"/>
              </a:spcAft>
              <a:buNone/>
            </a:pPr>
            <a:r>
              <a:t/>
            </a:r>
            <a:endParaRPr sz="2100"/>
          </a:p>
        </p:txBody>
      </p:sp>
      <p:pic>
        <p:nvPicPr>
          <p:cNvPr id="76" name="Google Shape;76;p16"/>
          <p:cNvPicPr preferRelativeResize="0"/>
          <p:nvPr/>
        </p:nvPicPr>
        <p:blipFill>
          <a:blip r:embed="rId3">
            <a:alphaModFix/>
          </a:blip>
          <a:stretch>
            <a:fillRect/>
          </a:stretch>
        </p:blipFill>
        <p:spPr>
          <a:xfrm>
            <a:off x="1168000" y="1928800"/>
            <a:ext cx="5947175" cy="2978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4285"/>
              <a:buFont typeface="Arial"/>
              <a:buNone/>
            </a:pPr>
            <a:r>
              <a:rPr b="1" lang="en" sz="1711">
                <a:solidFill>
                  <a:srgbClr val="292929"/>
                </a:solidFill>
                <a:highlight>
                  <a:srgbClr val="FFFFFF"/>
                </a:highlight>
                <a:latin typeface="Georgia"/>
                <a:ea typeface="Georgia"/>
                <a:cs typeface="Georgia"/>
                <a:sym typeface="Georgia"/>
              </a:rPr>
              <a:t>Q</a:t>
            </a:r>
            <a:r>
              <a:rPr b="1" lang="en" sz="1711">
                <a:solidFill>
                  <a:srgbClr val="292929"/>
                </a:solidFill>
                <a:highlight>
                  <a:srgbClr val="FFFFFF"/>
                </a:highlight>
                <a:latin typeface="Georgia"/>
                <a:ea typeface="Georgia"/>
                <a:cs typeface="Georgia"/>
                <a:sym typeface="Georgia"/>
              </a:rPr>
              <a:t>uestion Answering Model</a:t>
            </a:r>
            <a:endParaRPr b="1" sz="2911"/>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rgbClr val="292929"/>
                </a:solidFill>
                <a:highlight>
                  <a:srgbClr val="FFFFFF"/>
                </a:highlight>
                <a:latin typeface="Georgia"/>
                <a:ea typeface="Georgia"/>
                <a:cs typeface="Georgia"/>
                <a:sym typeface="Georgia"/>
              </a:rPr>
              <a:t>A question answerin</a:t>
            </a:r>
            <a:r>
              <a:rPr lang="en" sz="1600">
                <a:solidFill>
                  <a:srgbClr val="292929"/>
                </a:solidFill>
                <a:highlight>
                  <a:srgbClr val="FFFFFF"/>
                </a:highlight>
                <a:latin typeface="Georgia"/>
                <a:ea typeface="Georgia"/>
                <a:cs typeface="Georgia"/>
                <a:sym typeface="Georgia"/>
              </a:rPr>
              <a:t>g model</a:t>
            </a:r>
            <a:r>
              <a:rPr lang="en" sz="1600">
                <a:solidFill>
                  <a:srgbClr val="292929"/>
                </a:solidFill>
                <a:highlight>
                  <a:srgbClr val="FFFFFF"/>
                </a:highlight>
                <a:latin typeface="Georgia"/>
                <a:ea typeface="Georgia"/>
                <a:cs typeface="Georgia"/>
                <a:sym typeface="Georgia"/>
              </a:rPr>
              <a:t> is simply a computer program that answers the questions you ask.</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733100" y="2023275"/>
            <a:ext cx="7250299" cy="268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400">
                <a:highlight>
                  <a:srgbClr val="FFFFFF"/>
                </a:highlight>
              </a:rPr>
              <a:t>Image Classification Model</a:t>
            </a:r>
            <a:endParaRPr b="1" sz="2900"/>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273239"/>
                </a:solidFill>
                <a:highlight>
                  <a:srgbClr val="FFFFFF"/>
                </a:highlight>
              </a:rPr>
              <a:t>Image classification is a method to classify the images into their respective category classes</a:t>
            </a:r>
            <a:endParaRPr sz="1400">
              <a:solidFill>
                <a:srgbClr val="273239"/>
              </a:solidFill>
              <a:highlight>
                <a:srgbClr val="FFFFFF"/>
              </a:highlight>
            </a:endParaRPr>
          </a:p>
          <a:p>
            <a:pPr indent="0" lvl="0" marL="0" rtl="0" algn="l">
              <a:spcBef>
                <a:spcPts val="0"/>
              </a:spcBef>
              <a:spcAft>
                <a:spcPts val="0"/>
              </a:spcAft>
              <a:buNone/>
            </a:pPr>
            <a:r>
              <a:t/>
            </a:r>
            <a:endParaRPr sz="1300">
              <a:solidFill>
                <a:srgbClr val="273239"/>
              </a:solidFill>
              <a:highlight>
                <a:srgbClr val="FFFFFF"/>
              </a:highlight>
            </a:endParaRPr>
          </a:p>
          <a:p>
            <a:pPr indent="0" lvl="0" marL="0" rtl="0" algn="l">
              <a:spcBef>
                <a:spcPts val="0"/>
              </a:spcBef>
              <a:spcAft>
                <a:spcPts val="0"/>
              </a:spcAft>
              <a:buClr>
                <a:schemeClr val="dk1"/>
              </a:buClr>
              <a:buSzPts val="1100"/>
              <a:buFont typeface="Arial"/>
              <a:buNone/>
            </a:pPr>
            <a:r>
              <a:t/>
            </a:r>
            <a:endParaRPr sz="1300">
              <a:solidFill>
                <a:srgbClr val="273239"/>
              </a:solidFill>
              <a:highlight>
                <a:srgbClr val="FFFFFF"/>
              </a:highlight>
            </a:endParaRPr>
          </a:p>
        </p:txBody>
      </p:sp>
      <p:pic>
        <p:nvPicPr>
          <p:cNvPr id="90" name="Google Shape;90;p18"/>
          <p:cNvPicPr preferRelativeResize="0"/>
          <p:nvPr/>
        </p:nvPicPr>
        <p:blipFill>
          <a:blip r:embed="rId3">
            <a:alphaModFix/>
          </a:blip>
          <a:stretch>
            <a:fillRect/>
          </a:stretch>
        </p:blipFill>
        <p:spPr>
          <a:xfrm>
            <a:off x="475350" y="1742950"/>
            <a:ext cx="8178400" cy="312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42857"/>
              </a:lnSpc>
              <a:spcBef>
                <a:spcPts val="0"/>
              </a:spcBef>
              <a:spcAft>
                <a:spcPts val="0"/>
              </a:spcAft>
              <a:buClr>
                <a:schemeClr val="dk1"/>
              </a:buClr>
              <a:buSzPts val="1100"/>
              <a:buFont typeface="Arial"/>
              <a:buNone/>
            </a:pPr>
            <a:r>
              <a:rPr b="1" lang="en" sz="1400">
                <a:solidFill>
                  <a:srgbClr val="24292F"/>
                </a:solidFill>
                <a:highlight>
                  <a:srgbClr val="FFFFFF"/>
                </a:highlight>
                <a:latin typeface="Courier New"/>
                <a:ea typeface="Courier New"/>
                <a:cs typeface="Courier New"/>
                <a:sym typeface="Courier New"/>
              </a:rPr>
              <a:t>S</a:t>
            </a:r>
            <a:r>
              <a:rPr b="1" lang="en" sz="1400">
                <a:solidFill>
                  <a:srgbClr val="24292F"/>
                </a:solidFill>
                <a:highlight>
                  <a:srgbClr val="FFFFFF"/>
                </a:highlight>
                <a:latin typeface="Courier New"/>
                <a:ea typeface="Courier New"/>
                <a:cs typeface="Courier New"/>
                <a:sym typeface="Courier New"/>
              </a:rPr>
              <a:t>entiment_analysis Functions</a:t>
            </a:r>
            <a:endParaRPr sz="3100"/>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42857"/>
              </a:lnSpc>
              <a:spcBef>
                <a:spcPts val="0"/>
              </a:spcBef>
              <a:spcAft>
                <a:spcPts val="0"/>
              </a:spcAft>
              <a:buNone/>
            </a:pPr>
            <a:r>
              <a:rPr b="1" lang="en" sz="1300">
                <a:solidFill>
                  <a:srgbClr val="980000"/>
                </a:solidFill>
                <a:highlight>
                  <a:srgbClr val="FFFFFF"/>
                </a:highlight>
                <a:latin typeface="Courier New"/>
                <a:ea typeface="Courier New"/>
                <a:cs typeface="Courier New"/>
                <a:sym typeface="Courier New"/>
              </a:rPr>
              <a:t>def </a:t>
            </a:r>
            <a:r>
              <a:rPr b="1" lang="en" sz="1100">
                <a:solidFill>
                  <a:srgbClr val="24292F"/>
                </a:solidFill>
                <a:highlight>
                  <a:srgbClr val="FFFFFF"/>
                </a:highlight>
                <a:latin typeface="Courier New"/>
                <a:ea typeface="Courier New"/>
                <a:cs typeface="Courier New"/>
                <a:sym typeface="Courier New"/>
              </a:rPr>
              <a:t>sentiment_analysis(response: str)-&gt; str:</a:t>
            </a:r>
            <a:endParaRPr b="1"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100">
                <a:solidFill>
                  <a:srgbClr val="24292F"/>
                </a:solidFill>
                <a:highlight>
                  <a:srgbClr val="FFFFFF"/>
                </a:highlight>
                <a:latin typeface="Courier New"/>
                <a:ea typeface="Courier New"/>
                <a:cs typeface="Courier New"/>
                <a:sym typeface="Courier New"/>
              </a:rPr>
              <a:t>   </a:t>
            </a:r>
            <a:r>
              <a:rPr lang="en" sz="1200">
                <a:solidFill>
                  <a:srgbClr val="24292F"/>
                </a:solidFill>
                <a:highlight>
                  <a:srgbClr val="FFFFFF"/>
                </a:highlight>
                <a:latin typeface="Courier New"/>
                <a:ea typeface="Courier New"/>
                <a:cs typeface="Courier New"/>
                <a:sym typeface="Courier New"/>
              </a:rPr>
              <a:t>"""Sends a request to the Sentiment model.</a:t>
            </a:r>
            <a:endParaRPr sz="12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b="1" lang="en" sz="1300">
                <a:solidFill>
                  <a:srgbClr val="980000"/>
                </a:solidFill>
                <a:highlight>
                  <a:srgbClr val="FFFFFF"/>
                </a:highlight>
                <a:latin typeface="Courier New"/>
                <a:ea typeface="Courier New"/>
                <a:cs typeface="Courier New"/>
                <a:sym typeface="Courier New"/>
              </a:rPr>
              <a:t>def </a:t>
            </a:r>
            <a:r>
              <a:rPr b="1" lang="en" sz="1100">
                <a:solidFill>
                  <a:srgbClr val="24292F"/>
                </a:solidFill>
                <a:highlight>
                  <a:srgbClr val="FFFFFF"/>
                </a:highlight>
                <a:latin typeface="Courier New"/>
                <a:ea typeface="Courier New"/>
                <a:cs typeface="Courier New"/>
                <a:sym typeface="Courier New"/>
              </a:rPr>
              <a:t>sentimental_analysis_sql_output():</a:t>
            </a:r>
            <a:endParaRPr b="1"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F"/>
                </a:solidFill>
                <a:highlight>
                  <a:srgbClr val="FFFFFF"/>
                </a:highlight>
                <a:latin typeface="Courier New"/>
                <a:ea typeface="Courier New"/>
                <a:cs typeface="Courier New"/>
                <a:sym typeface="Courier New"/>
              </a:rPr>
              <a:t>   </a:t>
            </a:r>
            <a:r>
              <a:rPr lang="en" sz="1000">
                <a:solidFill>
                  <a:srgbClr val="24292F"/>
                </a:solidFill>
                <a:highlight>
                  <a:srgbClr val="FFFFFF"/>
                </a:highlight>
                <a:latin typeface="Courier New"/>
                <a:ea typeface="Courier New"/>
                <a:cs typeface="Courier New"/>
                <a:sym typeface="Courier New"/>
              </a:rPr>
              <a:t>""" This function collects data from all columns and returns all rows from table(sentiment_analysis).</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000">
                <a:solidFill>
                  <a:srgbClr val="24292F"/>
                </a:solidFill>
                <a:highlight>
                  <a:srgbClr val="FFFFFF"/>
                </a:highlight>
                <a:latin typeface="Courier New"/>
                <a:ea typeface="Courier New"/>
                <a:cs typeface="Courier New"/>
                <a:sym typeface="Courier New"/>
              </a:rPr>
              <a:t>       This table is connected to the Sentiment-model.</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b="1" lang="en" sz="1300">
                <a:solidFill>
                  <a:srgbClr val="980000"/>
                </a:solidFill>
                <a:highlight>
                  <a:srgbClr val="FFFFFF"/>
                </a:highlight>
                <a:latin typeface="Courier New"/>
                <a:ea typeface="Courier New"/>
                <a:cs typeface="Courier New"/>
                <a:sym typeface="Courier New"/>
              </a:rPr>
              <a:t>def</a:t>
            </a:r>
            <a:r>
              <a:rPr lang="en" sz="1000">
                <a:solidFill>
                  <a:srgbClr val="24292F"/>
                </a:solidFill>
                <a:highlight>
                  <a:srgbClr val="FFFFFF"/>
                </a:highlight>
                <a:latin typeface="Courier New"/>
                <a:ea typeface="Courier New"/>
                <a:cs typeface="Courier New"/>
                <a:sym typeface="Courier New"/>
              </a:rPr>
              <a:t> </a:t>
            </a:r>
            <a:r>
              <a:rPr b="1" lang="en" sz="1000">
                <a:solidFill>
                  <a:schemeClr val="dk1"/>
                </a:solidFill>
                <a:highlight>
                  <a:srgbClr val="FFFFFF"/>
                </a:highlight>
                <a:latin typeface="Courier New"/>
                <a:ea typeface="Courier New"/>
                <a:cs typeface="Courier New"/>
                <a:sym typeface="Courier New"/>
              </a:rPr>
              <a:t>sentimental_analysis_sql_input</a:t>
            </a:r>
            <a:r>
              <a:rPr b="1" lang="en" sz="1000">
                <a:solidFill>
                  <a:srgbClr val="24292F"/>
                </a:solidFill>
                <a:highlight>
                  <a:srgbClr val="FFFFFF"/>
                </a:highlight>
                <a:latin typeface="Courier New"/>
                <a:ea typeface="Courier New"/>
                <a:cs typeface="Courier New"/>
                <a:sym typeface="Courier New"/>
              </a:rPr>
              <a:t>(text_input, sentiment_output, score_output, validation): </a:t>
            </a:r>
            <a:endParaRPr b="1"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b="1" lang="en" sz="1000">
                <a:solidFill>
                  <a:srgbClr val="24292F"/>
                </a:solidFill>
                <a:highlight>
                  <a:srgbClr val="FFFFFF"/>
                </a:highlight>
                <a:latin typeface="Courier New"/>
                <a:ea typeface="Courier New"/>
                <a:cs typeface="Courier New"/>
                <a:sym typeface="Courier New"/>
              </a:rPr>
              <a:t>   </a:t>
            </a:r>
            <a:r>
              <a:rPr lang="en" sz="1000">
                <a:solidFill>
                  <a:srgbClr val="0A3069"/>
                </a:solidFill>
                <a:highlight>
                  <a:srgbClr val="FFFFFF"/>
                </a:highlight>
                <a:latin typeface="Courier New"/>
                <a:ea typeface="Courier New"/>
                <a:cs typeface="Courier New"/>
                <a:sym typeface="Courier New"/>
              </a:rPr>
              <a:t>"""Save the the data from the sentiment analysis model to a SQLite database, creates database and tables if needed.</a:t>
            </a:r>
            <a:endParaRPr b="1"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100">
              <a:solidFill>
                <a:srgbClr val="24292F"/>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b="1" sz="1200">
              <a:solidFill>
                <a:srgbClr val="980000"/>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Question_Answering Functions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42857"/>
              </a:lnSpc>
              <a:spcBef>
                <a:spcPts val="0"/>
              </a:spcBef>
              <a:spcAft>
                <a:spcPts val="0"/>
              </a:spcAft>
              <a:buNone/>
            </a:pPr>
            <a:r>
              <a:rPr b="1" lang="en" sz="1300">
                <a:solidFill>
                  <a:srgbClr val="980000"/>
                </a:solidFill>
                <a:highlight>
                  <a:srgbClr val="FFFFFF"/>
                </a:highlight>
                <a:latin typeface="Courier New"/>
                <a:ea typeface="Courier New"/>
                <a:cs typeface="Courier New"/>
                <a:sym typeface="Courier New"/>
              </a:rPr>
              <a:t>def</a:t>
            </a:r>
            <a:r>
              <a:rPr lang="en" sz="900">
                <a:solidFill>
                  <a:srgbClr val="24292F"/>
                </a:solidFill>
                <a:highlight>
                  <a:srgbClr val="FFFFFF"/>
                </a:highlight>
                <a:latin typeface="Courier New"/>
                <a:ea typeface="Courier New"/>
                <a:cs typeface="Courier New"/>
                <a:sym typeface="Courier New"/>
              </a:rPr>
              <a:t> </a:t>
            </a:r>
            <a:r>
              <a:rPr b="1" lang="en" sz="1100">
                <a:solidFill>
                  <a:srgbClr val="24292F"/>
                </a:solidFill>
                <a:highlight>
                  <a:srgbClr val="FFFFFF"/>
                </a:highlight>
                <a:latin typeface="Courier New"/>
                <a:ea typeface="Courier New"/>
                <a:cs typeface="Courier New"/>
                <a:sym typeface="Courier New"/>
              </a:rPr>
              <a:t>question_answering(response1: str, response2: str)-&gt; str:</a:t>
            </a:r>
            <a:endParaRPr b="1"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F"/>
                </a:solidFill>
                <a:highlight>
                  <a:srgbClr val="FFFFFF"/>
                </a:highlight>
                <a:latin typeface="Courier New"/>
                <a:ea typeface="Courier New"/>
                <a:cs typeface="Courier New"/>
                <a:sym typeface="Courier New"/>
              </a:rPr>
              <a:t>   "</a:t>
            </a:r>
            <a:r>
              <a:rPr lang="en" sz="1100">
                <a:solidFill>
                  <a:srgbClr val="24292F"/>
                </a:solidFill>
                <a:highlight>
                  <a:srgbClr val="FFFFFF"/>
                </a:highlight>
                <a:latin typeface="Courier New"/>
                <a:ea typeface="Courier New"/>
                <a:cs typeface="Courier New"/>
                <a:sym typeface="Courier New"/>
              </a:rPr>
              <a:t>""Sends a request to the QA-model.</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b="1" lang="en" sz="1300">
                <a:solidFill>
                  <a:srgbClr val="660000"/>
                </a:solidFill>
                <a:highlight>
                  <a:srgbClr val="FFFFFF"/>
                </a:highlight>
                <a:latin typeface="Courier New"/>
                <a:ea typeface="Courier New"/>
                <a:cs typeface="Courier New"/>
                <a:sym typeface="Courier New"/>
              </a:rPr>
              <a:t>def</a:t>
            </a:r>
            <a:r>
              <a:rPr lang="en" sz="900">
                <a:solidFill>
                  <a:srgbClr val="24292F"/>
                </a:solidFill>
                <a:highlight>
                  <a:srgbClr val="FFFFFF"/>
                </a:highlight>
                <a:latin typeface="Courier New"/>
                <a:ea typeface="Courier New"/>
                <a:cs typeface="Courier New"/>
                <a:sym typeface="Courier New"/>
              </a:rPr>
              <a:t> </a:t>
            </a:r>
            <a:r>
              <a:rPr b="1" lang="en" sz="1200">
                <a:solidFill>
                  <a:schemeClr val="dk1"/>
                </a:solidFill>
                <a:highlight>
                  <a:srgbClr val="FFFFFF"/>
                </a:highlight>
                <a:latin typeface="Courier New"/>
                <a:ea typeface="Courier New"/>
                <a:cs typeface="Courier New"/>
                <a:sym typeface="Courier New"/>
              </a:rPr>
              <a:t>sql_output_qa</a:t>
            </a:r>
            <a:r>
              <a:rPr b="1" lang="en" sz="1200">
                <a:solidFill>
                  <a:srgbClr val="24292F"/>
                </a:solidFill>
                <a:highlight>
                  <a:srgbClr val="FFFFFF"/>
                </a:highlight>
                <a:latin typeface="Courier New"/>
                <a:ea typeface="Courier New"/>
                <a:cs typeface="Courier New"/>
                <a:sym typeface="Courier New"/>
              </a:rPr>
              <a:t>():</a:t>
            </a:r>
            <a:endParaRPr b="1" sz="12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b="1" lang="en" sz="1200">
                <a:solidFill>
                  <a:srgbClr val="24292F"/>
                </a:solidFill>
                <a:highlight>
                  <a:srgbClr val="FFFFFF"/>
                </a:highlight>
                <a:latin typeface="Courier New"/>
                <a:ea typeface="Courier New"/>
                <a:cs typeface="Courier New"/>
                <a:sym typeface="Courier New"/>
              </a:rPr>
              <a:t>   </a:t>
            </a:r>
            <a:r>
              <a:rPr lang="en" sz="1000">
                <a:solidFill>
                  <a:srgbClr val="24292F"/>
                </a:solidFill>
                <a:highlight>
                  <a:srgbClr val="FFFFFF"/>
                </a:highlight>
                <a:latin typeface="Courier New"/>
                <a:ea typeface="Courier New"/>
                <a:cs typeface="Courier New"/>
                <a:sym typeface="Courier New"/>
              </a:rPr>
              <a:t>This function collects data from all columns and returns all rows from table(question_answer).</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000">
                <a:solidFill>
                  <a:srgbClr val="24292F"/>
                </a:solidFill>
                <a:highlight>
                  <a:srgbClr val="FFFFFF"/>
                </a:highlight>
                <a:latin typeface="Courier New"/>
                <a:ea typeface="Courier New"/>
                <a:cs typeface="Courier New"/>
                <a:sym typeface="Courier New"/>
              </a:rPr>
              <a:t>       This table is connected to the QA-model.</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b="1" sz="13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b="1" lang="en" sz="1300">
                <a:solidFill>
                  <a:srgbClr val="990000"/>
                </a:solidFill>
                <a:highlight>
                  <a:srgbClr val="FFFFFF"/>
                </a:highlight>
                <a:latin typeface="Courier New"/>
                <a:ea typeface="Courier New"/>
                <a:cs typeface="Courier New"/>
                <a:sym typeface="Courier New"/>
              </a:rPr>
              <a:t>def</a:t>
            </a:r>
            <a:r>
              <a:rPr lang="en" sz="900">
                <a:solidFill>
                  <a:srgbClr val="24292F"/>
                </a:solidFill>
                <a:highlight>
                  <a:srgbClr val="FFFFFF"/>
                </a:highlight>
                <a:latin typeface="Courier New"/>
                <a:ea typeface="Courier New"/>
                <a:cs typeface="Courier New"/>
                <a:sym typeface="Courier New"/>
              </a:rPr>
              <a:t> </a:t>
            </a:r>
            <a:r>
              <a:rPr b="1" lang="en" sz="1000">
                <a:solidFill>
                  <a:schemeClr val="dk1"/>
                </a:solidFill>
                <a:highlight>
                  <a:srgbClr val="FFFFFF"/>
                </a:highlight>
                <a:latin typeface="Courier New"/>
                <a:ea typeface="Courier New"/>
                <a:cs typeface="Courier New"/>
                <a:sym typeface="Courier New"/>
              </a:rPr>
              <a:t>sql_input_qa</a:t>
            </a:r>
            <a:r>
              <a:rPr b="1" lang="en" sz="1000">
                <a:solidFill>
                  <a:srgbClr val="24292F"/>
                </a:solidFill>
                <a:highlight>
                  <a:srgbClr val="FFFFFF"/>
                </a:highlight>
                <a:latin typeface="Courier New"/>
                <a:ea typeface="Courier New"/>
                <a:cs typeface="Courier New"/>
                <a:sym typeface="Courier New"/>
              </a:rPr>
              <a:t>(context_input:str, question_input:str, answer_output:str, score_output: float):</a:t>
            </a:r>
            <a:endParaRPr b="1"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b="1" lang="en" sz="1000">
                <a:solidFill>
                  <a:srgbClr val="24292F"/>
                </a:solidFill>
                <a:highlight>
                  <a:srgbClr val="FFFFFF"/>
                </a:highlight>
                <a:latin typeface="Courier New"/>
                <a:ea typeface="Courier New"/>
                <a:cs typeface="Courier New"/>
                <a:sym typeface="Courier New"/>
              </a:rPr>
              <a:t>  """Save the the data from the QA model to a SQLite databas, creates database and tables if needed.</a:t>
            </a:r>
            <a:endParaRPr b="1" sz="1000">
              <a:solidFill>
                <a:srgbClr val="24292F"/>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2857"/>
              </a:lnSpc>
              <a:spcBef>
                <a:spcPts val="0"/>
              </a:spcBef>
              <a:spcAft>
                <a:spcPts val="0"/>
              </a:spcAft>
              <a:buClr>
                <a:schemeClr val="dk1"/>
              </a:buClr>
              <a:buSzPct val="39285"/>
              <a:buFont typeface="Arial"/>
              <a:buNone/>
            </a:pPr>
            <a:r>
              <a:rPr lang="en">
                <a:latin typeface="Courier New"/>
                <a:ea typeface="Courier New"/>
                <a:cs typeface="Courier New"/>
                <a:sym typeface="Courier New"/>
              </a:rPr>
              <a:t>Image Classifier Functions</a:t>
            </a:r>
            <a:endParaRPr>
              <a:latin typeface="Courier New"/>
              <a:ea typeface="Courier New"/>
              <a:cs typeface="Courier New"/>
              <a:sym typeface="Courier New"/>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42857"/>
              </a:lnSpc>
              <a:spcBef>
                <a:spcPts val="0"/>
              </a:spcBef>
              <a:spcAft>
                <a:spcPts val="0"/>
              </a:spcAft>
              <a:buNone/>
            </a:pPr>
            <a:r>
              <a:rPr b="1" lang="en" sz="1300">
                <a:solidFill>
                  <a:srgbClr val="980000"/>
                </a:solidFill>
                <a:highlight>
                  <a:srgbClr val="FFFFFF"/>
                </a:highlight>
                <a:latin typeface="Courier New"/>
                <a:ea typeface="Courier New"/>
                <a:cs typeface="Courier New"/>
                <a:sym typeface="Courier New"/>
              </a:rPr>
              <a:t>def</a:t>
            </a:r>
            <a:r>
              <a:rPr lang="en" sz="900">
                <a:solidFill>
                  <a:srgbClr val="24292F"/>
                </a:solidFill>
                <a:highlight>
                  <a:srgbClr val="FFFFFF"/>
                </a:highlight>
                <a:latin typeface="Courier New"/>
                <a:ea typeface="Courier New"/>
                <a:cs typeface="Courier New"/>
                <a:sym typeface="Courier New"/>
              </a:rPr>
              <a:t> </a:t>
            </a:r>
            <a:r>
              <a:rPr b="1" lang="en" sz="1200">
                <a:solidFill>
                  <a:srgbClr val="24292F"/>
                </a:solidFill>
                <a:highlight>
                  <a:srgbClr val="FFFFFF"/>
                </a:highlight>
                <a:latin typeface="Courier New"/>
                <a:ea typeface="Courier New"/>
                <a:cs typeface="Courier New"/>
                <a:sym typeface="Courier New"/>
              </a:rPr>
              <a:t>file_namer(img_name: str)-&gt;str:</a:t>
            </a:r>
            <a:endParaRPr b="1" sz="12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F"/>
                </a:solidFill>
                <a:highlight>
                  <a:srgbClr val="FFFFFF"/>
                </a:highlight>
                <a:latin typeface="Courier New"/>
                <a:ea typeface="Courier New"/>
                <a:cs typeface="Courier New"/>
                <a:sym typeface="Courier New"/>
              </a:rPr>
              <a:t>   </a:t>
            </a:r>
            <a:r>
              <a:rPr lang="en" sz="1100">
                <a:solidFill>
                  <a:srgbClr val="24292F"/>
                </a:solidFill>
                <a:highlight>
                  <a:srgbClr val="FFFFFF"/>
                </a:highlight>
                <a:latin typeface="Courier New"/>
                <a:ea typeface="Courier New"/>
                <a:cs typeface="Courier New"/>
                <a:sym typeface="Courier New"/>
              </a:rPr>
              <a:t>"""Extracts the filename that was uploaded</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b="1" lang="en" sz="1300">
                <a:solidFill>
                  <a:srgbClr val="980000"/>
                </a:solidFill>
                <a:highlight>
                  <a:srgbClr val="FFFFFF"/>
                </a:highlight>
                <a:latin typeface="Courier New"/>
                <a:ea typeface="Courier New"/>
                <a:cs typeface="Courier New"/>
                <a:sym typeface="Courier New"/>
              </a:rPr>
              <a:t>def</a:t>
            </a:r>
            <a:r>
              <a:rPr lang="en" sz="900">
                <a:solidFill>
                  <a:srgbClr val="24292F"/>
                </a:solidFill>
                <a:highlight>
                  <a:srgbClr val="FFFFFF"/>
                </a:highlight>
                <a:latin typeface="Courier New"/>
                <a:ea typeface="Courier New"/>
                <a:cs typeface="Courier New"/>
                <a:sym typeface="Courier New"/>
              </a:rPr>
              <a:t> </a:t>
            </a:r>
            <a:r>
              <a:rPr b="1" lang="en" sz="1100">
                <a:solidFill>
                  <a:schemeClr val="dk1"/>
                </a:solidFill>
                <a:highlight>
                  <a:srgbClr val="FFFFFF"/>
                </a:highlight>
                <a:latin typeface="Courier New"/>
                <a:ea typeface="Courier New"/>
                <a:cs typeface="Courier New"/>
                <a:sym typeface="Courier New"/>
              </a:rPr>
              <a:t>sql_image_input</a:t>
            </a:r>
            <a:r>
              <a:rPr b="1" lang="en" sz="1100">
                <a:solidFill>
                  <a:srgbClr val="24292F"/>
                </a:solidFill>
                <a:highlight>
                  <a:srgbClr val="FFFFFF"/>
                </a:highlight>
                <a:latin typeface="Courier New"/>
                <a:ea typeface="Courier New"/>
                <a:cs typeface="Courier New"/>
                <a:sym typeface="Courier New"/>
              </a:rPr>
              <a:t>(img_name: str,result: str):</a:t>
            </a:r>
            <a:endParaRPr b="1"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ct val="110000"/>
              <a:buFont typeface="Arial"/>
              <a:buNone/>
            </a:pPr>
            <a:r>
              <a:rPr lang="en" sz="1000">
                <a:solidFill>
                  <a:srgbClr val="24292F"/>
                </a:solidFill>
                <a:highlight>
                  <a:srgbClr val="FFFFFF"/>
                </a:highlight>
                <a:latin typeface="Courier New"/>
                <a:ea typeface="Courier New"/>
                <a:cs typeface="Courier New"/>
                <a:sym typeface="Courier New"/>
              </a:rPr>
              <a:t>"""Save the the data from the Image_classifier model to a SQLite database, creates database and tables if needed.</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b="1" lang="en" sz="1300">
                <a:solidFill>
                  <a:srgbClr val="980000"/>
                </a:solidFill>
                <a:highlight>
                  <a:srgbClr val="FFFFFF"/>
                </a:highlight>
                <a:latin typeface="Courier New"/>
                <a:ea typeface="Courier New"/>
                <a:cs typeface="Courier New"/>
                <a:sym typeface="Courier New"/>
              </a:rPr>
              <a:t>def</a:t>
            </a:r>
            <a:r>
              <a:rPr lang="en" sz="900">
                <a:solidFill>
                  <a:srgbClr val="24292F"/>
                </a:solidFill>
                <a:highlight>
                  <a:srgbClr val="FFFFFF"/>
                </a:highlight>
                <a:latin typeface="Courier New"/>
                <a:ea typeface="Courier New"/>
                <a:cs typeface="Courier New"/>
                <a:sym typeface="Courier New"/>
              </a:rPr>
              <a:t> </a:t>
            </a:r>
            <a:r>
              <a:rPr b="1" lang="en" sz="1100">
                <a:solidFill>
                  <a:srgbClr val="24292F"/>
                </a:solidFill>
                <a:highlight>
                  <a:srgbClr val="FFFFFF"/>
                </a:highlight>
                <a:latin typeface="Courier New"/>
                <a:ea typeface="Courier New"/>
                <a:cs typeface="Courier New"/>
                <a:sym typeface="Courier New"/>
              </a:rPr>
              <a:t>sql_img_output():</a:t>
            </a:r>
            <a:endParaRPr b="1" sz="11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F"/>
                </a:solidFill>
                <a:highlight>
                  <a:srgbClr val="FFFFFF"/>
                </a:highlight>
                <a:latin typeface="Courier New"/>
                <a:ea typeface="Courier New"/>
                <a:cs typeface="Courier New"/>
                <a:sym typeface="Courier New"/>
              </a:rPr>
              <a:t>   </a:t>
            </a:r>
            <a:r>
              <a:rPr lang="en" sz="1000">
                <a:solidFill>
                  <a:srgbClr val="24292F"/>
                </a:solidFill>
                <a:highlight>
                  <a:srgbClr val="FFFFFF"/>
                </a:highlight>
                <a:latin typeface="Courier New"/>
                <a:ea typeface="Courier New"/>
                <a:cs typeface="Courier New"/>
                <a:sym typeface="Courier New"/>
              </a:rPr>
              <a:t>"""Collects all columns from table image_classifier.</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b="1" lang="en" sz="1200">
                <a:solidFill>
                  <a:srgbClr val="980000"/>
                </a:solidFill>
                <a:highlight>
                  <a:srgbClr val="FFFFFF"/>
                </a:highlight>
                <a:latin typeface="Courier New"/>
                <a:ea typeface="Courier New"/>
                <a:cs typeface="Courier New"/>
                <a:sym typeface="Courier New"/>
              </a:rPr>
              <a:t>def</a:t>
            </a:r>
            <a:r>
              <a:rPr lang="en" sz="900">
                <a:solidFill>
                  <a:srgbClr val="24292F"/>
                </a:solidFill>
                <a:highlight>
                  <a:srgbClr val="FFFFFF"/>
                </a:highlight>
                <a:latin typeface="Courier New"/>
                <a:ea typeface="Courier New"/>
                <a:cs typeface="Courier New"/>
                <a:sym typeface="Courier New"/>
              </a:rPr>
              <a:t> </a:t>
            </a:r>
            <a:r>
              <a:rPr b="1" lang="en" sz="1000">
                <a:solidFill>
                  <a:schemeClr val="dk1"/>
                </a:solidFill>
                <a:highlight>
                  <a:srgbClr val="FFFFFF"/>
                </a:highlight>
                <a:latin typeface="Courier New"/>
                <a:ea typeface="Courier New"/>
                <a:cs typeface="Courier New"/>
                <a:sym typeface="Courier New"/>
              </a:rPr>
              <a:t>init_session_state_image_classifier</a:t>
            </a:r>
            <a:r>
              <a:rPr b="1" lang="en" sz="1000">
                <a:solidFill>
                  <a:srgbClr val="24292F"/>
                </a:solidFill>
                <a:highlight>
                  <a:srgbClr val="FFFFFF"/>
                </a:highlight>
                <a:latin typeface="Courier New"/>
                <a:ea typeface="Courier New"/>
                <a:cs typeface="Courier New"/>
                <a:sym typeface="Courier New"/>
              </a:rPr>
              <a:t>():</a:t>
            </a:r>
            <a:endParaRPr b="1"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b="1" lang="en" sz="1000">
                <a:solidFill>
                  <a:srgbClr val="24292F"/>
                </a:solidFill>
                <a:highlight>
                  <a:srgbClr val="FFFFFF"/>
                </a:highlight>
                <a:latin typeface="Courier New"/>
                <a:ea typeface="Courier New"/>
                <a:cs typeface="Courier New"/>
                <a:sym typeface="Courier New"/>
              </a:rPr>
              <a:t> </a:t>
            </a:r>
            <a:r>
              <a:rPr lang="en" sz="900">
                <a:solidFill>
                  <a:srgbClr val="24292F"/>
                </a:solidFill>
                <a:highlight>
                  <a:srgbClr val="FFFFFF"/>
                </a:highlight>
                <a:latin typeface="Courier New"/>
                <a:ea typeface="Courier New"/>
                <a:cs typeface="Courier New"/>
                <a:sym typeface="Courier New"/>
              </a:rPr>
              <a:t>""" This method initialize two session state variables.</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F"/>
                </a:solidFill>
                <a:highlight>
                  <a:srgbClr val="FFFFFF"/>
                </a:highlight>
                <a:latin typeface="Courier New"/>
                <a:ea typeface="Courier New"/>
                <a:cs typeface="Courier New"/>
                <a:sym typeface="Courier New"/>
              </a:rPr>
              <a:t>       cat:                keeps track of any changes been made in categories. Only call API when its necessary</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900">
                <a:solidFill>
                  <a:srgbClr val="24292F"/>
                </a:solidFill>
                <a:highlight>
                  <a:srgbClr val="FFFFFF"/>
                </a:highlight>
                <a:latin typeface="Courier New"/>
                <a:ea typeface="Courier New"/>
                <a:cs typeface="Courier New"/>
                <a:sym typeface="Courier New"/>
              </a:rPr>
              <a:t>       hide_upload_panel:  if user put empty boxes in categories -&gt; </a:t>
            </a:r>
            <a:r>
              <a:rPr lang="en" sz="900">
                <a:solidFill>
                  <a:srgbClr val="24292F"/>
                </a:solidFill>
                <a:highlight>
                  <a:srgbClr val="FFFFFF"/>
                </a:highlight>
                <a:latin typeface="Courier New"/>
                <a:ea typeface="Courier New"/>
                <a:cs typeface="Courier New"/>
                <a:sym typeface="Courier New"/>
              </a:rPr>
              <a:t>don't</a:t>
            </a:r>
            <a:r>
              <a:rPr lang="en" sz="900">
                <a:solidFill>
                  <a:srgbClr val="24292F"/>
                </a:solidFill>
                <a:highlight>
                  <a:srgbClr val="FFFFFF"/>
                </a:highlight>
                <a:latin typeface="Courier New"/>
                <a:ea typeface="Courier New"/>
                <a:cs typeface="Courier New"/>
                <a:sym typeface="Courier New"/>
              </a:rPr>
              <a:t> show upload widget</a:t>
            </a:r>
            <a:endParaRPr sz="9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t/>
            </a:r>
            <a:endParaRPr b="1"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b="1" lang="en" sz="1200">
                <a:solidFill>
                  <a:srgbClr val="980000"/>
                </a:solidFill>
                <a:highlight>
                  <a:srgbClr val="FFFFFF"/>
                </a:highlight>
                <a:latin typeface="Courier New"/>
                <a:ea typeface="Courier New"/>
                <a:cs typeface="Courier New"/>
                <a:sym typeface="Courier New"/>
              </a:rPr>
              <a:t>def</a:t>
            </a:r>
            <a:r>
              <a:rPr lang="en" sz="900">
                <a:solidFill>
                  <a:srgbClr val="24292F"/>
                </a:solidFill>
                <a:highlight>
                  <a:srgbClr val="FFFFFF"/>
                </a:highlight>
                <a:latin typeface="Courier New"/>
                <a:ea typeface="Courier New"/>
                <a:cs typeface="Courier New"/>
                <a:sym typeface="Courier New"/>
              </a:rPr>
              <a:t> </a:t>
            </a:r>
            <a:r>
              <a:rPr b="1" lang="en" sz="1100">
                <a:solidFill>
                  <a:srgbClr val="24292F"/>
                </a:solidFill>
                <a:highlight>
                  <a:srgbClr val="FFFFFF"/>
                </a:highlight>
                <a:latin typeface="Courier New"/>
                <a:ea typeface="Courier New"/>
                <a:cs typeface="Courier New"/>
                <a:sym typeface="Courier New"/>
              </a:rPr>
              <a:t>labels_changer()</a:t>
            </a:r>
            <a:r>
              <a:rPr lang="en" sz="900">
                <a:solidFill>
                  <a:srgbClr val="24292F"/>
                </a:solidFill>
                <a:highlight>
                  <a:srgbClr val="FFFFFF"/>
                </a:highlight>
                <a:latin typeface="Courier New"/>
                <a:ea typeface="Courier New"/>
                <a:cs typeface="Courier New"/>
                <a:sym typeface="Courier New"/>
              </a:rPr>
              <a:t>:</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000">
                <a:solidFill>
                  <a:srgbClr val="24292F"/>
                </a:solidFill>
                <a:highlight>
                  <a:srgbClr val="FFFFFF"/>
                </a:highlight>
                <a:latin typeface="Courier New"/>
                <a:ea typeface="Courier New"/>
                <a:cs typeface="Courier New"/>
                <a:sym typeface="Courier New"/>
              </a:rPr>
              <a:t>“””The image classifier are analysing an image against three </a:t>
            </a:r>
            <a:r>
              <a:rPr lang="en" sz="1000">
                <a:solidFill>
                  <a:srgbClr val="24292F"/>
                </a:solidFill>
                <a:highlight>
                  <a:srgbClr val="FFFFFF"/>
                </a:highlight>
                <a:latin typeface="Courier New"/>
                <a:ea typeface="Courier New"/>
                <a:cs typeface="Courier New"/>
                <a:sym typeface="Courier New"/>
              </a:rPr>
              <a:t>categories</a:t>
            </a:r>
            <a:r>
              <a:rPr lang="en" sz="1000">
                <a:solidFill>
                  <a:srgbClr val="24292F"/>
                </a:solidFill>
                <a:highlight>
                  <a:srgbClr val="FFFFFF"/>
                </a:highlight>
                <a:latin typeface="Courier New"/>
                <a:ea typeface="Courier New"/>
                <a:cs typeface="Courier New"/>
                <a:sym typeface="Courier New"/>
              </a:rPr>
              <a:t>(labels).</a:t>
            </a:r>
            <a:endParaRPr sz="1000">
              <a:solidFill>
                <a:srgbClr val="24292F"/>
              </a:solidFill>
              <a:highlight>
                <a:srgbClr val="FFFFFF"/>
              </a:highlight>
              <a:latin typeface="Courier New"/>
              <a:ea typeface="Courier New"/>
              <a:cs typeface="Courier New"/>
              <a:sym typeface="Courier New"/>
            </a:endParaRPr>
          </a:p>
          <a:p>
            <a:pPr indent="0" lvl="0" marL="0" rtl="0" algn="l">
              <a:lnSpc>
                <a:spcPct val="142857"/>
              </a:lnSpc>
              <a:spcBef>
                <a:spcPts val="0"/>
              </a:spcBef>
              <a:spcAft>
                <a:spcPts val="0"/>
              </a:spcAft>
              <a:buNone/>
            </a:pPr>
            <a:r>
              <a:rPr lang="en" sz="1000">
                <a:solidFill>
                  <a:srgbClr val="24292F"/>
                </a:solidFill>
                <a:highlight>
                  <a:srgbClr val="FFFFFF"/>
                </a:highlight>
                <a:latin typeface="Courier New"/>
                <a:ea typeface="Courier New"/>
                <a:cs typeface="Courier New"/>
                <a:sym typeface="Courier New"/>
              </a:rPr>
              <a:t> </a:t>
            </a:r>
            <a:endParaRPr sz="1108">
              <a:solidFill>
                <a:srgbClr val="24292F"/>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