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72" r:id="rId8"/>
    <p:sldId id="262" r:id="rId9"/>
    <p:sldId id="273" r:id="rId10"/>
    <p:sldId id="264" r:id="rId11"/>
    <p:sldId id="260" r:id="rId12"/>
    <p:sldId id="266" r:id="rId13"/>
    <p:sldId id="274" r:id="rId14"/>
    <p:sldId id="275" r:id="rId15"/>
    <p:sldId id="276" r:id="rId16"/>
    <p:sldId id="277"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0704" autoAdjust="0"/>
  </p:normalViewPr>
  <p:slideViewPr>
    <p:cSldViewPr snapToGrid="0">
      <p:cViewPr varScale="1">
        <p:scale>
          <a:sx n="78" d="100"/>
          <a:sy n="78" d="100"/>
        </p:scale>
        <p:origin x="456"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2/10/2022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Voice operated calculator</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4417-3749-4308-9488-8851372403FE}"/>
              </a:ext>
            </a:extLst>
          </p:cNvPr>
          <p:cNvSpPr>
            <a:spLocks noGrp="1"/>
          </p:cNvSpPr>
          <p:nvPr>
            <p:ph type="title"/>
          </p:nvPr>
        </p:nvSpPr>
        <p:spPr>
          <a:xfrm>
            <a:off x="5476875" y="1125415"/>
            <a:ext cx="5111750" cy="1097280"/>
          </a:xfrm>
        </p:spPr>
        <p:txBody>
          <a:bodyPr/>
          <a:lstStyle/>
          <a:p>
            <a:r>
              <a:rPr lang="en-US" dirty="0"/>
              <a:t>Speech recognition</a:t>
            </a:r>
            <a:endParaRPr lang="en-PK" dirty="0"/>
          </a:p>
        </p:txBody>
      </p:sp>
      <p:sp>
        <p:nvSpPr>
          <p:cNvPr id="3" name="Text Placeholder 2">
            <a:extLst>
              <a:ext uri="{FF2B5EF4-FFF2-40B4-BE49-F238E27FC236}">
                <a16:creationId xmlns:a16="http://schemas.microsoft.com/office/drawing/2014/main" id="{EC5DD10C-CB3E-4D3E-B1BC-D31B20F3C371}"/>
              </a:ext>
            </a:extLst>
          </p:cNvPr>
          <p:cNvSpPr>
            <a:spLocks noGrp="1"/>
          </p:cNvSpPr>
          <p:nvPr>
            <p:ph type="body" idx="1"/>
          </p:nvPr>
        </p:nvSpPr>
        <p:spPr>
          <a:xfrm>
            <a:off x="5476874" y="2813538"/>
            <a:ext cx="5876926" cy="3151164"/>
          </a:xfrm>
        </p:spPr>
        <p:txBody>
          <a:bodyPr>
            <a:normAutofit/>
          </a:bodyPr>
          <a:lstStyle/>
          <a:p>
            <a:r>
              <a:rPr lang="en-US" sz="1800" b="0" i="0" dirty="0">
                <a:solidFill>
                  <a:srgbClr val="51565E"/>
                </a:solidFill>
                <a:effectLst/>
                <a:latin typeface="Roboto" panose="02000000000000000000" pitchFamily="2" charset="0"/>
              </a:rPr>
              <a:t>Speech Recognition incorporates computer science and linguistics to identify spoken words and converts them into text. It allows computers to understand human language. Speech recognition is a machine's ability to listen to spoken words and identify them. You can then use speech recognition in Python to convert the spoken words into text, make a query or give a reply. You can even program some devices to respond to these spoken words.</a:t>
            </a:r>
            <a:endParaRPr lang="en-PK" sz="1800" dirty="0"/>
          </a:p>
        </p:txBody>
      </p:sp>
      <p:sp>
        <p:nvSpPr>
          <p:cNvPr id="4" name="Date Placeholder 3">
            <a:extLst>
              <a:ext uri="{FF2B5EF4-FFF2-40B4-BE49-F238E27FC236}">
                <a16:creationId xmlns:a16="http://schemas.microsoft.com/office/drawing/2014/main" id="{FB4FF9A7-4A64-4CEF-BE43-DA7A79CED53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EA20669-9F63-45CC-9FB5-21BE3AB1802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1A64AD1-A727-4960-A7BE-9D791B1E0B35}"/>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18127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2B26-7215-47B5-BDC2-785A25C18CAC}"/>
              </a:ext>
            </a:extLst>
          </p:cNvPr>
          <p:cNvSpPr>
            <a:spLocks noGrp="1"/>
          </p:cNvSpPr>
          <p:nvPr>
            <p:ph type="title"/>
          </p:nvPr>
        </p:nvSpPr>
        <p:spPr>
          <a:xfrm>
            <a:off x="5476875" y="1671639"/>
            <a:ext cx="5111750" cy="819147"/>
          </a:xfrm>
        </p:spPr>
        <p:txBody>
          <a:bodyPr/>
          <a:lstStyle/>
          <a:p>
            <a:r>
              <a:rPr lang="en-US" dirty="0"/>
              <a:t>gTTS </a:t>
            </a:r>
            <a:endParaRPr lang="en-PK" dirty="0"/>
          </a:p>
        </p:txBody>
      </p:sp>
      <p:sp>
        <p:nvSpPr>
          <p:cNvPr id="3" name="Text Placeholder 2">
            <a:extLst>
              <a:ext uri="{FF2B5EF4-FFF2-40B4-BE49-F238E27FC236}">
                <a16:creationId xmlns:a16="http://schemas.microsoft.com/office/drawing/2014/main" id="{2C1068A8-7722-4456-906C-03890593D757}"/>
              </a:ext>
            </a:extLst>
          </p:cNvPr>
          <p:cNvSpPr>
            <a:spLocks noGrp="1"/>
          </p:cNvSpPr>
          <p:nvPr>
            <p:ph type="body" idx="1"/>
          </p:nvPr>
        </p:nvSpPr>
        <p:spPr>
          <a:xfrm>
            <a:off x="5476875" y="3038622"/>
            <a:ext cx="5538128" cy="2897943"/>
          </a:xfrm>
        </p:spPr>
        <p:txBody>
          <a:bodyPr>
            <a:normAutofit/>
          </a:bodyPr>
          <a:lstStyle/>
          <a:p>
            <a:r>
              <a:rPr lang="en-US" sz="1800" b="1" i="0" dirty="0">
                <a:solidFill>
                  <a:srgbClr val="464646"/>
                </a:solidFill>
                <a:effectLst/>
                <a:latin typeface="Source Sans Pro" panose="020B0503030403020204" pitchFamily="34" charset="0"/>
              </a:rPr>
              <a:t>gTTS</a:t>
            </a:r>
            <a:r>
              <a:rPr lang="en-US" sz="1800" b="0" i="0" dirty="0">
                <a:solidFill>
                  <a:srgbClr val="464646"/>
                </a:solidFill>
                <a:effectLst/>
                <a:latin typeface="Source Sans Pro" panose="020B0503030403020204" pitchFamily="34" charset="0"/>
              </a:rPr>
              <a:t> (</a:t>
            </a:r>
            <a:r>
              <a:rPr lang="en-US" sz="1800" b="0" i="1" dirty="0">
                <a:solidFill>
                  <a:srgbClr val="464646"/>
                </a:solidFill>
                <a:effectLst/>
                <a:latin typeface="Source Sans Pro" panose="020B0503030403020204" pitchFamily="34" charset="0"/>
              </a:rPr>
              <a:t>Google Text-to-Speech</a:t>
            </a:r>
            <a:r>
              <a:rPr lang="en-US" sz="1800" b="0" i="0" dirty="0">
                <a:solidFill>
                  <a:srgbClr val="464646"/>
                </a:solidFill>
                <a:effectLst/>
                <a:latin typeface="Source Sans Pro" panose="020B0503030403020204" pitchFamily="34" charset="0"/>
              </a:rPr>
              <a:t>), a Python library and CLI tool to interface with Google Translates text-to-speech API.</a:t>
            </a:r>
          </a:p>
          <a:p>
            <a:r>
              <a:rPr lang="en-US" sz="1800" b="0" i="0" dirty="0">
                <a:solidFill>
                  <a:srgbClr val="464646"/>
                </a:solidFill>
                <a:effectLst/>
                <a:latin typeface="Source Sans Pro" panose="020B0503030403020204" pitchFamily="34" charset="0"/>
              </a:rPr>
              <a:t>Customizable speech-specific sentence tokenizer that allows for unlimited lengths of text to be read, all while keeping proper intonation, abbreviations, decimals and more.</a:t>
            </a:r>
          </a:p>
          <a:p>
            <a:r>
              <a:rPr lang="en-US" sz="1800" b="0" i="0" dirty="0">
                <a:solidFill>
                  <a:srgbClr val="464646"/>
                </a:solidFill>
                <a:effectLst/>
                <a:latin typeface="Source Sans Pro" panose="020B0503030403020204" pitchFamily="34" charset="0"/>
              </a:rPr>
              <a:t>Customizable text pre-processors which can, for example, provide pronunciation corrections</a:t>
            </a:r>
          </a:p>
          <a:p>
            <a:endParaRPr lang="en-PK" sz="1800" dirty="0"/>
          </a:p>
        </p:txBody>
      </p:sp>
      <p:sp>
        <p:nvSpPr>
          <p:cNvPr id="4" name="Date Placeholder 3">
            <a:extLst>
              <a:ext uri="{FF2B5EF4-FFF2-40B4-BE49-F238E27FC236}">
                <a16:creationId xmlns:a16="http://schemas.microsoft.com/office/drawing/2014/main" id="{9E8DC604-5CB4-4665-9883-02C0E3C0F729}"/>
              </a:ext>
            </a:extLst>
          </p:cNvPr>
          <p:cNvSpPr>
            <a:spLocks noGrp="1"/>
          </p:cNvSpPr>
          <p:nvPr>
            <p:ph type="dt" sz="half" idx="10"/>
          </p:nvPr>
        </p:nvSpPr>
        <p:spPr/>
        <p:txBody>
          <a:bodyPr/>
          <a:lstStyle/>
          <a:p>
            <a:r>
              <a:rPr lang="en-US" dirty="0"/>
              <a:t>Waleed khan &amp; Azim haider </a:t>
            </a:r>
          </a:p>
        </p:txBody>
      </p:sp>
      <p:sp>
        <p:nvSpPr>
          <p:cNvPr id="5" name="Footer Placeholder 4">
            <a:extLst>
              <a:ext uri="{FF2B5EF4-FFF2-40B4-BE49-F238E27FC236}">
                <a16:creationId xmlns:a16="http://schemas.microsoft.com/office/drawing/2014/main" id="{E3ED326C-405B-4F92-B3AB-C6E22D33DB0F}"/>
              </a:ext>
            </a:extLst>
          </p:cNvPr>
          <p:cNvSpPr>
            <a:spLocks noGrp="1"/>
          </p:cNvSpPr>
          <p:nvPr>
            <p:ph type="ftr" sz="quarter" idx="11"/>
          </p:nvPr>
        </p:nvSpPr>
        <p:spPr/>
        <p:txBody>
          <a:bodyPr/>
          <a:lstStyle/>
          <a:p>
            <a:r>
              <a:rPr lang="en-US" dirty="0"/>
              <a:t>Voice operated calculator</a:t>
            </a:r>
          </a:p>
        </p:txBody>
      </p:sp>
      <p:sp>
        <p:nvSpPr>
          <p:cNvPr id="6" name="Slide Number Placeholder 5">
            <a:extLst>
              <a:ext uri="{FF2B5EF4-FFF2-40B4-BE49-F238E27FC236}">
                <a16:creationId xmlns:a16="http://schemas.microsoft.com/office/drawing/2014/main" id="{635077DB-3EC8-4DCB-B93B-9D380044E1C2}"/>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064896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AE9E-28EB-4AA0-BF75-601E1A875ED2}"/>
              </a:ext>
            </a:extLst>
          </p:cNvPr>
          <p:cNvSpPr>
            <a:spLocks noGrp="1"/>
          </p:cNvSpPr>
          <p:nvPr>
            <p:ph type="title"/>
          </p:nvPr>
        </p:nvSpPr>
        <p:spPr>
          <a:xfrm>
            <a:off x="5476875" y="1671639"/>
            <a:ext cx="5111750" cy="874613"/>
          </a:xfrm>
        </p:spPr>
        <p:txBody>
          <a:bodyPr/>
          <a:lstStyle/>
          <a:p>
            <a:r>
              <a:rPr lang="en-US" dirty="0"/>
              <a:t>Pydub</a:t>
            </a:r>
            <a:endParaRPr lang="en-PK" dirty="0"/>
          </a:p>
        </p:txBody>
      </p:sp>
      <p:sp>
        <p:nvSpPr>
          <p:cNvPr id="3" name="Text Placeholder 2">
            <a:extLst>
              <a:ext uri="{FF2B5EF4-FFF2-40B4-BE49-F238E27FC236}">
                <a16:creationId xmlns:a16="http://schemas.microsoft.com/office/drawing/2014/main" id="{37173588-E379-4D32-B567-B93BA42F4BEA}"/>
              </a:ext>
            </a:extLst>
          </p:cNvPr>
          <p:cNvSpPr>
            <a:spLocks noGrp="1"/>
          </p:cNvSpPr>
          <p:nvPr>
            <p:ph type="body" idx="1"/>
          </p:nvPr>
        </p:nvSpPr>
        <p:spPr>
          <a:xfrm>
            <a:off x="5519078" y="3024555"/>
            <a:ext cx="5876925" cy="2827606"/>
          </a:xfrm>
        </p:spPr>
        <p:txBody>
          <a:bodyPr>
            <a:normAutofit/>
          </a:bodyPr>
          <a:lstStyle/>
          <a:p>
            <a:r>
              <a:rPr lang="en-US" sz="1800" b="0" i="0" dirty="0">
                <a:effectLst/>
              </a:rPr>
              <a:t>Audio files are a widespread means of transferring information. So let’s see how to work with audio files using Python. Python provides a module called </a:t>
            </a:r>
            <a:r>
              <a:rPr lang="en-US" sz="1800" b="1" i="0" dirty="0">
                <a:effectLst/>
              </a:rPr>
              <a:t>pydub</a:t>
            </a:r>
            <a:r>
              <a:rPr lang="en-US" sz="1800" b="0" i="0" dirty="0">
                <a:effectLst/>
              </a:rPr>
              <a:t> to work with audio files. </a:t>
            </a:r>
            <a:r>
              <a:rPr lang="en-US" sz="1800" b="1" i="0" dirty="0">
                <a:effectLst/>
              </a:rPr>
              <a:t>pydub</a:t>
            </a:r>
            <a:r>
              <a:rPr lang="en-US" sz="1800" b="0" i="0" dirty="0">
                <a:effectLst/>
              </a:rPr>
              <a:t> is a Python library to work with </a:t>
            </a:r>
            <a:r>
              <a:rPr lang="en-US" sz="1800" b="1" i="0" dirty="0">
                <a:effectLst/>
              </a:rPr>
              <a:t>only .wav</a:t>
            </a:r>
            <a:r>
              <a:rPr lang="en-US" sz="1800" b="0" i="0" dirty="0">
                <a:effectLst/>
              </a:rPr>
              <a:t> files. By using this library we can play, split, merge, edit our</a:t>
            </a:r>
            <a:r>
              <a:rPr lang="en-US" sz="1800" b="1" i="0" dirty="0">
                <a:effectLst/>
              </a:rPr>
              <a:t> .</a:t>
            </a:r>
            <a:r>
              <a:rPr lang="en-US" sz="1800" b="0" i="0" dirty="0">
                <a:effectLst/>
              </a:rPr>
              <a:t>wav audio files.</a:t>
            </a:r>
            <a:endParaRPr lang="en-PK" sz="1800" dirty="0"/>
          </a:p>
        </p:txBody>
      </p:sp>
      <p:sp>
        <p:nvSpPr>
          <p:cNvPr id="4" name="Date Placeholder 3">
            <a:extLst>
              <a:ext uri="{FF2B5EF4-FFF2-40B4-BE49-F238E27FC236}">
                <a16:creationId xmlns:a16="http://schemas.microsoft.com/office/drawing/2014/main" id="{8A789D5D-0556-4C85-9FB5-6CB007889BF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47DFC27-0AC1-41F1-A927-39F2327242F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D1EA44A-5A52-41AB-9169-84ECFF0B526B}"/>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3456781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6ABC-0FDB-403B-AABA-C6B6670F60A9}"/>
              </a:ext>
            </a:extLst>
          </p:cNvPr>
          <p:cNvSpPr>
            <a:spLocks noGrp="1"/>
          </p:cNvSpPr>
          <p:nvPr>
            <p:ph type="title"/>
          </p:nvPr>
        </p:nvSpPr>
        <p:spPr/>
        <p:txBody>
          <a:bodyPr/>
          <a:lstStyle/>
          <a:p>
            <a:r>
              <a:rPr lang="en-US" dirty="0"/>
              <a:t>Winsound</a:t>
            </a:r>
            <a:endParaRPr lang="en-PK" dirty="0"/>
          </a:p>
        </p:txBody>
      </p:sp>
      <p:sp>
        <p:nvSpPr>
          <p:cNvPr id="3" name="Text Placeholder 2">
            <a:extLst>
              <a:ext uri="{FF2B5EF4-FFF2-40B4-BE49-F238E27FC236}">
                <a16:creationId xmlns:a16="http://schemas.microsoft.com/office/drawing/2014/main" id="{D06BE3BB-245F-450E-89A5-4E3A80C42BC6}"/>
              </a:ext>
            </a:extLst>
          </p:cNvPr>
          <p:cNvSpPr>
            <a:spLocks noGrp="1"/>
          </p:cNvSpPr>
          <p:nvPr>
            <p:ph type="body" idx="1"/>
          </p:nvPr>
        </p:nvSpPr>
        <p:spPr>
          <a:xfrm>
            <a:off x="5476874" y="3429001"/>
            <a:ext cx="5876925" cy="2732648"/>
          </a:xfrm>
        </p:spPr>
        <p:txBody>
          <a:bodyPr>
            <a:normAutofit/>
          </a:bodyPr>
          <a:lstStyle/>
          <a:p>
            <a:r>
              <a:rPr lang="en-US" sz="1800" b="0" i="0" dirty="0">
                <a:solidFill>
                  <a:srgbClr val="444444"/>
                </a:solidFill>
                <a:effectLst/>
                <a:latin typeface="Roboto" panose="02000000000000000000" pitchFamily="2" charset="0"/>
              </a:rPr>
              <a:t>Winsound module is a built-in module in python. The module is already available in python, so it is not necessary to install it again. This is useful to generate some specified sounds at a specific time. This module is specially made for Windows.</a:t>
            </a:r>
            <a:endParaRPr lang="en-PK" sz="1800" dirty="0"/>
          </a:p>
        </p:txBody>
      </p:sp>
      <p:sp>
        <p:nvSpPr>
          <p:cNvPr id="4" name="Date Placeholder 3">
            <a:extLst>
              <a:ext uri="{FF2B5EF4-FFF2-40B4-BE49-F238E27FC236}">
                <a16:creationId xmlns:a16="http://schemas.microsoft.com/office/drawing/2014/main" id="{1B521204-6541-4902-927E-B947822105C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F87BC-095E-4B09-8F4C-B1DBA371A24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994D332-C2E2-426C-B150-59B61050A5DD}"/>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367592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825218" y="1615736"/>
            <a:ext cx="3621552" cy="2140338"/>
          </a:xfrm>
        </p:spPr>
        <p:txBody>
          <a:bodyPr/>
          <a:lstStyle/>
          <a:p>
            <a:r>
              <a:rPr lang="en-US" dirty="0"/>
              <a:t>THANK YOU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lnSpcReduction="10000"/>
          </a:bodyPr>
          <a:lstStyle/>
          <a:p>
            <a:r>
              <a:rPr lang="en-US" sz="1800" dirty="0"/>
              <a:t>Introduction</a:t>
            </a:r>
          </a:p>
          <a:p>
            <a:r>
              <a:rPr lang="en-US" sz="1800" dirty="0"/>
              <a:t>Problem statement </a:t>
            </a:r>
          </a:p>
          <a:p>
            <a:r>
              <a:rPr lang="en-US" sz="1800" dirty="0"/>
              <a:t>Libraries </a:t>
            </a:r>
          </a:p>
          <a:p>
            <a:r>
              <a:rPr lang="en-US" sz="1800" dirty="0"/>
              <a:t>Result/Output</a:t>
            </a:r>
          </a:p>
          <a:p>
            <a:r>
              <a:rPr lang="en-US" sz="1800"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432620" cy="2332064"/>
          </a:xfrm>
        </p:spPr>
        <p:txBody>
          <a:bodyPr>
            <a:normAutofit/>
          </a:bodyPr>
          <a:lstStyle/>
          <a:p>
            <a:r>
              <a:rPr lang="en-US" sz="1800" dirty="0"/>
              <a:t>Speaker-independent voice recognition systems have a very strong probability of becoming a necessity in the workplace in the future. Such systems would be able to improve productivity and would be more convenient to use.</a:t>
            </a:r>
          </a:p>
          <a:p>
            <a:endParaRPr lang="en-US" sz="1800"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1C59-9462-401A-B342-1A9B1905BB78}"/>
              </a:ext>
            </a:extLst>
          </p:cNvPr>
          <p:cNvSpPr>
            <a:spLocks noGrp="1"/>
          </p:cNvSpPr>
          <p:nvPr>
            <p:ph type="title"/>
          </p:nvPr>
        </p:nvSpPr>
        <p:spPr>
          <a:xfrm>
            <a:off x="1362075" y="1671639"/>
            <a:ext cx="5111750" cy="1059204"/>
          </a:xfrm>
        </p:spPr>
        <p:txBody>
          <a:bodyPr/>
          <a:lstStyle/>
          <a:p>
            <a:r>
              <a:rPr lang="en-US" dirty="0"/>
              <a:t>Continue </a:t>
            </a:r>
            <a:endParaRPr lang="en-PK" dirty="0"/>
          </a:p>
        </p:txBody>
      </p:sp>
      <p:sp>
        <p:nvSpPr>
          <p:cNvPr id="3" name="Text Placeholder 2">
            <a:extLst>
              <a:ext uri="{FF2B5EF4-FFF2-40B4-BE49-F238E27FC236}">
                <a16:creationId xmlns:a16="http://schemas.microsoft.com/office/drawing/2014/main" id="{F810E1C1-2154-46AB-87AA-0AF49972B168}"/>
              </a:ext>
            </a:extLst>
          </p:cNvPr>
          <p:cNvSpPr>
            <a:spLocks noGrp="1"/>
          </p:cNvSpPr>
          <p:nvPr>
            <p:ph type="body" idx="1"/>
          </p:nvPr>
        </p:nvSpPr>
        <p:spPr>
          <a:xfrm>
            <a:off x="1125415" y="3221502"/>
            <a:ext cx="5824025" cy="2546252"/>
          </a:xfrm>
        </p:spPr>
        <p:txBody>
          <a:bodyPr>
            <a:normAutofit lnSpcReduction="10000"/>
          </a:bodyPr>
          <a:lstStyle/>
          <a:p>
            <a:r>
              <a:rPr lang="en-US" sz="1800" dirty="0"/>
              <a:t>VOC looks and functions like a common calculator. However, this assistive technology system has a voice to text and text to voice functions so that each time we give command our voice command will convert to text and the result will appear in text and also in in the form voice. This can help the user to verify that the numbers and operands have been entered correctly. The calculator also speaks the answer to the math problem.</a:t>
            </a:r>
            <a:endParaRPr lang="en-PK" sz="1800" dirty="0"/>
          </a:p>
        </p:txBody>
      </p:sp>
      <p:sp>
        <p:nvSpPr>
          <p:cNvPr id="4" name="Date Placeholder 3">
            <a:extLst>
              <a:ext uri="{FF2B5EF4-FFF2-40B4-BE49-F238E27FC236}">
                <a16:creationId xmlns:a16="http://schemas.microsoft.com/office/drawing/2014/main" id="{742B4902-FB9E-470C-BB25-1506191BEC5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020EAD9-5A8B-47C4-A878-9EE4D770B5B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C86F628-044A-4985-BD50-47D840D6D862}"/>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2971306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Problem statement </a:t>
            </a:r>
          </a:p>
        </p:txBody>
      </p:sp>
    </p:spTree>
    <p:extLst>
      <p:ext uri="{BB962C8B-B14F-4D97-AF65-F5344CB8AC3E}">
        <p14:creationId xmlns:p14="http://schemas.microsoft.com/office/powerpoint/2010/main" val="37972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FDBD66D-0E41-4D4C-B3AF-8421EF50B9B5}"/>
              </a:ext>
            </a:extLst>
          </p:cNvPr>
          <p:cNvSpPr>
            <a:spLocks noGrp="1"/>
          </p:cNvSpPr>
          <p:nvPr>
            <p:ph type="subTitle" idx="1"/>
          </p:nvPr>
        </p:nvSpPr>
        <p:spPr>
          <a:xfrm>
            <a:off x="6240162" y="3428999"/>
            <a:ext cx="5066270" cy="2551671"/>
          </a:xfrm>
        </p:spPr>
        <p:txBody>
          <a:bodyPr>
            <a:normAutofit/>
          </a:bodyPr>
          <a:lstStyle/>
          <a:p>
            <a:r>
              <a:rPr lang="en-US" sz="1800" dirty="0"/>
              <a:t>We are targeting the special people around us we want to empower and provide ease to them all most everyone encountered a person without hands how they calculate and audit the daily expenses or budget that person could be shopkeeper, student, housewife etc. Everyone need check and balance we are hopping with help of VOC we can minimize their struggle if not end.</a:t>
            </a:r>
            <a:endParaRPr lang="en-PK" sz="1800" dirty="0"/>
          </a:p>
        </p:txBody>
      </p:sp>
    </p:spTree>
    <p:extLst>
      <p:ext uri="{BB962C8B-B14F-4D97-AF65-F5344CB8AC3E}">
        <p14:creationId xmlns:p14="http://schemas.microsoft.com/office/powerpoint/2010/main" val="3231832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Waleed khan</a:t>
            </a:r>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Azim Haider </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35" name="Picture Placeholder 34">
            <a:extLst>
              <a:ext uri="{FF2B5EF4-FFF2-40B4-BE49-F238E27FC236}">
                <a16:creationId xmlns:a16="http://schemas.microsoft.com/office/drawing/2014/main" id="{C130EA04-6666-4F2E-9A80-BFFBEA850100}"/>
              </a:ext>
            </a:extLst>
          </p:cNvPr>
          <p:cNvPicPr>
            <a:picLocks noGrp="1" noChangeAspect="1"/>
          </p:cNvPicPr>
          <p:nvPr>
            <p:ph type="pic" sz="quarter" idx="15"/>
          </p:nvPr>
        </p:nvPicPr>
        <p:blipFill>
          <a:blip r:embed="rId2"/>
          <a:srcRect l="14460" r="14460"/>
          <a:stretch>
            <a:fillRect/>
          </a:stretch>
        </p:blipFill>
        <p:spPr>
          <a:xfrm>
            <a:off x="3676775" y="2939928"/>
            <a:ext cx="1845512" cy="1845511"/>
          </a:xfrm>
        </p:spPr>
      </p:pic>
      <p:pic>
        <p:nvPicPr>
          <p:cNvPr id="37" name="Picture Placeholder 36">
            <a:extLst>
              <a:ext uri="{FF2B5EF4-FFF2-40B4-BE49-F238E27FC236}">
                <a16:creationId xmlns:a16="http://schemas.microsoft.com/office/drawing/2014/main" id="{42F5363F-90BE-45E3-85E1-36EBF98DA300}"/>
              </a:ext>
            </a:extLst>
          </p:cNvPr>
          <p:cNvPicPr>
            <a:picLocks noGrp="1" noChangeAspect="1"/>
          </p:cNvPicPr>
          <p:nvPr>
            <p:ph type="pic" sz="quarter" idx="16"/>
          </p:nvPr>
        </p:nvPicPr>
        <p:blipFill>
          <a:blip r:embed="rId3"/>
          <a:srcRect l="43" r="43"/>
          <a:stretch>
            <a:fillRect/>
          </a:stretch>
        </p:blipFill>
        <p:spPr/>
      </p:pic>
    </p:spTree>
    <p:extLst>
      <p:ext uri="{BB962C8B-B14F-4D97-AF65-F5344CB8AC3E}">
        <p14:creationId xmlns:p14="http://schemas.microsoft.com/office/powerpoint/2010/main" val="261930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Libraries </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18" name="TextBox 17">
            <a:extLst>
              <a:ext uri="{FF2B5EF4-FFF2-40B4-BE49-F238E27FC236}">
                <a16:creationId xmlns:a16="http://schemas.microsoft.com/office/drawing/2014/main" id="{BFDD177C-DC2B-4140-8CB7-1505AC386681}"/>
              </a:ext>
            </a:extLst>
          </p:cNvPr>
          <p:cNvSpPr txBox="1"/>
          <p:nvPr/>
        </p:nvSpPr>
        <p:spPr>
          <a:xfrm>
            <a:off x="2933701" y="2217740"/>
            <a:ext cx="5676900" cy="1477328"/>
          </a:xfrm>
          <a:prstGeom prst="rect">
            <a:avLst/>
          </a:prstGeom>
          <a:noFill/>
        </p:spPr>
        <p:txBody>
          <a:bodyPr wrap="square" rtlCol="0" anchor="ctr">
            <a:spAutoFit/>
          </a:bodyPr>
          <a:lstStyle/>
          <a:p>
            <a:pPr marL="285750" indent="-285750">
              <a:buFont typeface="Arial" panose="020B0604020202020204" pitchFamily="34" charset="0"/>
              <a:buChar char="•"/>
            </a:pPr>
            <a:r>
              <a:rPr lang="en-US" dirty="0"/>
              <a:t>Operator</a:t>
            </a:r>
          </a:p>
          <a:p>
            <a:pPr marL="285750" indent="-285750">
              <a:buFont typeface="Arial" panose="020B0604020202020204" pitchFamily="34" charset="0"/>
              <a:buChar char="•"/>
            </a:pPr>
            <a:r>
              <a:rPr lang="en-US" dirty="0"/>
              <a:t>Speech recognition</a:t>
            </a:r>
          </a:p>
          <a:p>
            <a:pPr marL="285750" indent="-285750">
              <a:buFont typeface="Arial" panose="020B0604020202020204" pitchFamily="34" charset="0"/>
              <a:buChar char="•"/>
            </a:pPr>
            <a:r>
              <a:rPr lang="en-US" dirty="0"/>
              <a:t>gTTS </a:t>
            </a:r>
          </a:p>
          <a:p>
            <a:pPr marL="285750" indent="-285750">
              <a:buFont typeface="Arial" panose="020B0604020202020204" pitchFamily="34" charset="0"/>
              <a:buChar char="•"/>
            </a:pPr>
            <a:r>
              <a:rPr lang="en-US" dirty="0"/>
              <a:t>Pydub</a:t>
            </a:r>
          </a:p>
          <a:p>
            <a:pPr marL="285750" indent="-285750">
              <a:buFont typeface="Arial" panose="020B0604020202020204" pitchFamily="34" charset="0"/>
              <a:buChar char="•"/>
            </a:pPr>
            <a:r>
              <a:rPr lang="en-US" dirty="0"/>
              <a:t>Winsound</a:t>
            </a:r>
          </a:p>
        </p:txBody>
      </p:sp>
    </p:spTree>
    <p:extLst>
      <p:ext uri="{BB962C8B-B14F-4D97-AF65-F5344CB8AC3E}">
        <p14:creationId xmlns:p14="http://schemas.microsoft.com/office/powerpoint/2010/main" val="166378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914400"/>
            <a:ext cx="5111750" cy="970671"/>
          </a:xfrm>
        </p:spPr>
        <p:txBody>
          <a:bodyPr>
            <a:normAutofit/>
          </a:bodyPr>
          <a:lstStyle/>
          <a:p>
            <a:r>
              <a:rPr lang="en-US" dirty="0"/>
              <a:t>Operators </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2110154"/>
            <a:ext cx="5552196" cy="4093698"/>
          </a:xfrm>
        </p:spPr>
        <p:txBody>
          <a:bodyPr>
            <a:normAutofit fontScale="92500" lnSpcReduction="10000"/>
          </a:bodyPr>
          <a:lstStyle/>
          <a:p>
            <a:r>
              <a:rPr lang="en-US" sz="1800" b="0" i="0" dirty="0">
                <a:solidFill>
                  <a:srgbClr val="000000"/>
                </a:solidFill>
                <a:effectLst/>
              </a:rPr>
              <a:t>Operators are used to perform operations on variables and values.</a:t>
            </a:r>
          </a:p>
          <a:p>
            <a:pPr algn="l"/>
            <a:r>
              <a:rPr lang="en-US" sz="1800" b="0" i="0" dirty="0">
                <a:solidFill>
                  <a:srgbClr val="000000"/>
                </a:solidFill>
                <a:effectLst/>
              </a:rPr>
              <a:t>Python divides the operators in the following groups:</a:t>
            </a:r>
          </a:p>
          <a:p>
            <a:pPr algn="l">
              <a:buFont typeface="Arial" panose="020B0604020202020204" pitchFamily="34" charset="0"/>
              <a:buChar char="•"/>
            </a:pPr>
            <a:r>
              <a:rPr lang="en-US" sz="1800" b="0" i="0" dirty="0">
                <a:solidFill>
                  <a:srgbClr val="000000"/>
                </a:solidFill>
                <a:effectLst/>
              </a:rPr>
              <a:t>Arithmetic operators</a:t>
            </a:r>
          </a:p>
          <a:p>
            <a:pPr algn="l">
              <a:buFont typeface="Arial" panose="020B0604020202020204" pitchFamily="34" charset="0"/>
              <a:buChar char="•"/>
            </a:pPr>
            <a:r>
              <a:rPr lang="en-US" sz="1800" b="0" i="0" dirty="0">
                <a:solidFill>
                  <a:srgbClr val="000000"/>
                </a:solidFill>
                <a:effectLst/>
              </a:rPr>
              <a:t>Assignment operators</a:t>
            </a:r>
          </a:p>
          <a:p>
            <a:pPr algn="l">
              <a:buFont typeface="Arial" panose="020B0604020202020204" pitchFamily="34" charset="0"/>
              <a:buChar char="•"/>
            </a:pPr>
            <a:r>
              <a:rPr lang="en-US" sz="1800" b="0" i="0" dirty="0">
                <a:solidFill>
                  <a:srgbClr val="000000"/>
                </a:solidFill>
                <a:effectLst/>
              </a:rPr>
              <a:t>Comparison operators</a:t>
            </a:r>
          </a:p>
          <a:p>
            <a:pPr algn="l">
              <a:buFont typeface="Arial" panose="020B0604020202020204" pitchFamily="34" charset="0"/>
              <a:buChar char="•"/>
            </a:pPr>
            <a:r>
              <a:rPr lang="en-US" sz="1800" b="0" i="0" dirty="0">
                <a:solidFill>
                  <a:srgbClr val="000000"/>
                </a:solidFill>
                <a:effectLst/>
              </a:rPr>
              <a:t>Logical operators</a:t>
            </a:r>
          </a:p>
          <a:p>
            <a:pPr algn="l">
              <a:buFont typeface="Arial" panose="020B0604020202020204" pitchFamily="34" charset="0"/>
              <a:buChar char="•"/>
            </a:pPr>
            <a:r>
              <a:rPr lang="en-US" sz="1800" b="0" i="0" dirty="0">
                <a:solidFill>
                  <a:srgbClr val="000000"/>
                </a:solidFill>
                <a:effectLst/>
              </a:rPr>
              <a:t>Identity operators</a:t>
            </a:r>
          </a:p>
          <a:p>
            <a:pPr algn="l">
              <a:buFont typeface="Arial" panose="020B0604020202020204" pitchFamily="34" charset="0"/>
              <a:buChar char="•"/>
            </a:pPr>
            <a:r>
              <a:rPr lang="en-US" sz="1800" b="0" i="0" dirty="0">
                <a:solidFill>
                  <a:srgbClr val="000000"/>
                </a:solidFill>
                <a:effectLst/>
              </a:rPr>
              <a:t>Membership operators</a:t>
            </a:r>
          </a:p>
          <a:p>
            <a:pPr algn="l">
              <a:buFont typeface="Arial" panose="020B0604020202020204" pitchFamily="34" charset="0"/>
              <a:buChar char="•"/>
            </a:pPr>
            <a:r>
              <a:rPr lang="en-US" sz="1800" b="0" i="0" dirty="0">
                <a:solidFill>
                  <a:srgbClr val="000000"/>
                </a:solidFill>
                <a:effectLst/>
              </a:rPr>
              <a:t>Bitwise operators</a:t>
            </a:r>
          </a:p>
          <a:p>
            <a:br>
              <a:rPr lang="en-US" sz="1800" dirty="0"/>
            </a:br>
            <a:endParaRPr lang="en-US" sz="1800" dirty="0"/>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53</TotalTime>
  <Words>556</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Source Sans Pro</vt:lpstr>
      <vt:lpstr>Tenorite</vt:lpstr>
      <vt:lpstr>Office Theme</vt:lpstr>
      <vt:lpstr>Voice operated calculator</vt:lpstr>
      <vt:lpstr>AGENDA</vt:lpstr>
      <vt:lpstr>INTRODUCTION</vt:lpstr>
      <vt:lpstr>Continue </vt:lpstr>
      <vt:lpstr>Problem statement </vt:lpstr>
      <vt:lpstr>PowerPoint Presentation</vt:lpstr>
      <vt:lpstr>MEET OUR TEAM</vt:lpstr>
      <vt:lpstr>Libraries </vt:lpstr>
      <vt:lpstr>Operators </vt:lpstr>
      <vt:lpstr>Speech recognition</vt:lpstr>
      <vt:lpstr>gTTS </vt:lpstr>
      <vt:lpstr>Pydub</vt:lpstr>
      <vt:lpstr>Winsound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operated calculator</dc:title>
  <dc:creator>Azeem Haider</dc:creator>
  <cp:lastModifiedBy>Azeem Haider</cp:lastModifiedBy>
  <cp:revision>1</cp:revision>
  <dcterms:created xsi:type="dcterms:W3CDTF">2022-02-09T21:07:41Z</dcterms:created>
  <dcterms:modified xsi:type="dcterms:W3CDTF">2022-02-09T22:00:44Z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