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7" r:id="rId31"/>
    <p:sldId id="288" r:id="rId32"/>
    <p:sldId id="289" r:id="rId33"/>
    <p:sldId id="290" r:id="rId34"/>
    <p:sldId id="291" r:id="rId35"/>
    <p:sldId id="292" r:id="rId36"/>
    <p:sldId id="293" r:id="rId37"/>
    <p:sldId id="294" r:id="rId38"/>
    <p:sldId id="295" r:id="rId39"/>
    <p:sldId id="297" r:id="rId40"/>
    <p:sldId id="298" r:id="rId41"/>
    <p:sldId id="299" r:id="rId42"/>
    <p:sldId id="300" r:id="rId43"/>
    <p:sldId id="301" r:id="rId44"/>
    <p:sldId id="302" r:id="rId45"/>
    <p:sldId id="315" r:id="rId46"/>
    <p:sldId id="303" r:id="rId47"/>
    <p:sldId id="317" r:id="rId48"/>
    <p:sldId id="304" r:id="rId49"/>
    <p:sldId id="306" r:id="rId50"/>
    <p:sldId id="307" r:id="rId51"/>
    <p:sldId id="308" r:id="rId52"/>
    <p:sldId id="309" r:id="rId53"/>
    <p:sldId id="310" r:id="rId54"/>
    <p:sldId id="311" r:id="rId55"/>
    <p:sldId id="312" r:id="rId56"/>
    <p:sldId id="314" r:id="rId57"/>
    <p:sldId id="313" r:id="rId5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8CBF85-50F1-4007-9E23-D7793011C156}">
  <a:tblStyle styleId="{318CBF85-50F1-4007-9E23-D7793011C15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C6CB3B4-0DDA-4562-AC50-6CF4862EF345}"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59" d="100"/>
          <a:sy n="59" d="100"/>
        </p:scale>
        <p:origin x="164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8" name="Google Shape;248;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0" name="Google Shape;330;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0: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4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4" name="Google Shape;414;p4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p4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4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2" name="Google Shape;442;p4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9" name="Google Shape;449;p4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6" name="Google Shape;456;p4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a:extLst>
            <a:ext uri="{FF2B5EF4-FFF2-40B4-BE49-F238E27FC236}">
              <a16:creationId xmlns:a16="http://schemas.microsoft.com/office/drawing/2014/main" id="{AB97DD31-6853-69BC-36B1-70BCC2B9C270}"/>
            </a:ext>
          </a:extLst>
        </p:cNvPr>
        <p:cNvGrpSpPr/>
        <p:nvPr/>
      </p:nvGrpSpPr>
      <p:grpSpPr>
        <a:xfrm>
          <a:off x="0" y="0"/>
          <a:ext cx="0" cy="0"/>
          <a:chOff x="0" y="0"/>
          <a:chExt cx="0" cy="0"/>
        </a:xfrm>
      </p:grpSpPr>
      <p:sp>
        <p:nvSpPr>
          <p:cNvPr id="463" name="Google Shape;463;p48:notes">
            <a:extLst>
              <a:ext uri="{FF2B5EF4-FFF2-40B4-BE49-F238E27FC236}">
                <a16:creationId xmlns:a16="http://schemas.microsoft.com/office/drawing/2014/main" id="{87EC5F44-A87E-AB52-3250-79730CCF1DB9}"/>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4" name="Google Shape;464;p48:notes">
            <a:extLst>
              <a:ext uri="{FF2B5EF4-FFF2-40B4-BE49-F238E27FC236}">
                <a16:creationId xmlns:a16="http://schemas.microsoft.com/office/drawing/2014/main" id="{3B55C9AD-5AC3-1017-D2BE-682B44A19977}"/>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39261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4" name="Google Shape;464;p4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1" name="Google Shape;471;p4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5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5" name="Google Shape;485;p5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6" name="Google Shape;496;p5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5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3" name="Google Shape;503;p5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1" name="Google Shape;511;p5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9" name="Google Shape;519;p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5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5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3" name="Google Shape;533;p5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a:extLst>
            <a:ext uri="{FF2B5EF4-FFF2-40B4-BE49-F238E27FC236}">
              <a16:creationId xmlns:a16="http://schemas.microsoft.com/office/drawing/2014/main" id="{6AA596B1-1D99-B7A2-A6D3-81CA8E96AED2}"/>
            </a:ext>
          </a:extLst>
        </p:cNvPr>
        <p:cNvGrpSpPr/>
        <p:nvPr/>
      </p:nvGrpSpPr>
      <p:grpSpPr>
        <a:xfrm>
          <a:off x="0" y="0"/>
          <a:ext cx="0" cy="0"/>
          <a:chOff x="0" y="0"/>
          <a:chExt cx="0" cy="0"/>
        </a:xfrm>
      </p:grpSpPr>
      <p:sp>
        <p:nvSpPr>
          <p:cNvPr id="525" name="Google Shape;525;p56:notes">
            <a:extLst>
              <a:ext uri="{FF2B5EF4-FFF2-40B4-BE49-F238E27FC236}">
                <a16:creationId xmlns:a16="http://schemas.microsoft.com/office/drawing/2014/main" id="{FF4638F6-833C-A176-9613-7F2E83F5031D}"/>
              </a:ext>
            </a:extLst>
          </p:cNvPr>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56:notes">
            <a:extLst>
              <a:ext uri="{FF2B5EF4-FFF2-40B4-BE49-F238E27FC236}">
                <a16:creationId xmlns:a16="http://schemas.microsoft.com/office/drawing/2014/main" id="{6F548D91-06DC-4142-E6DD-8FB8E601F09B}"/>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0159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masoudnickparvar/brain-tumor-mri-dataset?select=Train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co.iarc.who.int/media/globocan/factsheets/cancers/31-brain-central-nervous-system-fact-sheet.pdf?utm_source=chatgpt.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a:t>Tumor Vision</a:t>
            </a:r>
            <a:endParaRPr/>
          </a:p>
          <a:p>
            <a:pPr marL="63500" lvl="0" indent="0" algn="ctr" rtl="0">
              <a:lnSpc>
                <a:spcPct val="100000"/>
              </a:lnSpc>
              <a:spcBef>
                <a:spcPts val="280"/>
              </a:spcBef>
              <a:spcAft>
                <a:spcPts val="0"/>
              </a:spcAft>
              <a:buClr>
                <a:srgbClr val="888888"/>
              </a:buClr>
              <a:buSzPts val="1400"/>
              <a:buFont typeface="Arial"/>
              <a:buNone/>
            </a:pPr>
            <a:r>
              <a:rPr lang="en-US" sz="1400"/>
              <a:t>Supervised By: ishtiaq Ali (Lecturer)</a:t>
            </a:r>
            <a:endParaRPr/>
          </a:p>
        </p:txBody>
      </p:sp>
      <p:pic>
        <p:nvPicPr>
          <p:cNvPr id="86" name="Google Shape;86;p13"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
        <p:nvSpPr>
          <p:cNvPr id="87" name="Google Shape;8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Review[1/4]</a:t>
            </a:r>
            <a:endParaRPr/>
          </a:p>
        </p:txBody>
      </p:sp>
      <p:sp>
        <p:nvSpPr>
          <p:cNvPr id="182" name="Google Shape;182;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b="1"/>
              <a:t>(Sen et al., 2022)[1] </a:t>
            </a:r>
            <a:r>
              <a:rPr lang="en-US" sz="2000"/>
              <a:t>developed a brain tumor classification system using deep CNNs with transfer learning. They applied preprocessing techniques like skull stripping and BM3D denoising on MRI images from four tumor classes. Among several pretrained models, EfficientNetB0 achieved the highest accuracy of </a:t>
            </a:r>
            <a:r>
              <a:rPr lang="en-US" sz="2000" b="1"/>
              <a:t>97.61%</a:t>
            </a:r>
            <a:r>
              <a:rPr lang="en-US" sz="2000"/>
              <a:t>, showing that modern CNNs with proper preprocessing greatly enhance classification performance.</a:t>
            </a:r>
            <a:endParaRPr/>
          </a:p>
          <a:p>
            <a:pPr marL="114300" lvl="0" indent="0" algn="just" rtl="0">
              <a:lnSpc>
                <a:spcPct val="100000"/>
              </a:lnSpc>
              <a:spcBef>
                <a:spcPts val="360"/>
              </a:spcBef>
              <a:spcAft>
                <a:spcPts val="0"/>
              </a:spcAft>
              <a:buSzPts val="1800"/>
              <a:buNone/>
            </a:pPr>
            <a:r>
              <a:rPr lang="en-US" sz="2000" b="1"/>
              <a:t>(Aamir et al., 2024)[2] </a:t>
            </a:r>
            <a:r>
              <a:rPr lang="en-US" sz="2000"/>
              <a:t>proposed a hyperparameter-optimized CNN for brain tumor classification using MRI scans. By fine-tuning parameters like learning rate, filter size, and dropout, their model achieved </a:t>
            </a:r>
            <a:r>
              <a:rPr lang="en-US" sz="2000" b="1"/>
              <a:t>97.18% accuracy</a:t>
            </a:r>
            <a:r>
              <a:rPr lang="en-US" sz="2000"/>
              <a:t> with strong precision, recall, and F1-score (~97%) on a 4-class dataset. The study emphasizes that effective hyperparameter tuning greatly improves diagnostic accuracy.</a:t>
            </a:r>
            <a:endParaRPr/>
          </a:p>
        </p:txBody>
      </p:sp>
      <p:sp>
        <p:nvSpPr>
          <p:cNvPr id="183" name="Google Shape;18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Review[2/4]</a:t>
            </a:r>
            <a:endParaRPr/>
          </a:p>
        </p:txBody>
      </p:sp>
      <p:sp>
        <p:nvSpPr>
          <p:cNvPr id="189" name="Google Shape;18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b="1"/>
              <a:t>(Tummala, 2023)[3] </a:t>
            </a:r>
            <a:r>
              <a:rPr lang="en-US" sz="2000"/>
              <a:t>used an Inception-ResNet model to classify brain tumors from 5,952 MRI images across four classes. With preprocessing and hyperparameter tuning, the model achieved </a:t>
            </a:r>
            <a:r>
              <a:rPr lang="en-US" sz="2000" b="1"/>
              <a:t>96.7% accuracy</a:t>
            </a:r>
            <a:r>
              <a:rPr lang="en-US" sz="2000"/>
              <a:t>, performing well on most classes but showing lower sensitivity for meningioma due to class imbalance. The study shows that pretrained deep networks can effectively support automated brain tumor diagnosis.</a:t>
            </a:r>
            <a:endParaRPr/>
          </a:p>
          <a:p>
            <a:pPr marL="114300" lvl="0" indent="0" algn="just" rtl="0">
              <a:lnSpc>
                <a:spcPct val="100000"/>
              </a:lnSpc>
              <a:spcBef>
                <a:spcPts val="360"/>
              </a:spcBef>
              <a:spcAft>
                <a:spcPts val="0"/>
              </a:spcAft>
              <a:buSzPts val="1800"/>
              <a:buNone/>
            </a:pPr>
            <a:r>
              <a:rPr lang="en-US" sz="2000" b="1"/>
              <a:t>(Kumar &amp; Kumar, 2022)[4] </a:t>
            </a:r>
            <a:r>
              <a:rPr lang="en-US" sz="2000"/>
              <a:t>developed a custom 25-layer CNN for brain tumor classification and segmentation using T1-weighted MRI images. Trained on 3,580 images across three tumor types, the model used extensive preprocessing and achieved </a:t>
            </a:r>
            <a:r>
              <a:rPr lang="en-US" sz="2000" b="1"/>
              <a:t>81.6% testing accuracy</a:t>
            </a:r>
            <a:r>
              <a:rPr lang="en-US" sz="2000"/>
              <a:t> with the Adam optimizer. It outperformed models like AlexNet and ResNet50, highlighting the strength of custom architectures with proper training strategies.</a:t>
            </a:r>
            <a:endParaRPr/>
          </a:p>
        </p:txBody>
      </p:sp>
      <p:sp>
        <p:nvSpPr>
          <p:cNvPr id="190" name="Google Shape;19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Review[3/4]</a:t>
            </a:r>
            <a:endParaRPr/>
          </a:p>
        </p:txBody>
      </p:sp>
      <p:sp>
        <p:nvSpPr>
          <p:cNvPr id="196" name="Google Shape;196;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b="1"/>
              <a:t>(Nawaz et al., 2022)[5] </a:t>
            </a:r>
            <a:r>
              <a:rPr lang="en-US" sz="2000"/>
              <a:t>introduced a hybrid brain tumor classification (HBTC) method using texture-based features from T2-weighted MRI scans. After preprocessing and segmentation, key features were extracted and reduced from 245 to 9 using optimization techniques. Among several classifiers tested, </a:t>
            </a:r>
            <a:r>
              <a:rPr lang="en-US" sz="2000" b="1"/>
              <a:t>MLP achieved 98.3% accuracy</a:t>
            </a:r>
            <a:r>
              <a:rPr lang="en-US" sz="2000"/>
              <a:t>, showing strong performance in classifying four tumor types with high precision.</a:t>
            </a:r>
            <a:endParaRPr sz="1900"/>
          </a:p>
        </p:txBody>
      </p:sp>
      <p:sp>
        <p:nvSpPr>
          <p:cNvPr id="197" name="Google Shape;19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Literature Review[4/4]</a:t>
            </a:r>
            <a:endParaRPr/>
          </a:p>
        </p:txBody>
      </p:sp>
      <p:sp>
        <p:nvSpPr>
          <p:cNvPr id="203" name="Google Shape;203;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a:p>
            <a:pPr marL="114300" lvl="0" indent="0" algn="l" rtl="0">
              <a:lnSpc>
                <a:spcPct val="100000"/>
              </a:lnSpc>
              <a:spcBef>
                <a:spcPts val="360"/>
              </a:spcBef>
              <a:spcAft>
                <a:spcPts val="0"/>
              </a:spcAft>
              <a:buSzPts val="1800"/>
              <a:buNone/>
            </a:pPr>
            <a:endParaRPr sz="2000"/>
          </a:p>
        </p:txBody>
      </p:sp>
      <p:graphicFrame>
        <p:nvGraphicFramePr>
          <p:cNvPr id="204" name="Google Shape;204;p25"/>
          <p:cNvGraphicFramePr/>
          <p:nvPr/>
        </p:nvGraphicFramePr>
        <p:xfrm>
          <a:off x="842210" y="1600200"/>
          <a:ext cx="7459625" cy="4209353"/>
        </p:xfrm>
        <a:graphic>
          <a:graphicData uri="http://schemas.openxmlformats.org/drawingml/2006/table">
            <a:tbl>
              <a:tblPr firstRow="1" bandRow="1">
                <a:noFill/>
                <a:tableStyleId>{318CBF85-50F1-4007-9E23-D7793011C156}</a:tableStyleId>
              </a:tblPr>
              <a:tblGrid>
                <a:gridCol w="1491925">
                  <a:extLst>
                    <a:ext uri="{9D8B030D-6E8A-4147-A177-3AD203B41FA5}">
                      <a16:colId xmlns:a16="http://schemas.microsoft.com/office/drawing/2014/main" val="20000"/>
                    </a:ext>
                  </a:extLst>
                </a:gridCol>
                <a:gridCol w="1491925">
                  <a:extLst>
                    <a:ext uri="{9D8B030D-6E8A-4147-A177-3AD203B41FA5}">
                      <a16:colId xmlns:a16="http://schemas.microsoft.com/office/drawing/2014/main" val="20001"/>
                    </a:ext>
                  </a:extLst>
                </a:gridCol>
                <a:gridCol w="1491925">
                  <a:extLst>
                    <a:ext uri="{9D8B030D-6E8A-4147-A177-3AD203B41FA5}">
                      <a16:colId xmlns:a16="http://schemas.microsoft.com/office/drawing/2014/main" val="20002"/>
                    </a:ext>
                  </a:extLst>
                </a:gridCol>
                <a:gridCol w="1491925">
                  <a:extLst>
                    <a:ext uri="{9D8B030D-6E8A-4147-A177-3AD203B41FA5}">
                      <a16:colId xmlns:a16="http://schemas.microsoft.com/office/drawing/2014/main" val="20003"/>
                    </a:ext>
                  </a:extLst>
                </a:gridCol>
                <a:gridCol w="1491925">
                  <a:extLst>
                    <a:ext uri="{9D8B030D-6E8A-4147-A177-3AD203B41FA5}">
                      <a16:colId xmlns:a16="http://schemas.microsoft.com/office/drawing/2014/main" val="20004"/>
                    </a:ext>
                  </a:extLst>
                </a:gridCol>
              </a:tblGrid>
              <a:tr h="751075">
                <a:tc>
                  <a:txBody>
                    <a:bodyPr/>
                    <a:lstStyle/>
                    <a:p>
                      <a:pPr marL="0" marR="0" lvl="0" indent="0" algn="ctr" rtl="0">
                        <a:lnSpc>
                          <a:spcPct val="100000"/>
                        </a:lnSpc>
                        <a:spcBef>
                          <a:spcPts val="0"/>
                        </a:spcBef>
                        <a:spcAft>
                          <a:spcPts val="0"/>
                        </a:spcAft>
                        <a:buNone/>
                      </a:pPr>
                      <a:r>
                        <a:rPr lang="en-US" sz="2000" u="none" strike="noStrike" cap="none"/>
                        <a:t>Paper No.</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t>Citation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t>Dataset Size</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t>Classifier Used</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t>Accuracy</a:t>
                      </a:r>
                      <a:endParaRPr/>
                    </a:p>
                  </a:txBody>
                  <a:tcPr marL="91450" marR="91450" marT="45725" marB="45725" anchor="ctr"/>
                </a:tc>
                <a:extLst>
                  <a:ext uri="{0D108BD9-81ED-4DB2-BD59-A6C34878D82A}">
                    <a16:rowId xmlns:a16="http://schemas.microsoft.com/office/drawing/2014/main" val="10000"/>
                  </a:ext>
                </a:extLst>
              </a:tr>
              <a:tr h="53752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1</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(Sen et al.,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3,264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EfficientNetB0</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97.61%</a:t>
                      </a:r>
                      <a:endParaRPr/>
                    </a:p>
                  </a:txBody>
                  <a:tcPr marL="9525" marR="9525" marT="9525" marB="9525" anchor="ctr"/>
                </a:tc>
                <a:extLst>
                  <a:ext uri="{0D108BD9-81ED-4DB2-BD59-A6C34878D82A}">
                    <a16:rowId xmlns:a16="http://schemas.microsoft.com/office/drawing/2014/main" val="10001"/>
                  </a:ext>
                </a:extLst>
              </a:tr>
              <a:tr h="53752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(Aamir et al., 2024)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7,023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Optimized CNN (custom model)</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97.18%</a:t>
                      </a:r>
                      <a:endParaRPr/>
                    </a:p>
                  </a:txBody>
                  <a:tcPr marL="9525" marR="9525" marT="9525" marB="9525" anchor="ctr"/>
                </a:tc>
                <a:extLst>
                  <a:ext uri="{0D108BD9-81ED-4DB2-BD59-A6C34878D82A}">
                    <a16:rowId xmlns:a16="http://schemas.microsoft.com/office/drawing/2014/main" val="10002"/>
                  </a:ext>
                </a:extLst>
              </a:tr>
              <a:tr h="53752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(Tummala, 2023)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5,952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Inception-ResNet</a:t>
                      </a:r>
                      <a:endParaRPr sz="16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96.70%</a:t>
                      </a:r>
                      <a:endParaRPr/>
                    </a:p>
                  </a:txBody>
                  <a:tcPr marL="9525" marR="9525" marT="9525" marB="9525" anchor="ctr"/>
                </a:tc>
                <a:extLst>
                  <a:ext uri="{0D108BD9-81ED-4DB2-BD59-A6C34878D82A}">
                    <a16:rowId xmlns:a16="http://schemas.microsoft.com/office/drawing/2014/main" val="10003"/>
                  </a:ext>
                </a:extLst>
              </a:tr>
              <a:tr h="79617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(Kumar &amp; Kumar,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3,580</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25-layer custom CNN (Adam, SGDM optimizers)</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81.6%</a:t>
                      </a:r>
                      <a:endParaRPr/>
                    </a:p>
                  </a:txBody>
                  <a:tcPr marL="9525" marR="9525" marT="9525" marB="9525" anchor="ctr"/>
                </a:tc>
                <a:extLst>
                  <a:ext uri="{0D108BD9-81ED-4DB2-BD59-A6C34878D82A}">
                    <a16:rowId xmlns:a16="http://schemas.microsoft.com/office/drawing/2014/main" val="10004"/>
                  </a:ext>
                </a:extLst>
              </a:tr>
              <a:tr h="796175">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5</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(Nawaz et al.,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1,000</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MLP, J48, Meta Bagging, Random Tree (RT)</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600"/>
                        <a:buFont typeface="Arial"/>
                        <a:buNone/>
                      </a:pPr>
                      <a:r>
                        <a:rPr lang="en-US" sz="1600" u="none" strike="noStrike" cap="none">
                          <a:solidFill>
                            <a:srgbClr val="000000"/>
                          </a:solidFill>
                          <a:latin typeface="Calibri"/>
                          <a:ea typeface="Calibri"/>
                          <a:cs typeface="Calibri"/>
                          <a:sym typeface="Calibri"/>
                        </a:rPr>
                        <a:t>98.3%</a:t>
                      </a:r>
                      <a:endParaRPr/>
                    </a:p>
                  </a:txBody>
                  <a:tcPr marL="9525" marR="9525" marT="9525" marB="9525" anchor="ctr"/>
                </a:tc>
                <a:extLst>
                  <a:ext uri="{0D108BD9-81ED-4DB2-BD59-A6C34878D82A}">
                    <a16:rowId xmlns:a16="http://schemas.microsoft.com/office/drawing/2014/main" val="10005"/>
                  </a:ext>
                </a:extLst>
              </a:tr>
            </a:tbl>
          </a:graphicData>
        </a:graphic>
      </p:graphicFrame>
      <p:sp>
        <p:nvSpPr>
          <p:cNvPr id="205" name="Google Shape;205;p25"/>
          <p:cNvSpPr/>
          <p:nvPr/>
        </p:nvSpPr>
        <p:spPr>
          <a:xfrm>
            <a:off x="1190847" y="1275907"/>
            <a:ext cx="1456660" cy="324293"/>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11430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Table 1</a:t>
            </a:r>
            <a:endParaRPr/>
          </a:p>
        </p:txBody>
      </p:sp>
      <p:sp>
        <p:nvSpPr>
          <p:cNvPr id="206" name="Google Shape;20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Research Gap Analysis</a:t>
            </a:r>
            <a:endParaRPr/>
          </a:p>
        </p:txBody>
      </p:sp>
      <p:sp>
        <p:nvSpPr>
          <p:cNvPr id="212" name="Google Shape;212;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p:nvPr/>
        </p:nvSpPr>
        <p:spPr>
          <a:xfrm>
            <a:off x="490086" y="97972"/>
            <a:ext cx="3244516" cy="354415"/>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Table 2. </a:t>
            </a:r>
            <a:r>
              <a:rPr lang="en-US" sz="1400" b="0" i="0" u="none" strike="noStrike" cap="none">
                <a:solidFill>
                  <a:schemeClr val="dk1"/>
                </a:solidFill>
                <a:latin typeface="Arial"/>
                <a:ea typeface="Arial"/>
                <a:cs typeface="Arial"/>
                <a:sym typeface="Arial"/>
              </a:rPr>
              <a:t>Research Gap Analysis</a:t>
            </a:r>
            <a:endParaRPr sz="1400" b="1" i="0" u="none" strike="noStrike" cap="none">
              <a:solidFill>
                <a:schemeClr val="dk1"/>
              </a:solidFill>
              <a:latin typeface="Arial"/>
              <a:ea typeface="Arial"/>
              <a:cs typeface="Arial"/>
              <a:sym typeface="Arial"/>
            </a:endParaRPr>
          </a:p>
        </p:txBody>
      </p:sp>
      <p:graphicFrame>
        <p:nvGraphicFramePr>
          <p:cNvPr id="218" name="Google Shape;218;p27"/>
          <p:cNvGraphicFramePr/>
          <p:nvPr/>
        </p:nvGraphicFramePr>
        <p:xfrm>
          <a:off x="182880" y="596765"/>
          <a:ext cx="8643500" cy="5133652"/>
        </p:xfrm>
        <a:graphic>
          <a:graphicData uri="http://schemas.openxmlformats.org/drawingml/2006/table">
            <a:tbl>
              <a:tblPr firstRow="1" bandRow="1">
                <a:noFill/>
                <a:tableStyleId>{318CBF85-50F1-4007-9E23-D7793011C156}</a:tableStyleId>
              </a:tblPr>
              <a:tblGrid>
                <a:gridCol w="770025">
                  <a:extLst>
                    <a:ext uri="{9D8B030D-6E8A-4147-A177-3AD203B41FA5}">
                      <a16:colId xmlns:a16="http://schemas.microsoft.com/office/drawing/2014/main" val="20000"/>
                    </a:ext>
                  </a:extLst>
                </a:gridCol>
                <a:gridCol w="1178875">
                  <a:extLst>
                    <a:ext uri="{9D8B030D-6E8A-4147-A177-3AD203B41FA5}">
                      <a16:colId xmlns:a16="http://schemas.microsoft.com/office/drawing/2014/main" val="20001"/>
                    </a:ext>
                  </a:extLst>
                </a:gridCol>
                <a:gridCol w="3198100">
                  <a:extLst>
                    <a:ext uri="{9D8B030D-6E8A-4147-A177-3AD203B41FA5}">
                      <a16:colId xmlns:a16="http://schemas.microsoft.com/office/drawing/2014/main" val="20002"/>
                    </a:ext>
                  </a:extLst>
                </a:gridCol>
                <a:gridCol w="3496500">
                  <a:extLst>
                    <a:ext uri="{9D8B030D-6E8A-4147-A177-3AD203B41FA5}">
                      <a16:colId xmlns:a16="http://schemas.microsoft.com/office/drawing/2014/main" val="20003"/>
                    </a:ext>
                  </a:extLst>
                </a:gridCol>
              </a:tblGrid>
              <a:tr h="512650">
                <a:tc>
                  <a:txBody>
                    <a:bodyPr/>
                    <a:lstStyle/>
                    <a:p>
                      <a:pPr marL="0" marR="0" lvl="0" indent="0" algn="ctr" rtl="0">
                        <a:lnSpc>
                          <a:spcPct val="107000"/>
                        </a:lnSpc>
                        <a:spcBef>
                          <a:spcPts val="0"/>
                        </a:spcBef>
                        <a:spcAft>
                          <a:spcPts val="0"/>
                        </a:spcAft>
                        <a:buClr>
                          <a:srgbClr val="000000"/>
                        </a:buClr>
                        <a:buSzPts val="1800"/>
                        <a:buFont typeface="Arial"/>
                        <a:buNone/>
                      </a:pPr>
                      <a:r>
                        <a:rPr lang="en-US" sz="1800" b="1" u="none" strike="noStrike" cap="none">
                          <a:solidFill>
                            <a:srgbClr val="000000"/>
                          </a:solidFill>
                          <a:latin typeface="Calibri"/>
                          <a:ea typeface="Calibri"/>
                          <a:cs typeface="Calibri"/>
                          <a:sym typeface="Calibri"/>
                        </a:rPr>
                        <a:t>Paper No</a:t>
                      </a:r>
                      <a:endParaRPr sz="18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800"/>
                        <a:buFont typeface="Arial"/>
                        <a:buNone/>
                      </a:pPr>
                      <a:r>
                        <a:rPr lang="en-US" sz="1800" b="1" u="none" strike="noStrike" cap="none">
                          <a:solidFill>
                            <a:srgbClr val="000000"/>
                          </a:solidFill>
                          <a:latin typeface="Calibri"/>
                          <a:ea typeface="Calibri"/>
                          <a:cs typeface="Calibri"/>
                          <a:sym typeface="Calibri"/>
                        </a:rPr>
                        <a:t>Citation</a:t>
                      </a:r>
                      <a:endParaRPr sz="18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800"/>
                        <a:buFont typeface="Arial"/>
                        <a:buNone/>
                      </a:pPr>
                      <a:r>
                        <a:rPr lang="en-US" sz="1800" b="1" u="none" strike="noStrike" cap="none">
                          <a:solidFill>
                            <a:srgbClr val="000000"/>
                          </a:solidFill>
                          <a:latin typeface="Calibri"/>
                          <a:ea typeface="Calibri"/>
                          <a:cs typeface="Calibri"/>
                          <a:sym typeface="Calibri"/>
                        </a:rPr>
                        <a:t>Strengths</a:t>
                      </a:r>
                      <a:endParaRPr sz="1800" u="none" strike="noStrike" cap="none">
                        <a:solidFill>
                          <a:srgbClr val="000000"/>
                        </a:solidFill>
                        <a:latin typeface="Calibri"/>
                        <a:ea typeface="Calibri"/>
                        <a:cs typeface="Calibri"/>
                        <a:sym typeface="Calibri"/>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800"/>
                        <a:buFont typeface="Arial"/>
                        <a:buNone/>
                      </a:pPr>
                      <a:r>
                        <a:rPr lang="en-US" sz="1800" b="1" u="none" strike="noStrike" cap="none">
                          <a:solidFill>
                            <a:srgbClr val="000000"/>
                          </a:solidFill>
                          <a:latin typeface="Calibri"/>
                          <a:ea typeface="Calibri"/>
                          <a:cs typeface="Calibri"/>
                          <a:sym typeface="Calibri"/>
                        </a:rPr>
                        <a:t>Limitations / Gaps</a:t>
                      </a:r>
                      <a:endParaRPr sz="1800" u="none" strike="noStrike" cap="none">
                        <a:solidFill>
                          <a:srgbClr val="000000"/>
                        </a:solidFill>
                        <a:latin typeface="Calibri"/>
                        <a:ea typeface="Calibri"/>
                        <a:cs typeface="Calibri"/>
                        <a:sym typeface="Calibri"/>
                      </a:endParaRPr>
                    </a:p>
                  </a:txBody>
                  <a:tcPr marL="9525" marR="9525" marT="9525" marB="9525" anchor="ctr"/>
                </a:tc>
                <a:extLst>
                  <a:ext uri="{0D108BD9-81ED-4DB2-BD59-A6C34878D82A}">
                    <a16:rowId xmlns:a16="http://schemas.microsoft.com/office/drawing/2014/main" val="10000"/>
                  </a:ext>
                </a:extLst>
              </a:tr>
              <a:tr h="759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1</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(Sen et al.,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Used multiple pretrained CNN models; achieved high accuracy (EfficientNetB0: 97.61%)</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Lacked detailed segmentation stage; limited to classification only; did not test on cross-dataset generalization</a:t>
                      </a:r>
                      <a:endParaRPr/>
                    </a:p>
                  </a:txBody>
                  <a:tcPr marL="9525" marR="9525" marT="9525" marB="9525" anchor="ctr"/>
                </a:tc>
                <a:extLst>
                  <a:ext uri="{0D108BD9-81ED-4DB2-BD59-A6C34878D82A}">
                    <a16:rowId xmlns:a16="http://schemas.microsoft.com/office/drawing/2014/main" val="10001"/>
                  </a:ext>
                </a:extLst>
              </a:tr>
              <a:tr h="1007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(Aamir et al., 2024)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Developed optimized CNN with fine-tuned hyperparameters; tested on multiple datasets</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dirty="0">
                          <a:solidFill>
                            <a:srgbClr val="000000"/>
                          </a:solidFill>
                          <a:latin typeface="Calibri"/>
                          <a:ea typeface="Calibri"/>
                          <a:cs typeface="Calibri"/>
                          <a:sym typeface="Calibri"/>
                        </a:rPr>
                        <a:t>Limited model generalization to unseen datasets; requires high computational resources; lacks segmentation</a:t>
                      </a:r>
                      <a:endParaRPr dirty="0"/>
                    </a:p>
                  </a:txBody>
                  <a:tcPr marL="9525" marR="9525" marT="9525" marB="9525" anchor="ctr"/>
                </a:tc>
                <a:extLst>
                  <a:ext uri="{0D108BD9-81ED-4DB2-BD59-A6C34878D82A}">
                    <a16:rowId xmlns:a16="http://schemas.microsoft.com/office/drawing/2014/main" val="10002"/>
                  </a:ext>
                </a:extLst>
              </a:tr>
              <a:tr h="759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(Tummala, 2023)</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Applied pretrained Inception-ResNet; used image augmentation to reduce overfitting</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Performance lower for rare classes (e.g., meningioma); limited dataset variety; no segmentation or patient report generation</a:t>
                      </a:r>
                      <a:endParaRPr/>
                    </a:p>
                  </a:txBody>
                  <a:tcPr marL="9525" marR="9525" marT="9525" marB="9525" anchor="ctr"/>
                </a:tc>
                <a:extLst>
                  <a:ext uri="{0D108BD9-81ED-4DB2-BD59-A6C34878D82A}">
                    <a16:rowId xmlns:a16="http://schemas.microsoft.com/office/drawing/2014/main" val="10003"/>
                  </a:ext>
                </a:extLst>
              </a:tr>
              <a:tr h="1007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4</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(Kumar &amp; Kumar,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Proposed a custom 25-layer CNN; included segmentation; applied image augmentation and optimizer comparison</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Moderate testing accuracy (81.6%); limited class diversity; no real-time testing or end-to-end deployment pipeline</a:t>
                      </a:r>
                      <a:endParaRPr/>
                    </a:p>
                  </a:txBody>
                  <a:tcPr marL="9525" marR="9525" marT="9525" marB="9525" anchor="ctr"/>
                </a:tc>
                <a:extLst>
                  <a:ext uri="{0D108BD9-81ED-4DB2-BD59-A6C34878D82A}">
                    <a16:rowId xmlns:a16="http://schemas.microsoft.com/office/drawing/2014/main" val="10004"/>
                  </a:ext>
                </a:extLst>
              </a:tr>
              <a:tr h="1007325">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5</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(Nawaz et al., 2022)</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a:solidFill>
                            <a:srgbClr val="000000"/>
                          </a:solidFill>
                          <a:latin typeface="Calibri"/>
                          <a:ea typeface="Calibri"/>
                          <a:cs typeface="Calibri"/>
                          <a:sym typeface="Calibri"/>
                        </a:rPr>
                        <a:t>Introduced HBTC framework with hybrid feature extraction and optimization; tested multiple classifiers; achieved 98.3% accuracy</a:t>
                      </a:r>
                      <a:endParaRPr/>
                    </a:p>
                  </a:txBody>
                  <a:tcPr marL="9525" marR="9525" marT="9525" marB="9525" anchor="ctr"/>
                </a:tc>
                <a:tc>
                  <a:txBody>
                    <a:bodyPr/>
                    <a:lstStyle/>
                    <a:p>
                      <a:pPr marL="0" marR="0" lvl="0" indent="0" algn="ctr" rtl="0">
                        <a:lnSpc>
                          <a:spcPct val="107000"/>
                        </a:lnSpc>
                        <a:spcBef>
                          <a:spcPts val="0"/>
                        </a:spcBef>
                        <a:spcAft>
                          <a:spcPts val="0"/>
                        </a:spcAft>
                        <a:buClr>
                          <a:srgbClr val="000000"/>
                        </a:buClr>
                        <a:buSzPts val="1400"/>
                        <a:buFont typeface="Arial"/>
                        <a:buNone/>
                      </a:pPr>
                      <a:r>
                        <a:rPr lang="en-US" sz="1400" u="none" strike="noStrike" cap="none" dirty="0">
                          <a:solidFill>
                            <a:srgbClr val="000000"/>
                          </a:solidFill>
                          <a:latin typeface="Calibri"/>
                          <a:ea typeface="Calibri"/>
                          <a:cs typeface="Calibri"/>
                          <a:sym typeface="Calibri"/>
                        </a:rPr>
                        <a:t>Traditional ML approach; lacks deep learning or real-time processing; segmentation method (TACS) relatively basic</a:t>
                      </a:r>
                      <a:endParaRPr dirty="0"/>
                    </a:p>
                  </a:txBody>
                  <a:tcPr marL="9525" marR="9525" marT="9525" marB="9525" anchor="ctr"/>
                </a:tc>
                <a:extLst>
                  <a:ext uri="{0D108BD9-81ED-4DB2-BD59-A6C34878D82A}">
                    <a16:rowId xmlns:a16="http://schemas.microsoft.com/office/drawing/2014/main" val="10005"/>
                  </a:ext>
                </a:extLst>
              </a:tr>
            </a:tbl>
          </a:graphicData>
        </a:graphic>
      </p:graphicFrame>
      <p:sp>
        <p:nvSpPr>
          <p:cNvPr id="219" name="Google Shape;21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PROBLEM STATEMENT</a:t>
            </a:r>
            <a:endParaRPr/>
          </a:p>
        </p:txBody>
      </p:sp>
      <p:sp>
        <p:nvSpPr>
          <p:cNvPr id="225" name="Google Shape;225;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Problem Statement</a:t>
            </a:r>
            <a:endParaRPr/>
          </a:p>
        </p:txBody>
      </p:sp>
      <p:sp>
        <p:nvSpPr>
          <p:cNvPr id="231" name="Google Shape;231;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dirty="0"/>
              <a:t>Timely and accurate diagnosis of brain tumors remains a significant challenge, particularly in rural and underserved areas where access to </a:t>
            </a:r>
            <a:r>
              <a:rPr lang="en-US" sz="2000" dirty="0">
                <a:solidFill>
                  <a:srgbClr val="FF0000"/>
                </a:solidFill>
              </a:rPr>
              <a:t>specialized radiologists is limited</a:t>
            </a:r>
            <a:r>
              <a:rPr lang="en-US" sz="2000" dirty="0"/>
              <a:t>. High consultation costs and long travel distances often delay diagnosis and treatment. Moreover, </a:t>
            </a:r>
            <a:r>
              <a:rPr lang="en-US" sz="2000" dirty="0">
                <a:solidFill>
                  <a:srgbClr val="FF0000"/>
                </a:solidFill>
              </a:rPr>
              <a:t>the visual similarity between different tumor</a:t>
            </a:r>
            <a:r>
              <a:rPr lang="en-US" sz="2000" dirty="0"/>
              <a:t> types—such as gliomas, meningiomas, and pituitary tumors—makes accurate classification difficult, </a:t>
            </a:r>
            <a:r>
              <a:rPr lang="en-US" sz="2000" dirty="0">
                <a:solidFill>
                  <a:srgbClr val="FF0000"/>
                </a:solidFill>
              </a:rPr>
              <a:t>increasing the risk of misdiagnosis</a:t>
            </a:r>
            <a:r>
              <a:rPr lang="en-US" sz="2000" dirty="0"/>
              <a:t> and inappropriate treatment. Additionally, poor communication between doctors and patients further delays report sharing and second opinions, hindering timely medical intervention.</a:t>
            </a:r>
            <a:endParaRPr dirty="0"/>
          </a:p>
        </p:txBody>
      </p:sp>
      <p:sp>
        <p:nvSpPr>
          <p:cNvPr id="232" name="Google Shape;23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PROJECT SCOPE</a:t>
            </a:r>
            <a:endParaRPr/>
          </a:p>
        </p:txBody>
      </p:sp>
      <p:sp>
        <p:nvSpPr>
          <p:cNvPr id="238" name="Google Shape;23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Scope</a:t>
            </a:r>
            <a:endParaRPr/>
          </a:p>
        </p:txBody>
      </p:sp>
      <p:sp>
        <p:nvSpPr>
          <p:cNvPr id="244" name="Google Shape;244;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900"/>
              <a:t>This project aims to build a web-based brain tumor detection system that helps doctors accurately diagnose tumors using MRI scans. The system classifies images into four categories—No Tumor, Glioma, Meningioma, and Pituitary—and performs segmentation to highlight tumor regions. It verifies that uploaded files are valid MRI images before analysis and generates detailed diagnostic reports that doctors can review and share with patients. The platform supports three user types: admins (who manage doctor accounts), doctors (who upload scans, view predictions, and consult patients), and patients (who receive reports and communicate with doctors). By centralizing diagnosis, reporting, and consultation, the system improves medical access and streamlines the diagnostic process—especially for underserved communities.</a:t>
            </a:r>
            <a:endParaRPr sz="1900"/>
          </a:p>
          <a:p>
            <a:pPr marL="114300" lvl="0" indent="0" algn="just" rtl="0">
              <a:lnSpc>
                <a:spcPct val="100000"/>
              </a:lnSpc>
              <a:spcBef>
                <a:spcPts val="1200"/>
              </a:spcBef>
              <a:spcAft>
                <a:spcPts val="0"/>
              </a:spcAft>
              <a:buSzPts val="1800"/>
              <a:buNone/>
            </a:pPr>
            <a:endParaRPr sz="1900"/>
          </a:p>
        </p:txBody>
      </p:sp>
      <p:sp>
        <p:nvSpPr>
          <p:cNvPr id="245" name="Google Shape;245;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3" name="Google Shape;9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Syed Sibt E Hassan Kazmi (38252)</a:t>
            </a:r>
            <a:endParaRPr dirty="0"/>
          </a:p>
          <a:p>
            <a:pPr marL="342900" lvl="0" indent="-342900" algn="l" rtl="0">
              <a:lnSpc>
                <a:spcPct val="100000"/>
              </a:lnSpc>
              <a:spcBef>
                <a:spcPts val="640"/>
              </a:spcBef>
              <a:spcAft>
                <a:spcPts val="0"/>
              </a:spcAft>
              <a:buClr>
                <a:schemeClr val="dk1"/>
              </a:buClr>
              <a:buSzPts val="3200"/>
              <a:buChar char="•"/>
            </a:pPr>
            <a:r>
              <a:rPr lang="en-US" dirty="0"/>
              <a:t>Khalid Bin Waleed </a:t>
            </a:r>
            <a:r>
              <a:rPr lang="en-US"/>
              <a:t>(35777)</a:t>
            </a:r>
            <a:endParaRPr dirty="0"/>
          </a:p>
        </p:txBody>
      </p:sp>
      <p:sp>
        <p:nvSpPr>
          <p:cNvPr id="94" name="Google Shape;9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PROPOSED SOLUTION</a:t>
            </a:r>
            <a:endParaRPr/>
          </a:p>
        </p:txBody>
      </p:sp>
      <p:sp>
        <p:nvSpPr>
          <p:cNvPr id="251" name="Google Shape;25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Proposed Solution</a:t>
            </a:r>
            <a:endParaRPr/>
          </a:p>
        </p:txBody>
      </p:sp>
      <p:sp>
        <p:nvSpPr>
          <p:cNvPr id="257" name="Google Shape;257;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000"/>
              <a:t>The proposed solution is an AI-powered web application that enables doctors to upload MRI scans, automatically verifies if the scan is valid, classifies the type of brain tumor (No Tumor, Glioma, Meningioma, or Pituitary), performs tumor segmentation, and generates a diagnostic report. The platform also facilitates secure communication between doctors and patients, allowing report sharing, remote consultations, and collaborative decision-making—all managed under a role-based system with admin supervision.</a:t>
            </a:r>
            <a:endParaRPr/>
          </a:p>
        </p:txBody>
      </p:sp>
      <p:sp>
        <p:nvSpPr>
          <p:cNvPr id="258" name="Google Shape;258;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Data Acquisition</a:t>
            </a:r>
            <a:endParaRPr/>
          </a:p>
        </p:txBody>
      </p:sp>
      <p:sp>
        <p:nvSpPr>
          <p:cNvPr id="264" name="Google Shape;264;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Binary Dataset</a:t>
            </a:r>
            <a:endParaRPr/>
          </a:p>
        </p:txBody>
      </p:sp>
      <p:sp>
        <p:nvSpPr>
          <p:cNvPr id="270" name="Google Shape;270;p35"/>
          <p:cNvSpPr txBox="1">
            <a:spLocks noGrp="1"/>
          </p:cNvSpPr>
          <p:nvPr>
            <p:ph type="body" idx="1"/>
          </p:nvPr>
        </p:nvSpPr>
        <p:spPr>
          <a:xfrm>
            <a:off x="457200" y="1270536"/>
            <a:ext cx="8229600" cy="485562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None/>
            </a:pPr>
            <a:r>
              <a:rPr lang="en-US" sz="1800" b="1">
                <a:solidFill>
                  <a:schemeClr val="dk1"/>
                </a:solidFill>
                <a:latin typeface="Calibri"/>
                <a:ea typeface="Calibri"/>
                <a:cs typeface="Calibri"/>
                <a:sym typeface="Calibri"/>
              </a:rPr>
              <a:t>Data Collection:</a:t>
            </a:r>
            <a:endParaRPr/>
          </a:p>
          <a:p>
            <a:pPr marL="285750" lvl="0" indent="-285750" algn="l" rtl="0">
              <a:lnSpc>
                <a:spcPct val="10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Collected a binary dataset with two classes: MRI or not.</a:t>
            </a:r>
            <a:endParaRPr/>
          </a:p>
          <a:p>
            <a:pPr marL="285750" lvl="0" indent="-285750" algn="l" rtl="0">
              <a:lnSpc>
                <a:spcPct val="100000"/>
              </a:lnSpc>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Focused on addressing challenges:</a:t>
            </a:r>
            <a:endParaRPr/>
          </a:p>
          <a:p>
            <a:pPr marL="742950" lvl="1" indent="-285750" algn="l" rtl="0">
              <a:lnSpc>
                <a:spcPct val="100000"/>
              </a:lnSpc>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Control Environment Images</a:t>
            </a:r>
            <a:endParaRPr/>
          </a:p>
          <a:p>
            <a:pPr marL="742950" lvl="1" indent="-285750" algn="l" rtl="0">
              <a:lnSpc>
                <a:spcPct val="100000"/>
              </a:lnSpc>
              <a:spcBef>
                <a:spcPts val="0"/>
              </a:spcBef>
              <a:spcAft>
                <a:spcPts val="0"/>
              </a:spcAft>
              <a:buClr>
                <a:schemeClr val="dk1"/>
              </a:buClr>
              <a:buSzPts val="1800"/>
              <a:buFont typeface="Courier New"/>
              <a:buChar char="o"/>
            </a:pPr>
            <a:r>
              <a:rPr lang="en-US" sz="1800">
                <a:solidFill>
                  <a:schemeClr val="dk1"/>
                </a:solidFill>
                <a:latin typeface="Calibri"/>
                <a:ea typeface="Calibri"/>
                <a:cs typeface="Calibri"/>
                <a:sym typeface="Calibri"/>
              </a:rPr>
              <a:t>Background Influence </a:t>
            </a:r>
            <a:endParaRPr/>
          </a:p>
          <a:p>
            <a:pPr marL="0" lvl="0" indent="0" algn="l" rtl="0">
              <a:lnSpc>
                <a:spcPct val="100000"/>
              </a:lnSpc>
              <a:spcBef>
                <a:spcPts val="360"/>
              </a:spcBef>
              <a:spcAft>
                <a:spcPts val="0"/>
              </a:spcAft>
              <a:buSzPts val="1800"/>
              <a:buNone/>
            </a:pPr>
            <a:r>
              <a:rPr lang="en-US" sz="1800" b="1">
                <a:solidFill>
                  <a:schemeClr val="dk1"/>
                </a:solidFill>
                <a:latin typeface="Calibri"/>
                <a:ea typeface="Calibri"/>
                <a:cs typeface="Calibri"/>
                <a:sym typeface="Calibri"/>
              </a:rPr>
              <a:t>Image Preprocessing</a:t>
            </a:r>
            <a:endParaRPr/>
          </a:p>
          <a:p>
            <a:pPr marL="0" lvl="0" indent="0" algn="l" rtl="0">
              <a:lnSpc>
                <a:spcPct val="100000"/>
              </a:lnSpc>
              <a:spcBef>
                <a:spcPts val="360"/>
              </a:spcBef>
              <a:spcAft>
                <a:spcPts val="0"/>
              </a:spcAft>
              <a:buSzPts val="1800"/>
              <a:buNone/>
            </a:pPr>
            <a:r>
              <a:rPr lang="en-US" sz="1600">
                <a:solidFill>
                  <a:schemeClr val="dk1"/>
                </a:solidFill>
                <a:latin typeface="Calibri"/>
                <a:ea typeface="Calibri"/>
                <a:cs typeface="Calibri"/>
                <a:sym typeface="Calibri"/>
              </a:rPr>
              <a:t>Resizing: Standardized all images to </a:t>
            </a:r>
            <a:endParaRPr/>
          </a:p>
          <a:p>
            <a:pPr marL="0" lvl="0" indent="0" algn="l" rtl="0">
              <a:lnSpc>
                <a:spcPct val="100000"/>
              </a:lnSpc>
              <a:spcBef>
                <a:spcPts val="360"/>
              </a:spcBef>
              <a:spcAft>
                <a:spcPts val="0"/>
              </a:spcAft>
              <a:buSzPts val="1800"/>
              <a:buNone/>
            </a:pPr>
            <a:r>
              <a:rPr lang="en-US" sz="1600">
                <a:solidFill>
                  <a:schemeClr val="dk1"/>
                </a:solidFill>
                <a:latin typeface="Calibri"/>
                <a:ea typeface="Calibri"/>
                <a:cs typeface="Calibri"/>
                <a:sym typeface="Calibri"/>
              </a:rPr>
              <a:t>224x224 pixels.</a:t>
            </a:r>
            <a:endParaRPr/>
          </a:p>
          <a:p>
            <a:pPr marL="114300" lvl="0" indent="0" algn="l" rtl="0">
              <a:lnSpc>
                <a:spcPct val="100000"/>
              </a:lnSpc>
              <a:spcBef>
                <a:spcPts val="360"/>
              </a:spcBef>
              <a:spcAft>
                <a:spcPts val="0"/>
              </a:spcAft>
              <a:buSzPts val="1800"/>
              <a:buNone/>
            </a:pPr>
            <a:endParaRPr sz="1600"/>
          </a:p>
        </p:txBody>
      </p:sp>
      <p:pic>
        <p:nvPicPr>
          <p:cNvPr id="271" name="Google Shape;271;p35"/>
          <p:cNvPicPr preferRelativeResize="0"/>
          <p:nvPr/>
        </p:nvPicPr>
        <p:blipFill rotWithShape="1">
          <a:blip r:embed="rId3">
            <a:alphaModFix/>
          </a:blip>
          <a:srcRect/>
          <a:stretch/>
        </p:blipFill>
        <p:spPr>
          <a:xfrm>
            <a:off x="5109488" y="3880246"/>
            <a:ext cx="3577312" cy="1368833"/>
          </a:xfrm>
          <a:prstGeom prst="rect">
            <a:avLst/>
          </a:prstGeom>
          <a:noFill/>
          <a:ln>
            <a:noFill/>
          </a:ln>
        </p:spPr>
      </p:pic>
      <p:sp>
        <p:nvSpPr>
          <p:cNvPr id="272" name="Google Shape;272;p35"/>
          <p:cNvSpPr/>
          <p:nvPr/>
        </p:nvSpPr>
        <p:spPr>
          <a:xfrm>
            <a:off x="5640403" y="3508171"/>
            <a:ext cx="2242687" cy="231007"/>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0C0C0C"/>
                </a:solidFill>
                <a:latin typeface="Arial"/>
                <a:ea typeface="Arial"/>
                <a:cs typeface="Arial"/>
                <a:sym typeface="Arial"/>
              </a:rPr>
              <a:t>Figure 5</a:t>
            </a:r>
            <a:endParaRPr/>
          </a:p>
        </p:txBody>
      </p:sp>
      <p:pic>
        <p:nvPicPr>
          <p:cNvPr id="273" name="Google Shape;273;p35" descr="Cauliflower and Tahini Dip Recipe ..."/>
          <p:cNvPicPr preferRelativeResize="0"/>
          <p:nvPr/>
        </p:nvPicPr>
        <p:blipFill rotWithShape="1">
          <a:blip r:embed="rId4">
            <a:alphaModFix/>
          </a:blip>
          <a:srcRect/>
          <a:stretch/>
        </p:blipFill>
        <p:spPr>
          <a:xfrm>
            <a:off x="4572000" y="2307595"/>
            <a:ext cx="1466973" cy="976204"/>
          </a:xfrm>
          <a:prstGeom prst="rect">
            <a:avLst/>
          </a:prstGeom>
          <a:noFill/>
          <a:ln>
            <a:noFill/>
          </a:ln>
        </p:spPr>
      </p:pic>
      <p:pic>
        <p:nvPicPr>
          <p:cNvPr id="274" name="Google Shape;274;p35" descr="Walnuts"/>
          <p:cNvPicPr preferRelativeResize="0"/>
          <p:nvPr/>
        </p:nvPicPr>
        <p:blipFill rotWithShape="1">
          <a:blip r:embed="rId5">
            <a:alphaModFix/>
          </a:blip>
          <a:srcRect/>
          <a:stretch/>
        </p:blipFill>
        <p:spPr>
          <a:xfrm>
            <a:off x="6033905" y="2234821"/>
            <a:ext cx="1014575" cy="1014575"/>
          </a:xfrm>
          <a:prstGeom prst="rect">
            <a:avLst/>
          </a:prstGeom>
          <a:noFill/>
          <a:ln>
            <a:noFill/>
          </a:ln>
        </p:spPr>
      </p:pic>
      <p:pic>
        <p:nvPicPr>
          <p:cNvPr id="275" name="Google Shape;275;p35" descr="What Is Honey Fungus: Homey Fungus ..."/>
          <p:cNvPicPr preferRelativeResize="0"/>
          <p:nvPr/>
        </p:nvPicPr>
        <p:blipFill rotWithShape="1">
          <a:blip r:embed="rId6">
            <a:alphaModFix/>
          </a:blip>
          <a:srcRect/>
          <a:stretch/>
        </p:blipFill>
        <p:spPr>
          <a:xfrm>
            <a:off x="7048480" y="2327772"/>
            <a:ext cx="1477110" cy="979388"/>
          </a:xfrm>
          <a:prstGeom prst="rect">
            <a:avLst/>
          </a:prstGeom>
          <a:noFill/>
          <a:ln>
            <a:noFill/>
          </a:ln>
        </p:spPr>
      </p:pic>
      <p:sp>
        <p:nvSpPr>
          <p:cNvPr id="276" name="Google Shape;276;p35"/>
          <p:cNvSpPr/>
          <p:nvPr/>
        </p:nvSpPr>
        <p:spPr>
          <a:xfrm>
            <a:off x="5717406" y="5390147"/>
            <a:ext cx="2165684" cy="298384"/>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Figure 6</a:t>
            </a:r>
            <a:endParaRPr/>
          </a:p>
        </p:txBody>
      </p:sp>
      <p:graphicFrame>
        <p:nvGraphicFramePr>
          <p:cNvPr id="277" name="Google Shape;277;p35"/>
          <p:cNvGraphicFramePr/>
          <p:nvPr>
            <p:extLst>
              <p:ext uri="{D42A27DB-BD31-4B8C-83A1-F6EECF244321}">
                <p14:modId xmlns:p14="http://schemas.microsoft.com/office/powerpoint/2010/main" val="1086471845"/>
              </p:ext>
            </p:extLst>
          </p:nvPr>
        </p:nvGraphicFramePr>
        <p:xfrm>
          <a:off x="556574" y="3985636"/>
          <a:ext cx="4164100" cy="1368825"/>
        </p:xfrm>
        <a:graphic>
          <a:graphicData uri="http://schemas.openxmlformats.org/drawingml/2006/table">
            <a:tbl>
              <a:tblPr firstRow="1" bandRow="1">
                <a:noFill/>
                <a:tableStyleId>{318CBF85-50F1-4007-9E23-D7793011C156}</a:tableStyleId>
              </a:tblPr>
              <a:tblGrid>
                <a:gridCol w="1191425">
                  <a:extLst>
                    <a:ext uri="{9D8B030D-6E8A-4147-A177-3AD203B41FA5}">
                      <a16:colId xmlns:a16="http://schemas.microsoft.com/office/drawing/2014/main" val="20000"/>
                    </a:ext>
                  </a:extLst>
                </a:gridCol>
                <a:gridCol w="951375">
                  <a:extLst>
                    <a:ext uri="{9D8B030D-6E8A-4147-A177-3AD203B41FA5}">
                      <a16:colId xmlns:a16="http://schemas.microsoft.com/office/drawing/2014/main" val="20001"/>
                    </a:ext>
                  </a:extLst>
                </a:gridCol>
                <a:gridCol w="1010650">
                  <a:extLst>
                    <a:ext uri="{9D8B030D-6E8A-4147-A177-3AD203B41FA5}">
                      <a16:colId xmlns:a16="http://schemas.microsoft.com/office/drawing/2014/main" val="20002"/>
                    </a:ext>
                  </a:extLst>
                </a:gridCol>
                <a:gridCol w="1010650">
                  <a:extLst>
                    <a:ext uri="{9D8B030D-6E8A-4147-A177-3AD203B41FA5}">
                      <a16:colId xmlns:a16="http://schemas.microsoft.com/office/drawing/2014/main" val="20003"/>
                    </a:ext>
                  </a:extLst>
                </a:gridCol>
              </a:tblGrid>
              <a:tr h="456275">
                <a:tc>
                  <a:txBody>
                    <a:bodyPr/>
                    <a:lstStyle/>
                    <a:p>
                      <a:pPr marL="0" marR="0" lvl="0" indent="0" algn="l" rtl="0">
                        <a:lnSpc>
                          <a:spcPct val="100000"/>
                        </a:lnSpc>
                        <a:spcBef>
                          <a:spcPts val="0"/>
                        </a:spcBef>
                        <a:spcAft>
                          <a:spcPts val="0"/>
                        </a:spcAft>
                        <a:buNone/>
                      </a:pPr>
                      <a:r>
                        <a:rPr lang="en-US" sz="1400" u="none" strike="noStrike" cap="none"/>
                        <a:t>Class</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Train</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Valid</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Total</a:t>
                      </a:r>
                      <a:endParaRPr/>
                    </a:p>
                  </a:txBody>
                  <a:tcPr marL="91450" marR="91450" marT="45725" marB="45725"/>
                </a:tc>
                <a:extLst>
                  <a:ext uri="{0D108BD9-81ED-4DB2-BD59-A6C34878D82A}">
                    <a16:rowId xmlns:a16="http://schemas.microsoft.com/office/drawing/2014/main" val="10000"/>
                  </a:ext>
                </a:extLst>
              </a:tr>
              <a:tr h="456275">
                <a:tc>
                  <a:txBody>
                    <a:bodyPr/>
                    <a:lstStyle/>
                    <a:p>
                      <a:pPr marL="0" marR="0" lvl="0" indent="0" algn="l" rtl="0">
                        <a:lnSpc>
                          <a:spcPct val="100000"/>
                        </a:lnSpc>
                        <a:spcBef>
                          <a:spcPts val="0"/>
                        </a:spcBef>
                        <a:spcAft>
                          <a:spcPts val="0"/>
                        </a:spcAft>
                        <a:buNone/>
                      </a:pPr>
                      <a:r>
                        <a:rPr lang="en-US" sz="1400" u="none" strike="noStrike" cap="none"/>
                        <a:t>Valid</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213</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820</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1033</a:t>
                      </a:r>
                      <a:endParaRPr sz="1400" u="none" strike="noStrike" cap="none" dirty="0"/>
                    </a:p>
                  </a:txBody>
                  <a:tcPr marL="91450" marR="91450" marT="45725" marB="45725"/>
                </a:tc>
                <a:extLst>
                  <a:ext uri="{0D108BD9-81ED-4DB2-BD59-A6C34878D82A}">
                    <a16:rowId xmlns:a16="http://schemas.microsoft.com/office/drawing/2014/main" val="10001"/>
                  </a:ext>
                </a:extLst>
              </a:tr>
              <a:tr h="456275">
                <a:tc>
                  <a:txBody>
                    <a:bodyPr/>
                    <a:lstStyle/>
                    <a:p>
                      <a:pPr marL="0" marR="0" lvl="0" indent="0" algn="l" rtl="0">
                        <a:lnSpc>
                          <a:spcPct val="100000"/>
                        </a:lnSpc>
                        <a:spcBef>
                          <a:spcPts val="0"/>
                        </a:spcBef>
                        <a:spcAft>
                          <a:spcPts val="0"/>
                        </a:spcAft>
                        <a:buNone/>
                      </a:pPr>
                      <a:r>
                        <a:rPr lang="en-US" sz="1400" u="none" strike="noStrike" cap="none"/>
                        <a:t>Not valid</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300</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1200</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dirty="0"/>
                        <a:t>1500</a:t>
                      </a:r>
                      <a:endParaRPr sz="14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278" name="Google Shape;278;p35"/>
          <p:cNvSpPr/>
          <p:nvPr/>
        </p:nvSpPr>
        <p:spPr>
          <a:xfrm>
            <a:off x="1592142" y="3609754"/>
            <a:ext cx="1456660" cy="324293"/>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11430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Table 3</a:t>
            </a:r>
            <a:endParaRPr/>
          </a:p>
        </p:txBody>
      </p:sp>
      <p:sp>
        <p:nvSpPr>
          <p:cNvPr id="279" name="Google Shape;27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Multiclass</a:t>
            </a:r>
            <a:endParaRPr/>
          </a:p>
        </p:txBody>
      </p:sp>
      <p:sp>
        <p:nvSpPr>
          <p:cNvPr id="285" name="Google Shape;285;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000" dirty="0">
                <a:solidFill>
                  <a:schemeClr val="dk1"/>
                </a:solidFill>
                <a:latin typeface="Calibri"/>
                <a:ea typeface="Calibri"/>
                <a:cs typeface="Calibri"/>
                <a:sym typeface="Calibri"/>
              </a:rPr>
              <a:t>Dataset includes real-world images to address limitations of controlled environments.</a:t>
            </a:r>
            <a:endParaRPr dirty="0"/>
          </a:p>
          <a:p>
            <a:pPr marL="114300" lvl="0" indent="0" algn="l" rtl="0">
              <a:lnSpc>
                <a:spcPct val="100000"/>
              </a:lnSpc>
              <a:spcBef>
                <a:spcPts val="360"/>
              </a:spcBef>
              <a:spcAft>
                <a:spcPts val="0"/>
              </a:spcAft>
              <a:buSzPts val="1800"/>
              <a:buNone/>
            </a:pPr>
            <a:r>
              <a:rPr lang="en-US" sz="2000" dirty="0">
                <a:latin typeface="Times New Roman"/>
                <a:ea typeface="Times New Roman"/>
                <a:cs typeface="Times New Roman"/>
                <a:sym typeface="Times New Roman"/>
              </a:rPr>
              <a:t>Source: </a:t>
            </a:r>
            <a:r>
              <a:rPr lang="en-US" sz="2000" u="sng" dirty="0">
                <a:solidFill>
                  <a:schemeClr val="hlink"/>
                </a:solidFill>
                <a:latin typeface="Times New Roman"/>
                <a:ea typeface="Times New Roman"/>
                <a:cs typeface="Times New Roman"/>
                <a:sym typeface="Times New Roman"/>
                <a:hlinkClick r:id="rId3"/>
              </a:rPr>
              <a:t>Kaggle</a:t>
            </a:r>
            <a:endParaRPr sz="2000" dirty="0">
              <a:latin typeface="Times New Roman"/>
              <a:ea typeface="Times New Roman"/>
              <a:cs typeface="Times New Roman"/>
              <a:sym typeface="Times New Roman"/>
            </a:endParaRPr>
          </a:p>
          <a:p>
            <a:pPr marL="114300" lvl="0" indent="0" algn="l" rtl="0">
              <a:lnSpc>
                <a:spcPct val="100000"/>
              </a:lnSpc>
              <a:spcBef>
                <a:spcPts val="360"/>
              </a:spcBef>
              <a:spcAft>
                <a:spcPts val="0"/>
              </a:spcAft>
              <a:buSzPts val="1800"/>
              <a:buNone/>
            </a:pPr>
            <a:endParaRPr sz="2000" dirty="0">
              <a:solidFill>
                <a:schemeClr val="dk1"/>
              </a:solidFill>
              <a:latin typeface="Calibri"/>
              <a:ea typeface="Calibri"/>
              <a:cs typeface="Calibri"/>
              <a:sym typeface="Calibri"/>
            </a:endParaRPr>
          </a:p>
        </p:txBody>
      </p:sp>
      <p:graphicFrame>
        <p:nvGraphicFramePr>
          <p:cNvPr id="286" name="Google Shape;286;p36"/>
          <p:cNvGraphicFramePr/>
          <p:nvPr/>
        </p:nvGraphicFramePr>
        <p:xfrm>
          <a:off x="1331495" y="2821539"/>
          <a:ext cx="6096000" cy="2225100"/>
        </p:xfrm>
        <a:graphic>
          <a:graphicData uri="http://schemas.openxmlformats.org/drawingml/2006/table">
            <a:tbl>
              <a:tblPr firstRow="1" bandRow="1">
                <a:noFill/>
                <a:tableStyleId>{318CBF85-50F1-4007-9E23-D7793011C156}</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Class</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Train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Test</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Total</a:t>
                      </a:r>
                      <a:endParaRPr/>
                    </a:p>
                  </a:txBody>
                  <a:tcPr marL="91450" marR="91450" marT="45725" marB="45725" anchor="ct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No Tumor</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t>1595</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405</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2000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Glioma</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t>1321</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300</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1621</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Meningioma</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t>1339</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306</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1645</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None/>
                      </a:pPr>
                      <a:r>
                        <a:rPr lang="en-US" sz="1800" u="none" strike="noStrike" cap="none">
                          <a:latin typeface="Times New Roman"/>
                          <a:ea typeface="Times New Roman"/>
                          <a:cs typeface="Times New Roman"/>
                          <a:sym typeface="Times New Roman"/>
                        </a:rPr>
                        <a:t>pituitary</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u="none" strike="noStrike" cap="none"/>
                        <a:t>1457</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300</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1757</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None/>
                      </a:pPr>
                      <a:r>
                        <a:rPr lang="en-US" sz="1800" u="none" strike="noStrike" cap="none"/>
                        <a:t>Total</a:t>
                      </a:r>
                      <a:endParaRPr/>
                    </a:p>
                  </a:txBody>
                  <a:tcPr marL="91450" marR="91450" marT="45725" marB="45725"/>
                </a:tc>
                <a:tc>
                  <a:txBody>
                    <a:bodyPr/>
                    <a:lstStyle/>
                    <a:p>
                      <a:pPr marL="0" marR="0" lvl="0" indent="0" algn="ctr" rtl="0">
                        <a:lnSpc>
                          <a:spcPct val="100000"/>
                        </a:lnSpc>
                        <a:spcBef>
                          <a:spcPts val="0"/>
                        </a:spcBef>
                        <a:spcAft>
                          <a:spcPts val="0"/>
                        </a:spcAft>
                        <a:buNone/>
                      </a:pPr>
                      <a:r>
                        <a:rPr lang="en-US" sz="1400" u="none" strike="noStrike" cap="none"/>
                        <a:t>5712</a:t>
                      </a:r>
                      <a:endParaRPr/>
                    </a:p>
                  </a:txBody>
                  <a:tcPr marL="63500" marR="63500" marT="63500" marB="63500" anchor="ctr"/>
                </a:tc>
                <a:tc>
                  <a:txBody>
                    <a:bodyPr/>
                    <a:lstStyle/>
                    <a:p>
                      <a:pPr marL="0" marR="0" lvl="0" indent="0" algn="ctr" rtl="0">
                        <a:lnSpc>
                          <a:spcPct val="100000"/>
                        </a:lnSpc>
                        <a:spcBef>
                          <a:spcPts val="0"/>
                        </a:spcBef>
                        <a:spcAft>
                          <a:spcPts val="0"/>
                        </a:spcAft>
                        <a:buNone/>
                      </a:pPr>
                      <a:r>
                        <a:rPr lang="en-US" sz="1400" u="none" strike="noStrike" cap="none"/>
                        <a:t>1311</a:t>
                      </a:r>
                      <a:endParaRPr/>
                    </a:p>
                  </a:txBody>
                  <a:tcPr marL="63500" marR="63500" marT="63500" marB="63500" anchor="ctr"/>
                </a:tc>
                <a:tc>
                  <a:txBody>
                    <a:bodyPr/>
                    <a:lstStyle/>
                    <a:p>
                      <a:pPr marL="0" marR="0" lvl="0" indent="0" algn="ctr" rtl="0">
                        <a:lnSpc>
                          <a:spcPct val="100000"/>
                        </a:lnSpc>
                        <a:spcBef>
                          <a:spcPts val="0"/>
                        </a:spcBef>
                        <a:spcAft>
                          <a:spcPts val="0"/>
                        </a:spcAft>
                        <a:buNone/>
                      </a:pPr>
                      <a:r>
                        <a:rPr lang="en-US" sz="1400" u="none" strike="noStrike" cap="none"/>
                        <a:t>7023</a:t>
                      </a:r>
                      <a:endParaRPr/>
                    </a:p>
                  </a:txBody>
                  <a:tcPr marL="63500" marR="63500" marT="63500" marB="63500" anchor="ctr"/>
                </a:tc>
                <a:extLst>
                  <a:ext uri="{0D108BD9-81ED-4DB2-BD59-A6C34878D82A}">
                    <a16:rowId xmlns:a16="http://schemas.microsoft.com/office/drawing/2014/main" val="10005"/>
                  </a:ext>
                </a:extLst>
              </a:tr>
            </a:tbl>
          </a:graphicData>
        </a:graphic>
      </p:graphicFrame>
      <p:sp>
        <p:nvSpPr>
          <p:cNvPr id="287" name="Google Shape;287;p36"/>
          <p:cNvSpPr/>
          <p:nvPr/>
        </p:nvSpPr>
        <p:spPr>
          <a:xfrm>
            <a:off x="3551275" y="2497246"/>
            <a:ext cx="1456660" cy="324293"/>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11430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Table 4</a:t>
            </a:r>
            <a:endParaRPr/>
          </a:p>
        </p:txBody>
      </p:sp>
      <p:sp>
        <p:nvSpPr>
          <p:cNvPr id="288" name="Google Shape;288;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METHODOLOGY</a:t>
            </a:r>
            <a:endParaRPr/>
          </a:p>
        </p:txBody>
      </p:sp>
      <p:sp>
        <p:nvSpPr>
          <p:cNvPr id="294" name="Google Shape;294;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CNN</a:t>
            </a:r>
            <a:endParaRPr/>
          </a:p>
        </p:txBody>
      </p:sp>
      <p:pic>
        <p:nvPicPr>
          <p:cNvPr id="308" name="Google Shape;308;p39" descr="Decoding CNNs: A Beginner's Guide to Convolutional Neural Networks and  their Applications | by Ravjot Singh | Medium"/>
          <p:cNvPicPr preferRelativeResize="0"/>
          <p:nvPr/>
        </p:nvPicPr>
        <p:blipFill rotWithShape="1">
          <a:blip r:embed="rId3">
            <a:alphaModFix/>
          </a:blip>
          <a:srcRect/>
          <a:stretch/>
        </p:blipFill>
        <p:spPr>
          <a:xfrm>
            <a:off x="298558" y="1600200"/>
            <a:ext cx="8546883" cy="3840162"/>
          </a:xfrm>
          <a:prstGeom prst="rect">
            <a:avLst/>
          </a:prstGeom>
          <a:noFill/>
          <a:ln>
            <a:noFill/>
          </a:ln>
        </p:spPr>
      </p:pic>
      <p:pic>
        <p:nvPicPr>
          <p:cNvPr id="309" name="Google Shape;309;p39" descr="a) Original MRI brain tumor image (b) Colored MRI image | Download  Scientific Diagram"/>
          <p:cNvPicPr preferRelativeResize="0"/>
          <p:nvPr/>
        </p:nvPicPr>
        <p:blipFill rotWithShape="1">
          <a:blip r:embed="rId4">
            <a:alphaModFix/>
          </a:blip>
          <a:srcRect/>
          <a:stretch/>
        </p:blipFill>
        <p:spPr>
          <a:xfrm>
            <a:off x="457200" y="2326511"/>
            <a:ext cx="1020203" cy="1102489"/>
          </a:xfrm>
          <a:prstGeom prst="rect">
            <a:avLst/>
          </a:prstGeom>
          <a:noFill/>
          <a:ln>
            <a:noFill/>
          </a:ln>
        </p:spPr>
      </p:pic>
      <p:sp>
        <p:nvSpPr>
          <p:cNvPr id="310" name="Google Shape;310;p39"/>
          <p:cNvSpPr/>
          <p:nvPr/>
        </p:nvSpPr>
        <p:spPr>
          <a:xfrm>
            <a:off x="8194876" y="2476982"/>
            <a:ext cx="650565" cy="787079"/>
          </a:xfrm>
          <a:prstGeom prst="rect">
            <a:avLst/>
          </a:prstGeom>
          <a:solidFill>
            <a:srgbClr val="F2F2F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Glioma</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Meningioma</a:t>
            </a:r>
            <a:endParaRPr/>
          </a:p>
          <a:p>
            <a:pPr marL="0" marR="0" lvl="0" indent="0" algn="ctr"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pituitary</a:t>
            </a:r>
            <a:endParaRPr/>
          </a:p>
        </p:txBody>
      </p:sp>
      <p:sp>
        <p:nvSpPr>
          <p:cNvPr id="311" name="Google Shape;311;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Proposed CNN Architecture</a:t>
            </a:r>
            <a:endParaRPr/>
          </a:p>
        </p:txBody>
      </p:sp>
      <p:pic>
        <p:nvPicPr>
          <p:cNvPr id="318" name="Google Shape;318;p40"/>
          <p:cNvPicPr preferRelativeResize="0"/>
          <p:nvPr/>
        </p:nvPicPr>
        <p:blipFill rotWithShape="1">
          <a:blip r:embed="rId3">
            <a:alphaModFix/>
          </a:blip>
          <a:srcRect/>
          <a:stretch/>
        </p:blipFill>
        <p:spPr>
          <a:xfrm>
            <a:off x="1473455" y="1149440"/>
            <a:ext cx="6197090" cy="4559119"/>
          </a:xfrm>
          <a:prstGeom prst="rect">
            <a:avLst/>
          </a:prstGeom>
          <a:noFill/>
          <a:ln>
            <a:noFill/>
          </a:ln>
        </p:spPr>
      </p:pic>
      <p:sp>
        <p:nvSpPr>
          <p:cNvPr id="319" name="Google Shape;319;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Pipeline Architecture</a:t>
            </a:r>
            <a:endParaRPr/>
          </a:p>
        </p:txBody>
      </p:sp>
      <p:pic>
        <p:nvPicPr>
          <p:cNvPr id="326" name="Google Shape;326;p41"/>
          <p:cNvPicPr preferRelativeResize="0"/>
          <p:nvPr/>
        </p:nvPicPr>
        <p:blipFill rotWithShape="1">
          <a:blip r:embed="rId3">
            <a:alphaModFix/>
          </a:blip>
          <a:srcRect/>
          <a:stretch/>
        </p:blipFill>
        <p:spPr>
          <a:xfrm>
            <a:off x="150877" y="2265546"/>
            <a:ext cx="8842246" cy="2326907"/>
          </a:xfrm>
          <a:prstGeom prst="rect">
            <a:avLst/>
          </a:prstGeom>
          <a:noFill/>
          <a:ln>
            <a:noFill/>
          </a:ln>
        </p:spPr>
      </p:pic>
      <p:sp>
        <p:nvSpPr>
          <p:cNvPr id="327" name="Google Shape;327;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334" name="Google Shape;334;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100" name="Google Shape;100;p15"/>
          <p:cNvSpPr txBox="1">
            <a:spLocks noGrp="1"/>
          </p:cNvSpPr>
          <p:nvPr>
            <p:ph type="body" idx="1"/>
          </p:nvPr>
        </p:nvSpPr>
        <p:spPr>
          <a:xfrm>
            <a:off x="457200" y="1251858"/>
            <a:ext cx="8229600" cy="4874306"/>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700"/>
              <a:t>Introduction and Background</a:t>
            </a:r>
            <a:endParaRPr sz="2700"/>
          </a:p>
          <a:p>
            <a:pPr marL="342900" lvl="0" indent="-342900" algn="l" rtl="0">
              <a:lnSpc>
                <a:spcPct val="100000"/>
              </a:lnSpc>
              <a:spcBef>
                <a:spcPts val="560"/>
              </a:spcBef>
              <a:spcAft>
                <a:spcPts val="0"/>
              </a:spcAft>
              <a:buClr>
                <a:schemeClr val="dk1"/>
              </a:buClr>
              <a:buSzPts val="2800"/>
              <a:buChar char="•"/>
            </a:pPr>
            <a:r>
              <a:rPr lang="en-US" sz="2700"/>
              <a:t>Literature Review and Summary Table</a:t>
            </a:r>
            <a:endParaRPr sz="2700"/>
          </a:p>
          <a:p>
            <a:pPr marL="342900" lvl="0" indent="-342900" algn="l" rtl="0">
              <a:lnSpc>
                <a:spcPct val="100000"/>
              </a:lnSpc>
              <a:spcBef>
                <a:spcPts val="560"/>
              </a:spcBef>
              <a:spcAft>
                <a:spcPts val="0"/>
              </a:spcAft>
              <a:buSzPts val="2800"/>
              <a:buChar char="•"/>
            </a:pPr>
            <a:r>
              <a:rPr lang="en-US" sz="2700"/>
              <a:t>Problem Statement</a:t>
            </a:r>
            <a:endParaRPr sz="2700"/>
          </a:p>
          <a:p>
            <a:pPr marL="342900" lvl="0" indent="-342900" algn="l" rtl="0">
              <a:lnSpc>
                <a:spcPct val="100000"/>
              </a:lnSpc>
              <a:spcBef>
                <a:spcPts val="560"/>
              </a:spcBef>
              <a:spcAft>
                <a:spcPts val="0"/>
              </a:spcAft>
              <a:buSzPts val="2800"/>
              <a:buChar char="•"/>
            </a:pPr>
            <a:r>
              <a:rPr lang="en-US" sz="2700"/>
              <a:t>Methodology</a:t>
            </a:r>
            <a:endParaRPr sz="2700"/>
          </a:p>
          <a:p>
            <a:pPr marL="342900" lvl="0" indent="-342900" algn="l" rtl="0">
              <a:lnSpc>
                <a:spcPct val="100000"/>
              </a:lnSpc>
              <a:spcBef>
                <a:spcPts val="560"/>
              </a:spcBef>
              <a:spcAft>
                <a:spcPts val="0"/>
              </a:spcAft>
              <a:buClr>
                <a:schemeClr val="dk1"/>
              </a:buClr>
              <a:buSzPts val="2800"/>
              <a:buChar char="•"/>
            </a:pPr>
            <a:r>
              <a:rPr lang="en-US" sz="2700"/>
              <a:t>Progress Report Summary</a:t>
            </a:r>
            <a:endParaRPr sz="2700"/>
          </a:p>
          <a:p>
            <a:pPr marL="742950" lvl="1" indent="-285750" algn="l" rtl="0">
              <a:lnSpc>
                <a:spcPct val="100000"/>
              </a:lnSpc>
              <a:spcBef>
                <a:spcPts val="480"/>
              </a:spcBef>
              <a:spcAft>
                <a:spcPts val="0"/>
              </a:spcAft>
              <a:buClr>
                <a:schemeClr val="dk1"/>
              </a:buClr>
              <a:buSzPts val="2400"/>
              <a:buChar char="–"/>
            </a:pPr>
            <a:r>
              <a:rPr lang="en-US" sz="2300"/>
              <a:t>Requirements</a:t>
            </a:r>
            <a:endParaRPr sz="2300"/>
          </a:p>
          <a:p>
            <a:pPr marL="742950" lvl="1" indent="-285750" algn="l" rtl="0">
              <a:lnSpc>
                <a:spcPct val="100000"/>
              </a:lnSpc>
              <a:spcBef>
                <a:spcPts val="480"/>
              </a:spcBef>
              <a:spcAft>
                <a:spcPts val="0"/>
              </a:spcAft>
              <a:buClr>
                <a:schemeClr val="dk1"/>
              </a:buClr>
              <a:buSzPts val="2400"/>
              <a:buChar char="–"/>
            </a:pPr>
            <a:r>
              <a:rPr lang="en-US" sz="2300"/>
              <a:t>Software System (Design + Implementation + Testing)</a:t>
            </a:r>
            <a:endParaRPr sz="2300"/>
          </a:p>
          <a:p>
            <a:pPr marL="742950" lvl="1" indent="-285750" algn="l" rtl="0">
              <a:lnSpc>
                <a:spcPct val="100000"/>
              </a:lnSpc>
              <a:spcBef>
                <a:spcPts val="480"/>
              </a:spcBef>
              <a:spcAft>
                <a:spcPts val="0"/>
              </a:spcAft>
              <a:buClr>
                <a:schemeClr val="dk1"/>
              </a:buClr>
              <a:buSzPts val="2400"/>
              <a:buChar char="–"/>
            </a:pPr>
            <a:r>
              <a:rPr lang="en-US" sz="2300"/>
              <a:t>Endeavour (Team)</a:t>
            </a:r>
            <a:endParaRPr sz="2300"/>
          </a:p>
          <a:p>
            <a:pPr marL="342900" lvl="0" indent="-342900" algn="l" rtl="0">
              <a:lnSpc>
                <a:spcPct val="100000"/>
              </a:lnSpc>
              <a:spcBef>
                <a:spcPts val="560"/>
              </a:spcBef>
              <a:spcAft>
                <a:spcPts val="0"/>
              </a:spcAft>
              <a:buClr>
                <a:schemeClr val="dk1"/>
              </a:buClr>
              <a:buSzPts val="2800"/>
              <a:buChar char="•"/>
            </a:pPr>
            <a:r>
              <a:rPr lang="en-US" sz="2700"/>
              <a:t>Next Steps</a:t>
            </a:r>
            <a:endParaRPr sz="2700"/>
          </a:p>
          <a:p>
            <a:pPr marL="342900" lvl="0" indent="-342900" algn="l" rtl="0">
              <a:lnSpc>
                <a:spcPct val="100000"/>
              </a:lnSpc>
              <a:spcBef>
                <a:spcPts val="560"/>
              </a:spcBef>
              <a:spcAft>
                <a:spcPts val="0"/>
              </a:spcAft>
              <a:buClr>
                <a:schemeClr val="dk1"/>
              </a:buClr>
              <a:buSzPts val="2800"/>
              <a:buChar char="•"/>
            </a:pPr>
            <a:r>
              <a:rPr lang="en-US" sz="2700"/>
              <a:t>Prototype / Report</a:t>
            </a:r>
            <a:endParaRPr sz="2700"/>
          </a:p>
        </p:txBody>
      </p:sp>
      <p:sp>
        <p:nvSpPr>
          <p:cNvPr id="101" name="Google Shape;10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47" name="Google Shape;347;p44"/>
          <p:cNvSpPr txBox="1">
            <a:spLocks noGrp="1"/>
          </p:cNvSpPr>
          <p:nvPr>
            <p:ph type="body" idx="1"/>
          </p:nvPr>
        </p:nvSpPr>
        <p:spPr>
          <a:xfrm>
            <a:off x="457200" y="1600201"/>
            <a:ext cx="8229600" cy="4174958"/>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SzPts val="3200"/>
              <a:buNone/>
            </a:pPr>
            <a:r>
              <a:rPr lang="en-US" sz="2400" b="1"/>
              <a:t>List of Different Users:</a:t>
            </a:r>
            <a:endParaRPr/>
          </a:p>
          <a:p>
            <a:pPr marL="457200" lvl="0" indent="-342900" algn="just" rtl="0">
              <a:lnSpc>
                <a:spcPct val="100000"/>
              </a:lnSpc>
              <a:spcBef>
                <a:spcPts val="360"/>
              </a:spcBef>
              <a:spcAft>
                <a:spcPts val="0"/>
              </a:spcAft>
              <a:buSzPts val="1800"/>
              <a:buChar char="•"/>
            </a:pPr>
            <a:r>
              <a:rPr lang="en-US" sz="2400" b="1"/>
              <a:t>Admin</a:t>
            </a:r>
            <a:endParaRPr/>
          </a:p>
          <a:p>
            <a:pPr marL="914400" lvl="1" indent="-342900" algn="just" rtl="0">
              <a:lnSpc>
                <a:spcPct val="100000"/>
              </a:lnSpc>
              <a:spcBef>
                <a:spcPts val="360"/>
              </a:spcBef>
              <a:spcAft>
                <a:spcPts val="0"/>
              </a:spcAft>
              <a:buSzPts val="1800"/>
              <a:buFont typeface="Courier New"/>
              <a:buChar char="o"/>
            </a:pPr>
            <a:r>
              <a:rPr lang="en-US" sz="2000"/>
              <a:t>Authenticate Doctors.</a:t>
            </a:r>
            <a:endParaRPr/>
          </a:p>
          <a:p>
            <a:pPr marL="914400" lvl="1" indent="-342900" algn="just" rtl="0">
              <a:lnSpc>
                <a:spcPct val="100000"/>
              </a:lnSpc>
              <a:spcBef>
                <a:spcPts val="360"/>
              </a:spcBef>
              <a:spcAft>
                <a:spcPts val="0"/>
              </a:spcAft>
              <a:buSzPts val="1800"/>
              <a:buFont typeface="Courier New"/>
              <a:buChar char="o"/>
            </a:pPr>
            <a:r>
              <a:rPr lang="en-US" sz="2000"/>
              <a:t>Manage Profiles (Doctors/Patients)	</a:t>
            </a:r>
            <a:endParaRPr/>
          </a:p>
          <a:p>
            <a:pPr marL="457200" lvl="0" indent="-342900" algn="just" rtl="0">
              <a:lnSpc>
                <a:spcPct val="100000"/>
              </a:lnSpc>
              <a:spcBef>
                <a:spcPts val="360"/>
              </a:spcBef>
              <a:spcAft>
                <a:spcPts val="0"/>
              </a:spcAft>
              <a:buSzPts val="1800"/>
              <a:buChar char="•"/>
            </a:pPr>
            <a:r>
              <a:rPr lang="en-US" sz="2400" b="1"/>
              <a:t>Doctor</a:t>
            </a:r>
            <a:endParaRPr/>
          </a:p>
          <a:p>
            <a:pPr marL="914400" lvl="1" indent="-342900" algn="just" rtl="0">
              <a:lnSpc>
                <a:spcPct val="100000"/>
              </a:lnSpc>
              <a:spcBef>
                <a:spcPts val="360"/>
              </a:spcBef>
              <a:spcAft>
                <a:spcPts val="0"/>
              </a:spcAft>
              <a:buSzPts val="1800"/>
              <a:buFont typeface="Courier New"/>
              <a:buChar char="o"/>
            </a:pPr>
            <a:r>
              <a:rPr lang="en-US" sz="2000"/>
              <a:t>Doctor can Sign up  for an account.</a:t>
            </a:r>
            <a:endParaRPr/>
          </a:p>
          <a:p>
            <a:pPr marL="914400" lvl="1" indent="-342900" algn="just" rtl="0">
              <a:lnSpc>
                <a:spcPct val="100000"/>
              </a:lnSpc>
              <a:spcBef>
                <a:spcPts val="360"/>
              </a:spcBef>
              <a:spcAft>
                <a:spcPts val="0"/>
              </a:spcAft>
              <a:buSzPts val="1800"/>
              <a:buFont typeface="Courier New"/>
              <a:buChar char="o"/>
            </a:pPr>
            <a:r>
              <a:rPr lang="en-US" sz="2000"/>
              <a:t>Doctor can login.</a:t>
            </a:r>
            <a:endParaRPr/>
          </a:p>
          <a:p>
            <a:pPr marL="914400" lvl="1" indent="-342900" algn="just" rtl="0">
              <a:lnSpc>
                <a:spcPct val="100000"/>
              </a:lnSpc>
              <a:spcBef>
                <a:spcPts val="360"/>
              </a:spcBef>
              <a:spcAft>
                <a:spcPts val="0"/>
              </a:spcAft>
              <a:buSzPts val="1800"/>
              <a:buFont typeface="Courier New"/>
              <a:buChar char="o"/>
            </a:pPr>
            <a:r>
              <a:rPr lang="en-US" sz="2000"/>
              <a:t>Doctor can manage appointments.</a:t>
            </a:r>
            <a:endParaRPr/>
          </a:p>
          <a:p>
            <a:pPr marL="914400" lvl="1" indent="-342900" algn="just" rtl="0">
              <a:lnSpc>
                <a:spcPct val="100000"/>
              </a:lnSpc>
              <a:spcBef>
                <a:spcPts val="360"/>
              </a:spcBef>
              <a:spcAft>
                <a:spcPts val="0"/>
              </a:spcAft>
              <a:buSzPts val="1800"/>
              <a:buFont typeface="Courier New"/>
              <a:buChar char="o"/>
            </a:pPr>
            <a:r>
              <a:rPr lang="en-US" sz="2000"/>
              <a:t>AI Based Brain Tumor Diagnosis.</a:t>
            </a:r>
            <a:endParaRPr/>
          </a:p>
          <a:p>
            <a:pPr marL="914400" lvl="1" indent="-342900" algn="just" rtl="0">
              <a:lnSpc>
                <a:spcPct val="100000"/>
              </a:lnSpc>
              <a:spcBef>
                <a:spcPts val="360"/>
              </a:spcBef>
              <a:spcAft>
                <a:spcPts val="0"/>
              </a:spcAft>
              <a:buSzPts val="1800"/>
              <a:buFont typeface="Courier New"/>
              <a:buChar char="o"/>
            </a:pPr>
            <a:r>
              <a:rPr lang="en-US" sz="2000"/>
              <a:t>Doctor can share report.</a:t>
            </a:r>
            <a:r>
              <a:rPr lang="en-US" sz="2000" b="1"/>
              <a:t>	</a:t>
            </a:r>
            <a:endParaRPr/>
          </a:p>
        </p:txBody>
      </p:sp>
      <p:sp>
        <p:nvSpPr>
          <p:cNvPr id="348" name="Google Shape;348;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54" name="Google Shape;35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Clr>
                <a:schemeClr val="dk1"/>
              </a:buClr>
              <a:buSzPts val="1800"/>
              <a:buChar char="•"/>
            </a:pPr>
            <a:r>
              <a:rPr lang="en-US" sz="2400" b="1"/>
              <a:t>Patients</a:t>
            </a:r>
            <a:endParaRPr/>
          </a:p>
          <a:p>
            <a:pPr marL="914400" lvl="1" indent="-342900" algn="l" rtl="0">
              <a:lnSpc>
                <a:spcPct val="100000"/>
              </a:lnSpc>
              <a:spcBef>
                <a:spcPts val="360"/>
              </a:spcBef>
              <a:spcAft>
                <a:spcPts val="0"/>
              </a:spcAft>
              <a:buSzPts val="1800"/>
              <a:buFont typeface="Courier New"/>
              <a:buChar char="o"/>
            </a:pPr>
            <a:r>
              <a:rPr lang="en-US" sz="2000"/>
              <a:t>Patient can sign up.</a:t>
            </a:r>
            <a:endParaRPr/>
          </a:p>
          <a:p>
            <a:pPr marL="914400" lvl="1" indent="-342900" algn="l" rtl="0">
              <a:lnSpc>
                <a:spcPct val="100000"/>
              </a:lnSpc>
              <a:spcBef>
                <a:spcPts val="360"/>
              </a:spcBef>
              <a:spcAft>
                <a:spcPts val="0"/>
              </a:spcAft>
              <a:buSzPts val="1800"/>
              <a:buFont typeface="Courier New"/>
              <a:buChar char="o"/>
            </a:pPr>
            <a:r>
              <a:rPr lang="en-US" sz="2000"/>
              <a:t>Patient can login in.</a:t>
            </a:r>
            <a:endParaRPr/>
          </a:p>
          <a:p>
            <a:pPr marL="914400" lvl="1" indent="-342900" algn="l" rtl="0">
              <a:lnSpc>
                <a:spcPct val="100000"/>
              </a:lnSpc>
              <a:spcBef>
                <a:spcPts val="360"/>
              </a:spcBef>
              <a:spcAft>
                <a:spcPts val="0"/>
              </a:spcAft>
              <a:buSzPts val="1800"/>
              <a:buFont typeface="Courier New"/>
              <a:buChar char="o"/>
            </a:pPr>
            <a:r>
              <a:rPr lang="en-US" sz="2000"/>
              <a:t>Patient can Book Appointment.</a:t>
            </a:r>
            <a:endParaRPr/>
          </a:p>
          <a:p>
            <a:pPr marL="914400" lvl="1" indent="-342900" algn="l" rtl="0">
              <a:lnSpc>
                <a:spcPct val="100000"/>
              </a:lnSpc>
              <a:spcBef>
                <a:spcPts val="360"/>
              </a:spcBef>
              <a:spcAft>
                <a:spcPts val="0"/>
              </a:spcAft>
              <a:buSzPts val="1800"/>
              <a:buFont typeface="Courier New"/>
              <a:buChar char="o"/>
            </a:pPr>
            <a:r>
              <a:rPr lang="en-US" sz="2000"/>
              <a:t>Patient can share their Mri scan.</a:t>
            </a:r>
            <a:endParaRPr/>
          </a:p>
          <a:p>
            <a:pPr marL="914400" lvl="1" indent="-342900" algn="l" rtl="0">
              <a:lnSpc>
                <a:spcPct val="100000"/>
              </a:lnSpc>
              <a:spcBef>
                <a:spcPts val="360"/>
              </a:spcBef>
              <a:spcAft>
                <a:spcPts val="0"/>
              </a:spcAft>
              <a:buSzPts val="1800"/>
              <a:buFont typeface="Courier New"/>
              <a:buChar char="o"/>
            </a:pPr>
            <a:r>
              <a:rPr lang="en-US" sz="2000"/>
              <a:t>Patient can download the report.</a:t>
            </a:r>
            <a:endParaRPr/>
          </a:p>
          <a:p>
            <a:pPr marL="571500" lvl="1" indent="0" algn="l" rtl="0">
              <a:lnSpc>
                <a:spcPct val="100000"/>
              </a:lnSpc>
              <a:spcBef>
                <a:spcPts val="360"/>
              </a:spcBef>
              <a:spcAft>
                <a:spcPts val="0"/>
              </a:spcAft>
              <a:buSzPts val="1800"/>
              <a:buNone/>
            </a:pPr>
            <a:endParaRPr sz="1600" b="1"/>
          </a:p>
        </p:txBody>
      </p:sp>
      <p:sp>
        <p:nvSpPr>
          <p:cNvPr id="355" name="Google Shape;355;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61" name="Google Shape;361;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t>Use Cases / User Stories:</a:t>
            </a:r>
            <a:endParaRPr/>
          </a:p>
          <a:p>
            <a:pPr marL="457200" lvl="0" indent="-342900" algn="l" rtl="0">
              <a:lnSpc>
                <a:spcPct val="100000"/>
              </a:lnSpc>
              <a:spcBef>
                <a:spcPts val="360"/>
              </a:spcBef>
              <a:spcAft>
                <a:spcPts val="0"/>
              </a:spcAft>
              <a:buSzPts val="1800"/>
              <a:buFont typeface="Noto Sans Symbols"/>
              <a:buChar char="▪"/>
            </a:pPr>
            <a:r>
              <a:rPr lang="en-US" sz="2400" b="1"/>
              <a:t>Use Case 1: </a:t>
            </a:r>
            <a:r>
              <a:rPr lang="en-US" sz="2400"/>
              <a:t>Manage Dashboard</a:t>
            </a:r>
            <a:endParaRPr/>
          </a:p>
          <a:p>
            <a:pPr marL="114300" lvl="0" indent="0" algn="l" rtl="0">
              <a:lnSpc>
                <a:spcPct val="100000"/>
              </a:lnSpc>
              <a:spcBef>
                <a:spcPts val="360"/>
              </a:spcBef>
              <a:spcAft>
                <a:spcPts val="0"/>
              </a:spcAft>
              <a:buSzPts val="1800"/>
              <a:buNone/>
            </a:pPr>
            <a:r>
              <a:rPr lang="en-US" sz="2400"/>
              <a:t>	</a:t>
            </a:r>
            <a:r>
              <a:rPr lang="en-US" sz="2400" b="1"/>
              <a:t>Actor:</a:t>
            </a:r>
            <a:r>
              <a:rPr lang="en-US" sz="2400"/>
              <a:t> Admin</a:t>
            </a:r>
            <a:endParaRPr/>
          </a:p>
          <a:p>
            <a:pPr marL="114300" lvl="0" indent="0" algn="l" rtl="0">
              <a:lnSpc>
                <a:spcPct val="100000"/>
              </a:lnSpc>
              <a:spcBef>
                <a:spcPts val="360"/>
              </a:spcBef>
              <a:spcAft>
                <a:spcPts val="0"/>
              </a:spcAft>
              <a:buSzPts val="1800"/>
              <a:buNone/>
            </a:pPr>
            <a:r>
              <a:rPr lang="en-US" sz="2400"/>
              <a:t>	</a:t>
            </a:r>
            <a:r>
              <a:rPr lang="en-US" sz="2400" b="1"/>
              <a:t>Description: </a:t>
            </a:r>
            <a:r>
              <a:rPr lang="en-US" sz="2400"/>
              <a:t>View Patients/Doctors, and appointment list, add or remove doctors/patients' account.</a:t>
            </a:r>
            <a:endParaRPr/>
          </a:p>
          <a:p>
            <a:pPr marL="457200" lvl="0" indent="-342900" algn="l" rtl="0">
              <a:lnSpc>
                <a:spcPct val="100000"/>
              </a:lnSpc>
              <a:spcBef>
                <a:spcPts val="360"/>
              </a:spcBef>
              <a:spcAft>
                <a:spcPts val="0"/>
              </a:spcAft>
              <a:buSzPts val="1800"/>
              <a:buFont typeface="Noto Sans Symbols"/>
              <a:buChar char="▪"/>
            </a:pPr>
            <a:r>
              <a:rPr lang="en-US" sz="2400" b="1"/>
              <a:t>Use Case 2: </a:t>
            </a:r>
            <a:r>
              <a:rPr lang="en-US" sz="2400"/>
              <a:t>Authenticate</a:t>
            </a:r>
            <a:r>
              <a:rPr lang="en-US" sz="2400" b="1"/>
              <a:t> </a:t>
            </a:r>
            <a:r>
              <a:rPr lang="en-US" sz="2400"/>
              <a:t>Doctors</a:t>
            </a:r>
            <a:endParaRPr sz="2000"/>
          </a:p>
          <a:p>
            <a:pPr marL="114300" lvl="0" indent="0" algn="l" rtl="0">
              <a:lnSpc>
                <a:spcPct val="100000"/>
              </a:lnSpc>
              <a:spcBef>
                <a:spcPts val="360"/>
              </a:spcBef>
              <a:spcAft>
                <a:spcPts val="0"/>
              </a:spcAft>
              <a:buSzPts val="1800"/>
              <a:buNone/>
            </a:pPr>
            <a:r>
              <a:rPr lang="en-US" sz="2400"/>
              <a:t>	</a:t>
            </a:r>
            <a:r>
              <a:rPr lang="en-US" sz="2400" b="1"/>
              <a:t> Actor:</a:t>
            </a:r>
            <a:r>
              <a:rPr lang="en-US" sz="2400"/>
              <a:t> Admin</a:t>
            </a:r>
            <a:endParaRPr/>
          </a:p>
          <a:p>
            <a:pPr marL="114300" lvl="0" indent="0" algn="l" rtl="0">
              <a:lnSpc>
                <a:spcPct val="100000"/>
              </a:lnSpc>
              <a:spcBef>
                <a:spcPts val="360"/>
              </a:spcBef>
              <a:spcAft>
                <a:spcPts val="0"/>
              </a:spcAft>
              <a:buSzPts val="1800"/>
              <a:buNone/>
            </a:pPr>
            <a:r>
              <a:rPr lang="en-US" sz="2400"/>
              <a:t>	</a:t>
            </a:r>
            <a:r>
              <a:rPr lang="en-US" sz="2400" b="1"/>
              <a:t> Description: </a:t>
            </a:r>
            <a:r>
              <a:rPr lang="en-US" sz="2400"/>
              <a:t>View the sign-up request of doctor and accept or reject the sign-up request.</a:t>
            </a:r>
            <a:endParaRPr/>
          </a:p>
        </p:txBody>
      </p:sp>
      <p:sp>
        <p:nvSpPr>
          <p:cNvPr id="362" name="Google Shape;362;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68" name="Google Shape;368;p47"/>
          <p:cNvSpPr txBox="1">
            <a:spLocks noGrp="1"/>
          </p:cNvSpPr>
          <p:nvPr>
            <p:ph type="body" idx="1"/>
          </p:nvPr>
        </p:nvSpPr>
        <p:spPr>
          <a:xfrm>
            <a:off x="457200" y="1706078"/>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Font typeface="Noto Sans Symbols"/>
              <a:buChar char="▪"/>
            </a:pPr>
            <a:r>
              <a:rPr lang="en-US" sz="2400" b="1"/>
              <a:t>Use Case 3: </a:t>
            </a:r>
            <a:r>
              <a:rPr lang="en-US" sz="2400"/>
              <a:t>Book Appointment</a:t>
            </a:r>
            <a:endParaRPr/>
          </a:p>
          <a:p>
            <a:pPr marL="114300" lvl="0" indent="0" algn="l" rtl="0">
              <a:lnSpc>
                <a:spcPct val="100000"/>
              </a:lnSpc>
              <a:spcBef>
                <a:spcPts val="360"/>
              </a:spcBef>
              <a:spcAft>
                <a:spcPts val="0"/>
              </a:spcAft>
              <a:buSzPts val="1800"/>
              <a:buNone/>
            </a:pPr>
            <a:r>
              <a:rPr lang="en-US" sz="2400"/>
              <a:t>	</a:t>
            </a:r>
            <a:r>
              <a:rPr lang="en-US" sz="2400" b="1"/>
              <a:t>Actor:</a:t>
            </a:r>
            <a:r>
              <a:rPr lang="en-US" sz="2400"/>
              <a:t> Patient</a:t>
            </a:r>
            <a:endParaRPr/>
          </a:p>
          <a:p>
            <a:pPr marL="114300" lvl="0" indent="0" algn="l" rtl="0">
              <a:lnSpc>
                <a:spcPct val="100000"/>
              </a:lnSpc>
              <a:spcBef>
                <a:spcPts val="360"/>
              </a:spcBef>
              <a:spcAft>
                <a:spcPts val="0"/>
              </a:spcAft>
              <a:buSzPts val="1800"/>
              <a:buNone/>
            </a:pPr>
            <a:r>
              <a:rPr lang="en-US" sz="2400"/>
              <a:t>	</a:t>
            </a:r>
            <a:r>
              <a:rPr lang="en-US" sz="2400" b="1"/>
              <a:t>Description: </a:t>
            </a:r>
            <a:r>
              <a:rPr lang="en-US" sz="2400"/>
              <a:t>Patient book appointment on available date and time with doctor by seeing their profile.</a:t>
            </a:r>
            <a:endParaRPr/>
          </a:p>
          <a:p>
            <a:pPr marL="457200" lvl="0" indent="-342900" algn="l" rtl="0">
              <a:lnSpc>
                <a:spcPct val="100000"/>
              </a:lnSpc>
              <a:spcBef>
                <a:spcPts val="360"/>
              </a:spcBef>
              <a:spcAft>
                <a:spcPts val="0"/>
              </a:spcAft>
              <a:buSzPts val="1800"/>
              <a:buFont typeface="Noto Sans Symbols"/>
              <a:buChar char="▪"/>
            </a:pPr>
            <a:r>
              <a:rPr lang="en-US" sz="2400" b="1"/>
              <a:t>Use Case 4: </a:t>
            </a:r>
            <a:r>
              <a:rPr lang="en-US" sz="2400"/>
              <a:t>Manage profile</a:t>
            </a:r>
            <a:endParaRPr sz="2000"/>
          </a:p>
          <a:p>
            <a:pPr marL="114300" lvl="0" indent="0" algn="l" rtl="0">
              <a:lnSpc>
                <a:spcPct val="100000"/>
              </a:lnSpc>
              <a:spcBef>
                <a:spcPts val="360"/>
              </a:spcBef>
              <a:spcAft>
                <a:spcPts val="0"/>
              </a:spcAft>
              <a:buSzPts val="1800"/>
              <a:buNone/>
            </a:pPr>
            <a:r>
              <a:rPr lang="en-US" sz="2400"/>
              <a:t>	</a:t>
            </a:r>
            <a:r>
              <a:rPr lang="en-US" sz="2400" b="1"/>
              <a:t> Actor:</a:t>
            </a:r>
            <a:r>
              <a:rPr lang="en-US" sz="2400"/>
              <a:t> Doctor and Patient</a:t>
            </a:r>
            <a:endParaRPr/>
          </a:p>
          <a:p>
            <a:pPr marL="114300" lvl="0" indent="0" algn="l" rtl="0">
              <a:lnSpc>
                <a:spcPct val="100000"/>
              </a:lnSpc>
              <a:spcBef>
                <a:spcPts val="360"/>
              </a:spcBef>
              <a:spcAft>
                <a:spcPts val="0"/>
              </a:spcAft>
              <a:buSzPts val="1800"/>
              <a:buNone/>
            </a:pPr>
            <a:r>
              <a:rPr lang="en-US" sz="2400"/>
              <a:t>	</a:t>
            </a:r>
            <a:r>
              <a:rPr lang="en-US" sz="2400" b="1"/>
              <a:t> Description: </a:t>
            </a:r>
            <a:r>
              <a:rPr lang="en-US" sz="2400"/>
              <a:t>Edit profile details/ change password for their accounts.</a:t>
            </a:r>
            <a:endParaRPr/>
          </a:p>
        </p:txBody>
      </p:sp>
      <p:sp>
        <p:nvSpPr>
          <p:cNvPr id="369" name="Google Shape;36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75" name="Google Shape;375;p48"/>
          <p:cNvSpPr txBox="1">
            <a:spLocks noGrp="1"/>
          </p:cNvSpPr>
          <p:nvPr>
            <p:ph type="body" idx="1"/>
          </p:nvPr>
        </p:nvSpPr>
        <p:spPr>
          <a:xfrm>
            <a:off x="457200" y="1677202"/>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360"/>
              </a:spcBef>
              <a:spcAft>
                <a:spcPts val="0"/>
              </a:spcAft>
              <a:buSzPts val="1800"/>
              <a:buFont typeface="Noto Sans Symbols"/>
              <a:buChar char="▪"/>
            </a:pPr>
            <a:r>
              <a:rPr lang="en-US" sz="2400" b="1"/>
              <a:t>Use Case 5: </a:t>
            </a:r>
            <a:r>
              <a:rPr lang="en-US" sz="2400"/>
              <a:t>Manage Appointment Request</a:t>
            </a:r>
            <a:endParaRPr/>
          </a:p>
          <a:p>
            <a:pPr marL="114300" lvl="0" indent="0" algn="l" rtl="0">
              <a:lnSpc>
                <a:spcPct val="100000"/>
              </a:lnSpc>
              <a:spcBef>
                <a:spcPts val="360"/>
              </a:spcBef>
              <a:spcAft>
                <a:spcPts val="0"/>
              </a:spcAft>
              <a:buSzPts val="1800"/>
              <a:buNone/>
            </a:pPr>
            <a:r>
              <a:rPr lang="en-US" sz="2400"/>
              <a:t>	</a:t>
            </a:r>
            <a:r>
              <a:rPr lang="en-US" sz="2400" b="1"/>
              <a:t>Actor:</a:t>
            </a:r>
            <a:r>
              <a:rPr lang="en-US" sz="2400"/>
              <a:t> Doctor</a:t>
            </a:r>
            <a:endParaRPr/>
          </a:p>
          <a:p>
            <a:pPr marL="114300" lvl="0" indent="0" algn="l" rtl="0">
              <a:lnSpc>
                <a:spcPct val="100000"/>
              </a:lnSpc>
              <a:spcBef>
                <a:spcPts val="360"/>
              </a:spcBef>
              <a:spcAft>
                <a:spcPts val="0"/>
              </a:spcAft>
              <a:buSzPts val="1800"/>
              <a:buNone/>
            </a:pPr>
            <a:r>
              <a:rPr lang="en-US" sz="2400"/>
              <a:t>	</a:t>
            </a:r>
            <a:r>
              <a:rPr lang="en-US" sz="2400" b="1"/>
              <a:t>Description: </a:t>
            </a:r>
            <a:r>
              <a:rPr lang="en-US" sz="2400"/>
              <a:t>Can accept or reject the appointment request from the patient.</a:t>
            </a:r>
            <a:endParaRPr/>
          </a:p>
          <a:p>
            <a:pPr marL="457200" lvl="0" indent="-342900" algn="l" rtl="0">
              <a:lnSpc>
                <a:spcPct val="100000"/>
              </a:lnSpc>
              <a:spcBef>
                <a:spcPts val="360"/>
              </a:spcBef>
              <a:spcAft>
                <a:spcPts val="0"/>
              </a:spcAft>
              <a:buSzPts val="1800"/>
              <a:buFont typeface="Noto Sans Symbols"/>
              <a:buChar char="▪"/>
            </a:pPr>
            <a:r>
              <a:rPr lang="en-US" sz="2400" b="1"/>
              <a:t>Use Case 6: </a:t>
            </a:r>
            <a:r>
              <a:rPr lang="en-US" sz="2400"/>
              <a:t>Access Tumor Vision Ai</a:t>
            </a:r>
            <a:endParaRPr sz="2000"/>
          </a:p>
          <a:p>
            <a:pPr marL="114300" lvl="0" indent="0" algn="l" rtl="0">
              <a:lnSpc>
                <a:spcPct val="100000"/>
              </a:lnSpc>
              <a:spcBef>
                <a:spcPts val="360"/>
              </a:spcBef>
              <a:spcAft>
                <a:spcPts val="0"/>
              </a:spcAft>
              <a:buSzPts val="1800"/>
              <a:buNone/>
            </a:pPr>
            <a:r>
              <a:rPr lang="en-US" sz="2400"/>
              <a:t>	</a:t>
            </a:r>
            <a:r>
              <a:rPr lang="en-US" sz="2400" b="1"/>
              <a:t> Actor:</a:t>
            </a:r>
            <a:r>
              <a:rPr lang="en-US" sz="2400"/>
              <a:t> Doctor</a:t>
            </a:r>
            <a:endParaRPr/>
          </a:p>
          <a:p>
            <a:pPr marL="114300" lvl="0" indent="0" algn="l" rtl="0">
              <a:lnSpc>
                <a:spcPct val="100000"/>
              </a:lnSpc>
              <a:spcBef>
                <a:spcPts val="360"/>
              </a:spcBef>
              <a:spcAft>
                <a:spcPts val="0"/>
              </a:spcAft>
              <a:buSzPts val="1800"/>
              <a:buNone/>
            </a:pPr>
            <a:r>
              <a:rPr lang="en-US" sz="2400"/>
              <a:t>	</a:t>
            </a:r>
            <a:r>
              <a:rPr lang="en-US" sz="2400" b="1"/>
              <a:t> Description:</a:t>
            </a:r>
            <a:r>
              <a:rPr lang="en-US" sz="2400"/>
              <a:t> Upload the Mri scan and get the quick Ai based diagnosis result.</a:t>
            </a:r>
            <a:endParaRPr/>
          </a:p>
        </p:txBody>
      </p:sp>
      <p:sp>
        <p:nvSpPr>
          <p:cNvPr id="376" name="Google Shape;37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82" name="Google Shape;382;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t>Use Cases / User Stories:</a:t>
            </a:r>
            <a:endParaRPr/>
          </a:p>
          <a:p>
            <a:pPr marL="457200" lvl="0" indent="-342900" algn="l" rtl="0">
              <a:lnSpc>
                <a:spcPct val="100000"/>
              </a:lnSpc>
              <a:spcBef>
                <a:spcPts val="360"/>
              </a:spcBef>
              <a:spcAft>
                <a:spcPts val="0"/>
              </a:spcAft>
              <a:buClr>
                <a:schemeClr val="dk1"/>
              </a:buClr>
              <a:buSzPts val="1800"/>
              <a:buChar char="•"/>
            </a:pPr>
            <a:r>
              <a:rPr lang="en-US" sz="2400"/>
              <a:t>As a patient, I want to be able to search doctors and view their profile for appointment.</a:t>
            </a:r>
            <a:endParaRPr/>
          </a:p>
          <a:p>
            <a:pPr marL="457200" lvl="0" indent="-342900" algn="l" rtl="0">
              <a:lnSpc>
                <a:spcPct val="100000"/>
              </a:lnSpc>
              <a:spcBef>
                <a:spcPts val="360"/>
              </a:spcBef>
              <a:spcAft>
                <a:spcPts val="0"/>
              </a:spcAft>
              <a:buClr>
                <a:schemeClr val="dk1"/>
              </a:buClr>
              <a:buSzPts val="1800"/>
              <a:buChar char="•"/>
            </a:pPr>
            <a:r>
              <a:rPr lang="en-US" sz="2400"/>
              <a:t>As a patient, I want to be able to securely share my Mri scan, so they can provide accurate diagnosis and treatment recommendation.</a:t>
            </a:r>
            <a:endParaRPr/>
          </a:p>
          <a:p>
            <a:pPr marL="457200" lvl="0" indent="-342900" algn="l" rtl="0">
              <a:lnSpc>
                <a:spcPct val="100000"/>
              </a:lnSpc>
              <a:spcBef>
                <a:spcPts val="360"/>
              </a:spcBef>
              <a:spcAft>
                <a:spcPts val="0"/>
              </a:spcAft>
              <a:buClr>
                <a:schemeClr val="dk1"/>
              </a:buClr>
              <a:buSzPts val="1800"/>
              <a:buChar char="•"/>
            </a:pPr>
            <a:r>
              <a:rPr lang="en-US" sz="2400"/>
              <a:t>As a Doctor, I want a calendar view to manage my appointments, so I can efficiently schedule my appointments schedule.</a:t>
            </a:r>
            <a:endParaRPr/>
          </a:p>
        </p:txBody>
      </p:sp>
      <p:sp>
        <p:nvSpPr>
          <p:cNvPr id="383" name="Google Shape;383;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89" name="Google Shape;389;p50"/>
          <p:cNvSpPr txBox="1">
            <a:spLocks noGrp="1"/>
          </p:cNvSpPr>
          <p:nvPr>
            <p:ph type="body" idx="1"/>
          </p:nvPr>
        </p:nvSpPr>
        <p:spPr>
          <a:xfrm>
            <a:off x="457200" y="1600200"/>
            <a:ext cx="8229600" cy="400170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t>Use Cases / User Stories:</a:t>
            </a:r>
            <a:endParaRPr/>
          </a:p>
          <a:p>
            <a:pPr marL="457200" lvl="0" indent="-342900" algn="l" rtl="0">
              <a:lnSpc>
                <a:spcPct val="150000"/>
              </a:lnSpc>
              <a:spcBef>
                <a:spcPts val="360"/>
              </a:spcBef>
              <a:spcAft>
                <a:spcPts val="0"/>
              </a:spcAft>
              <a:buSzPts val="1800"/>
              <a:buChar char="•"/>
            </a:pPr>
            <a:r>
              <a:rPr lang="en-US" sz="2400"/>
              <a:t>As a doctor, I want to securely input images of my patients Mri Scan, so I can effectively diagnose it.</a:t>
            </a:r>
            <a:endParaRPr/>
          </a:p>
          <a:p>
            <a:pPr marL="457200" lvl="0" indent="-342900" algn="l" rtl="0">
              <a:lnSpc>
                <a:spcPct val="150000"/>
              </a:lnSpc>
              <a:spcBef>
                <a:spcPts val="360"/>
              </a:spcBef>
              <a:spcAft>
                <a:spcPts val="0"/>
              </a:spcAft>
              <a:buSzPts val="1800"/>
              <a:buChar char="•"/>
            </a:pPr>
            <a:r>
              <a:rPr lang="en-US" sz="2400"/>
              <a:t>As an Admin, I want to verify the credentials and qualification of doctors during registration process so only qualified professionals can join the platform.</a:t>
            </a:r>
            <a:endParaRPr/>
          </a:p>
        </p:txBody>
      </p:sp>
      <p:sp>
        <p:nvSpPr>
          <p:cNvPr id="390" name="Google Shape;39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396" name="Google Shape;396;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t>Functional Requirements:</a:t>
            </a:r>
            <a:endParaRPr/>
          </a:p>
          <a:p>
            <a:pPr marL="457200" lvl="0" indent="-342900" algn="l" rtl="0">
              <a:lnSpc>
                <a:spcPct val="100000"/>
              </a:lnSpc>
              <a:spcBef>
                <a:spcPts val="360"/>
              </a:spcBef>
              <a:spcAft>
                <a:spcPts val="0"/>
              </a:spcAft>
              <a:buClr>
                <a:schemeClr val="dk1"/>
              </a:buClr>
              <a:buSzPts val="1800"/>
              <a:buChar char="•"/>
            </a:pPr>
            <a:r>
              <a:rPr lang="en-US" sz="2000"/>
              <a:t>Brain Tumor diagnosis through image analysis for doctor and patient.</a:t>
            </a:r>
            <a:endParaRPr/>
          </a:p>
          <a:p>
            <a:pPr marL="457200" lvl="0" indent="-342900" algn="l" rtl="0">
              <a:lnSpc>
                <a:spcPct val="100000"/>
              </a:lnSpc>
              <a:spcBef>
                <a:spcPts val="360"/>
              </a:spcBef>
              <a:spcAft>
                <a:spcPts val="0"/>
              </a:spcAft>
              <a:buClr>
                <a:schemeClr val="dk1"/>
              </a:buClr>
              <a:buSzPts val="1800"/>
              <a:buChar char="•"/>
            </a:pPr>
            <a:r>
              <a:rPr lang="en-US" sz="2000"/>
              <a:t>Profile management for doctor and patients.</a:t>
            </a:r>
            <a:endParaRPr/>
          </a:p>
          <a:p>
            <a:pPr marL="457200" lvl="0" indent="-342900" algn="l" rtl="0">
              <a:lnSpc>
                <a:spcPct val="100000"/>
              </a:lnSpc>
              <a:spcBef>
                <a:spcPts val="360"/>
              </a:spcBef>
              <a:spcAft>
                <a:spcPts val="0"/>
              </a:spcAft>
              <a:buClr>
                <a:schemeClr val="dk1"/>
              </a:buClr>
              <a:buSzPts val="1800"/>
              <a:buChar char="•"/>
            </a:pPr>
            <a:r>
              <a:rPr lang="en-US" sz="2000"/>
              <a:t>Doctors search and detailed profiles for patients.</a:t>
            </a:r>
            <a:endParaRPr/>
          </a:p>
          <a:p>
            <a:pPr marL="457200" lvl="0" indent="-342900" algn="l" rtl="0">
              <a:lnSpc>
                <a:spcPct val="100000"/>
              </a:lnSpc>
              <a:spcBef>
                <a:spcPts val="360"/>
              </a:spcBef>
              <a:spcAft>
                <a:spcPts val="0"/>
              </a:spcAft>
              <a:buClr>
                <a:schemeClr val="dk1"/>
              </a:buClr>
              <a:buSzPts val="1800"/>
              <a:buChar char="•"/>
            </a:pPr>
            <a:r>
              <a:rPr lang="en-US" sz="2000"/>
              <a:t>Appointments booking and reminders for patient.</a:t>
            </a:r>
            <a:endParaRPr/>
          </a:p>
          <a:p>
            <a:pPr marL="457200" lvl="0" indent="-342900" algn="l" rtl="0">
              <a:lnSpc>
                <a:spcPct val="100000"/>
              </a:lnSpc>
              <a:spcBef>
                <a:spcPts val="360"/>
              </a:spcBef>
              <a:spcAft>
                <a:spcPts val="0"/>
              </a:spcAft>
              <a:buClr>
                <a:schemeClr val="dk1"/>
              </a:buClr>
              <a:buSzPts val="1800"/>
              <a:buChar char="•"/>
            </a:pPr>
            <a:r>
              <a:rPr lang="en-US" sz="2000"/>
              <a:t>Access to appointments records for patients and doctor.</a:t>
            </a:r>
            <a:endParaRPr/>
          </a:p>
          <a:p>
            <a:pPr marL="457200" lvl="0" indent="-342900" algn="l" rtl="0">
              <a:lnSpc>
                <a:spcPct val="100000"/>
              </a:lnSpc>
              <a:spcBef>
                <a:spcPts val="360"/>
              </a:spcBef>
              <a:spcAft>
                <a:spcPts val="0"/>
              </a:spcAft>
              <a:buClr>
                <a:schemeClr val="dk1"/>
              </a:buClr>
              <a:buSzPts val="1800"/>
              <a:buChar char="•"/>
            </a:pPr>
            <a:r>
              <a:rPr lang="en-US" sz="2000"/>
              <a:t>Doctor account verification by Admin.</a:t>
            </a:r>
            <a:endParaRPr/>
          </a:p>
          <a:p>
            <a:pPr marL="457200" lvl="0" indent="-342900" algn="l" rtl="0">
              <a:lnSpc>
                <a:spcPct val="100000"/>
              </a:lnSpc>
              <a:spcBef>
                <a:spcPts val="360"/>
              </a:spcBef>
              <a:spcAft>
                <a:spcPts val="0"/>
              </a:spcAft>
              <a:buClr>
                <a:schemeClr val="dk1"/>
              </a:buClr>
              <a:buSzPts val="1800"/>
              <a:buChar char="•"/>
            </a:pPr>
            <a:r>
              <a:rPr lang="en-US" sz="2000"/>
              <a:t>Schedule of appointments daily / weekly for doctor for quickly review.</a:t>
            </a:r>
            <a:endParaRPr/>
          </a:p>
          <a:p>
            <a:pPr marL="457200" lvl="0" indent="-342900" algn="l" rtl="0">
              <a:lnSpc>
                <a:spcPct val="100000"/>
              </a:lnSpc>
              <a:spcBef>
                <a:spcPts val="360"/>
              </a:spcBef>
              <a:spcAft>
                <a:spcPts val="0"/>
              </a:spcAft>
              <a:buClr>
                <a:schemeClr val="dk1"/>
              </a:buClr>
              <a:buSzPts val="1800"/>
              <a:buChar char="•"/>
            </a:pPr>
            <a:r>
              <a:rPr lang="en-US" sz="2000"/>
              <a:t>Accept / reject the appointment request by Doctor.</a:t>
            </a:r>
            <a:endParaRPr/>
          </a:p>
          <a:p>
            <a:pPr marL="457200" lvl="0" indent="-228600" algn="l" rtl="0">
              <a:lnSpc>
                <a:spcPct val="100000"/>
              </a:lnSpc>
              <a:spcBef>
                <a:spcPts val="360"/>
              </a:spcBef>
              <a:spcAft>
                <a:spcPts val="0"/>
              </a:spcAft>
              <a:buClr>
                <a:schemeClr val="dk1"/>
              </a:buClr>
              <a:buSzPts val="1800"/>
              <a:buNone/>
            </a:pPr>
            <a:endParaRPr sz="2000"/>
          </a:p>
          <a:p>
            <a:pPr marL="457200" lvl="0" indent="-228600" algn="l" rtl="0">
              <a:lnSpc>
                <a:spcPct val="100000"/>
              </a:lnSpc>
              <a:spcBef>
                <a:spcPts val="360"/>
              </a:spcBef>
              <a:spcAft>
                <a:spcPts val="0"/>
              </a:spcAft>
              <a:buClr>
                <a:schemeClr val="dk1"/>
              </a:buClr>
              <a:buSzPts val="1800"/>
              <a:buNone/>
            </a:pPr>
            <a:endParaRPr sz="2000"/>
          </a:p>
        </p:txBody>
      </p:sp>
      <p:sp>
        <p:nvSpPr>
          <p:cNvPr id="397" name="Google Shape;397;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Requirements</a:t>
            </a:r>
            <a:endParaRPr/>
          </a:p>
        </p:txBody>
      </p:sp>
      <p:sp>
        <p:nvSpPr>
          <p:cNvPr id="403" name="Google Shape;403;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just" rtl="0">
              <a:lnSpc>
                <a:spcPct val="100000"/>
              </a:lnSpc>
              <a:spcBef>
                <a:spcPts val="360"/>
              </a:spcBef>
              <a:spcAft>
                <a:spcPts val="0"/>
              </a:spcAft>
              <a:buSzPts val="1800"/>
              <a:buNone/>
            </a:pPr>
            <a:r>
              <a:rPr lang="en-US" sz="2400" b="1" dirty="0"/>
              <a:t>Non-Functional Requirements:</a:t>
            </a:r>
            <a:endParaRPr dirty="0"/>
          </a:p>
          <a:p>
            <a:pPr marL="457200" lvl="0" indent="-342900" algn="just" rtl="0">
              <a:lnSpc>
                <a:spcPct val="100000"/>
              </a:lnSpc>
              <a:spcBef>
                <a:spcPts val="360"/>
              </a:spcBef>
              <a:spcAft>
                <a:spcPts val="0"/>
              </a:spcAft>
              <a:buSzPts val="1800"/>
              <a:buChar char="•"/>
            </a:pPr>
            <a:r>
              <a:rPr lang="en-US" sz="2000" b="1" dirty="0"/>
              <a:t>Fast Processing:</a:t>
            </a:r>
            <a:r>
              <a:rPr lang="en-US" sz="2000" dirty="0"/>
              <a:t> Detect tumors from MRI scans within 1 minute. </a:t>
            </a:r>
            <a:endParaRPr dirty="0"/>
          </a:p>
          <a:p>
            <a:pPr marL="457200" lvl="0" indent="-342900" algn="just" rtl="0">
              <a:lnSpc>
                <a:spcPct val="100000"/>
              </a:lnSpc>
              <a:spcBef>
                <a:spcPts val="360"/>
              </a:spcBef>
              <a:spcAft>
                <a:spcPts val="0"/>
              </a:spcAft>
              <a:buSzPts val="1800"/>
              <a:buChar char="•"/>
            </a:pPr>
            <a:r>
              <a:rPr lang="en-US" sz="2000" b="1" dirty="0"/>
              <a:t>High Performance:</a:t>
            </a:r>
            <a:r>
              <a:rPr lang="en-US" sz="2000" dirty="0"/>
              <a:t> Support 100+ users at once without lag or crashes.</a:t>
            </a:r>
            <a:endParaRPr dirty="0"/>
          </a:p>
          <a:p>
            <a:pPr marL="457200" lvl="0" indent="-342900" algn="just" rtl="0">
              <a:lnSpc>
                <a:spcPct val="100000"/>
              </a:lnSpc>
              <a:spcBef>
                <a:spcPts val="360"/>
              </a:spcBef>
              <a:spcAft>
                <a:spcPts val="0"/>
              </a:spcAft>
              <a:buSzPts val="1800"/>
              <a:buChar char="•"/>
            </a:pPr>
            <a:r>
              <a:rPr lang="en-US" sz="2000" b="1" dirty="0"/>
              <a:t>User-Friendly:</a:t>
            </a:r>
            <a:r>
              <a:rPr lang="en-US" sz="2000" dirty="0"/>
              <a:t> Simple interface usable without technical training.</a:t>
            </a:r>
            <a:endParaRPr dirty="0"/>
          </a:p>
          <a:p>
            <a:pPr marL="457200" lvl="0" indent="-342900" algn="just" rtl="0">
              <a:lnSpc>
                <a:spcPct val="100000"/>
              </a:lnSpc>
              <a:spcBef>
                <a:spcPts val="360"/>
              </a:spcBef>
              <a:spcAft>
                <a:spcPts val="0"/>
              </a:spcAft>
              <a:buSzPts val="1800"/>
              <a:buChar char="•"/>
            </a:pPr>
            <a:r>
              <a:rPr lang="en-US" sz="2000" b="1" dirty="0"/>
              <a:t>Auto Backup &amp; Recovery:</a:t>
            </a:r>
            <a:r>
              <a:rPr lang="en-US" sz="2000" dirty="0"/>
              <a:t> Daily backups with data recovery.</a:t>
            </a:r>
            <a:endParaRPr dirty="0"/>
          </a:p>
          <a:p>
            <a:pPr marL="457200" lvl="0" indent="-342900" algn="just" rtl="0">
              <a:lnSpc>
                <a:spcPct val="100000"/>
              </a:lnSpc>
              <a:spcBef>
                <a:spcPts val="360"/>
              </a:spcBef>
              <a:spcAft>
                <a:spcPts val="0"/>
              </a:spcAft>
              <a:buSzPts val="1800"/>
              <a:buChar char="•"/>
            </a:pPr>
            <a:r>
              <a:rPr lang="en-US" sz="2000" b="1" dirty="0"/>
              <a:t>Device Compatibility:</a:t>
            </a:r>
            <a:r>
              <a:rPr lang="en-US" sz="2000" dirty="0"/>
              <a:t> Works smoothly across mobiles, tablets, and desktops.</a:t>
            </a:r>
            <a:endParaRPr dirty="0"/>
          </a:p>
        </p:txBody>
      </p:sp>
      <p:sp>
        <p:nvSpPr>
          <p:cNvPr id="404" name="Google Shape;404;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pic>
        <p:nvPicPr>
          <p:cNvPr id="418" name="Google Shape;418;p54"/>
          <p:cNvPicPr preferRelativeResize="0"/>
          <p:nvPr/>
        </p:nvPicPr>
        <p:blipFill rotWithShape="1">
          <a:blip r:embed="rId3">
            <a:alphaModFix/>
          </a:blip>
          <a:srcRect/>
          <a:stretch/>
        </p:blipFill>
        <p:spPr>
          <a:xfrm>
            <a:off x="289457" y="1901811"/>
            <a:ext cx="8565086" cy="3922739"/>
          </a:xfrm>
          <a:prstGeom prst="rect">
            <a:avLst/>
          </a:prstGeom>
          <a:noFill/>
          <a:ln>
            <a:noFill/>
          </a:ln>
        </p:spPr>
      </p:pic>
      <p:sp>
        <p:nvSpPr>
          <p:cNvPr id="419" name="Google Shape;419;p54"/>
          <p:cNvSpPr/>
          <p:nvPr/>
        </p:nvSpPr>
        <p:spPr>
          <a:xfrm>
            <a:off x="816428" y="1328057"/>
            <a:ext cx="5040085" cy="446314"/>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Diagtam </a:t>
            </a:r>
            <a:r>
              <a:rPr lang="en-US" sz="1800" b="0" i="0" u="none" strike="noStrike" cap="none">
                <a:solidFill>
                  <a:schemeClr val="dk1"/>
                </a:solidFill>
                <a:latin typeface="Arial"/>
                <a:ea typeface="Arial"/>
                <a:cs typeface="Arial"/>
                <a:sym typeface="Arial"/>
              </a:rPr>
              <a:t>-.System Architecture</a:t>
            </a:r>
            <a:endParaRPr/>
          </a:p>
        </p:txBody>
      </p:sp>
      <p:sp>
        <p:nvSpPr>
          <p:cNvPr id="420" name="Google Shape;420;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8" name="Google Shape;10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426" name="Google Shape;426;p55"/>
          <p:cNvSpPr txBox="1">
            <a:spLocks noGrp="1"/>
          </p:cNvSpPr>
          <p:nvPr>
            <p:ph type="body" idx="1"/>
          </p:nvPr>
        </p:nvSpPr>
        <p:spPr>
          <a:xfrm>
            <a:off x="457200" y="1636294"/>
            <a:ext cx="8229600" cy="4489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200"/>
              <a:buNone/>
            </a:pPr>
            <a:r>
              <a:rPr lang="en-US" sz="1600" b="1"/>
              <a:t>Usecase diagra</a:t>
            </a:r>
            <a:r>
              <a:rPr lang="en-US" sz="1600"/>
              <a:t>m: Admin			    </a:t>
            </a:r>
            <a:r>
              <a:rPr lang="en-US" sz="1600" b="1"/>
              <a:t>Usecase Diagram: </a:t>
            </a:r>
            <a:r>
              <a:rPr lang="en-US" sz="1600"/>
              <a:t>Patient</a:t>
            </a:r>
            <a:endParaRPr sz="1600"/>
          </a:p>
        </p:txBody>
      </p:sp>
      <p:pic>
        <p:nvPicPr>
          <p:cNvPr id="427" name="Google Shape;427;p55"/>
          <p:cNvPicPr preferRelativeResize="0"/>
          <p:nvPr/>
        </p:nvPicPr>
        <p:blipFill rotWithShape="1">
          <a:blip r:embed="rId3">
            <a:alphaModFix/>
          </a:blip>
          <a:srcRect/>
          <a:stretch/>
        </p:blipFill>
        <p:spPr>
          <a:xfrm>
            <a:off x="688238" y="2147435"/>
            <a:ext cx="3359150" cy="2933700"/>
          </a:xfrm>
          <a:prstGeom prst="rect">
            <a:avLst/>
          </a:prstGeom>
          <a:noFill/>
          <a:ln>
            <a:noFill/>
          </a:ln>
        </p:spPr>
      </p:pic>
      <p:pic>
        <p:nvPicPr>
          <p:cNvPr id="428" name="Google Shape;428;p55"/>
          <p:cNvPicPr preferRelativeResize="0"/>
          <p:nvPr/>
        </p:nvPicPr>
        <p:blipFill rotWithShape="1">
          <a:blip r:embed="rId4">
            <a:alphaModFix/>
          </a:blip>
          <a:srcRect/>
          <a:stretch/>
        </p:blipFill>
        <p:spPr>
          <a:xfrm>
            <a:off x="5096613" y="2125879"/>
            <a:ext cx="3238500" cy="2952750"/>
          </a:xfrm>
          <a:prstGeom prst="rect">
            <a:avLst/>
          </a:prstGeom>
          <a:noFill/>
          <a:ln>
            <a:noFill/>
          </a:ln>
        </p:spPr>
      </p:pic>
      <p:sp>
        <p:nvSpPr>
          <p:cNvPr id="429" name="Google Shape;429;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435" name="Google Shape;435;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1800" b="1"/>
              <a:t>Usecase diagram: </a:t>
            </a:r>
            <a:r>
              <a:rPr lang="en-US" sz="1800"/>
              <a:t>Doctor</a:t>
            </a:r>
            <a:endParaRPr sz="1800" b="1"/>
          </a:p>
        </p:txBody>
      </p:sp>
      <p:pic>
        <p:nvPicPr>
          <p:cNvPr id="436" name="Google Shape;436;p56"/>
          <p:cNvPicPr preferRelativeResize="0"/>
          <p:nvPr/>
        </p:nvPicPr>
        <p:blipFill rotWithShape="1">
          <a:blip r:embed="rId3">
            <a:alphaModFix/>
          </a:blip>
          <a:srcRect/>
          <a:stretch/>
        </p:blipFill>
        <p:spPr>
          <a:xfrm>
            <a:off x="2537260" y="1876425"/>
            <a:ext cx="3232150" cy="3105150"/>
          </a:xfrm>
          <a:prstGeom prst="rect">
            <a:avLst/>
          </a:prstGeom>
          <a:noFill/>
          <a:ln>
            <a:noFill/>
          </a:ln>
        </p:spPr>
      </p:pic>
      <p:sp>
        <p:nvSpPr>
          <p:cNvPr id="437" name="Google Shape;437;p56"/>
          <p:cNvSpPr/>
          <p:nvPr/>
        </p:nvSpPr>
        <p:spPr>
          <a:xfrm>
            <a:off x="4042621" y="4237568"/>
            <a:ext cx="781049" cy="383116"/>
          </a:xfrm>
          <a:prstGeom prst="ellipse">
            <a:avLst/>
          </a:prstGeom>
          <a:solidFill>
            <a:schemeClr val="lt1"/>
          </a:soli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700" b="0" i="0" u="none" strike="noStrike" cap="none">
              <a:solidFill>
                <a:schemeClr val="dk1"/>
              </a:solidFill>
              <a:latin typeface="Arial"/>
              <a:ea typeface="Arial"/>
              <a:cs typeface="Arial"/>
              <a:sym typeface="Arial"/>
            </a:endParaRPr>
          </a:p>
        </p:txBody>
      </p:sp>
      <p:sp>
        <p:nvSpPr>
          <p:cNvPr id="438" name="Google Shape;438;p56"/>
          <p:cNvSpPr txBox="1"/>
          <p:nvPr/>
        </p:nvSpPr>
        <p:spPr>
          <a:xfrm>
            <a:off x="4042620" y="4275237"/>
            <a:ext cx="78104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700" b="0" i="0" u="none" strike="noStrike" cap="none">
                <a:solidFill>
                  <a:srgbClr val="000000"/>
                </a:solidFill>
                <a:latin typeface="Arial"/>
                <a:ea typeface="Arial"/>
                <a:cs typeface="Arial"/>
                <a:sym typeface="Arial"/>
              </a:rPr>
              <a:t>Check patient report</a:t>
            </a:r>
            <a:endParaRPr/>
          </a:p>
        </p:txBody>
      </p:sp>
      <p:sp>
        <p:nvSpPr>
          <p:cNvPr id="439" name="Google Shape;439;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Implementation[1/3]</a:t>
            </a:r>
            <a:endParaRPr/>
          </a:p>
        </p:txBody>
      </p:sp>
      <p:sp>
        <p:nvSpPr>
          <p:cNvPr id="445" name="Google Shape;445;p5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3200"/>
              <a:buNone/>
            </a:pPr>
            <a:r>
              <a:rPr lang="en-US" sz="2200" b="1" dirty="0"/>
              <a:t>List Development Tools &amp; Technologies</a:t>
            </a:r>
            <a:endParaRPr sz="2200" b="1" dirty="0"/>
          </a:p>
          <a:p>
            <a:pPr marL="342900" lvl="0" indent="-342900" algn="l" rtl="0">
              <a:lnSpc>
                <a:spcPct val="100000"/>
              </a:lnSpc>
              <a:spcBef>
                <a:spcPts val="640"/>
              </a:spcBef>
              <a:spcAft>
                <a:spcPts val="0"/>
              </a:spcAft>
              <a:buSzPts val="3200"/>
              <a:buChar char="•"/>
            </a:pPr>
            <a:r>
              <a:rPr lang="en-US" sz="2000" dirty="0"/>
              <a:t>ReactJS</a:t>
            </a:r>
            <a:endParaRPr dirty="0"/>
          </a:p>
          <a:p>
            <a:pPr marL="342900" lvl="0" indent="-342900" algn="l" rtl="0">
              <a:lnSpc>
                <a:spcPct val="100000"/>
              </a:lnSpc>
              <a:spcBef>
                <a:spcPts val="640"/>
              </a:spcBef>
              <a:spcAft>
                <a:spcPts val="0"/>
              </a:spcAft>
              <a:buSzPts val="3200"/>
              <a:buChar char="•"/>
            </a:pPr>
            <a:r>
              <a:rPr lang="en-US" sz="2000" dirty="0"/>
              <a:t>Tailwind CSS / </a:t>
            </a:r>
            <a:r>
              <a:rPr lang="en-US" sz="2000" dirty="0" err="1"/>
              <a:t>BootStrap</a:t>
            </a:r>
            <a:endParaRPr dirty="0"/>
          </a:p>
          <a:p>
            <a:pPr marL="342900" lvl="0" indent="-342900" algn="l" rtl="0">
              <a:lnSpc>
                <a:spcPct val="100000"/>
              </a:lnSpc>
              <a:spcBef>
                <a:spcPts val="640"/>
              </a:spcBef>
              <a:spcAft>
                <a:spcPts val="0"/>
              </a:spcAft>
              <a:buSzPts val="3200"/>
              <a:buChar char="•"/>
            </a:pPr>
            <a:r>
              <a:rPr lang="en-US" sz="2000" dirty="0"/>
              <a:t>Spring Boot (Java)</a:t>
            </a:r>
            <a:endParaRPr dirty="0"/>
          </a:p>
          <a:p>
            <a:pPr marL="342900" lvl="0" indent="-342900" algn="l" rtl="0">
              <a:lnSpc>
                <a:spcPct val="100000"/>
              </a:lnSpc>
              <a:spcBef>
                <a:spcPts val="640"/>
              </a:spcBef>
              <a:spcAft>
                <a:spcPts val="0"/>
              </a:spcAft>
              <a:buSzPts val="3200"/>
              <a:buChar char="•"/>
            </a:pPr>
            <a:r>
              <a:rPr lang="en-US" sz="2000" dirty="0"/>
              <a:t>MongoDB</a:t>
            </a:r>
            <a:endParaRPr dirty="0"/>
          </a:p>
          <a:p>
            <a:pPr marL="342900" lvl="0" indent="-342900" algn="l" rtl="0">
              <a:lnSpc>
                <a:spcPct val="100000"/>
              </a:lnSpc>
              <a:spcBef>
                <a:spcPts val="640"/>
              </a:spcBef>
              <a:spcAft>
                <a:spcPts val="0"/>
              </a:spcAft>
              <a:buSzPts val="3200"/>
              <a:buChar char="•"/>
            </a:pPr>
            <a:r>
              <a:rPr lang="en-US" sz="2000" dirty="0"/>
              <a:t>TensorFlow</a:t>
            </a:r>
            <a:endParaRPr dirty="0"/>
          </a:p>
          <a:p>
            <a:pPr marL="342900" lvl="0" indent="-342900" algn="l" rtl="0">
              <a:lnSpc>
                <a:spcPct val="100000"/>
              </a:lnSpc>
              <a:spcBef>
                <a:spcPts val="640"/>
              </a:spcBef>
              <a:spcAft>
                <a:spcPts val="0"/>
              </a:spcAft>
              <a:buSzPts val="3200"/>
              <a:buChar char="•"/>
            </a:pPr>
            <a:r>
              <a:rPr lang="en-US" sz="2000" dirty="0" err="1"/>
              <a:t>Keras</a:t>
            </a:r>
            <a:endParaRPr sz="2000" dirty="0"/>
          </a:p>
          <a:p>
            <a:pPr marL="342900" lvl="0" indent="-342900" algn="l" rtl="0">
              <a:lnSpc>
                <a:spcPct val="100000"/>
              </a:lnSpc>
              <a:spcBef>
                <a:spcPts val="640"/>
              </a:spcBef>
              <a:spcAft>
                <a:spcPts val="0"/>
              </a:spcAft>
              <a:buSzPts val="3200"/>
              <a:buChar char="•"/>
            </a:pPr>
            <a:r>
              <a:rPr lang="en-US" sz="2000" dirty="0"/>
              <a:t>OpenCV</a:t>
            </a:r>
            <a:endParaRPr dirty="0"/>
          </a:p>
          <a:p>
            <a:pPr marL="342900" lvl="0" indent="-342900" algn="l" rtl="0">
              <a:lnSpc>
                <a:spcPct val="100000"/>
              </a:lnSpc>
              <a:spcBef>
                <a:spcPts val="640"/>
              </a:spcBef>
              <a:spcAft>
                <a:spcPts val="0"/>
              </a:spcAft>
              <a:buSzPts val="3200"/>
              <a:buChar char="•"/>
            </a:pPr>
            <a:r>
              <a:rPr lang="en-US" sz="2000" dirty="0" err="1"/>
              <a:t>Colab</a:t>
            </a:r>
            <a:endParaRPr sz="2000" dirty="0"/>
          </a:p>
          <a:p>
            <a:pPr marL="342900" lvl="0" indent="-342900" algn="l" rtl="0">
              <a:lnSpc>
                <a:spcPct val="100000"/>
              </a:lnSpc>
              <a:spcBef>
                <a:spcPts val="640"/>
              </a:spcBef>
              <a:spcAft>
                <a:spcPts val="0"/>
              </a:spcAft>
              <a:buSzPts val="3200"/>
              <a:buChar char="•"/>
            </a:pPr>
            <a:r>
              <a:rPr lang="en-US" sz="2000" dirty="0"/>
              <a:t>GitHub</a:t>
            </a:r>
            <a:endParaRPr sz="2000" dirty="0"/>
          </a:p>
        </p:txBody>
      </p:sp>
      <p:sp>
        <p:nvSpPr>
          <p:cNvPr id="446" name="Google Shape;446;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Implementation[2/3]</a:t>
            </a:r>
            <a:endParaRPr/>
          </a:p>
        </p:txBody>
      </p:sp>
      <p:sp>
        <p:nvSpPr>
          <p:cNvPr id="452" name="Google Shape;452;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dirty="0"/>
              <a:t>Best Practices / Coding Standards:</a:t>
            </a:r>
            <a:endParaRPr dirty="0"/>
          </a:p>
          <a:p>
            <a:pPr marL="114300" lvl="0" indent="0" algn="just" rtl="0">
              <a:lnSpc>
                <a:spcPct val="100000"/>
              </a:lnSpc>
              <a:spcBef>
                <a:spcPts val="360"/>
              </a:spcBef>
              <a:spcAft>
                <a:spcPts val="0"/>
              </a:spcAft>
              <a:buSzPts val="1800"/>
              <a:buNone/>
            </a:pPr>
            <a:r>
              <a:rPr lang="en-US" sz="2000" b="1" dirty="0"/>
              <a:t>Modular Design: </a:t>
            </a:r>
            <a:r>
              <a:rPr lang="en-US" sz="2000" dirty="0"/>
              <a:t>Separate frontend, backend, and AI modules for clarity and scalability.</a:t>
            </a:r>
            <a:endParaRPr dirty="0"/>
          </a:p>
          <a:p>
            <a:pPr marL="114300" lvl="0" indent="0" algn="just" rtl="0">
              <a:lnSpc>
                <a:spcPct val="100000"/>
              </a:lnSpc>
              <a:spcBef>
                <a:spcPts val="360"/>
              </a:spcBef>
              <a:spcAft>
                <a:spcPts val="0"/>
              </a:spcAft>
              <a:buSzPts val="1800"/>
              <a:buNone/>
            </a:pPr>
            <a:r>
              <a:rPr lang="en-US" sz="2000" b="1" dirty="0"/>
              <a:t>RESTful APIs: </a:t>
            </a:r>
            <a:r>
              <a:rPr lang="en-US" sz="2000" dirty="0"/>
              <a:t>Standard HTTP methods and clear communication between frontend and backend.</a:t>
            </a:r>
            <a:endParaRPr dirty="0"/>
          </a:p>
          <a:p>
            <a:pPr marL="114300" lvl="0" indent="0" algn="just" rtl="0">
              <a:lnSpc>
                <a:spcPct val="100000"/>
              </a:lnSpc>
              <a:spcBef>
                <a:spcPts val="360"/>
              </a:spcBef>
              <a:spcAft>
                <a:spcPts val="0"/>
              </a:spcAft>
              <a:buSzPts val="1800"/>
              <a:buNone/>
            </a:pPr>
            <a:r>
              <a:rPr lang="en-US" sz="2000" b="1" dirty="0"/>
              <a:t>Secure Authentication: </a:t>
            </a:r>
            <a:r>
              <a:rPr lang="en-US" sz="2000" dirty="0"/>
              <a:t>Role-based login for Admin, Doctor, and Patient with encrypted credentials.</a:t>
            </a:r>
            <a:endParaRPr dirty="0"/>
          </a:p>
          <a:p>
            <a:pPr marL="114300" lvl="0" indent="0" algn="just" rtl="0">
              <a:lnSpc>
                <a:spcPct val="100000"/>
              </a:lnSpc>
              <a:spcBef>
                <a:spcPts val="360"/>
              </a:spcBef>
              <a:spcAft>
                <a:spcPts val="0"/>
              </a:spcAft>
              <a:buSzPts val="1800"/>
              <a:buNone/>
            </a:pPr>
            <a:r>
              <a:rPr lang="en-US" sz="2000" b="1" dirty="0"/>
              <a:t>Coding Standards: </a:t>
            </a:r>
            <a:r>
              <a:rPr lang="en-US" sz="2000" dirty="0"/>
              <a:t>Consistent naming, proper indentation, comments, and clean structure.</a:t>
            </a:r>
            <a:endParaRPr dirty="0"/>
          </a:p>
          <a:p>
            <a:pPr marL="114300" lvl="0" indent="0" algn="just" rtl="0">
              <a:lnSpc>
                <a:spcPct val="100000"/>
              </a:lnSpc>
              <a:spcBef>
                <a:spcPts val="360"/>
              </a:spcBef>
              <a:spcAft>
                <a:spcPts val="0"/>
              </a:spcAft>
              <a:buSzPts val="1800"/>
              <a:buNone/>
            </a:pPr>
            <a:r>
              <a:rPr lang="en-US" sz="2000" b="1" dirty="0"/>
              <a:t>Version Control: </a:t>
            </a:r>
            <a:r>
              <a:rPr lang="en-US" sz="2000" dirty="0"/>
              <a:t>GitHub for tracking changes, using branches for new features or fixes.</a:t>
            </a:r>
            <a:endParaRPr dirty="0"/>
          </a:p>
        </p:txBody>
      </p:sp>
      <p:sp>
        <p:nvSpPr>
          <p:cNvPr id="453" name="Google Shape;453;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Implementation[3/3]</a:t>
            </a:r>
            <a:endParaRPr/>
          </a:p>
        </p:txBody>
      </p:sp>
      <p:sp>
        <p:nvSpPr>
          <p:cNvPr id="459" name="Google Shape;459;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400" b="1">
                <a:solidFill>
                  <a:schemeClr val="dk1"/>
                </a:solidFill>
                <a:latin typeface="Calibri"/>
                <a:ea typeface="Calibri"/>
                <a:cs typeface="Calibri"/>
                <a:sym typeface="Calibri"/>
              </a:rPr>
              <a:t>Libraries / Components:</a:t>
            </a:r>
            <a:endParaRPr sz="2400" b="1">
              <a:solidFill>
                <a:schemeClr val="dk1"/>
              </a:solidFill>
              <a:latin typeface="Calibri"/>
              <a:ea typeface="Calibri"/>
              <a:cs typeface="Calibri"/>
              <a:sym typeface="Calibri"/>
            </a:endParaRPr>
          </a:p>
          <a:p>
            <a:pPr marL="114300" lvl="0" indent="0" algn="l" rtl="0">
              <a:lnSpc>
                <a:spcPct val="100000"/>
              </a:lnSpc>
              <a:spcBef>
                <a:spcPts val="360"/>
              </a:spcBef>
              <a:spcAft>
                <a:spcPts val="0"/>
              </a:spcAft>
              <a:buSzPts val="1800"/>
              <a:buNone/>
            </a:pPr>
            <a:endParaRPr sz="2000"/>
          </a:p>
        </p:txBody>
      </p:sp>
      <p:graphicFrame>
        <p:nvGraphicFramePr>
          <p:cNvPr id="460" name="Google Shape;460;p59"/>
          <p:cNvGraphicFramePr/>
          <p:nvPr/>
        </p:nvGraphicFramePr>
        <p:xfrm>
          <a:off x="457200" y="2111829"/>
          <a:ext cx="8229600" cy="3679375"/>
        </p:xfrm>
        <a:graphic>
          <a:graphicData uri="http://schemas.openxmlformats.org/drawingml/2006/table">
            <a:tbl>
              <a:tblPr firstRow="1" bandRow="1">
                <a:noFill/>
                <a:tableStyleId>{0C6CB3B4-0DDA-4562-AC50-6CF4862EF345}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679375">
                <a:tc>
                  <a:txBody>
                    <a:bodyPr/>
                    <a:lstStyle/>
                    <a:p>
                      <a:pPr marL="0" marR="0" lvl="0" indent="0" algn="l" rtl="0">
                        <a:lnSpc>
                          <a:spcPct val="100000"/>
                        </a:lnSpc>
                        <a:spcBef>
                          <a:spcPts val="0"/>
                        </a:spcBef>
                        <a:spcAft>
                          <a:spcPts val="0"/>
                        </a:spcAft>
                        <a:buNone/>
                      </a:pPr>
                      <a:r>
                        <a:rPr lang="en-US" sz="1800" u="none" strike="noStrike" cap="none"/>
                        <a:t>Axios</a:t>
                      </a:r>
                      <a:endParaRPr/>
                    </a:p>
                    <a:p>
                      <a:pPr marL="0" marR="0" lvl="0" indent="0" algn="l" rtl="0">
                        <a:lnSpc>
                          <a:spcPct val="100000"/>
                        </a:lnSpc>
                        <a:spcBef>
                          <a:spcPts val="0"/>
                        </a:spcBef>
                        <a:spcAft>
                          <a:spcPts val="0"/>
                        </a:spcAft>
                        <a:buNone/>
                      </a:pPr>
                      <a:r>
                        <a:rPr lang="en-US" sz="1800" u="none" strike="noStrike" cap="none"/>
                        <a:t>React Router</a:t>
                      </a:r>
                      <a:endParaRPr/>
                    </a:p>
                    <a:p>
                      <a:pPr marL="0" marR="0" lvl="0" indent="0" algn="l" rtl="0">
                        <a:lnSpc>
                          <a:spcPct val="100000"/>
                        </a:lnSpc>
                        <a:spcBef>
                          <a:spcPts val="0"/>
                        </a:spcBef>
                        <a:spcAft>
                          <a:spcPts val="0"/>
                        </a:spcAft>
                        <a:buNone/>
                      </a:pPr>
                      <a:r>
                        <a:rPr lang="en-US" sz="1800" u="none" strike="noStrike" cap="none"/>
                        <a:t>Toastify / React-Modal</a:t>
                      </a:r>
                      <a:endParaRPr/>
                    </a:p>
                    <a:p>
                      <a:pPr marL="0" marR="0" lvl="0" indent="0" algn="l" rtl="0">
                        <a:lnSpc>
                          <a:spcPct val="100000"/>
                        </a:lnSpc>
                        <a:spcBef>
                          <a:spcPts val="0"/>
                        </a:spcBef>
                        <a:spcAft>
                          <a:spcPts val="0"/>
                        </a:spcAft>
                        <a:buNone/>
                      </a:pPr>
                      <a:r>
                        <a:rPr lang="en-US" sz="1800" u="none" strike="noStrike" cap="none"/>
                        <a:t>Spring Security</a:t>
                      </a:r>
                      <a:endParaRPr/>
                    </a:p>
                    <a:p>
                      <a:pPr marL="0" marR="0" lvl="0" indent="0" algn="l" rtl="0">
                        <a:lnSpc>
                          <a:spcPct val="100000"/>
                        </a:lnSpc>
                        <a:spcBef>
                          <a:spcPts val="0"/>
                        </a:spcBef>
                        <a:spcAft>
                          <a:spcPts val="0"/>
                        </a:spcAft>
                        <a:buNone/>
                      </a:pPr>
                      <a:r>
                        <a:rPr lang="en-US" sz="1800" u="none" strike="noStrike" cap="none"/>
                        <a:t>Lombok</a:t>
                      </a:r>
                      <a:endParaRPr/>
                    </a:p>
                    <a:p>
                      <a:pPr marL="0" marR="0" lvl="0" indent="0" algn="l" rtl="0">
                        <a:lnSpc>
                          <a:spcPct val="100000"/>
                        </a:lnSpc>
                        <a:spcBef>
                          <a:spcPts val="0"/>
                        </a:spcBef>
                        <a:spcAft>
                          <a:spcPts val="0"/>
                        </a:spcAft>
                        <a:buNone/>
                      </a:pPr>
                      <a:r>
                        <a:rPr lang="en-US" sz="1800" u="none" strike="noStrike" cap="none"/>
                        <a:t>TensorFlow</a:t>
                      </a:r>
                      <a:endParaRPr/>
                    </a:p>
                    <a:p>
                      <a:pPr marL="0" marR="0" lvl="0" indent="0" algn="l" rtl="0">
                        <a:lnSpc>
                          <a:spcPct val="100000"/>
                        </a:lnSpc>
                        <a:spcBef>
                          <a:spcPts val="0"/>
                        </a:spcBef>
                        <a:spcAft>
                          <a:spcPts val="0"/>
                        </a:spcAft>
                        <a:buNone/>
                      </a:pPr>
                      <a:r>
                        <a:rPr lang="en-US" sz="1800" u="none" strike="noStrike" cap="none"/>
                        <a:t>Keras</a:t>
                      </a:r>
                      <a:endParaRPr sz="1800" u="none" strike="noStrike" cap="none"/>
                    </a:p>
                    <a:p>
                      <a:pPr marL="0" marR="0" lvl="0" indent="0" algn="l" rtl="0">
                        <a:lnSpc>
                          <a:spcPct val="100000"/>
                        </a:lnSpc>
                        <a:spcBef>
                          <a:spcPts val="0"/>
                        </a:spcBef>
                        <a:spcAft>
                          <a:spcPts val="0"/>
                        </a:spcAft>
                        <a:buNone/>
                      </a:pPr>
                      <a:r>
                        <a:rPr lang="en-US" sz="1800" u="none" strike="noStrike" cap="none"/>
                        <a:t>OpenCV</a:t>
                      </a:r>
                      <a:endParaRPr/>
                    </a:p>
                    <a:p>
                      <a:pPr marL="0" marR="0" lvl="0" indent="0" algn="l" rtl="0">
                        <a:lnSpc>
                          <a:spcPct val="100000"/>
                        </a:lnSpc>
                        <a:spcBef>
                          <a:spcPts val="0"/>
                        </a:spcBef>
                        <a:spcAft>
                          <a:spcPts val="0"/>
                        </a:spcAft>
                        <a:buNone/>
                      </a:pPr>
                      <a:r>
                        <a:rPr lang="en-US" sz="1800" u="none" strike="noStrike" cap="none"/>
                        <a:t>NumPy</a:t>
                      </a:r>
                      <a:endParaRPr/>
                    </a:p>
                    <a:p>
                      <a:pPr marL="0" marR="0" lvl="0" indent="0" algn="l" rtl="0">
                        <a:lnSpc>
                          <a:spcPct val="100000"/>
                        </a:lnSpc>
                        <a:spcBef>
                          <a:spcPts val="0"/>
                        </a:spcBef>
                        <a:spcAft>
                          <a:spcPts val="0"/>
                        </a:spcAft>
                        <a:buNone/>
                      </a:pPr>
                      <a:r>
                        <a:rPr lang="en-US" sz="1800" u="none" strike="noStrike" cap="none"/>
                        <a:t>Matplotlib</a:t>
                      </a:r>
                      <a:endParaRPr/>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bl>
          </a:graphicData>
        </a:graphic>
      </p:graphicFrame>
      <p:sp>
        <p:nvSpPr>
          <p:cNvPr id="461" name="Google Shape;461;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5">
          <a:extLst>
            <a:ext uri="{FF2B5EF4-FFF2-40B4-BE49-F238E27FC236}">
              <a16:creationId xmlns:a16="http://schemas.microsoft.com/office/drawing/2014/main" id="{CA5D7FD4-154C-63C0-24DD-987C572E17C3}"/>
            </a:ext>
          </a:extLst>
        </p:cNvPr>
        <p:cNvGrpSpPr/>
        <p:nvPr/>
      </p:nvGrpSpPr>
      <p:grpSpPr>
        <a:xfrm>
          <a:off x="0" y="0"/>
          <a:ext cx="0" cy="0"/>
          <a:chOff x="0" y="0"/>
          <a:chExt cx="0" cy="0"/>
        </a:xfrm>
      </p:grpSpPr>
      <p:sp>
        <p:nvSpPr>
          <p:cNvPr id="466" name="Google Shape;466;p60">
            <a:extLst>
              <a:ext uri="{FF2B5EF4-FFF2-40B4-BE49-F238E27FC236}">
                <a16:creationId xmlns:a16="http://schemas.microsoft.com/office/drawing/2014/main" id="{12C40902-0362-5366-A8CA-D9F1605FD7DE}"/>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sz="3900" dirty="0"/>
              <a:t>Experiments and Results Summary[1/3]</a:t>
            </a:r>
            <a:endParaRPr sz="3900" dirty="0"/>
          </a:p>
        </p:txBody>
      </p:sp>
      <p:sp>
        <p:nvSpPr>
          <p:cNvPr id="468" name="Google Shape;468;p60">
            <a:extLst>
              <a:ext uri="{FF2B5EF4-FFF2-40B4-BE49-F238E27FC236}">
                <a16:creationId xmlns:a16="http://schemas.microsoft.com/office/drawing/2014/main" id="{CCF36C6B-F66F-32E2-20DF-8230CA3A6FC2}"/>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45</a:t>
            </a:fld>
            <a:endParaRPr/>
          </a:p>
        </p:txBody>
      </p:sp>
      <p:graphicFrame>
        <p:nvGraphicFramePr>
          <p:cNvPr id="2" name="Content Placeholder 3">
            <a:extLst>
              <a:ext uri="{FF2B5EF4-FFF2-40B4-BE49-F238E27FC236}">
                <a16:creationId xmlns:a16="http://schemas.microsoft.com/office/drawing/2014/main" id="{FE4E7703-8138-DF45-6353-D3CFFBBAD729}"/>
              </a:ext>
            </a:extLst>
          </p:cNvPr>
          <p:cNvGraphicFramePr>
            <a:graphicFrameLocks/>
          </p:cNvGraphicFramePr>
          <p:nvPr>
            <p:extLst>
              <p:ext uri="{D42A27DB-BD31-4B8C-83A1-F6EECF244321}">
                <p14:modId xmlns:p14="http://schemas.microsoft.com/office/powerpoint/2010/main" val="2602896170"/>
              </p:ext>
            </p:extLst>
          </p:nvPr>
        </p:nvGraphicFramePr>
        <p:xfrm>
          <a:off x="404422" y="2456412"/>
          <a:ext cx="8335156" cy="2333299"/>
        </p:xfrm>
        <a:graphic>
          <a:graphicData uri="http://schemas.openxmlformats.org/drawingml/2006/table">
            <a:tbl>
              <a:tblPr firstRow="1" bandRow="1">
                <a:tableStyleId>{5C22544A-7EE6-4342-B048-85BDC9FD1C3A}</a:tableStyleId>
              </a:tblPr>
              <a:tblGrid>
                <a:gridCol w="2005183">
                  <a:extLst>
                    <a:ext uri="{9D8B030D-6E8A-4147-A177-3AD203B41FA5}">
                      <a16:colId xmlns:a16="http://schemas.microsoft.com/office/drawing/2014/main" val="2618991568"/>
                    </a:ext>
                  </a:extLst>
                </a:gridCol>
                <a:gridCol w="635761">
                  <a:extLst>
                    <a:ext uri="{9D8B030D-6E8A-4147-A177-3AD203B41FA5}">
                      <a16:colId xmlns:a16="http://schemas.microsoft.com/office/drawing/2014/main" val="2390498401"/>
                    </a:ext>
                  </a:extLst>
                </a:gridCol>
                <a:gridCol w="635762">
                  <a:extLst>
                    <a:ext uri="{9D8B030D-6E8A-4147-A177-3AD203B41FA5}">
                      <a16:colId xmlns:a16="http://schemas.microsoft.com/office/drawing/2014/main" val="3372164014"/>
                    </a:ext>
                  </a:extLst>
                </a:gridCol>
                <a:gridCol w="635762">
                  <a:extLst>
                    <a:ext uri="{9D8B030D-6E8A-4147-A177-3AD203B41FA5}">
                      <a16:colId xmlns:a16="http://schemas.microsoft.com/office/drawing/2014/main" val="3360147758"/>
                    </a:ext>
                  </a:extLst>
                </a:gridCol>
                <a:gridCol w="677224">
                  <a:extLst>
                    <a:ext uri="{9D8B030D-6E8A-4147-A177-3AD203B41FA5}">
                      <a16:colId xmlns:a16="http://schemas.microsoft.com/office/drawing/2014/main" val="3886451824"/>
                    </a:ext>
                  </a:extLst>
                </a:gridCol>
                <a:gridCol w="1326806">
                  <a:extLst>
                    <a:ext uri="{9D8B030D-6E8A-4147-A177-3AD203B41FA5}">
                      <a16:colId xmlns:a16="http://schemas.microsoft.com/office/drawing/2014/main" val="3967103220"/>
                    </a:ext>
                  </a:extLst>
                </a:gridCol>
                <a:gridCol w="1091851">
                  <a:extLst>
                    <a:ext uri="{9D8B030D-6E8A-4147-A177-3AD203B41FA5}">
                      <a16:colId xmlns:a16="http://schemas.microsoft.com/office/drawing/2014/main" val="4208624239"/>
                    </a:ext>
                  </a:extLst>
                </a:gridCol>
                <a:gridCol w="1326807">
                  <a:extLst>
                    <a:ext uri="{9D8B030D-6E8A-4147-A177-3AD203B41FA5}">
                      <a16:colId xmlns:a16="http://schemas.microsoft.com/office/drawing/2014/main" val="1554095720"/>
                    </a:ext>
                  </a:extLst>
                </a:gridCol>
              </a:tblGrid>
              <a:tr h="573007">
                <a:tc>
                  <a:txBody>
                    <a:bodyPr/>
                    <a:lstStyle/>
                    <a:p>
                      <a:pPr algn="ctr"/>
                      <a:r>
                        <a:rPr lang="en-US" sz="1400" dirty="0"/>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FP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Precision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Recall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F1 Score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8774511"/>
                  </a:ext>
                </a:extLst>
              </a:tr>
              <a:tr h="440073">
                <a:tc>
                  <a:txBody>
                    <a:bodyPr/>
                    <a:lstStyle/>
                    <a:p>
                      <a:pPr algn="ctr"/>
                      <a:r>
                        <a:rPr lang="en-US" sz="1400" b="1" dirty="0"/>
                        <a:t>Glioma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299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0.9967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0.9983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7325020"/>
                  </a:ext>
                </a:extLst>
              </a:tr>
              <a:tr h="440073">
                <a:tc>
                  <a:txBody>
                    <a:bodyPr/>
                    <a:lstStyle/>
                    <a:p>
                      <a:pPr algn="ctr"/>
                      <a:r>
                        <a:rPr lang="en-US" sz="1400" b="1" dirty="0"/>
                        <a:t>Meningioma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306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1004</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0.9935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0.9967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1238097"/>
                  </a:ext>
                </a:extLst>
              </a:tr>
              <a:tr h="440073">
                <a:tc>
                  <a:txBody>
                    <a:bodyPr/>
                    <a:lstStyle/>
                    <a:p>
                      <a:pPr algn="ctr"/>
                      <a:r>
                        <a:rPr lang="en-US" sz="1400" b="1" dirty="0"/>
                        <a:t>No tumor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405</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906</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001775"/>
                  </a:ext>
                </a:extLst>
              </a:tr>
              <a:tr h="440073">
                <a:tc>
                  <a:txBody>
                    <a:bodyPr/>
                    <a:lstStyle/>
                    <a:p>
                      <a:pPr algn="ctr"/>
                      <a:r>
                        <a:rPr lang="en-US" sz="1400" b="1" dirty="0"/>
                        <a:t>pituitary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299</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dirty="0">
                          <a:effectLst/>
                          <a:latin typeface="Times New Roman" panose="02020603050405020304" pitchFamily="18" charset="0"/>
                          <a:ea typeface="Times New Roman" panose="02020603050405020304" pitchFamily="18" charset="0"/>
                        </a:rPr>
                        <a:t>1011</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1.0000</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a:effectLst/>
                          <a:latin typeface="Times New Roman" panose="02020603050405020304" pitchFamily="18" charset="0"/>
                          <a:ea typeface="Times New Roman" panose="02020603050405020304" pitchFamily="18" charset="0"/>
                        </a:rPr>
                        <a:t>0.9967</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buNone/>
                      </a:pPr>
                      <a:r>
                        <a:rPr lang="en-US" sz="1400" dirty="0">
                          <a:effectLst/>
                          <a:latin typeface="Times New Roman" panose="02020603050405020304" pitchFamily="18" charset="0"/>
                          <a:ea typeface="Times New Roman" panose="02020603050405020304" pitchFamily="18" charset="0"/>
                        </a:rPr>
                        <a:t>0.9983</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410642"/>
                  </a:ext>
                </a:extLst>
              </a:tr>
            </a:tbl>
          </a:graphicData>
        </a:graphic>
      </p:graphicFrame>
    </p:spTree>
    <p:extLst>
      <p:ext uri="{BB962C8B-B14F-4D97-AF65-F5344CB8AC3E}">
        <p14:creationId xmlns:p14="http://schemas.microsoft.com/office/powerpoint/2010/main" val="1423829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sz="3900" dirty="0"/>
              <a:t>Experiments and Results Summary[2/3]</a:t>
            </a:r>
            <a:endParaRPr sz="3900" dirty="0"/>
          </a:p>
        </p:txBody>
      </p:sp>
      <p:sp>
        <p:nvSpPr>
          <p:cNvPr id="468" name="Google Shape;468;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46</a:t>
            </a:fld>
            <a:endParaRPr/>
          </a:p>
        </p:txBody>
      </p:sp>
      <p:pic>
        <p:nvPicPr>
          <p:cNvPr id="4" name="Picture 3">
            <a:extLst>
              <a:ext uri="{FF2B5EF4-FFF2-40B4-BE49-F238E27FC236}">
                <a16:creationId xmlns:a16="http://schemas.microsoft.com/office/drawing/2014/main" id="{108DF14B-EA2E-6B25-61FF-84582E44EBEC}"/>
              </a:ext>
            </a:extLst>
          </p:cNvPr>
          <p:cNvPicPr>
            <a:picLocks noChangeAspect="1"/>
          </p:cNvPicPr>
          <p:nvPr/>
        </p:nvPicPr>
        <p:blipFill>
          <a:blip r:embed="rId3"/>
          <a:stretch>
            <a:fillRect/>
          </a:stretch>
        </p:blipFill>
        <p:spPr>
          <a:xfrm>
            <a:off x="1989092" y="1288468"/>
            <a:ext cx="5165815" cy="4281063"/>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F10B7-CC54-DCF5-A64D-E1FE22CA5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B29071-2D33-1EF0-96A3-912CB5C19F41}"/>
              </a:ext>
            </a:extLst>
          </p:cNvPr>
          <p:cNvSpPr>
            <a:spLocks noGrp="1"/>
          </p:cNvSpPr>
          <p:nvPr>
            <p:ph type="title"/>
          </p:nvPr>
        </p:nvSpPr>
        <p:spPr/>
        <p:txBody>
          <a:bodyPr/>
          <a:lstStyle/>
          <a:p>
            <a:r>
              <a:rPr lang="en-US" sz="3900" dirty="0"/>
              <a:t>Experiments and Results Summary[2/3]</a:t>
            </a:r>
          </a:p>
        </p:txBody>
      </p:sp>
      <p:sp>
        <p:nvSpPr>
          <p:cNvPr id="4" name="Slide Number Placeholder 3">
            <a:extLst>
              <a:ext uri="{FF2B5EF4-FFF2-40B4-BE49-F238E27FC236}">
                <a16:creationId xmlns:a16="http://schemas.microsoft.com/office/drawing/2014/main" id="{B679FFEC-0F90-C550-1581-96D8D5B843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pic>
        <p:nvPicPr>
          <p:cNvPr id="6" name="Picture 5">
            <a:extLst>
              <a:ext uri="{FF2B5EF4-FFF2-40B4-BE49-F238E27FC236}">
                <a16:creationId xmlns:a16="http://schemas.microsoft.com/office/drawing/2014/main" id="{C3EFDA3F-6469-D1BC-B896-21B0F0D3C9E7}"/>
              </a:ext>
            </a:extLst>
          </p:cNvPr>
          <p:cNvPicPr>
            <a:picLocks noChangeAspect="1"/>
          </p:cNvPicPr>
          <p:nvPr/>
        </p:nvPicPr>
        <p:blipFill>
          <a:blip r:embed="rId2"/>
          <a:stretch>
            <a:fillRect/>
          </a:stretch>
        </p:blipFill>
        <p:spPr>
          <a:xfrm>
            <a:off x="292509" y="1971409"/>
            <a:ext cx="8558981" cy="3435201"/>
          </a:xfrm>
          <a:prstGeom prst="rect">
            <a:avLst/>
          </a:prstGeom>
        </p:spPr>
      </p:pic>
    </p:spTree>
    <p:extLst>
      <p:ext uri="{BB962C8B-B14F-4D97-AF65-F5344CB8AC3E}">
        <p14:creationId xmlns:p14="http://schemas.microsoft.com/office/powerpoint/2010/main" val="4221883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475" name="Google Shape;475;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Endeavour</a:t>
            </a:r>
            <a:endParaRPr/>
          </a:p>
        </p:txBody>
      </p:sp>
      <p:sp>
        <p:nvSpPr>
          <p:cNvPr id="488" name="Google Shape;488;p6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endParaRPr/>
          </a:p>
        </p:txBody>
      </p:sp>
      <p:pic>
        <p:nvPicPr>
          <p:cNvPr id="489" name="Google Shape;489;p63" descr="Close"/>
          <p:cNvPicPr preferRelativeResize="0"/>
          <p:nvPr/>
        </p:nvPicPr>
        <p:blipFill rotWithShape="1">
          <a:blip r:embed="rId3">
            <a:alphaModFix/>
          </a:blip>
          <a:srcRect/>
          <a:stretch/>
        </p:blipFill>
        <p:spPr>
          <a:xfrm>
            <a:off x="7975025" y="2395299"/>
            <a:ext cx="216009" cy="216009"/>
          </a:xfrm>
          <a:prstGeom prst="rect">
            <a:avLst/>
          </a:prstGeom>
          <a:noFill/>
          <a:ln>
            <a:noFill/>
          </a:ln>
        </p:spPr>
      </p:pic>
      <p:pic>
        <p:nvPicPr>
          <p:cNvPr id="490" name="Google Shape;490;p63" descr="Close"/>
          <p:cNvPicPr preferRelativeResize="0"/>
          <p:nvPr/>
        </p:nvPicPr>
        <p:blipFill rotWithShape="1">
          <a:blip r:embed="rId3">
            <a:alphaModFix/>
          </a:blip>
          <a:srcRect/>
          <a:stretch/>
        </p:blipFill>
        <p:spPr>
          <a:xfrm>
            <a:off x="7975025" y="3029904"/>
            <a:ext cx="216009" cy="216009"/>
          </a:xfrm>
          <a:prstGeom prst="rect">
            <a:avLst/>
          </a:prstGeom>
          <a:noFill/>
          <a:ln>
            <a:noFill/>
          </a:ln>
        </p:spPr>
      </p:pic>
      <p:graphicFrame>
        <p:nvGraphicFramePr>
          <p:cNvPr id="491" name="Google Shape;491;p63"/>
          <p:cNvGraphicFramePr/>
          <p:nvPr/>
        </p:nvGraphicFramePr>
        <p:xfrm>
          <a:off x="457199" y="1600200"/>
          <a:ext cx="8229600" cy="4280375"/>
        </p:xfrm>
        <a:graphic>
          <a:graphicData uri="http://schemas.openxmlformats.org/drawingml/2006/table">
            <a:tbl>
              <a:tblPr firstRow="1" bandRow="1">
                <a:noFill/>
                <a:tableStyleId>{318CBF85-50F1-4007-9E23-D7793011C156}</a:tableStyleId>
              </a:tblPr>
              <a:tblGrid>
                <a:gridCol w="1371600">
                  <a:extLst>
                    <a:ext uri="{9D8B030D-6E8A-4147-A177-3AD203B41FA5}">
                      <a16:colId xmlns:a16="http://schemas.microsoft.com/office/drawing/2014/main" val="20000"/>
                    </a:ext>
                  </a:extLst>
                </a:gridCol>
                <a:gridCol w="2917375">
                  <a:extLst>
                    <a:ext uri="{9D8B030D-6E8A-4147-A177-3AD203B41FA5}">
                      <a16:colId xmlns:a16="http://schemas.microsoft.com/office/drawing/2014/main" val="20001"/>
                    </a:ext>
                  </a:extLst>
                </a:gridCol>
                <a:gridCol w="1883225">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282025">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Number</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Roles</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Sibt E Hassan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Waleed Khalid</a:t>
                      </a:r>
                      <a:endParaRPr/>
                    </a:p>
                  </a:txBody>
                  <a:tcPr marL="91450" marR="91450" marT="45725" marB="45725" anchor="ctr"/>
                </a:tc>
                <a:extLst>
                  <a:ext uri="{0D108BD9-81ED-4DB2-BD59-A6C34878D82A}">
                    <a16:rowId xmlns:a16="http://schemas.microsoft.com/office/drawing/2014/main" val="10000"/>
                  </a:ext>
                </a:extLst>
              </a:tr>
              <a:tr h="80175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1</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solidFill>
                            <a:schemeClr val="dk1"/>
                          </a:solidFill>
                          <a:latin typeface="Times New Roman"/>
                          <a:ea typeface="Times New Roman"/>
                          <a:cs typeface="Times New Roman"/>
                          <a:sym typeface="Times New Roman"/>
                        </a:rPr>
                        <a:t>Data collection and preprocessing</a:t>
                      </a:r>
                      <a:endParaRPr sz="200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1"/>
                  </a:ext>
                </a:extLst>
              </a:tr>
              <a:tr h="498975">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2</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Front-end development</a:t>
                      </a:r>
                      <a:endParaRPr sz="20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2"/>
                  </a:ext>
                </a:extLst>
              </a:tr>
              <a:tr h="49920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3</a:t>
                      </a:r>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latin typeface="Times New Roman"/>
                          <a:ea typeface="Times New Roman"/>
                          <a:cs typeface="Times New Roman"/>
                          <a:sym typeface="Times New Roman"/>
                        </a:rPr>
                        <a:t>Back-end Development</a:t>
                      </a:r>
                      <a:endParaRPr sz="20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3"/>
                  </a:ext>
                </a:extLst>
              </a:tr>
              <a:tr h="49920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4</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Model Development</a:t>
                      </a:r>
                      <a:endParaRPr sz="2000" b="0" i="0" u="none" strike="noStrike" cap="none">
                        <a:solidFill>
                          <a:schemeClr val="dk1"/>
                        </a:solidFill>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35910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5</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Model Evaluation</a:t>
                      </a:r>
                      <a:endParaRPr sz="2000" b="0" i="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5"/>
                  </a:ext>
                </a:extLst>
              </a:tr>
              <a:tr h="359100">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6</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Model integration</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6"/>
                  </a:ext>
                </a:extLst>
              </a:tr>
              <a:tr h="282025">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7</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Testing and Debugging</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7"/>
                  </a:ext>
                </a:extLst>
              </a:tr>
              <a:tr h="282025">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8</a:t>
                      </a:r>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2000" u="none" strike="noStrike" cap="none">
                          <a:latin typeface="Times New Roman"/>
                          <a:ea typeface="Times New Roman"/>
                          <a:cs typeface="Times New Roman"/>
                          <a:sym typeface="Times New Roman"/>
                        </a:rPr>
                        <a:t>Documentation</a:t>
                      </a:r>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B050"/>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t>
                      </a:r>
                      <a:endParaRPr sz="1800" u="none" strike="noStrike" cap="none">
                        <a:solidFill>
                          <a:srgbClr val="00B050"/>
                        </a:solidFill>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8"/>
                  </a:ext>
                </a:extLst>
              </a:tr>
            </a:tbl>
          </a:graphicData>
        </a:graphic>
      </p:graphicFrame>
      <p:sp>
        <p:nvSpPr>
          <p:cNvPr id="492" name="Google Shape;492;p63"/>
          <p:cNvSpPr/>
          <p:nvPr/>
        </p:nvSpPr>
        <p:spPr>
          <a:xfrm>
            <a:off x="990600" y="1240971"/>
            <a:ext cx="2481943" cy="359229"/>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Table -</a:t>
            </a:r>
            <a:endParaRPr/>
          </a:p>
        </p:txBody>
      </p:sp>
      <p:sp>
        <p:nvSpPr>
          <p:cNvPr id="493" name="Google Shape;493;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 [1/4]</a:t>
            </a:r>
            <a:endParaRPr/>
          </a:p>
        </p:txBody>
      </p:sp>
      <p:sp>
        <p:nvSpPr>
          <p:cNvPr id="114" name="Google Shape;114;p17"/>
          <p:cNvSpPr txBox="1">
            <a:spLocks noGrp="1"/>
          </p:cNvSpPr>
          <p:nvPr>
            <p:ph type="body" idx="1"/>
          </p:nvPr>
        </p:nvSpPr>
        <p:spPr>
          <a:xfrm>
            <a:off x="457200" y="1262744"/>
            <a:ext cx="8229600" cy="4863420"/>
          </a:xfrm>
          <a:prstGeom prst="rect">
            <a:avLst/>
          </a:prstGeom>
          <a:noFill/>
          <a:ln>
            <a:noFill/>
          </a:ln>
        </p:spPr>
        <p:txBody>
          <a:bodyPr spcFirstLastPara="1" wrap="square" lIns="91425" tIns="45700" rIns="91425" bIns="45700" anchor="t" anchorCtr="0">
            <a:noAutofit/>
          </a:bodyPr>
          <a:lstStyle/>
          <a:p>
            <a:pPr marL="660400" lvl="0" indent="-457200" algn="just" rtl="0">
              <a:lnSpc>
                <a:spcPct val="100000"/>
              </a:lnSpc>
              <a:spcBef>
                <a:spcPts val="0"/>
              </a:spcBef>
              <a:spcAft>
                <a:spcPts val="0"/>
              </a:spcAft>
              <a:buSzPts val="3200"/>
              <a:buChar char="•"/>
            </a:pPr>
            <a:r>
              <a:rPr lang="en-US" sz="1900" dirty="0"/>
              <a:t>Brain tumors are abnormal and potentially life-threatening cell growths in the brain or central nervous system.</a:t>
            </a:r>
            <a:endParaRPr dirty="0"/>
          </a:p>
          <a:p>
            <a:pPr marL="660400" lvl="0" indent="-457200" algn="just" rtl="0">
              <a:lnSpc>
                <a:spcPct val="100000"/>
              </a:lnSpc>
              <a:spcBef>
                <a:spcPts val="0"/>
              </a:spcBef>
              <a:spcAft>
                <a:spcPts val="0"/>
              </a:spcAft>
              <a:buSzPts val="3200"/>
              <a:buChar char="•"/>
            </a:pPr>
            <a:r>
              <a:rPr lang="en-US" sz="1900" dirty="0"/>
              <a:t>MRI is the most effective imaging method for brain tumor detection.</a:t>
            </a:r>
            <a:endParaRPr dirty="0"/>
          </a:p>
          <a:p>
            <a:pPr marL="660400" lvl="0" indent="-457200" algn="just" rtl="0">
              <a:lnSpc>
                <a:spcPct val="100000"/>
              </a:lnSpc>
              <a:spcBef>
                <a:spcPts val="0"/>
              </a:spcBef>
              <a:spcAft>
                <a:spcPts val="0"/>
              </a:spcAft>
              <a:buSzPts val="3200"/>
              <a:buChar char="•"/>
            </a:pPr>
            <a:r>
              <a:rPr lang="en-US" sz="1900" dirty="0"/>
              <a:t>Brain tumors make up 1.6% of global cancers with over 321,000 cases </a:t>
            </a:r>
            <a:r>
              <a:rPr lang="en-US" sz="1900" dirty="0">
                <a:hlinkClick r:id="rId3"/>
              </a:rPr>
              <a:t>(WHO)</a:t>
            </a:r>
            <a:endParaRPr dirty="0"/>
          </a:p>
          <a:p>
            <a:pPr marL="660400" lvl="0" indent="-457200" algn="just" rtl="0">
              <a:lnSpc>
                <a:spcPct val="100000"/>
              </a:lnSpc>
              <a:spcBef>
                <a:spcPts val="0"/>
              </a:spcBef>
              <a:spcAft>
                <a:spcPts val="0"/>
              </a:spcAft>
              <a:buSzPts val="3200"/>
              <a:buChar char="•"/>
            </a:pPr>
            <a:r>
              <a:rPr lang="en-US" sz="1900" dirty="0"/>
              <a:t>Common types include Glioma, Meningioma, Pituitary tumors.</a:t>
            </a:r>
            <a:endParaRPr dirty="0"/>
          </a:p>
          <a:p>
            <a:pPr marL="203200" lvl="0" indent="0" algn="just" rtl="0">
              <a:lnSpc>
                <a:spcPct val="100000"/>
              </a:lnSpc>
              <a:spcBef>
                <a:spcPts val="0"/>
              </a:spcBef>
              <a:spcAft>
                <a:spcPts val="0"/>
              </a:spcAft>
              <a:buSzPts val="3200"/>
              <a:buNone/>
            </a:pPr>
            <a:endParaRPr sz="1900" dirty="0"/>
          </a:p>
        </p:txBody>
      </p:sp>
      <p:pic>
        <p:nvPicPr>
          <p:cNvPr id="115" name="Google Shape;115;p17" descr="a) Original MRI brain tumor image (b) Colored MRI image | Download  Scientific Diagram"/>
          <p:cNvPicPr preferRelativeResize="0"/>
          <p:nvPr/>
        </p:nvPicPr>
        <p:blipFill rotWithShape="1">
          <a:blip r:embed="rId4">
            <a:alphaModFix/>
          </a:blip>
          <a:srcRect/>
          <a:stretch/>
        </p:blipFill>
        <p:spPr>
          <a:xfrm>
            <a:off x="2616893" y="3593983"/>
            <a:ext cx="1441664" cy="1865090"/>
          </a:xfrm>
          <a:prstGeom prst="rect">
            <a:avLst/>
          </a:prstGeom>
          <a:noFill/>
          <a:ln>
            <a:noFill/>
          </a:ln>
        </p:spPr>
      </p:pic>
      <p:pic>
        <p:nvPicPr>
          <p:cNvPr id="116" name="Google Shape;116;p17" descr="Classification of brain tumours in MR images using deep spatiospatial  models | Scientific Reports"/>
          <p:cNvPicPr preferRelativeResize="0"/>
          <p:nvPr/>
        </p:nvPicPr>
        <p:blipFill rotWithShape="1">
          <a:blip r:embed="rId5">
            <a:alphaModFix/>
          </a:blip>
          <a:srcRect/>
          <a:stretch/>
        </p:blipFill>
        <p:spPr>
          <a:xfrm>
            <a:off x="4058557" y="3593983"/>
            <a:ext cx="3443629" cy="1865090"/>
          </a:xfrm>
          <a:prstGeom prst="rect">
            <a:avLst/>
          </a:prstGeom>
          <a:noFill/>
          <a:ln>
            <a:noFill/>
          </a:ln>
        </p:spPr>
      </p:pic>
      <p:sp>
        <p:nvSpPr>
          <p:cNvPr id="117" name="Google Shape;117;p17"/>
          <p:cNvSpPr/>
          <p:nvPr/>
        </p:nvSpPr>
        <p:spPr>
          <a:xfrm>
            <a:off x="3674532" y="5516488"/>
            <a:ext cx="2167467" cy="223912"/>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Figure 1</a:t>
            </a:r>
            <a:endParaRPr/>
          </a:p>
        </p:txBody>
      </p:sp>
      <p:sp>
        <p:nvSpPr>
          <p:cNvPr id="118" name="Google Shape;11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500" name="Google Shape;500;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506" name="Google Shape;506;p6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1</a:t>
            </a:r>
            <a:endParaRPr/>
          </a:p>
          <a:p>
            <a:pPr marL="742950" lvl="1" indent="-285750" algn="l" rtl="0">
              <a:lnSpc>
                <a:spcPct val="100000"/>
              </a:lnSpc>
              <a:spcBef>
                <a:spcPts val="400"/>
              </a:spcBef>
              <a:spcAft>
                <a:spcPts val="0"/>
              </a:spcAft>
              <a:buClr>
                <a:schemeClr val="dk1"/>
              </a:buClr>
              <a:buSzPts val="2000"/>
              <a:buChar char="–"/>
            </a:pPr>
            <a:r>
              <a:rPr lang="en-US" sz="2000" strike="sngStrike"/>
              <a:t>Sub Deliverable 1 of 1</a:t>
            </a:r>
            <a:endParaRPr/>
          </a:p>
          <a:p>
            <a:pPr marL="742950" lvl="1" indent="-285750" algn="l" rtl="0">
              <a:lnSpc>
                <a:spcPct val="100000"/>
              </a:lnSpc>
              <a:spcBef>
                <a:spcPts val="400"/>
              </a:spcBef>
              <a:spcAft>
                <a:spcPts val="0"/>
              </a:spcAft>
              <a:buClr>
                <a:schemeClr val="dk1"/>
              </a:buClr>
              <a:buSzPts val="2000"/>
              <a:buChar char="–"/>
            </a:pPr>
            <a:r>
              <a:rPr lang="en-US" sz="2000"/>
              <a:t>Sub Deliverable 2 of 1</a:t>
            </a:r>
            <a:endParaRPr/>
          </a:p>
          <a:p>
            <a:pPr marL="742950" lvl="1" indent="-285750" algn="l" rtl="0">
              <a:lnSpc>
                <a:spcPct val="100000"/>
              </a:lnSpc>
              <a:spcBef>
                <a:spcPts val="400"/>
              </a:spcBef>
              <a:spcAft>
                <a:spcPts val="0"/>
              </a:spcAft>
              <a:buClr>
                <a:schemeClr val="dk1"/>
              </a:buClr>
              <a:buSzPts val="2000"/>
              <a:buChar char="–"/>
            </a:pPr>
            <a:r>
              <a:rPr lang="en-US" sz="2000"/>
              <a:t>Sub Deliverable 3 of 1</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2</a:t>
            </a:r>
            <a:endParaRPr/>
          </a:p>
          <a:p>
            <a:pPr marL="742950" lvl="1" indent="-285750" algn="l" rtl="0">
              <a:lnSpc>
                <a:spcPct val="100000"/>
              </a:lnSpc>
              <a:spcBef>
                <a:spcPts val="400"/>
              </a:spcBef>
              <a:spcAft>
                <a:spcPts val="0"/>
              </a:spcAft>
              <a:buClr>
                <a:schemeClr val="dk1"/>
              </a:buClr>
              <a:buSzPts val="2000"/>
              <a:buChar char="–"/>
            </a:pPr>
            <a:r>
              <a:rPr lang="en-US" sz="2000"/>
              <a:t>Sub Deliverable 1 of 2</a:t>
            </a:r>
            <a:endParaRPr/>
          </a:p>
          <a:p>
            <a:pPr marL="742950" lvl="1" indent="-285750" algn="l" rtl="0">
              <a:lnSpc>
                <a:spcPct val="100000"/>
              </a:lnSpc>
              <a:spcBef>
                <a:spcPts val="400"/>
              </a:spcBef>
              <a:spcAft>
                <a:spcPts val="0"/>
              </a:spcAft>
              <a:buClr>
                <a:schemeClr val="dk1"/>
              </a:buClr>
              <a:buSzPts val="2000"/>
              <a:buChar char="–"/>
            </a:pPr>
            <a:r>
              <a:rPr lang="en-US" sz="2000"/>
              <a:t>Sub Deliverable 2 of 2</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165100" algn="l" rtl="0">
              <a:lnSpc>
                <a:spcPct val="100000"/>
              </a:lnSpc>
              <a:spcBef>
                <a:spcPts val="560"/>
              </a:spcBef>
              <a:spcAft>
                <a:spcPts val="0"/>
              </a:spcAft>
              <a:buClr>
                <a:schemeClr val="dk1"/>
              </a:buClr>
              <a:buSzPts val="2800"/>
              <a:buNone/>
            </a:pPr>
            <a:endParaRPr/>
          </a:p>
        </p:txBody>
      </p:sp>
      <p:sp>
        <p:nvSpPr>
          <p:cNvPr id="507" name="Google Shape;507;p6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3</a:t>
            </a:r>
            <a:endParaRPr/>
          </a:p>
          <a:p>
            <a:pPr marL="742950" lvl="1" indent="-285750" algn="l" rtl="0">
              <a:lnSpc>
                <a:spcPct val="100000"/>
              </a:lnSpc>
              <a:spcBef>
                <a:spcPts val="400"/>
              </a:spcBef>
              <a:spcAft>
                <a:spcPts val="0"/>
              </a:spcAft>
              <a:buClr>
                <a:schemeClr val="dk1"/>
              </a:buClr>
              <a:buSzPts val="2000"/>
              <a:buChar char="–"/>
            </a:pPr>
            <a:r>
              <a:rPr lang="en-US" sz="2000"/>
              <a:t>Sub Deliverable 1 of 3</a:t>
            </a:r>
            <a:endParaRPr/>
          </a:p>
          <a:p>
            <a:pPr marL="742950" lvl="1" indent="-285750" algn="l" rtl="0">
              <a:lnSpc>
                <a:spcPct val="100000"/>
              </a:lnSpc>
              <a:spcBef>
                <a:spcPts val="400"/>
              </a:spcBef>
              <a:spcAft>
                <a:spcPts val="0"/>
              </a:spcAft>
              <a:buClr>
                <a:schemeClr val="dk1"/>
              </a:buClr>
              <a:buSzPts val="2000"/>
              <a:buChar char="–"/>
            </a:pPr>
            <a:r>
              <a:rPr lang="en-US" sz="2000"/>
              <a:t>Sub Deliverable 2 of 3</a:t>
            </a:r>
            <a:endParaRPr/>
          </a:p>
          <a:p>
            <a:pPr marL="742950" lvl="1" indent="-285750" algn="l" rtl="0">
              <a:lnSpc>
                <a:spcPct val="100000"/>
              </a:lnSpc>
              <a:spcBef>
                <a:spcPts val="400"/>
              </a:spcBef>
              <a:spcAft>
                <a:spcPts val="0"/>
              </a:spcAft>
              <a:buClr>
                <a:schemeClr val="dk1"/>
              </a:buClr>
              <a:buSzPts val="2000"/>
              <a:buChar char="–"/>
            </a:pPr>
            <a:r>
              <a:rPr lang="en-US" sz="2000"/>
              <a:t>Sub Deliverable 3 of 3</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4</a:t>
            </a:r>
            <a:endParaRPr/>
          </a:p>
          <a:p>
            <a:pPr marL="342900" lvl="0" indent="-342900" algn="l" rtl="0">
              <a:lnSpc>
                <a:spcPct val="100000"/>
              </a:lnSpc>
              <a:spcBef>
                <a:spcPts val="480"/>
              </a:spcBef>
              <a:spcAft>
                <a:spcPts val="0"/>
              </a:spcAft>
              <a:buClr>
                <a:schemeClr val="dk1"/>
              </a:buClr>
              <a:buSzPts val="2400"/>
              <a:buChar char="•"/>
            </a:pPr>
            <a:r>
              <a:rPr lang="en-US" sz="2400"/>
              <a:t>. . .</a:t>
            </a:r>
            <a:endParaRPr/>
          </a:p>
        </p:txBody>
      </p:sp>
      <p:sp>
        <p:nvSpPr>
          <p:cNvPr id="508" name="Google Shape;508;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 [1/1]</a:t>
            </a:r>
            <a:br>
              <a:rPr lang="en-US"/>
            </a:br>
            <a:r>
              <a:rPr lang="en-US" sz="1400"/>
              <a:t>(List of all Deliverables / Strikethrough Completed Deliverables)</a:t>
            </a:r>
            <a:endParaRPr/>
          </a:p>
        </p:txBody>
      </p:sp>
      <p:sp>
        <p:nvSpPr>
          <p:cNvPr id="514" name="Google Shape;514;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b="1"/>
              <a:t>Front End Development</a:t>
            </a:r>
            <a:endParaRPr b="1"/>
          </a:p>
          <a:p>
            <a:pPr marL="742950" lvl="1" indent="-285750" algn="l" rtl="0">
              <a:lnSpc>
                <a:spcPct val="100000"/>
              </a:lnSpc>
              <a:spcBef>
                <a:spcPts val="400"/>
              </a:spcBef>
              <a:spcAft>
                <a:spcPts val="0"/>
              </a:spcAft>
              <a:buClr>
                <a:schemeClr val="dk1"/>
              </a:buClr>
              <a:buSzPts val="2000"/>
              <a:buChar char="–"/>
            </a:pPr>
            <a:r>
              <a:rPr lang="en-US" sz="2000" strike="sngStrike"/>
              <a:t>UI/UX Design</a:t>
            </a:r>
            <a:endParaRPr/>
          </a:p>
          <a:p>
            <a:pPr marL="742950" lvl="1" indent="-285750" algn="l" rtl="0">
              <a:lnSpc>
                <a:spcPct val="100000"/>
              </a:lnSpc>
              <a:spcBef>
                <a:spcPts val="400"/>
              </a:spcBef>
              <a:spcAft>
                <a:spcPts val="0"/>
              </a:spcAft>
              <a:buSzPts val="2000"/>
              <a:buChar char="–"/>
            </a:pPr>
            <a:r>
              <a:rPr lang="en-US" strike="sngStrike"/>
              <a:t>Web pages</a:t>
            </a:r>
            <a:endParaRPr/>
          </a:p>
          <a:p>
            <a:pPr marL="742950" lvl="1" indent="-285750" algn="l" rtl="0">
              <a:lnSpc>
                <a:spcPct val="100000"/>
              </a:lnSpc>
              <a:spcBef>
                <a:spcPts val="400"/>
              </a:spcBef>
              <a:spcAft>
                <a:spcPts val="0"/>
              </a:spcAft>
              <a:buSzPts val="2000"/>
              <a:buChar char="–"/>
            </a:pPr>
            <a:r>
              <a:rPr lang="en-US" strike="sngStrike"/>
              <a:t>Implementation</a:t>
            </a:r>
            <a:endParaRPr/>
          </a:p>
          <a:p>
            <a:pPr marL="342900" lvl="0" indent="-342900" algn="l" rtl="0">
              <a:lnSpc>
                <a:spcPct val="100000"/>
              </a:lnSpc>
              <a:spcBef>
                <a:spcPts val="480"/>
              </a:spcBef>
              <a:spcAft>
                <a:spcPts val="0"/>
              </a:spcAft>
              <a:buClr>
                <a:schemeClr val="dk1"/>
              </a:buClr>
              <a:buSzPts val="2400"/>
              <a:buChar char="•"/>
            </a:pPr>
            <a:r>
              <a:rPr lang="en-US" sz="2400" b="1"/>
              <a:t>Dataset</a:t>
            </a:r>
            <a:endParaRPr b="1"/>
          </a:p>
          <a:p>
            <a:pPr marL="742950" lvl="1" indent="-285750" algn="l" rtl="0">
              <a:lnSpc>
                <a:spcPct val="100000"/>
              </a:lnSpc>
              <a:spcBef>
                <a:spcPts val="400"/>
              </a:spcBef>
              <a:spcAft>
                <a:spcPts val="0"/>
              </a:spcAft>
              <a:buClr>
                <a:schemeClr val="dk1"/>
              </a:buClr>
              <a:buSzPts val="2000"/>
              <a:buChar char="–"/>
            </a:pPr>
            <a:r>
              <a:rPr lang="en-US" strike="sngStrike"/>
              <a:t>Dataset Collection</a:t>
            </a:r>
            <a:endParaRPr/>
          </a:p>
          <a:p>
            <a:pPr marL="742950" lvl="1" indent="-285750" algn="l" rtl="0">
              <a:lnSpc>
                <a:spcPct val="100000"/>
              </a:lnSpc>
              <a:spcBef>
                <a:spcPts val="400"/>
              </a:spcBef>
              <a:spcAft>
                <a:spcPts val="0"/>
              </a:spcAft>
              <a:buClr>
                <a:schemeClr val="dk1"/>
              </a:buClr>
              <a:buSzPts val="2000"/>
              <a:buChar char="–"/>
            </a:pPr>
            <a:r>
              <a:rPr lang="en-US" sz="2000"/>
              <a:t>Data Preprocessing</a:t>
            </a:r>
            <a:endParaRPr/>
          </a:p>
          <a:p>
            <a:pPr marL="342900" lvl="0" indent="-165100" algn="l" rtl="0">
              <a:lnSpc>
                <a:spcPct val="100000"/>
              </a:lnSpc>
              <a:spcBef>
                <a:spcPts val="560"/>
              </a:spcBef>
              <a:spcAft>
                <a:spcPts val="0"/>
              </a:spcAft>
              <a:buClr>
                <a:schemeClr val="dk1"/>
              </a:buClr>
              <a:buSzPts val="2800"/>
              <a:buNone/>
            </a:pPr>
            <a:endParaRPr/>
          </a:p>
        </p:txBody>
      </p:sp>
      <p:sp>
        <p:nvSpPr>
          <p:cNvPr id="515" name="Google Shape;515;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b="1"/>
              <a:t>Backend</a:t>
            </a:r>
            <a:endParaRPr b="1"/>
          </a:p>
          <a:p>
            <a:pPr marL="742950" lvl="1" indent="-285750" algn="l" rtl="0">
              <a:lnSpc>
                <a:spcPct val="100000"/>
              </a:lnSpc>
              <a:spcBef>
                <a:spcPts val="400"/>
              </a:spcBef>
              <a:spcAft>
                <a:spcPts val="0"/>
              </a:spcAft>
              <a:buClr>
                <a:schemeClr val="dk1"/>
              </a:buClr>
              <a:buSzPts val="2000"/>
              <a:buChar char="–"/>
            </a:pPr>
            <a:r>
              <a:rPr lang="en-US" sz="2000"/>
              <a:t>Backend Implementation</a:t>
            </a:r>
            <a:endParaRPr/>
          </a:p>
          <a:p>
            <a:pPr marL="742950" lvl="1" indent="-285750" algn="l" rtl="0">
              <a:lnSpc>
                <a:spcPct val="100000"/>
              </a:lnSpc>
              <a:spcBef>
                <a:spcPts val="400"/>
              </a:spcBef>
              <a:spcAft>
                <a:spcPts val="0"/>
              </a:spcAft>
              <a:buClr>
                <a:schemeClr val="dk1"/>
              </a:buClr>
              <a:buSzPts val="2000"/>
              <a:buChar char="–"/>
            </a:pPr>
            <a:r>
              <a:rPr lang="en-US" sz="2000"/>
              <a:t>API Development</a:t>
            </a:r>
            <a:endParaRPr/>
          </a:p>
          <a:p>
            <a:pPr marL="342900" lvl="0" indent="-342900" algn="l" rtl="0">
              <a:lnSpc>
                <a:spcPct val="100000"/>
              </a:lnSpc>
              <a:spcBef>
                <a:spcPts val="480"/>
              </a:spcBef>
              <a:spcAft>
                <a:spcPts val="0"/>
              </a:spcAft>
              <a:buClr>
                <a:schemeClr val="dk1"/>
              </a:buClr>
              <a:buSzPts val="2400"/>
              <a:buChar char="•"/>
            </a:pPr>
            <a:r>
              <a:rPr lang="en-US" sz="2400" b="1"/>
              <a:t>Algorithm </a:t>
            </a:r>
            <a:endParaRPr sz="2800" b="1"/>
          </a:p>
          <a:p>
            <a:pPr marL="742950" lvl="1" indent="-285750" algn="l" rtl="0">
              <a:lnSpc>
                <a:spcPct val="100000"/>
              </a:lnSpc>
              <a:spcBef>
                <a:spcPts val="400"/>
              </a:spcBef>
              <a:spcAft>
                <a:spcPts val="0"/>
              </a:spcAft>
              <a:buClr>
                <a:schemeClr val="dk1"/>
              </a:buClr>
              <a:buSzPts val="2000"/>
              <a:buChar char="–"/>
            </a:pPr>
            <a:r>
              <a:rPr lang="en-US" sz="2000" strike="sngStrike"/>
              <a:t>Model Training</a:t>
            </a:r>
            <a:endParaRPr/>
          </a:p>
          <a:p>
            <a:pPr marL="742950" lvl="1" indent="-285750" algn="l" rtl="0">
              <a:lnSpc>
                <a:spcPct val="100000"/>
              </a:lnSpc>
              <a:spcBef>
                <a:spcPts val="400"/>
              </a:spcBef>
              <a:spcAft>
                <a:spcPts val="0"/>
              </a:spcAft>
              <a:buClr>
                <a:schemeClr val="dk1"/>
              </a:buClr>
              <a:buSzPts val="2000"/>
              <a:buChar char="–"/>
            </a:pPr>
            <a:r>
              <a:rPr lang="en-US" sz="2000"/>
              <a:t>Model Enhancement</a:t>
            </a:r>
            <a:endParaRPr/>
          </a:p>
          <a:p>
            <a:pPr marL="342900" lvl="0" indent="-342900" algn="l" rtl="0">
              <a:lnSpc>
                <a:spcPct val="100000"/>
              </a:lnSpc>
              <a:spcBef>
                <a:spcPts val="480"/>
              </a:spcBef>
              <a:spcAft>
                <a:spcPts val="0"/>
              </a:spcAft>
              <a:buClr>
                <a:schemeClr val="dk1"/>
              </a:buClr>
              <a:buSzPts val="2400"/>
              <a:buChar char="•"/>
            </a:pPr>
            <a:r>
              <a:rPr lang="en-US" sz="2400" b="1"/>
              <a:t>Deployment </a:t>
            </a:r>
            <a:endParaRPr sz="2800" b="1"/>
          </a:p>
          <a:p>
            <a:pPr marL="742950" lvl="1" indent="-285750" algn="l" rtl="0">
              <a:lnSpc>
                <a:spcPct val="100000"/>
              </a:lnSpc>
              <a:spcBef>
                <a:spcPts val="400"/>
              </a:spcBef>
              <a:spcAft>
                <a:spcPts val="0"/>
              </a:spcAft>
              <a:buClr>
                <a:schemeClr val="dk1"/>
              </a:buClr>
              <a:buSzPts val="2000"/>
              <a:buChar char="–"/>
            </a:pPr>
            <a:r>
              <a:rPr lang="en-US" sz="2000"/>
              <a:t>Model deployment</a:t>
            </a:r>
            <a:endParaRPr/>
          </a:p>
          <a:p>
            <a:pPr marL="742950" lvl="1" indent="-158750" algn="l" rtl="0">
              <a:lnSpc>
                <a:spcPct val="100000"/>
              </a:lnSpc>
              <a:spcBef>
                <a:spcPts val="400"/>
              </a:spcBef>
              <a:spcAft>
                <a:spcPts val="0"/>
              </a:spcAft>
              <a:buClr>
                <a:schemeClr val="dk1"/>
              </a:buClr>
              <a:buSzPts val="2000"/>
              <a:buNone/>
            </a:pPr>
            <a:endParaRPr sz="2000"/>
          </a:p>
          <a:p>
            <a:pPr marL="0" lvl="0" indent="0" algn="l" rtl="0">
              <a:lnSpc>
                <a:spcPct val="100000"/>
              </a:lnSpc>
              <a:spcBef>
                <a:spcPts val="480"/>
              </a:spcBef>
              <a:spcAft>
                <a:spcPts val="0"/>
              </a:spcAft>
              <a:buClr>
                <a:schemeClr val="dk1"/>
              </a:buClr>
              <a:buSzPts val="2400"/>
              <a:buNone/>
            </a:pPr>
            <a:endParaRPr/>
          </a:p>
        </p:txBody>
      </p:sp>
      <p:sp>
        <p:nvSpPr>
          <p:cNvPr id="516" name="Google Shape;516;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Challenges</a:t>
            </a:r>
            <a:endParaRPr/>
          </a:p>
        </p:txBody>
      </p:sp>
      <p:sp>
        <p:nvSpPr>
          <p:cNvPr id="522" name="Google Shape;522;p6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lvl="0" indent="-457200" algn="l" rtl="0">
              <a:lnSpc>
                <a:spcPct val="100000"/>
              </a:lnSpc>
              <a:spcBef>
                <a:spcPts val="0"/>
              </a:spcBef>
              <a:spcAft>
                <a:spcPts val="0"/>
              </a:spcAft>
              <a:buSzPts val="3200"/>
              <a:buChar char="•"/>
            </a:pPr>
            <a:r>
              <a:rPr lang="en-US"/>
              <a:t>Dataset collection</a:t>
            </a:r>
            <a:endParaRPr/>
          </a:p>
          <a:p>
            <a:pPr marL="660400" lvl="0" indent="-457200" algn="l" rtl="0">
              <a:lnSpc>
                <a:spcPct val="100000"/>
              </a:lnSpc>
              <a:spcBef>
                <a:spcPts val="0"/>
              </a:spcBef>
              <a:spcAft>
                <a:spcPts val="0"/>
              </a:spcAft>
              <a:buSzPts val="3200"/>
              <a:buChar char="•"/>
            </a:pPr>
            <a:r>
              <a:rPr lang="en-US"/>
              <a:t>Data-preprocessing</a:t>
            </a:r>
            <a:endParaRPr/>
          </a:p>
          <a:p>
            <a:pPr marL="660400" lvl="0" indent="-457200" algn="l" rtl="0">
              <a:lnSpc>
                <a:spcPct val="100000"/>
              </a:lnSpc>
              <a:spcBef>
                <a:spcPts val="0"/>
              </a:spcBef>
              <a:spcAft>
                <a:spcPts val="0"/>
              </a:spcAft>
              <a:buSzPts val="3200"/>
              <a:buChar char="•"/>
            </a:pPr>
            <a:r>
              <a:rPr lang="en-US"/>
              <a:t>Model Selection</a:t>
            </a:r>
            <a:endParaRPr/>
          </a:p>
          <a:p>
            <a:pPr marL="660400" lvl="0" indent="-457200" algn="l" rtl="0">
              <a:lnSpc>
                <a:spcPct val="100000"/>
              </a:lnSpc>
              <a:spcBef>
                <a:spcPts val="0"/>
              </a:spcBef>
              <a:spcAft>
                <a:spcPts val="0"/>
              </a:spcAft>
              <a:buSzPts val="3200"/>
              <a:buChar char="•"/>
            </a:pPr>
            <a:r>
              <a:rPr lang="en-US"/>
              <a:t>User Experience</a:t>
            </a:r>
            <a:endParaRPr/>
          </a:p>
        </p:txBody>
      </p:sp>
      <p:sp>
        <p:nvSpPr>
          <p:cNvPr id="523" name="Google Shape;523;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530" name="Google Shape;530;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536" name="Google Shape;536;p6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
        <p:nvSpPr>
          <p:cNvPr id="537" name="Google Shape;537;p6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7">
          <a:extLst>
            <a:ext uri="{FF2B5EF4-FFF2-40B4-BE49-F238E27FC236}">
              <a16:creationId xmlns:a16="http://schemas.microsoft.com/office/drawing/2014/main" id="{784B24EB-506E-4DD8-9BC6-137B3E108D2D}"/>
            </a:ext>
          </a:extLst>
        </p:cNvPr>
        <p:cNvGrpSpPr/>
        <p:nvPr/>
      </p:nvGrpSpPr>
      <p:grpSpPr>
        <a:xfrm>
          <a:off x="0" y="0"/>
          <a:ext cx="0" cy="0"/>
          <a:chOff x="0" y="0"/>
          <a:chExt cx="0" cy="0"/>
        </a:xfrm>
      </p:grpSpPr>
      <p:sp>
        <p:nvSpPr>
          <p:cNvPr id="528" name="Google Shape;528;p68">
            <a:extLst>
              <a:ext uri="{FF2B5EF4-FFF2-40B4-BE49-F238E27FC236}">
                <a16:creationId xmlns:a16="http://schemas.microsoft.com/office/drawing/2014/main" id="{EFFD3FB2-F160-9485-6585-7412018BD518}"/>
              </a:ext>
            </a:extLst>
          </p:cNvPr>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REFERENCES</a:t>
            </a:r>
            <a:endParaRPr dirty="0"/>
          </a:p>
        </p:txBody>
      </p:sp>
      <p:sp>
        <p:nvSpPr>
          <p:cNvPr id="530" name="Google Shape;530;p68">
            <a:extLst>
              <a:ext uri="{FF2B5EF4-FFF2-40B4-BE49-F238E27FC236}">
                <a16:creationId xmlns:a16="http://schemas.microsoft.com/office/drawing/2014/main" id="{BDAD932D-2DA1-E3C2-6DD1-53C07235999D}"/>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56</a:t>
            </a:fld>
            <a:endParaRPr/>
          </a:p>
        </p:txBody>
      </p:sp>
    </p:spTree>
    <p:extLst>
      <p:ext uri="{BB962C8B-B14F-4D97-AF65-F5344CB8AC3E}">
        <p14:creationId xmlns:p14="http://schemas.microsoft.com/office/powerpoint/2010/main" val="826721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BFFF-2EF3-5666-2DD0-B227C801A295}"/>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94A0439D-D728-EDE6-2B46-E27DAD63C273}"/>
              </a:ext>
            </a:extLst>
          </p:cNvPr>
          <p:cNvSpPr>
            <a:spLocks noGrp="1"/>
          </p:cNvSpPr>
          <p:nvPr>
            <p:ph type="body" idx="1"/>
          </p:nvPr>
        </p:nvSpPr>
        <p:spPr/>
        <p:txBody>
          <a:bodyPr/>
          <a:lstStyle/>
          <a:p>
            <a:pPr algn="just"/>
            <a:r>
              <a:rPr lang="en-US" sz="1700" dirty="0"/>
              <a:t>[1]R. Tummala, “A Novel Approach to Brain Tumor Classification Using Deep Neural Networks,” Oct. 05, 2023. </a:t>
            </a:r>
            <a:r>
              <a:rPr lang="en-US" sz="1700" dirty="0" err="1"/>
              <a:t>doi</a:t>
            </a:r>
            <a:r>
              <a:rPr lang="en-US" sz="1700" dirty="0"/>
              <a:t>: 10.1101/2023.10.03.23296522.</a:t>
            </a:r>
          </a:p>
          <a:p>
            <a:pPr algn="just"/>
            <a:r>
              <a:rPr lang="en-US" sz="1700" dirty="0"/>
              <a:t>[2]M. Aamir et al., “Brain Tumor Detection and Classification Using an Optimized Convolutional Neural Network,” Diagnostics, vol. 14, no. 16, Aug. 2024, </a:t>
            </a:r>
            <a:r>
              <a:rPr lang="en-US" sz="1700" dirty="0" err="1"/>
              <a:t>doi</a:t>
            </a:r>
            <a:r>
              <a:rPr lang="en-US" sz="1700" dirty="0"/>
              <a:t>: 10.3390/diagnostics14161714.</a:t>
            </a:r>
          </a:p>
          <a:p>
            <a:pPr algn="just"/>
            <a:r>
              <a:rPr lang="en-US" sz="1700" dirty="0"/>
              <a:t>[3]G. Balaji, R. Sen, and H. </a:t>
            </a:r>
            <a:r>
              <a:rPr lang="en-US" sz="1700" dirty="0" err="1"/>
              <a:t>Kirty</a:t>
            </a:r>
            <a:r>
              <a:rPr lang="en-US" sz="1700" dirty="0"/>
              <a:t>, “Detection and Classification of Brain tumors Using Deep Convolutional Neural Networks,” Aug. 2022, [Online]. Available: http://arxiv.org/abs/2208.13264</a:t>
            </a:r>
          </a:p>
          <a:p>
            <a:pPr algn="just"/>
            <a:r>
              <a:rPr lang="en-US" sz="1700" dirty="0"/>
              <a:t>[4]S. Kumar and D. Kumar, “Human brain tumor classification and segmentation using CNN,” </a:t>
            </a:r>
            <a:r>
              <a:rPr lang="en-US" sz="1700" dirty="0" err="1"/>
              <a:t>Multimed</a:t>
            </a:r>
            <a:r>
              <a:rPr lang="en-US" sz="1700" dirty="0"/>
              <a:t> Tools Appl, vol. 82, no. 5, pp. 7599–7620, Feb. 2023, </a:t>
            </a:r>
            <a:r>
              <a:rPr lang="en-US" sz="1700" dirty="0" err="1"/>
              <a:t>doi</a:t>
            </a:r>
            <a:r>
              <a:rPr lang="en-US" sz="1700" dirty="0"/>
              <a:t>: 10.1007/s11042-022-13713-2.</a:t>
            </a:r>
          </a:p>
          <a:p>
            <a:pPr algn="just"/>
            <a:r>
              <a:rPr lang="en-US" sz="1700" dirty="0"/>
              <a:t>[5]S. A. Nawaz, D. M. Khan, and S. Qadri, “Brain Tumor Classification Based on Hybrid Optimized Multi-features Analysis Using Magnetic Resonance Imaging Dataset,” Applied Artificial Intelligence, vol. 36, no. 1, 2022, </a:t>
            </a:r>
            <a:r>
              <a:rPr lang="en-US" sz="1700" dirty="0" err="1"/>
              <a:t>doi</a:t>
            </a:r>
            <a:r>
              <a:rPr lang="en-US" sz="1700" dirty="0"/>
              <a:t>: 10.1080/08839514.2022.2031824.</a:t>
            </a:r>
          </a:p>
        </p:txBody>
      </p:sp>
      <p:sp>
        <p:nvSpPr>
          <p:cNvPr id="4" name="Slide Number Placeholder 3">
            <a:extLst>
              <a:ext uri="{FF2B5EF4-FFF2-40B4-BE49-F238E27FC236}">
                <a16:creationId xmlns:a16="http://schemas.microsoft.com/office/drawing/2014/main" id="{7490D6E4-4BC1-BFE3-4181-E7D9C7A2BC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extLst>
      <p:ext uri="{BB962C8B-B14F-4D97-AF65-F5344CB8AC3E}">
        <p14:creationId xmlns:p14="http://schemas.microsoft.com/office/powerpoint/2010/main" val="1527765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 [2/4]</a:t>
            </a:r>
            <a:endParaRPr/>
          </a:p>
        </p:txBody>
      </p:sp>
      <p:sp>
        <p:nvSpPr>
          <p:cNvPr id="124" name="Google Shape;124;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000"/>
              <a:t>Two Types of Diagnosis Methods:</a:t>
            </a:r>
            <a:endParaRPr/>
          </a:p>
          <a:p>
            <a:pPr marL="457200" lvl="0" indent="-342900" algn="l" rtl="0">
              <a:lnSpc>
                <a:spcPct val="100000"/>
              </a:lnSpc>
              <a:spcBef>
                <a:spcPts val="360"/>
              </a:spcBef>
              <a:spcAft>
                <a:spcPts val="0"/>
              </a:spcAft>
              <a:buClr>
                <a:schemeClr val="dk1"/>
              </a:buClr>
              <a:buSzPts val="1800"/>
              <a:buChar char="•"/>
            </a:pPr>
            <a:r>
              <a:rPr lang="en-US" sz="2000"/>
              <a:t>Traditional in-person radiologist review</a:t>
            </a:r>
            <a:endParaRPr/>
          </a:p>
          <a:p>
            <a:pPr marL="457200" lvl="0" indent="-342900" algn="l" rtl="0">
              <a:lnSpc>
                <a:spcPct val="100000"/>
              </a:lnSpc>
              <a:spcBef>
                <a:spcPts val="360"/>
              </a:spcBef>
              <a:spcAft>
                <a:spcPts val="0"/>
              </a:spcAft>
              <a:buClr>
                <a:schemeClr val="dk1"/>
              </a:buClr>
              <a:buSzPts val="1800"/>
              <a:buChar char="•"/>
            </a:pPr>
            <a:r>
              <a:rPr lang="en-US" sz="2000"/>
              <a:t>AI-based automated detection systems</a:t>
            </a:r>
            <a:endParaRPr/>
          </a:p>
        </p:txBody>
      </p:sp>
      <p:pic>
        <p:nvPicPr>
          <p:cNvPr id="125" name="Google Shape;125;p18" descr="MRI Scan Reads And Interpretations From $60 Per Study"/>
          <p:cNvPicPr preferRelativeResize="0"/>
          <p:nvPr/>
        </p:nvPicPr>
        <p:blipFill rotWithShape="1">
          <a:blip r:embed="rId3">
            <a:alphaModFix/>
          </a:blip>
          <a:srcRect/>
          <a:stretch/>
        </p:blipFill>
        <p:spPr>
          <a:xfrm flipH="1">
            <a:off x="632733" y="3628664"/>
            <a:ext cx="3461672" cy="1352216"/>
          </a:xfrm>
          <a:prstGeom prst="rect">
            <a:avLst/>
          </a:prstGeom>
          <a:noFill/>
          <a:ln>
            <a:noFill/>
          </a:ln>
        </p:spPr>
      </p:pic>
      <p:pic>
        <p:nvPicPr>
          <p:cNvPr id="126" name="Google Shape;126;p18"/>
          <p:cNvPicPr preferRelativeResize="0"/>
          <p:nvPr/>
        </p:nvPicPr>
        <p:blipFill rotWithShape="1">
          <a:blip r:embed="rId4">
            <a:alphaModFix/>
          </a:blip>
          <a:srcRect/>
          <a:stretch/>
        </p:blipFill>
        <p:spPr>
          <a:xfrm>
            <a:off x="4276846" y="3351744"/>
            <a:ext cx="4409954" cy="1906056"/>
          </a:xfrm>
          <a:prstGeom prst="rect">
            <a:avLst/>
          </a:prstGeom>
          <a:noFill/>
          <a:ln>
            <a:noFill/>
          </a:ln>
        </p:spPr>
      </p:pic>
      <p:sp>
        <p:nvSpPr>
          <p:cNvPr id="127" name="Google Shape;127;p18"/>
          <p:cNvSpPr/>
          <p:nvPr/>
        </p:nvSpPr>
        <p:spPr>
          <a:xfrm>
            <a:off x="1342383" y="5257800"/>
            <a:ext cx="2569580" cy="509286"/>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Figure 2. </a:t>
            </a:r>
            <a:r>
              <a:rPr lang="en-US" sz="1400" b="0" i="0" u="none" strike="noStrike" cap="none">
                <a:solidFill>
                  <a:schemeClr val="dk1"/>
                </a:solidFill>
                <a:latin typeface="Arial"/>
                <a:ea typeface="Arial"/>
                <a:cs typeface="Arial"/>
                <a:sym typeface="Arial"/>
              </a:rPr>
              <a:t>Traditional</a:t>
            </a:r>
            <a:endParaRPr/>
          </a:p>
        </p:txBody>
      </p:sp>
      <p:sp>
        <p:nvSpPr>
          <p:cNvPr id="128" name="Google Shape;128;p18"/>
          <p:cNvSpPr/>
          <p:nvPr/>
        </p:nvSpPr>
        <p:spPr>
          <a:xfrm>
            <a:off x="5144947" y="5257800"/>
            <a:ext cx="2569580" cy="509286"/>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Figure 3. </a:t>
            </a:r>
            <a:r>
              <a:rPr lang="en-US" sz="1400" b="0" i="0" u="none" strike="noStrike" cap="none">
                <a:solidFill>
                  <a:schemeClr val="dk1"/>
                </a:solidFill>
                <a:latin typeface="Arial"/>
                <a:ea typeface="Arial"/>
                <a:cs typeface="Arial"/>
                <a:sym typeface="Arial"/>
              </a:rPr>
              <a:t>AI-based</a:t>
            </a:r>
            <a:endParaRPr/>
          </a:p>
        </p:txBody>
      </p:sp>
      <p:sp>
        <p:nvSpPr>
          <p:cNvPr id="129" name="Google Shape;12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Calibri"/>
                <a:ea typeface="Calibri"/>
                <a:cs typeface="Calibri"/>
                <a:sym typeface="Calibri"/>
              </a:rPr>
              <a:t>Introduction </a:t>
            </a:r>
            <a:r>
              <a:rPr lang="en-US">
                <a:solidFill>
                  <a:schemeClr val="dk1"/>
                </a:solidFill>
                <a:latin typeface="Calibri"/>
                <a:ea typeface="Calibri"/>
                <a:cs typeface="Calibri"/>
                <a:sym typeface="Calibri"/>
              </a:rPr>
              <a:t>[3/4]</a:t>
            </a:r>
            <a:endParaRPr>
              <a:latin typeface="Calibri"/>
              <a:ea typeface="Calibri"/>
              <a:cs typeface="Calibri"/>
              <a:sym typeface="Calibri"/>
            </a:endParaRPr>
          </a:p>
        </p:txBody>
      </p:sp>
      <p:sp>
        <p:nvSpPr>
          <p:cNvPr id="135" name="Google Shape;135;p19"/>
          <p:cNvSpPr txBox="1">
            <a:spLocks noGrp="1"/>
          </p:cNvSpPr>
          <p:nvPr>
            <p:ph type="body" idx="1"/>
          </p:nvPr>
        </p:nvSpPr>
        <p:spPr>
          <a:xfrm>
            <a:off x="526774" y="1148988"/>
            <a:ext cx="8229600" cy="4525963"/>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r>
              <a:rPr lang="en-US" sz="2000" dirty="0"/>
              <a:t>Vision-Based Brain Tumor Detection Approaches:</a:t>
            </a:r>
            <a:endParaRPr dirty="0"/>
          </a:p>
          <a:p>
            <a:pPr marL="660400" lvl="0" indent="-457200" algn="just" rtl="0">
              <a:lnSpc>
                <a:spcPct val="100000"/>
              </a:lnSpc>
              <a:spcBef>
                <a:spcPts val="0"/>
              </a:spcBef>
              <a:spcAft>
                <a:spcPts val="0"/>
              </a:spcAft>
              <a:buSzPts val="3200"/>
              <a:buChar char="•"/>
            </a:pPr>
            <a:r>
              <a:rPr lang="en-US" sz="2000" b="1" dirty="0"/>
              <a:t>Handcrafted Features + ML classifiers</a:t>
            </a:r>
            <a:r>
              <a:rPr lang="en-US" sz="2000" dirty="0"/>
              <a:t> (e.g., SVM, Random Forest)</a:t>
            </a:r>
            <a:endParaRPr dirty="0"/>
          </a:p>
          <a:p>
            <a:pPr marL="660400" lvl="0" indent="-457200" algn="just" rtl="0">
              <a:lnSpc>
                <a:spcPct val="100000"/>
              </a:lnSpc>
              <a:spcBef>
                <a:spcPts val="0"/>
              </a:spcBef>
              <a:spcAft>
                <a:spcPts val="0"/>
              </a:spcAft>
              <a:buSzPts val="3200"/>
              <a:buChar char="•"/>
            </a:pPr>
            <a:r>
              <a:rPr lang="en-US" sz="2000" b="1" dirty="0"/>
              <a:t>Deep Learning (CNN)</a:t>
            </a:r>
            <a:r>
              <a:rPr lang="en-US" sz="2000" dirty="0"/>
              <a:t> models like</a:t>
            </a:r>
            <a:r>
              <a:rPr lang="en-US" sz="2000" b="1" dirty="0"/>
              <a:t> </a:t>
            </a:r>
            <a:r>
              <a:rPr lang="en-US" sz="2000" b="1" dirty="0" err="1"/>
              <a:t>DenseNet</a:t>
            </a:r>
            <a:r>
              <a:rPr lang="en-US" sz="2000" b="1" dirty="0"/>
              <a:t>, </a:t>
            </a:r>
            <a:r>
              <a:rPr lang="en-US" sz="2000" b="1" dirty="0" err="1"/>
              <a:t>ResNet</a:t>
            </a:r>
            <a:r>
              <a:rPr lang="en-US" sz="2000" dirty="0"/>
              <a:t>, using automatic feature extraction + </a:t>
            </a:r>
            <a:r>
              <a:rPr lang="en-US" sz="2000" dirty="0" err="1"/>
              <a:t>softmax</a:t>
            </a:r>
            <a:r>
              <a:rPr lang="en-US" sz="2000" dirty="0"/>
              <a:t> classification.</a:t>
            </a:r>
            <a:endParaRPr sz="1600" dirty="0"/>
          </a:p>
          <a:p>
            <a:pPr marL="457200" lvl="0" indent="-228600" algn="l" rtl="0">
              <a:lnSpc>
                <a:spcPct val="100000"/>
              </a:lnSpc>
              <a:spcBef>
                <a:spcPts val="360"/>
              </a:spcBef>
              <a:spcAft>
                <a:spcPts val="0"/>
              </a:spcAft>
              <a:buClr>
                <a:schemeClr val="dk1"/>
              </a:buClr>
              <a:buSzPts val="1800"/>
              <a:buNone/>
            </a:pPr>
            <a:endParaRPr dirty="0"/>
          </a:p>
        </p:txBody>
      </p:sp>
      <p:sp>
        <p:nvSpPr>
          <p:cNvPr id="136" name="Google Shape;136;p19"/>
          <p:cNvSpPr/>
          <p:nvPr/>
        </p:nvSpPr>
        <p:spPr>
          <a:xfrm>
            <a:off x="1727133" y="4248891"/>
            <a:ext cx="5689733" cy="1370181"/>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37" name="Google Shape;137;p19"/>
          <p:cNvSpPr/>
          <p:nvPr/>
        </p:nvSpPr>
        <p:spPr>
          <a:xfrm>
            <a:off x="6283339" y="4568420"/>
            <a:ext cx="883149" cy="493525"/>
          </a:xfrm>
          <a:prstGeom prst="roundRect">
            <a:avLst>
              <a:gd name="adj" fmla="val 16667"/>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1" i="0" u="none" strike="noStrike" cap="none">
                <a:solidFill>
                  <a:schemeClr val="lt1"/>
                </a:solidFill>
                <a:latin typeface="Arial"/>
                <a:ea typeface="Arial"/>
                <a:cs typeface="Arial"/>
                <a:sym typeface="Arial"/>
              </a:rPr>
              <a:t>Glioma</a:t>
            </a:r>
            <a:endParaRPr sz="1400" b="1" i="0" u="none" strike="noStrike" cap="none">
              <a:solidFill>
                <a:schemeClr val="lt1"/>
              </a:solidFill>
              <a:latin typeface="Arial"/>
              <a:ea typeface="Arial"/>
              <a:cs typeface="Arial"/>
              <a:sym typeface="Arial"/>
            </a:endParaRPr>
          </a:p>
        </p:txBody>
      </p:sp>
      <p:sp>
        <p:nvSpPr>
          <p:cNvPr id="138" name="Google Shape;138;p19"/>
          <p:cNvSpPr txBox="1"/>
          <p:nvPr/>
        </p:nvSpPr>
        <p:spPr>
          <a:xfrm>
            <a:off x="1914641" y="5220607"/>
            <a:ext cx="576698" cy="285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p:txBody>
      </p:sp>
      <p:sp>
        <p:nvSpPr>
          <p:cNvPr id="139" name="Google Shape;139;p19"/>
          <p:cNvSpPr txBox="1"/>
          <p:nvPr/>
        </p:nvSpPr>
        <p:spPr>
          <a:xfrm>
            <a:off x="3108945" y="5262497"/>
            <a:ext cx="2480166" cy="261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Feature Extraction + Classification</a:t>
            </a:r>
            <a:endParaRPr sz="1400" b="0" i="0" u="none" strike="noStrike" cap="none">
              <a:solidFill>
                <a:srgbClr val="000000"/>
              </a:solidFill>
              <a:latin typeface="Arial"/>
              <a:ea typeface="Arial"/>
              <a:cs typeface="Arial"/>
              <a:sym typeface="Arial"/>
            </a:endParaRPr>
          </a:p>
        </p:txBody>
      </p:sp>
      <p:sp>
        <p:nvSpPr>
          <p:cNvPr id="140" name="Google Shape;140;p19"/>
          <p:cNvSpPr txBox="1"/>
          <p:nvPr/>
        </p:nvSpPr>
        <p:spPr>
          <a:xfrm>
            <a:off x="6368066" y="5228654"/>
            <a:ext cx="671009" cy="285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Result</a:t>
            </a:r>
            <a:endParaRPr sz="1400" b="0" i="0" u="none" strike="noStrike" cap="none">
              <a:solidFill>
                <a:srgbClr val="000000"/>
              </a:solidFill>
              <a:latin typeface="Arial"/>
              <a:ea typeface="Arial"/>
              <a:cs typeface="Arial"/>
              <a:sym typeface="Arial"/>
            </a:endParaRPr>
          </a:p>
        </p:txBody>
      </p:sp>
      <p:cxnSp>
        <p:nvCxnSpPr>
          <p:cNvPr id="141" name="Google Shape;141;p19"/>
          <p:cNvCxnSpPr/>
          <p:nvPr/>
        </p:nvCxnSpPr>
        <p:spPr>
          <a:xfrm>
            <a:off x="2557366" y="4815182"/>
            <a:ext cx="627528" cy="0"/>
          </a:xfrm>
          <a:prstGeom prst="straightConnector1">
            <a:avLst/>
          </a:prstGeom>
          <a:noFill/>
          <a:ln w="19050" cap="flat" cmpd="sng">
            <a:solidFill>
              <a:srgbClr val="4A7DBA"/>
            </a:solidFill>
            <a:prstDash val="solid"/>
            <a:round/>
            <a:headEnd type="none" w="sm" len="sm"/>
            <a:tailEnd type="triangle" w="med" len="med"/>
          </a:ln>
        </p:spPr>
      </p:cxnSp>
      <p:cxnSp>
        <p:nvCxnSpPr>
          <p:cNvPr id="142" name="Google Shape;142;p19"/>
          <p:cNvCxnSpPr/>
          <p:nvPr/>
        </p:nvCxnSpPr>
        <p:spPr>
          <a:xfrm>
            <a:off x="5533707" y="4800192"/>
            <a:ext cx="697757" cy="0"/>
          </a:xfrm>
          <a:prstGeom prst="straightConnector1">
            <a:avLst/>
          </a:prstGeom>
          <a:noFill/>
          <a:ln w="19050" cap="flat" cmpd="sng">
            <a:solidFill>
              <a:srgbClr val="4A7DBA"/>
            </a:solidFill>
            <a:prstDash val="solid"/>
            <a:round/>
            <a:headEnd type="none" w="sm" len="sm"/>
            <a:tailEnd type="triangle" w="med" len="med"/>
          </a:ln>
        </p:spPr>
      </p:cxnSp>
      <p:pic>
        <p:nvPicPr>
          <p:cNvPr id="143" name="Google Shape;143;p19" descr="Top Neural Network Architectures For Machine Learning Researchers ..."/>
          <p:cNvPicPr preferRelativeResize="0"/>
          <p:nvPr/>
        </p:nvPicPr>
        <p:blipFill rotWithShape="1">
          <a:blip r:embed="rId3">
            <a:alphaModFix/>
          </a:blip>
          <a:srcRect l="12554" r="8377" b="19089"/>
          <a:stretch/>
        </p:blipFill>
        <p:spPr>
          <a:xfrm>
            <a:off x="3272764" y="4318861"/>
            <a:ext cx="2227650" cy="963323"/>
          </a:xfrm>
          <a:prstGeom prst="rect">
            <a:avLst/>
          </a:prstGeom>
          <a:noFill/>
          <a:ln>
            <a:noFill/>
          </a:ln>
        </p:spPr>
      </p:pic>
      <p:sp>
        <p:nvSpPr>
          <p:cNvPr id="144" name="Google Shape;144;p19"/>
          <p:cNvSpPr txBox="1"/>
          <p:nvPr/>
        </p:nvSpPr>
        <p:spPr>
          <a:xfrm>
            <a:off x="5934268" y="4244579"/>
            <a:ext cx="142699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53734"/>
                </a:solidFill>
                <a:latin typeface="Arial"/>
                <a:ea typeface="Arial"/>
                <a:cs typeface="Arial"/>
                <a:sym typeface="Arial"/>
              </a:rPr>
              <a:t>Deep Learning</a:t>
            </a:r>
            <a:endParaRPr sz="1400" b="0" i="0" u="none" strike="noStrike" cap="none">
              <a:solidFill>
                <a:srgbClr val="953734"/>
              </a:solidFill>
              <a:latin typeface="Arial"/>
              <a:ea typeface="Arial"/>
              <a:cs typeface="Arial"/>
              <a:sym typeface="Arial"/>
            </a:endParaRPr>
          </a:p>
        </p:txBody>
      </p:sp>
      <p:sp>
        <p:nvSpPr>
          <p:cNvPr id="145" name="Google Shape;145;p19"/>
          <p:cNvSpPr txBox="1"/>
          <p:nvPr/>
        </p:nvSpPr>
        <p:spPr>
          <a:xfrm>
            <a:off x="3184894" y="5607571"/>
            <a:ext cx="238078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Calibri"/>
                <a:ea typeface="Calibri"/>
                <a:cs typeface="Calibri"/>
                <a:sym typeface="Calibri"/>
              </a:rPr>
              <a:t>Figure 4. </a:t>
            </a:r>
            <a:r>
              <a:rPr lang="en-US" sz="1400" b="0" i="0" u="none" strike="noStrike" cap="none">
                <a:solidFill>
                  <a:srgbClr val="000000"/>
                </a:solidFill>
                <a:latin typeface="Calibri"/>
                <a:ea typeface="Calibri"/>
                <a:cs typeface="Calibri"/>
                <a:sym typeface="Calibri"/>
              </a:rPr>
              <a:t>ML Vs DL techniques</a:t>
            </a:r>
            <a:endParaRPr/>
          </a:p>
        </p:txBody>
      </p:sp>
      <p:grpSp>
        <p:nvGrpSpPr>
          <p:cNvPr id="146" name="Google Shape;146;p19"/>
          <p:cNvGrpSpPr/>
          <p:nvPr/>
        </p:nvGrpSpPr>
        <p:grpSpPr>
          <a:xfrm>
            <a:off x="1725928" y="2819455"/>
            <a:ext cx="5711721" cy="1370180"/>
            <a:chOff x="3252355" y="2954195"/>
            <a:chExt cx="5711721" cy="1370180"/>
          </a:xfrm>
        </p:grpSpPr>
        <p:sp>
          <p:nvSpPr>
            <p:cNvPr id="147" name="Google Shape;147;p19"/>
            <p:cNvSpPr/>
            <p:nvPr/>
          </p:nvSpPr>
          <p:spPr>
            <a:xfrm>
              <a:off x="3252355" y="2954195"/>
              <a:ext cx="5680548" cy="1370180"/>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8" name="Google Shape;148;p19" descr="Computer, control, monitoring, operator, worker icon - Download on ..."/>
            <p:cNvPicPr preferRelativeResize="0"/>
            <p:nvPr/>
          </p:nvPicPr>
          <p:blipFill rotWithShape="1">
            <a:blip r:embed="rId4">
              <a:alphaModFix/>
            </a:blip>
            <a:srcRect/>
            <a:stretch/>
          </p:blipFill>
          <p:spPr>
            <a:xfrm>
              <a:off x="4462732" y="3071624"/>
              <a:ext cx="827879" cy="827880"/>
            </a:xfrm>
            <a:prstGeom prst="rect">
              <a:avLst/>
            </a:prstGeom>
            <a:noFill/>
            <a:ln>
              <a:noFill/>
            </a:ln>
          </p:spPr>
        </p:pic>
        <p:sp>
          <p:nvSpPr>
            <p:cNvPr id="149" name="Google Shape;149;p19"/>
            <p:cNvSpPr/>
            <p:nvPr/>
          </p:nvSpPr>
          <p:spPr>
            <a:xfrm>
              <a:off x="7845547" y="3272281"/>
              <a:ext cx="883149" cy="493524"/>
            </a:xfrm>
            <a:prstGeom prst="roundRect">
              <a:avLst>
                <a:gd name="adj" fmla="val 16667"/>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1" i="0" u="none" strike="noStrike" cap="none">
                  <a:solidFill>
                    <a:schemeClr val="lt1"/>
                  </a:solidFill>
                  <a:latin typeface="Arial"/>
                  <a:ea typeface="Arial"/>
                  <a:cs typeface="Arial"/>
                  <a:sym typeface="Arial"/>
                </a:rPr>
                <a:t>Glioma</a:t>
              </a:r>
              <a:endParaRPr sz="1400" b="1" i="0" u="none" strike="noStrike" cap="none">
                <a:solidFill>
                  <a:schemeClr val="lt1"/>
                </a:solidFill>
                <a:latin typeface="Arial"/>
                <a:ea typeface="Arial"/>
                <a:cs typeface="Arial"/>
                <a:sym typeface="Arial"/>
              </a:endParaRPr>
            </a:p>
          </p:txBody>
        </p:sp>
        <p:sp>
          <p:nvSpPr>
            <p:cNvPr id="150" name="Google Shape;150;p19"/>
            <p:cNvSpPr txBox="1"/>
            <p:nvPr/>
          </p:nvSpPr>
          <p:spPr>
            <a:xfrm>
              <a:off x="3442652" y="3806628"/>
              <a:ext cx="576698" cy="2850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Input</a:t>
              </a:r>
              <a:endParaRPr sz="1400" b="0" i="0" u="none" strike="noStrike" cap="none">
                <a:solidFill>
                  <a:srgbClr val="000000"/>
                </a:solidFill>
                <a:latin typeface="Arial"/>
                <a:ea typeface="Arial"/>
                <a:cs typeface="Arial"/>
                <a:sym typeface="Arial"/>
              </a:endParaRPr>
            </a:p>
          </p:txBody>
        </p:sp>
        <p:sp>
          <p:nvSpPr>
            <p:cNvPr id="151" name="Google Shape;151;p19"/>
            <p:cNvSpPr txBox="1"/>
            <p:nvPr/>
          </p:nvSpPr>
          <p:spPr>
            <a:xfrm>
              <a:off x="4351141" y="3822014"/>
              <a:ext cx="1218603" cy="430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Manual Feature</a:t>
              </a:r>
              <a:endParaRPr/>
            </a:p>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 Extraction</a:t>
              </a:r>
              <a:endParaRPr sz="1100" b="0" i="0" u="none" strike="noStrike" cap="none">
                <a:solidFill>
                  <a:srgbClr val="000000"/>
                </a:solidFill>
                <a:latin typeface="Arial"/>
                <a:ea typeface="Arial"/>
                <a:cs typeface="Arial"/>
                <a:sym typeface="Arial"/>
              </a:endParaRPr>
            </a:p>
          </p:txBody>
        </p:sp>
        <p:sp>
          <p:nvSpPr>
            <p:cNvPr id="152" name="Google Shape;152;p19"/>
            <p:cNvSpPr txBox="1"/>
            <p:nvPr/>
          </p:nvSpPr>
          <p:spPr>
            <a:xfrm>
              <a:off x="5891659" y="3950579"/>
              <a:ext cx="1198455" cy="285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Classification</a:t>
              </a:r>
              <a:endParaRPr sz="1400" b="0" i="0" u="none" strike="noStrike" cap="none">
                <a:solidFill>
                  <a:srgbClr val="000000"/>
                </a:solidFill>
                <a:latin typeface="Arial"/>
                <a:ea typeface="Arial"/>
                <a:cs typeface="Arial"/>
                <a:sym typeface="Arial"/>
              </a:endParaRPr>
            </a:p>
          </p:txBody>
        </p:sp>
        <p:sp>
          <p:nvSpPr>
            <p:cNvPr id="153" name="Google Shape;153;p19"/>
            <p:cNvSpPr txBox="1"/>
            <p:nvPr/>
          </p:nvSpPr>
          <p:spPr>
            <a:xfrm>
              <a:off x="7931666" y="3912673"/>
              <a:ext cx="671009" cy="285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100" b="1" i="0" u="none" strike="noStrike" cap="none">
                  <a:solidFill>
                    <a:srgbClr val="000000"/>
                  </a:solidFill>
                  <a:latin typeface="Arial"/>
                  <a:ea typeface="Arial"/>
                  <a:cs typeface="Arial"/>
                  <a:sym typeface="Arial"/>
                </a:rPr>
                <a:t>Result</a:t>
              </a:r>
              <a:endParaRPr sz="1400" b="0" i="0" u="none" strike="noStrike" cap="none">
                <a:solidFill>
                  <a:srgbClr val="000000"/>
                </a:solidFill>
                <a:latin typeface="Arial"/>
                <a:ea typeface="Arial"/>
                <a:cs typeface="Arial"/>
                <a:sym typeface="Arial"/>
              </a:endParaRPr>
            </a:p>
          </p:txBody>
        </p:sp>
        <p:cxnSp>
          <p:nvCxnSpPr>
            <p:cNvPr id="154" name="Google Shape;154;p19"/>
            <p:cNvCxnSpPr/>
            <p:nvPr/>
          </p:nvCxnSpPr>
          <p:spPr>
            <a:xfrm rot="10800000" flipH="1">
              <a:off x="4121293" y="3536670"/>
              <a:ext cx="375384" cy="1"/>
            </a:xfrm>
            <a:prstGeom prst="straightConnector1">
              <a:avLst/>
            </a:prstGeom>
            <a:noFill/>
            <a:ln w="19050" cap="flat" cmpd="sng">
              <a:solidFill>
                <a:srgbClr val="4A7DBA"/>
              </a:solidFill>
              <a:prstDash val="solid"/>
              <a:round/>
              <a:headEnd type="none" w="sm" len="sm"/>
              <a:tailEnd type="triangle" w="med" len="med"/>
            </a:ln>
          </p:spPr>
        </p:cxnSp>
        <p:cxnSp>
          <p:nvCxnSpPr>
            <p:cNvPr id="155" name="Google Shape;155;p19"/>
            <p:cNvCxnSpPr/>
            <p:nvPr/>
          </p:nvCxnSpPr>
          <p:spPr>
            <a:xfrm rot="10800000" flipH="1">
              <a:off x="5214957" y="3540431"/>
              <a:ext cx="375384" cy="1"/>
            </a:xfrm>
            <a:prstGeom prst="straightConnector1">
              <a:avLst/>
            </a:prstGeom>
            <a:noFill/>
            <a:ln w="19050" cap="flat" cmpd="sng">
              <a:solidFill>
                <a:srgbClr val="4A7DBA"/>
              </a:solidFill>
              <a:prstDash val="solid"/>
              <a:round/>
              <a:headEnd type="none" w="sm" len="sm"/>
              <a:tailEnd type="triangle" w="med" len="med"/>
            </a:ln>
          </p:spPr>
        </p:cxnSp>
        <p:cxnSp>
          <p:nvCxnSpPr>
            <p:cNvPr id="156" name="Google Shape;156;p19"/>
            <p:cNvCxnSpPr/>
            <p:nvPr/>
          </p:nvCxnSpPr>
          <p:spPr>
            <a:xfrm rot="10800000" flipH="1">
              <a:off x="7363833" y="3516514"/>
              <a:ext cx="375384" cy="1"/>
            </a:xfrm>
            <a:prstGeom prst="straightConnector1">
              <a:avLst/>
            </a:prstGeom>
            <a:noFill/>
            <a:ln w="19050" cap="flat" cmpd="sng">
              <a:solidFill>
                <a:srgbClr val="4A7DBA"/>
              </a:solidFill>
              <a:prstDash val="solid"/>
              <a:round/>
              <a:headEnd type="none" w="sm" len="sm"/>
              <a:tailEnd type="triangle" w="med" len="med"/>
            </a:ln>
          </p:spPr>
        </p:cxnSp>
        <p:sp>
          <p:nvSpPr>
            <p:cNvPr id="157" name="Google Shape;157;p19"/>
            <p:cNvSpPr txBox="1"/>
            <p:nvPr/>
          </p:nvSpPr>
          <p:spPr>
            <a:xfrm>
              <a:off x="7259763" y="2954195"/>
              <a:ext cx="17043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953734"/>
                  </a:solidFill>
                  <a:latin typeface="Arial"/>
                  <a:ea typeface="Arial"/>
                  <a:cs typeface="Arial"/>
                  <a:sym typeface="Arial"/>
                </a:rPr>
                <a:t>Machine Learning</a:t>
              </a:r>
              <a:endParaRPr sz="1400" b="0" i="0" u="none" strike="noStrike" cap="none">
                <a:solidFill>
                  <a:srgbClr val="953734"/>
                </a:solidFill>
                <a:latin typeface="Arial"/>
                <a:ea typeface="Arial"/>
                <a:cs typeface="Arial"/>
                <a:sym typeface="Arial"/>
              </a:endParaRPr>
            </a:p>
          </p:txBody>
        </p:sp>
        <p:sp>
          <p:nvSpPr>
            <p:cNvPr id="158" name="Google Shape;158;p19"/>
            <p:cNvSpPr/>
            <p:nvPr/>
          </p:nvSpPr>
          <p:spPr>
            <a:xfrm>
              <a:off x="5642296" y="3081780"/>
              <a:ext cx="1632459" cy="827867"/>
            </a:xfrm>
            <a:prstGeom prst="rect">
              <a:avLst/>
            </a:prstGeom>
            <a:no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59" name="Google Shape;159;p19"/>
            <p:cNvPicPr preferRelativeResize="0"/>
            <p:nvPr/>
          </p:nvPicPr>
          <p:blipFill rotWithShape="1">
            <a:blip r:embed="rId5">
              <a:alphaModFix/>
            </a:blip>
            <a:srcRect/>
            <a:stretch/>
          </p:blipFill>
          <p:spPr>
            <a:xfrm>
              <a:off x="5674948" y="3197620"/>
              <a:ext cx="981638" cy="674876"/>
            </a:xfrm>
            <a:prstGeom prst="rect">
              <a:avLst/>
            </a:prstGeom>
            <a:noFill/>
            <a:ln>
              <a:noFill/>
            </a:ln>
          </p:spPr>
        </p:pic>
        <p:pic>
          <p:nvPicPr>
            <p:cNvPr id="160" name="Google Shape;160;p19" descr="Support Vector Machines (SVM) Made Simple &amp; How To Tutorial"/>
            <p:cNvPicPr preferRelativeResize="0"/>
            <p:nvPr/>
          </p:nvPicPr>
          <p:blipFill rotWithShape="1">
            <a:blip r:embed="rId6">
              <a:alphaModFix/>
            </a:blip>
            <a:srcRect l="41388" t="8474" r="10544" b="6908"/>
            <a:stretch/>
          </p:blipFill>
          <p:spPr>
            <a:xfrm>
              <a:off x="6613033" y="3250969"/>
              <a:ext cx="630549" cy="624388"/>
            </a:xfrm>
            <a:prstGeom prst="rect">
              <a:avLst/>
            </a:prstGeom>
            <a:noFill/>
            <a:ln>
              <a:noFill/>
            </a:ln>
          </p:spPr>
        </p:pic>
      </p:grpSp>
      <p:pic>
        <p:nvPicPr>
          <p:cNvPr id="161" name="Google Shape;161;p19" descr="A close-up of a mri scan&#10;&#10;AI-generated content may be incorrect."/>
          <p:cNvPicPr preferRelativeResize="0"/>
          <p:nvPr/>
        </p:nvPicPr>
        <p:blipFill rotWithShape="1">
          <a:blip r:embed="rId7">
            <a:alphaModFix/>
          </a:blip>
          <a:srcRect/>
          <a:stretch/>
        </p:blipFill>
        <p:spPr>
          <a:xfrm>
            <a:off x="1830932" y="3044903"/>
            <a:ext cx="673741" cy="673741"/>
          </a:xfrm>
          <a:prstGeom prst="rect">
            <a:avLst/>
          </a:prstGeom>
          <a:noFill/>
          <a:ln>
            <a:noFill/>
          </a:ln>
        </p:spPr>
      </p:pic>
      <p:pic>
        <p:nvPicPr>
          <p:cNvPr id="162" name="Google Shape;162;p19" descr="A close-up of a mri scan&#10;&#10;AI-generated content may be incorrect."/>
          <p:cNvPicPr preferRelativeResize="0"/>
          <p:nvPr/>
        </p:nvPicPr>
        <p:blipFill rotWithShape="1">
          <a:blip r:embed="rId7">
            <a:alphaModFix/>
          </a:blip>
          <a:srcRect/>
          <a:stretch/>
        </p:blipFill>
        <p:spPr>
          <a:xfrm>
            <a:off x="1826207" y="4463321"/>
            <a:ext cx="673741" cy="673741"/>
          </a:xfrm>
          <a:prstGeom prst="rect">
            <a:avLst/>
          </a:prstGeom>
          <a:noFill/>
          <a:ln>
            <a:noFill/>
          </a:ln>
        </p:spPr>
      </p:pic>
      <p:sp>
        <p:nvSpPr>
          <p:cNvPr id="163" name="Google Shape;16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Introduction [4/4]</a:t>
            </a:r>
            <a:endParaRPr/>
          </a:p>
        </p:txBody>
      </p:sp>
      <p:sp>
        <p:nvSpPr>
          <p:cNvPr id="169" name="Google Shape;169;p20"/>
          <p:cNvSpPr txBox="1">
            <a:spLocks noGrp="1"/>
          </p:cNvSpPr>
          <p:nvPr>
            <p:ph type="body" idx="1"/>
          </p:nvPr>
        </p:nvSpPr>
        <p:spPr>
          <a:xfrm>
            <a:off x="457200" y="1578429"/>
            <a:ext cx="8229600" cy="4547734"/>
          </a:xfrm>
          <a:prstGeom prst="rect">
            <a:avLst/>
          </a:prstGeom>
          <a:noFill/>
          <a:ln>
            <a:noFill/>
          </a:ln>
        </p:spPr>
        <p:txBody>
          <a:bodyPr spcFirstLastPara="1" wrap="square" lIns="91425" tIns="45700" rIns="91425" bIns="45700" anchor="t" anchorCtr="0">
            <a:noAutofit/>
          </a:bodyPr>
          <a:lstStyle/>
          <a:p>
            <a:pPr marL="203200" lvl="0" indent="0" algn="just" rtl="0">
              <a:lnSpc>
                <a:spcPct val="100000"/>
              </a:lnSpc>
              <a:spcBef>
                <a:spcPts val="0"/>
              </a:spcBef>
              <a:spcAft>
                <a:spcPts val="0"/>
              </a:spcAft>
              <a:buSzPts val="3200"/>
              <a:buNone/>
            </a:pPr>
            <a:r>
              <a:rPr lang="en-US" sz="2400" b="1"/>
              <a:t>Challenges:</a:t>
            </a:r>
            <a:endParaRPr/>
          </a:p>
          <a:p>
            <a:pPr marL="546100" lvl="0" indent="-342900" algn="just" rtl="0">
              <a:lnSpc>
                <a:spcPct val="100000"/>
              </a:lnSpc>
              <a:spcBef>
                <a:spcPts val="0"/>
              </a:spcBef>
              <a:spcAft>
                <a:spcPts val="0"/>
              </a:spcAft>
              <a:buSzPts val="3200"/>
              <a:buChar char="•"/>
            </a:pPr>
            <a:r>
              <a:rPr lang="en-US" sz="2400" b="1"/>
              <a:t>Intra-class variation:</a:t>
            </a:r>
            <a:r>
              <a:rPr lang="en-US" sz="2400"/>
              <a:t> Tumors of the same class may look different.</a:t>
            </a:r>
            <a:endParaRPr/>
          </a:p>
          <a:p>
            <a:pPr marL="546100" lvl="0" indent="-342900" algn="just" rtl="0">
              <a:lnSpc>
                <a:spcPct val="100000"/>
              </a:lnSpc>
              <a:spcBef>
                <a:spcPts val="0"/>
              </a:spcBef>
              <a:spcAft>
                <a:spcPts val="0"/>
              </a:spcAft>
              <a:buSzPts val="3200"/>
              <a:buChar char="•"/>
            </a:pPr>
            <a:r>
              <a:rPr lang="en-US" sz="2400" b="1"/>
              <a:t>Inter-class similarity:</a:t>
            </a:r>
            <a:r>
              <a:rPr lang="en-US" sz="2400"/>
              <a:t> Tumors from different classes may look visually similar.</a:t>
            </a:r>
            <a:endParaRPr/>
          </a:p>
          <a:p>
            <a:pPr marL="546100" lvl="0" indent="-342900" algn="just" rtl="0">
              <a:lnSpc>
                <a:spcPct val="100000"/>
              </a:lnSpc>
              <a:spcBef>
                <a:spcPts val="0"/>
              </a:spcBef>
              <a:spcAft>
                <a:spcPts val="0"/>
              </a:spcAft>
              <a:buSzPts val="3200"/>
              <a:buChar char="•"/>
            </a:pPr>
            <a:r>
              <a:rPr lang="en-US" sz="2400" b="1"/>
              <a:t>Low contrast:</a:t>
            </a:r>
            <a:r>
              <a:rPr lang="en-US" sz="2400"/>
              <a:t> MRI scans can have noise or low visual contrast.</a:t>
            </a:r>
            <a:endParaRPr/>
          </a:p>
          <a:p>
            <a:pPr marL="546100" lvl="0" indent="-342900" algn="just" rtl="0">
              <a:lnSpc>
                <a:spcPct val="100000"/>
              </a:lnSpc>
              <a:spcBef>
                <a:spcPts val="0"/>
              </a:spcBef>
              <a:spcAft>
                <a:spcPts val="0"/>
              </a:spcAft>
              <a:buSzPts val="3200"/>
              <a:buChar char="•"/>
            </a:pPr>
            <a:r>
              <a:rPr lang="en-US" sz="2400" b="1"/>
              <a:t>Data imbalance:</a:t>
            </a:r>
            <a:r>
              <a:rPr lang="en-US" sz="2400"/>
              <a:t> Rare tumor types are underrepresented in datasets.</a:t>
            </a:r>
            <a:endParaRPr sz="2400" b="1"/>
          </a:p>
        </p:txBody>
      </p:sp>
      <p:sp>
        <p:nvSpPr>
          <p:cNvPr id="170" name="Google Shape;17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LITERATURE REVIEW</a:t>
            </a:r>
            <a:endParaRPr/>
          </a:p>
        </p:txBody>
      </p:sp>
      <p:sp>
        <p:nvSpPr>
          <p:cNvPr id="176" name="Google Shape;17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2638</Words>
  <Application>Microsoft Office PowerPoint</Application>
  <PresentationFormat>On-screen Show (4:3)</PresentationFormat>
  <Paragraphs>495</Paragraphs>
  <Slides>57</Slides>
  <Notes>55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Courier New</vt:lpstr>
      <vt:lpstr>Noto Sans Symbols</vt:lpstr>
      <vt:lpstr>Times New Roman</vt:lpstr>
      <vt:lpstr>Office Theme</vt:lpstr>
      <vt:lpstr>Final Year Project</vt:lpstr>
      <vt:lpstr>Project Team</vt:lpstr>
      <vt:lpstr>Table of Content</vt:lpstr>
      <vt:lpstr>INTRODUCTION AND BACKGROUND </vt:lpstr>
      <vt:lpstr>Introduction [1/4]</vt:lpstr>
      <vt:lpstr>Introduction [2/4]</vt:lpstr>
      <vt:lpstr>Introduction [3/4]</vt:lpstr>
      <vt:lpstr>Introduction [4/4]</vt:lpstr>
      <vt:lpstr>LITERATURE REVIEW</vt:lpstr>
      <vt:lpstr>Literature Review[1/4]</vt:lpstr>
      <vt:lpstr>Literature Review[2/4]</vt:lpstr>
      <vt:lpstr>Literature Review[3/4]</vt:lpstr>
      <vt:lpstr>Literature Review[4/4]</vt:lpstr>
      <vt:lpstr>Research Gap Analysis</vt:lpstr>
      <vt:lpstr>PowerPoint Presentation</vt:lpstr>
      <vt:lpstr>PROBLEM STATEMENT</vt:lpstr>
      <vt:lpstr>Problem Statement</vt:lpstr>
      <vt:lpstr>PROJECT SCOPE</vt:lpstr>
      <vt:lpstr>Project Scope</vt:lpstr>
      <vt:lpstr>PROPOSED SOLUTION</vt:lpstr>
      <vt:lpstr>Proposed Solution</vt:lpstr>
      <vt:lpstr>Data Acquisition</vt:lpstr>
      <vt:lpstr>Binary Dataset</vt:lpstr>
      <vt:lpstr>Multiclass</vt:lpstr>
      <vt:lpstr>METHODOLOGY</vt:lpstr>
      <vt:lpstr>CNN</vt:lpstr>
      <vt:lpstr>Proposed CNN Architecture</vt:lpstr>
      <vt:lpstr>Pipeline Architecture</vt:lpstr>
      <vt:lpstr>PROGRESS REPORT SUMMARY</vt:lpstr>
      <vt:lpstr>Requirements</vt:lpstr>
      <vt:lpstr>Requirements</vt:lpstr>
      <vt:lpstr>Requirements</vt:lpstr>
      <vt:lpstr>Requirements</vt:lpstr>
      <vt:lpstr>Requirements</vt:lpstr>
      <vt:lpstr>Requirements</vt:lpstr>
      <vt:lpstr>Requirements</vt:lpstr>
      <vt:lpstr>Requirements</vt:lpstr>
      <vt:lpstr>Requirements</vt:lpstr>
      <vt:lpstr>Design</vt:lpstr>
      <vt:lpstr>Design</vt:lpstr>
      <vt:lpstr>Design</vt:lpstr>
      <vt:lpstr>Implementation[1/3]</vt:lpstr>
      <vt:lpstr>Implementation[2/3]</vt:lpstr>
      <vt:lpstr>Implementation[3/3]</vt:lpstr>
      <vt:lpstr>Experiments and Results Summary[1/3]</vt:lpstr>
      <vt:lpstr>Experiments and Results Summary[2/3]</vt:lpstr>
      <vt:lpstr>Experiments and Results Summary[2/3]</vt:lpstr>
      <vt:lpstr>ENDEAVOUR</vt:lpstr>
      <vt:lpstr>Endeavour</vt:lpstr>
      <vt:lpstr>NEXT STEPS</vt:lpstr>
      <vt:lpstr>Work Breakdown Structure (List of all Deliverables / Strikethrough Completed Deliverables)</vt:lpstr>
      <vt:lpstr>Work Breakdown Structure [1/1] (List of all Deliverables / Strikethrough Completed Deliverables)</vt:lpstr>
      <vt:lpstr>Challenges</vt:lpstr>
      <vt:lpstr>PROTOTYPE &amp; REPORT</vt:lpstr>
      <vt:lpstr>Report</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sibt e Hassan 38252</cp:lastModifiedBy>
  <cp:revision>2</cp:revision>
  <dcterms:modified xsi:type="dcterms:W3CDTF">2025-06-25T05:23:28Z</dcterms:modified>
</cp:coreProperties>
</file>