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61" r:id="rId7"/>
    <p:sldId id="263" r:id="rId8"/>
    <p:sldId id="264" r:id="rId9"/>
    <p:sldId id="265" r:id="rId10"/>
    <p:sldId id="273" r:id="rId11"/>
    <p:sldId id="266" r:id="rId12"/>
    <p:sldId id="267" r:id="rId13"/>
    <p:sldId id="262" r:id="rId14"/>
    <p:sldId id="259" r:id="rId15"/>
    <p:sldId id="269" r:id="rId16"/>
    <p:sldId id="268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62D0-243A-42B0-864D-5F4F7412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B337-0F9B-400E-A706-0430C3DB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7700-201A-4897-859B-DC3C4BB4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D300-CB70-4069-ADCA-0A260FDE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144B-DFC4-4468-8298-4229B9ED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93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873A-55E6-4203-808F-0339BA9C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7612-71F5-4081-86DE-D9B91040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6047-3008-4B0D-AC17-B9674C7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C389-8E6B-40E2-A797-21E71A28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8BD4-BD23-489C-8649-3A037556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B434F-2C40-4590-8786-A0AD61604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469F7-DFB6-48EF-8F8E-B7101221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419D-B3C5-455A-A13E-6C486E4C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F432-E5D1-48C8-B743-44A11B9D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5A12-B1E6-4416-8F0C-564E255D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7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EA92-5F14-4923-B1D8-D3BDCD2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F62D-BF72-43D5-8AA7-C07528A1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45A2-C35C-45DC-A1B4-65542E38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CDA-6F7E-407B-A10D-5BAD5986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7709-BE5F-49F3-8696-DF3E62B9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28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3AE-D8D5-4CA9-89EC-AEB15993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11C9-E830-4A72-AE40-09692D2B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DB7-E81B-4B5F-ABCD-C829E078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BC3F-45EC-45F6-9FAA-94D2108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DE38-93D0-4FDF-86C4-97A32DA1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60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F962-B315-4B72-B58B-3E18D191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995C-03FD-4302-A674-C4C6E13A6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3BEB3-1776-4412-B43B-5EAD2CD1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3906-AA3D-4B02-94B2-2360CEBB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3A60-B4CB-4124-A1B6-6D6351A0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BFFA-7F0B-451A-9547-0BC994E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3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60D7-B631-4C17-8CD7-DF9A6E09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E5F2-23A6-423D-814F-228D15CF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92CB9-BBD3-43BD-883F-DF77F363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F9099-6CBE-4EB2-B725-B5E34D792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E082-1F9C-480E-8FA1-0CD0F99E4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3310A-F1CF-4B7D-BEA0-C03659FA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D4487-F485-4D95-8D7F-9B4220A1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12B4-7F50-429A-BB4E-52334D7F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9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103-61E6-4403-BD55-470C45BF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F76FA-13EA-4602-A18C-06FEF35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D0717-3EDB-457F-A17E-C59ED480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B8A0-C16C-460E-8A8E-380F9D6F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9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024CA-0804-4447-ADC7-CC07EFCF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66414-484E-4489-9B2F-D7FC2490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A893-5C27-4375-928C-83C5836A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13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0898-D970-4DB0-8DCA-76AB441E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5418-48B2-43AC-B22B-763AD584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713D5-B1EB-4504-B36F-4FD899A7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A527-C385-4D62-88EA-F6891679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71A7-3FF1-4A90-AA05-BD432FE0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5AC73-18C6-4044-97DE-2BC89E8D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3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AA63-1FDD-43DB-9ADC-2B98F647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DE145-A08C-4518-BA4D-5C9E1F79F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3D1FA-996F-4D66-AB03-CECE4127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0EEC-F353-4352-A961-92EB0F38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672F-9D97-4FC7-A71A-3D102552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CDBA7-8A4C-4E0B-B962-2592F15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3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9965C-0986-4ADA-A80F-4874CBAC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3BF9-37A9-4889-91A7-8A7B3410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EEEB-8FF1-4CC2-BF1C-A058D4DCD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79DA-918F-46B3-B2CE-DB023CEE3A2D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2AAA-580D-4F55-8134-517C4170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E2FE-853F-4B1A-8338-90DC6B43B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426E-EED5-4734-8F41-ED9F20E226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05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13A1-87E1-43C0-8B8D-1DB8BD4E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Algorytmy i Struktury Danych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E1A31-1929-4D17-91CD-722A77762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Faliszewski</a:t>
            </a:r>
          </a:p>
          <a:p>
            <a:r>
              <a:rPr lang="pl-PL" dirty="0"/>
              <a:t>faliszew@agh.edu.pl</a:t>
            </a:r>
          </a:p>
        </p:txBody>
      </p:sp>
    </p:spTree>
    <p:extLst>
      <p:ext uri="{BB962C8B-B14F-4D97-AF65-F5344CB8AC3E}">
        <p14:creationId xmlns:p14="http://schemas.microsoft.com/office/powerpoint/2010/main" val="9912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778E-FA1D-4D66-B8E0-7089105E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Finalizacja punktów za kolokwia/egzamin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F4FD-76BC-4167-9853-311D46E4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Po ogłoszeniu wyników kolokwium można zgłaszać wyłącznie zastrzeżenia do merytorycznej strony oceny zadania</a:t>
            </a:r>
          </a:p>
          <a:p>
            <a:endParaRPr lang="pl-PL" dirty="0"/>
          </a:p>
          <a:p>
            <a:r>
              <a:rPr lang="pl-PL" dirty="0"/>
              <a:t>Zastrzeżenia można zgłaszać do 7 dni kalendarzowych od terminu ostatnich zaplanowanych konsultacji (dotyczących tego zadania)</a:t>
            </a:r>
          </a:p>
          <a:p>
            <a:endParaRPr lang="pl-PL" dirty="0"/>
          </a:p>
          <a:p>
            <a:r>
              <a:rPr lang="pl-PL" dirty="0"/>
              <a:t>Ponowna weryfikacja zadania może skutkować podniesieniem, pozostawieniem bez zmiany </a:t>
            </a:r>
            <a:r>
              <a:rPr lang="pl-PL" b="1" dirty="0">
                <a:solidFill>
                  <a:srgbClr val="FF0000"/>
                </a:solidFill>
              </a:rPr>
              <a:t>lub obniżeniem oceny</a:t>
            </a:r>
          </a:p>
          <a:p>
            <a:endParaRPr lang="pl-PL" dirty="0"/>
          </a:p>
          <a:p>
            <a:r>
              <a:rPr lang="pl-PL" dirty="0"/>
              <a:t>Ponowna weryfikacja może także nastąpić z inicjatywy prowadzącego (także w ciągu 7 dni od terminu ostatnich zaplanowanych konsultacji)</a:t>
            </a:r>
          </a:p>
        </p:txBody>
      </p:sp>
    </p:spTree>
    <p:extLst>
      <p:ext uri="{BB962C8B-B14F-4D97-AF65-F5344CB8AC3E}">
        <p14:creationId xmlns:p14="http://schemas.microsoft.com/office/powerpoint/2010/main" val="7310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B2DD-AA7A-45C4-81D6-2E3C8D4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Samodzielność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FD90-4FAF-489D-BC07-18280EF3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113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Każdy program muszą Państwo napisać samodzielnie</a:t>
            </a:r>
          </a:p>
          <a:p>
            <a:endParaRPr lang="pl-PL" dirty="0"/>
          </a:p>
          <a:p>
            <a:r>
              <a:rPr lang="pl-PL" dirty="0"/>
              <a:t>Zabronione jest kopiowanie fragmentów innych programów, w szczególności:</a:t>
            </a:r>
          </a:p>
          <a:p>
            <a:pPr lvl="1"/>
            <a:r>
              <a:rPr lang="pl-PL" dirty="0"/>
              <a:t>Znalezionych w Internecie</a:t>
            </a:r>
          </a:p>
          <a:p>
            <a:pPr lvl="1"/>
            <a:r>
              <a:rPr lang="pl-PL" dirty="0"/>
              <a:t>Zaimplementowanych przez inne osoby</a:t>
            </a:r>
          </a:p>
          <a:p>
            <a:pPr lvl="1"/>
            <a:r>
              <a:rPr lang="pl-PL" dirty="0"/>
              <a:t>Wcześniej przygotowanych (nawet samodzielnie)</a:t>
            </a:r>
          </a:p>
          <a:p>
            <a:endParaRPr lang="pl-PL" dirty="0"/>
          </a:p>
          <a:p>
            <a:r>
              <a:rPr lang="pl-PL" dirty="0"/>
              <a:t>Weryfikacja plagiatów</a:t>
            </a:r>
          </a:p>
          <a:p>
            <a:pPr lvl="1"/>
            <a:r>
              <a:rPr lang="pl-PL" dirty="0"/>
              <a:t>Państwa programy będą porównywane ze sobą programem </a:t>
            </a:r>
            <a:r>
              <a:rPr lang="pl-PL" dirty="0" err="1"/>
              <a:t>antyplagiatowym</a:t>
            </a:r>
            <a:endParaRPr lang="pl-PL" dirty="0"/>
          </a:p>
          <a:p>
            <a:pPr lvl="1"/>
            <a:r>
              <a:rPr lang="pl-PL" dirty="0"/>
              <a:t>W przypadku stwierdzenia </a:t>
            </a:r>
            <a:r>
              <a:rPr lang="pl-PL" b="1" dirty="0"/>
              <a:t>podobieństwa kodu</a:t>
            </a:r>
            <a:r>
              <a:rPr lang="pl-PL" dirty="0"/>
              <a:t>, program otrzymuje 0 punktów</a:t>
            </a:r>
          </a:p>
          <a:p>
            <a:pPr lvl="2"/>
            <a:r>
              <a:rPr lang="pl-PL" dirty="0"/>
              <a:t>W przypadku samodzielnie pisanych programów, bez </a:t>
            </a:r>
            <a:r>
              <a:rPr lang="pl-PL" dirty="0" err="1"/>
              <a:t>copy&amp;paste</a:t>
            </a:r>
            <a:r>
              <a:rPr lang="pl-PL" dirty="0"/>
              <a:t> z Internetu ani od innych osób lub z własnych programów, szansa przypadkowego podobieństwa jest pomijalnie mała</a:t>
            </a:r>
          </a:p>
          <a:p>
            <a:pPr lvl="1"/>
            <a:r>
              <a:rPr lang="pl-PL" dirty="0"/>
              <a:t>W przypadku rażącego plagiatu, do odpowiednich działań zmusza nas regulamin studiów</a:t>
            </a:r>
          </a:p>
        </p:txBody>
      </p:sp>
    </p:spTree>
    <p:extLst>
      <p:ext uri="{BB962C8B-B14F-4D97-AF65-F5344CB8AC3E}">
        <p14:creationId xmlns:p14="http://schemas.microsoft.com/office/powerpoint/2010/main" val="10388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D97C-73C2-4C47-A6B4-3D104DC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Sprawiedliwość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C94B-1F14-404D-B654-D21C02BE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pl-PL" dirty="0"/>
              <a:t>Ocena i kolokwium są sprawiedliwe gdy:</a:t>
            </a:r>
          </a:p>
          <a:p>
            <a:pPr lvl="1"/>
            <a:r>
              <a:rPr lang="pl-PL" dirty="0"/>
              <a:t>Każdy został potraktowany według tych samych zasad</a:t>
            </a:r>
          </a:p>
          <a:p>
            <a:pPr lvl="1"/>
            <a:r>
              <a:rPr lang="pl-PL" dirty="0"/>
              <a:t>Zadanie było możliwe do rozwiązania korzystając z materiału, który był przedstawiony na ćwiczeniach przed ogłoszeniem zadania</a:t>
            </a:r>
          </a:p>
          <a:p>
            <a:pPr lvl="1"/>
            <a:endParaRPr lang="pl-PL" dirty="0"/>
          </a:p>
          <a:p>
            <a:r>
              <a:rPr lang="pl-PL" dirty="0"/>
              <a:t>Co nie jest niesprawiedliwością (przykłady z poprzednich lat):</a:t>
            </a:r>
          </a:p>
          <a:p>
            <a:pPr lvl="1"/>
            <a:r>
              <a:rPr lang="pl-PL" dirty="0"/>
              <a:t>Inna grupa miała łatwiejsze zadanie </a:t>
            </a:r>
            <a:r>
              <a:rPr lang="pl-PL" dirty="0">
                <a:sym typeface="Wingdings" panose="05000000000000000000" pitchFamily="2" charset="2"/>
              </a:rPr>
              <a:t> </a:t>
            </a:r>
            <a:r>
              <a:rPr lang="pl-PL" sz="2000" dirty="0">
                <a:sym typeface="Wingdings" panose="05000000000000000000" pitchFamily="2" charset="2"/>
              </a:rPr>
              <a:t>ocena trudności zadań jest subiektywna, przydział zadań do grup jest losowany więc </a:t>
            </a:r>
            <a:r>
              <a:rPr lang="pl-PL" sz="2000" dirty="0" err="1">
                <a:sym typeface="Wingdings" panose="05000000000000000000" pitchFamily="2" charset="2"/>
              </a:rPr>
              <a:t>a’prori</a:t>
            </a:r>
            <a:r>
              <a:rPr lang="pl-PL" sz="2000" dirty="0">
                <a:sym typeface="Wingdings" panose="05000000000000000000" pitchFamily="2" charset="2"/>
              </a:rPr>
              <a:t> każdy jest traktowany tak samo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>
                <a:sym typeface="Wingdings" panose="05000000000000000000" pitchFamily="2" charset="2"/>
              </a:rPr>
              <a:t>W innej grupie można było otrzymać 0.5 </a:t>
            </a:r>
            <a:r>
              <a:rPr lang="pl-PL" dirty="0" err="1">
                <a:sym typeface="Wingdings" panose="05000000000000000000" pitchFamily="2" charset="2"/>
              </a:rPr>
              <a:t>punkta</a:t>
            </a:r>
            <a:r>
              <a:rPr lang="pl-PL" dirty="0">
                <a:sym typeface="Wingdings" panose="05000000000000000000" pitchFamily="2" charset="2"/>
              </a:rPr>
              <a:t>, a u nas nie  </a:t>
            </a:r>
            <a:r>
              <a:rPr lang="pl-PL" sz="2000" dirty="0">
                <a:sym typeface="Wingdings" panose="05000000000000000000" pitchFamily="2" charset="2"/>
              </a:rPr>
              <a:t>specyfika każdego zadania jest inna i porównywanie kryteriów jednego zadania do drugiego nie zmieni naszej oceny więc nie należy stosować tego typu argumentów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75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CA52-53FF-44C8-9802-7BB33BB9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Egzamin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5C38-6046-4732-9891-F6497A46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Trzy terminy egzaminu</a:t>
            </a:r>
          </a:p>
          <a:p>
            <a:pPr lvl="1"/>
            <a:r>
              <a:rPr lang="pl-PL" dirty="0"/>
              <a:t>Jeden termin w lecie</a:t>
            </a:r>
          </a:p>
          <a:p>
            <a:pPr lvl="1"/>
            <a:r>
              <a:rPr lang="pl-PL" dirty="0"/>
              <a:t>Dwa terminy na jesieni</a:t>
            </a:r>
          </a:p>
          <a:p>
            <a:pPr lvl="1"/>
            <a:endParaRPr lang="pl-PL" dirty="0"/>
          </a:p>
          <a:p>
            <a:r>
              <a:rPr lang="pl-PL" dirty="0"/>
              <a:t>Forma egzaminu</a:t>
            </a:r>
          </a:p>
          <a:p>
            <a:pPr lvl="1"/>
            <a:r>
              <a:rPr lang="pl-PL" dirty="0"/>
              <a:t>Dwa zadania, podobne do kolokwiów, ale obejmujące całość materiału</a:t>
            </a:r>
          </a:p>
          <a:p>
            <a:pPr lvl="1"/>
            <a:r>
              <a:rPr lang="pl-PL" dirty="0"/>
              <a:t>Każde zadanie warte jest </a:t>
            </a:r>
            <a:r>
              <a:rPr lang="pl-PL" b="1" dirty="0"/>
              <a:t>7 punktów</a:t>
            </a:r>
          </a:p>
          <a:p>
            <a:endParaRPr lang="pl-PL" b="1" dirty="0"/>
          </a:p>
          <a:p>
            <a:r>
              <a:rPr lang="pl-PL" b="1" dirty="0"/>
              <a:t>Zadania wysyłane po terminie oraz inaczej niż przez wskazany sposób (na ogół przez </a:t>
            </a:r>
            <a:r>
              <a:rPr lang="pl-PL" b="1" dirty="0" err="1"/>
              <a:t>UPeL</a:t>
            </a:r>
            <a:r>
              <a:rPr lang="pl-PL" b="1" dirty="0"/>
              <a:t>) nie są oceniane (otrzymują 0 pkt.)</a:t>
            </a:r>
          </a:p>
        </p:txBody>
      </p:sp>
    </p:spTree>
    <p:extLst>
      <p:ext uri="{BB962C8B-B14F-4D97-AF65-F5344CB8AC3E}">
        <p14:creationId xmlns:p14="http://schemas.microsoft.com/office/powerpoint/2010/main" val="93266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D685-42E5-47DC-8CB3-3A2E2BCF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 programowania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9081-27D0-44A0-8D66-F7319179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Dopuszczane są podstawowe elementy języka </a:t>
            </a:r>
            <a:r>
              <a:rPr lang="pl-PL" dirty="0" err="1"/>
              <a:t>Python</a:t>
            </a:r>
            <a:r>
              <a:rPr lang="pl-PL" dirty="0"/>
              <a:t> 3</a:t>
            </a:r>
          </a:p>
          <a:p>
            <a:pPr lvl="1"/>
            <a:r>
              <a:rPr lang="pl-PL" dirty="0"/>
              <a:t>Podstawowe operacje</a:t>
            </a:r>
          </a:p>
          <a:p>
            <a:pPr lvl="1"/>
            <a:r>
              <a:rPr lang="pl-PL" dirty="0"/>
              <a:t>Instrukcje warunkowe, pętle</a:t>
            </a:r>
          </a:p>
          <a:p>
            <a:pPr lvl="1"/>
            <a:r>
              <a:rPr lang="pl-PL" dirty="0"/>
              <a:t>Listy, </a:t>
            </a:r>
            <a:r>
              <a:rPr lang="pl-PL" dirty="0" err="1"/>
              <a:t>krotki</a:t>
            </a:r>
            <a:endParaRPr lang="pl-PL" dirty="0"/>
          </a:p>
          <a:p>
            <a:pPr marL="914400" lvl="2" indent="0">
              <a:buNone/>
            </a:pPr>
            <a:r>
              <a:rPr lang="pl-PL" dirty="0"/>
              <a:t>(uwaga: prowadzący ASD często na listy mówią „tablice”)</a:t>
            </a:r>
          </a:p>
          <a:p>
            <a:pPr lvl="1"/>
            <a:r>
              <a:rPr lang="pl-PL" dirty="0"/>
              <a:t>Operacje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pl-PL" dirty="0"/>
              <a:t>,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lvl="1"/>
            <a:r>
              <a:rPr lang="pl-PL" dirty="0"/>
              <a:t>Klasy (stosowane przede wszystkim jako struktury danych)</a:t>
            </a:r>
          </a:p>
          <a:p>
            <a:pPr lvl="1"/>
            <a:r>
              <a:rPr lang="pl-PL" dirty="0"/>
              <a:t>Nie wolno stosować importowanych bibliotek</a:t>
            </a:r>
          </a:p>
          <a:p>
            <a:pPr lvl="1"/>
            <a:r>
              <a:rPr lang="pl-PL" dirty="0"/>
              <a:t>Nie należy stosować wyjątków</a:t>
            </a:r>
          </a:p>
          <a:p>
            <a:pPr lvl="1"/>
            <a:endParaRPr lang="pl-PL" dirty="0"/>
          </a:p>
          <a:p>
            <a:r>
              <a:rPr lang="pl-PL" dirty="0"/>
              <a:t>Zmiany w ramach kolejnych części (chyba, że warunki zadania mówią inaczej):</a:t>
            </a:r>
          </a:p>
          <a:p>
            <a:pPr lvl="1"/>
            <a:r>
              <a:rPr lang="pl-PL" dirty="0"/>
              <a:t>Część 2 i dalej: Wolno stosować wbudowane sortowanie (np.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pl-PL" dirty="0"/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Część 2 i dalej: Kolejka (</a:t>
            </a:r>
            <a:r>
              <a:rPr lang="pl-PL" dirty="0" err="1"/>
              <a:t>deque</a:t>
            </a:r>
            <a:r>
              <a:rPr lang="pl-PL" dirty="0"/>
              <a:t> itp.)</a:t>
            </a:r>
          </a:p>
          <a:p>
            <a:pPr lvl="1"/>
            <a:r>
              <a:rPr lang="pl-PL" dirty="0"/>
              <a:t>Część 3 i dalej: Kolejka priorytetowa </a:t>
            </a:r>
          </a:p>
          <a:p>
            <a:pPr lvl="1"/>
            <a:r>
              <a:rPr lang="pl-PL" dirty="0"/>
              <a:t>Egzamin: Wolno stosować wbudowane zbiory i słowniki (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pl-PL" dirty="0"/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314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4F85-D156-4419-82D3-7A6CCE3C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51"/>
            <a:ext cx="10515600" cy="762000"/>
          </a:xfrm>
        </p:spPr>
        <p:txBody>
          <a:bodyPr/>
          <a:lstStyle/>
          <a:p>
            <a:r>
              <a:rPr lang="pl-PL" dirty="0"/>
              <a:t>Omawianie kolokwiów i egzaminów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207C-DBEA-4844-96BD-29AB6944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503872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Przewidujemy dodatkowe spotkania (online) na których będziemy omawiać:</a:t>
            </a:r>
          </a:p>
          <a:p>
            <a:pPr lvl="1"/>
            <a:r>
              <a:rPr lang="pl-PL" dirty="0"/>
              <a:t>Kolokwia</a:t>
            </a:r>
          </a:p>
          <a:p>
            <a:pPr lvl="1"/>
            <a:r>
              <a:rPr lang="pl-PL" dirty="0"/>
              <a:t>Kolokwia zaliczeniowe</a:t>
            </a:r>
          </a:p>
          <a:p>
            <a:pPr lvl="1"/>
            <a:r>
              <a:rPr lang="pl-PL" dirty="0"/>
              <a:t>Egzaminy</a:t>
            </a:r>
          </a:p>
          <a:p>
            <a:endParaRPr lang="pl-PL" dirty="0"/>
          </a:p>
          <a:p>
            <a:r>
              <a:rPr lang="pl-PL" dirty="0"/>
              <a:t>Cel:</a:t>
            </a:r>
          </a:p>
          <a:p>
            <a:pPr lvl="1"/>
            <a:r>
              <a:rPr lang="pl-PL" dirty="0"/>
              <a:t>Przedstawienie poprawnych algorytmów o różnej złożoności</a:t>
            </a:r>
          </a:p>
          <a:p>
            <a:pPr lvl="1"/>
            <a:r>
              <a:rPr lang="pl-PL" dirty="0"/>
              <a:t>Przedstawienie typowych błędów</a:t>
            </a:r>
          </a:p>
          <a:p>
            <a:endParaRPr lang="pl-PL" dirty="0"/>
          </a:p>
          <a:p>
            <a:r>
              <a:rPr lang="pl-PL" dirty="0"/>
              <a:t>Odmawiamy odpowiedzi na pytanie: „bo ja zrobiłem tak, to co dostanę?”</a:t>
            </a:r>
          </a:p>
        </p:txBody>
      </p:sp>
    </p:spTree>
    <p:extLst>
      <p:ext uri="{BB962C8B-B14F-4D97-AF65-F5344CB8AC3E}">
        <p14:creationId xmlns:p14="http://schemas.microsoft.com/office/powerpoint/2010/main" val="338162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3CF-67E9-40B7-841B-A1135D2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Nagrywanie wykładów i zajęć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1CBE-BFC4-4B88-9EDB-136C84EA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Nagrania wykładów będą udostępnione</a:t>
            </a:r>
          </a:p>
          <a:p>
            <a:endParaRPr lang="pl-PL" dirty="0"/>
          </a:p>
          <a:p>
            <a:r>
              <a:rPr lang="pl-PL" dirty="0"/>
              <a:t>Prowadzący nie wyrażają zgody na rozpowszechnianie nagrań wykładów i zajęć oraz innych materiałów z zajęć (np. treści zadań)</a:t>
            </a:r>
          </a:p>
          <a:p>
            <a:endParaRPr lang="pl-PL" dirty="0"/>
          </a:p>
          <a:p>
            <a:r>
              <a:rPr lang="pl-PL" dirty="0"/>
              <a:t>W szczególności nie zgadzamy się na nagrywanie omawiania zadań.</a:t>
            </a:r>
          </a:p>
          <a:p>
            <a:pPr lvl="1"/>
            <a:r>
              <a:rPr lang="pl-PL" dirty="0"/>
              <a:t>Złamanie tej zasady będzie skutkować zaprzestaniem omawiania zadań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644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550D-C9AA-4A2E-9109-E6CB4433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są ostateczne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6EF0-0F0E-4E5A-99D6-AD9AA02D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Osoby, które będą chciały dyskutować ustalone zasady zapraszamy na spotkanie po zakończeniu semestru</a:t>
            </a:r>
          </a:p>
          <a:p>
            <a:r>
              <a:rPr lang="pl-PL" dirty="0"/>
              <a:t>Uwagi będą uwzględnione w kolejnej edycji kursu</a:t>
            </a:r>
          </a:p>
        </p:txBody>
      </p:sp>
    </p:spTree>
    <p:extLst>
      <p:ext uri="{BB962C8B-B14F-4D97-AF65-F5344CB8AC3E}">
        <p14:creationId xmlns:p14="http://schemas.microsoft.com/office/powerpoint/2010/main" val="57923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B5BA-92EE-1E1A-3BB4-BCF23CB7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38150"/>
          </a:xfrm>
        </p:spPr>
        <p:txBody>
          <a:bodyPr>
            <a:normAutofit fontScale="90000"/>
          </a:bodyPr>
          <a:lstStyle/>
          <a:p>
            <a:r>
              <a:rPr lang="pl-PL" dirty="0"/>
              <a:t>Uwagi z edycji 2022/2023 (wybrane)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5C29-605B-CF60-DF7B-A1E9CE9D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450"/>
            <a:ext cx="4946374" cy="5838824"/>
          </a:xfrm>
        </p:spPr>
        <p:txBody>
          <a:bodyPr>
            <a:normAutofit/>
          </a:bodyPr>
          <a:lstStyle/>
          <a:p>
            <a:r>
              <a:rPr lang="pl-PL" sz="1600" dirty="0"/>
              <a:t>Gdyby zadania z ćwiczeń później byłyby </a:t>
            </a:r>
            <a:r>
              <a:rPr lang="pl-PL" sz="1800" b="1" dirty="0"/>
              <a:t>wrzucane na UPEL</a:t>
            </a:r>
            <a:r>
              <a:rPr lang="pl-PL" sz="1600" dirty="0"/>
              <a:t> łatwiej byłoby się przygotować do kolokwiów.</a:t>
            </a:r>
          </a:p>
          <a:p>
            <a:r>
              <a:rPr lang="pl-PL" sz="1600" dirty="0"/>
              <a:t>Większa </a:t>
            </a:r>
            <a:r>
              <a:rPr lang="pl-PL" sz="1800" b="1" dirty="0"/>
              <a:t>baza zadań do własnego ćwiczenia</a:t>
            </a:r>
            <a:r>
              <a:rPr lang="pl-PL" sz="1600" dirty="0"/>
              <a:t>, z poprawnymi rozwiązaniami, aby móc uczyć się na przykładach</a:t>
            </a:r>
          </a:p>
          <a:p>
            <a:r>
              <a:rPr lang="pl-PL" sz="1600" dirty="0"/>
              <a:t>ASD było jednocześnie moim ulubionym i znienawidzonym przedmiotem. Bardzo podobało mi się kombinowanie i myślenie jak rozwiązać zadania stosując/przekształcając dostępne algorytmy i naprawdę dużo się nauczyłem robiąc zadania offline czy chodząc na ćwiczenia ale </a:t>
            </a:r>
            <a:r>
              <a:rPr lang="pl-PL" sz="1800" b="1" dirty="0"/>
              <a:t>uważam że kolokwia mogły by być zastąpione przez zadania offline ponieważ wcale one nie poprawiają jakoś istotnie stanu wiedzy a przygotowania do nich są bardzo stresujące</a:t>
            </a:r>
            <a:r>
              <a:rPr lang="pl-PL" sz="1600" dirty="0"/>
              <a:t> i zabierają mnóstwo frajdy płynącej z nauki tego przedmiotu.</a:t>
            </a:r>
          </a:p>
          <a:p>
            <a:r>
              <a:rPr lang="pl-PL" sz="1800" b="1" dirty="0"/>
              <a:t>Niestety zdarza się, że niektórzy prowadzący ćwiczenia z ASD przychodzą dosyć nieprzygotowani na zajęcia.</a:t>
            </a:r>
            <a:r>
              <a:rPr lang="pl-PL" sz="1600" dirty="0"/>
              <a:t> Na przykład nie znają dobrego algorytmu na zrobienie zadania albo, co gorsza, nie wiedzą, że proponowany przez nich algorytm jest zły lub za wolny.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0E27F6-DC34-CEC6-1889-2CA5C591CB6A}"/>
              </a:ext>
            </a:extLst>
          </p:cNvPr>
          <p:cNvSpPr txBox="1">
            <a:spLocks/>
          </p:cNvSpPr>
          <p:nvPr/>
        </p:nvSpPr>
        <p:spPr>
          <a:xfrm>
            <a:off x="6096000" y="933449"/>
            <a:ext cx="4946374" cy="583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Można by zrobić miejsce na ASD 2, bo i tak trzeba to i owo przemyśleć, skoro w obecnym kształcie nawet na 1 roku  pewne przedmioty są bez sensu (z założenia lub bez sensu w wykonaniu prowadzących - fatalna AM, logika, KI i OWI aż tak potrzebne?, za mało świetnej dyskretnej i bardzo przyzwoitej algebry, </a:t>
            </a:r>
            <a:r>
              <a:rPr lang="pl-PL" sz="1600" dirty="0" err="1"/>
              <a:t>linuxa</a:t>
            </a:r>
            <a:r>
              <a:rPr lang="pl-PL" sz="1600" dirty="0"/>
              <a:t> nikt nie traktuje poważnie a o PI nawet nic nie napiszę) a z opinii starszyzny wynika, że na wyższych latach takich wątpliwej jakości przedmiotów jest więcej. Może więcej algorytmiki?</a:t>
            </a:r>
            <a:r>
              <a:rPr lang="pl-PL" sz="1800" dirty="0"/>
              <a:t> </a:t>
            </a:r>
            <a:r>
              <a:rPr lang="pl-PL" sz="1800" b="1" dirty="0"/>
              <a:t>Chyba od lat już w ankietach są prośby o ASD 2</a:t>
            </a:r>
            <a:r>
              <a:rPr lang="pl-PL" sz="1800" dirty="0"/>
              <a:t>. </a:t>
            </a:r>
            <a:r>
              <a:rPr lang="pl-PL" sz="1600" dirty="0"/>
              <a:t>A program trzeba by trochę odświeżyć, może schizma to dobry moment?</a:t>
            </a:r>
          </a:p>
          <a:p>
            <a:r>
              <a:rPr lang="pl-PL" sz="1600" dirty="0"/>
              <a:t>Najlepsze zajęcia i wykłady w tym semestrze. Świetny, kompetentny prowadzący. Materiał z wykładów bardzo ciekawy i wartościowy. </a:t>
            </a:r>
            <a:r>
              <a:rPr lang="pl-PL" sz="1800" b="1" dirty="0"/>
              <a:t>Jedyny zgrzyt, jaki odczułam podczas wykładu, to gdy prowadzący spławił pytanie studenta (dotyczące wykładu)</a:t>
            </a:r>
            <a:r>
              <a:rPr lang="pl-PL" sz="1600" dirty="0"/>
              <a:t>, aby ten zadał je na konsultacjach. Ostatnia rzecz, którą bym chciała dodać, to nie zarzut, a jedynie pomysł na ewentualną poprawę. Przedmiot był niezwykle stresujący. </a:t>
            </a:r>
            <a:r>
              <a:rPr lang="pl-PL" sz="1800" b="1" dirty="0"/>
              <a:t>Nieprzewidywalne kolokwia spędzały sen z moich powiek. Mimo solidnej nauki przez cały semestr, czułam, że zdanie kolokwium zależy tylko od szczęścia.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3157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B043A-BF8B-75FC-0E5F-8DC27571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8E60-0377-80F4-D5FD-07573453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38150"/>
          </a:xfrm>
        </p:spPr>
        <p:txBody>
          <a:bodyPr>
            <a:normAutofit fontScale="90000"/>
          </a:bodyPr>
          <a:lstStyle/>
          <a:p>
            <a:r>
              <a:rPr lang="pl-PL" dirty="0"/>
              <a:t>Uwagi z edycji 2022/2023 (wybrane)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D981-F4C2-5444-F81D-09B7979E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450"/>
            <a:ext cx="4946374" cy="5838824"/>
          </a:xfrm>
        </p:spPr>
        <p:txBody>
          <a:bodyPr>
            <a:normAutofit/>
          </a:bodyPr>
          <a:lstStyle/>
          <a:p>
            <a:r>
              <a:rPr lang="pl-PL" sz="1600" dirty="0"/>
              <a:t>Niestety momentami traciłam zainteresowanie zajęciami, które były bardzo monotonne. Wystarczyło po zajęciach zapytać kolegi, jak zrobić dane zadanie. </a:t>
            </a:r>
            <a:r>
              <a:rPr lang="pl-PL" sz="1800" b="1" dirty="0"/>
              <a:t>Oczekiwałabym więcej pracy nad zadaniem/ poprowadzenia studentów do znalezienia rozwiązania/pokazania procesu myślowego.</a:t>
            </a:r>
            <a:r>
              <a:rPr lang="pl-PL" sz="1800" dirty="0"/>
              <a:t> </a:t>
            </a:r>
            <a:r>
              <a:rPr lang="pl-PL" sz="1600" dirty="0"/>
              <a:t>Niestety zajęcia wyglądały w ten sposób: Któryś student umie zrobić zadanie? Jeśli tak- pisze je na tablicy i przechodzimy dalej. Jeśli nie, prowadzący mówi rozwiązanie. </a:t>
            </a:r>
          </a:p>
          <a:p>
            <a:r>
              <a:rPr lang="pl-PL" sz="1600" dirty="0"/>
              <a:t>Najlepszy i najbardziej merytoryczny wykład na tych studiach. Jedyna wada to bardzo trudne kolokwia i egzaminy - </a:t>
            </a:r>
            <a:r>
              <a:rPr lang="pl-PL" sz="1800" b="1" dirty="0"/>
              <a:t>można nauczyć się wszystkiego czego się da i zrobić całe mnóstwo zadań a i tak oblać</a:t>
            </a:r>
            <a:r>
              <a:rPr lang="pl-PL" sz="1800" dirty="0"/>
              <a:t>.</a:t>
            </a:r>
            <a:endParaRPr lang="pl-PL" sz="1600" dirty="0"/>
          </a:p>
          <a:p>
            <a:r>
              <a:rPr lang="pl-PL" sz="1600" dirty="0"/>
              <a:t>Mimo że przedmiot był prowadzony bardzo dobrze, ilość stresu związana z zaliczeniem go skutecznie zmniejszyła moje zainteresowanie algorytmiką oraz </a:t>
            </a:r>
            <a:r>
              <a:rPr lang="pl-PL" sz="1800" b="1" dirty="0"/>
              <a:t>zniechęciła mnie od wyboru ścieżki algorytmicznej, </a:t>
            </a:r>
            <a:r>
              <a:rPr lang="pl-PL" sz="1600" dirty="0"/>
              <a:t>którą wcześniej byłem pewien, że wybiorę.</a:t>
            </a:r>
          </a:p>
          <a:p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B1ABA8-BF9F-6717-EEB4-0CDDD6B38B61}"/>
              </a:ext>
            </a:extLst>
          </p:cNvPr>
          <p:cNvSpPr txBox="1">
            <a:spLocks/>
          </p:cNvSpPr>
          <p:nvPr/>
        </p:nvSpPr>
        <p:spPr>
          <a:xfrm>
            <a:off x="6096000" y="933449"/>
            <a:ext cx="4946374" cy="583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System oceniania posiada wiele wad. Progi muszą być obniżane bo na kolokwiach były zbyt ciężkie oceny. System oceniania w przypadku nie pełnych rozwiązań jest niesprawiedliwy bo </a:t>
            </a:r>
            <a:r>
              <a:rPr lang="pl-PL" sz="1800" b="1" dirty="0"/>
              <a:t>w zależności od osoby oceniającej ten sam kod może być inaczej oceniony.</a:t>
            </a:r>
            <a:r>
              <a:rPr lang="pl-PL" sz="1800" dirty="0"/>
              <a:t> </a:t>
            </a:r>
            <a:r>
              <a:rPr lang="pl-PL" sz="1600" dirty="0"/>
              <a:t>Miałem taką sytuację i kolega bał się iż straci pkt. jeżeli pójdę z jego kodem na konsultacje. Jeżeli wina leży po stronie oceniającego to ta osoba powinna ponieść konsekwencje i </a:t>
            </a:r>
            <a:r>
              <a:rPr lang="pl-PL" sz="1800" b="1" dirty="0"/>
              <a:t>pomaganie sobie przez udostępnianie kodu na konsultacje nie powinno być karane przez ewentualne obniżanie oceny</a:t>
            </a:r>
            <a:r>
              <a:rPr lang="pl-PL" sz="1800" dirty="0"/>
              <a:t>. </a:t>
            </a:r>
            <a:r>
              <a:rPr lang="pl-PL" sz="1600" dirty="0"/>
              <a:t>Dodatkowo niektóre osoby miały niepoprawnie przyznane pkt. za złożoność (co najmniej 5 osób na 1 kolokwium) i </a:t>
            </a:r>
            <a:r>
              <a:rPr lang="pl-PL" sz="1800" b="1" dirty="0"/>
              <a:t>pewna osoba dostała pkt za lepszą złożoność bo kod wymagał "trywialnej zmiany", to wprost kłóci się z deklaracją z początku semestru Pana </a:t>
            </a:r>
            <a:r>
              <a:rPr lang="pl-PL" sz="1800" b="1" dirty="0" err="1"/>
              <a:t>Falisza</a:t>
            </a:r>
            <a:r>
              <a:rPr lang="pl-PL" sz="1800" b="1" dirty="0"/>
              <a:t> o niemodyfikowaniu kodu.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8201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CDC2-0F42-4E7F-B5B0-A56F605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Prowadzący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8698-4CD6-4D75-8A37-791220DD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Piotr Faliszewski</a:t>
            </a:r>
          </a:p>
          <a:p>
            <a:pPr marL="0" indent="0">
              <a:buNone/>
            </a:pPr>
            <a:r>
              <a:rPr lang="pl-PL" sz="2400" dirty="0"/>
              <a:t>Marek Gajęcki</a:t>
            </a:r>
          </a:p>
          <a:p>
            <a:pPr marL="0" indent="0">
              <a:buNone/>
            </a:pPr>
            <a:r>
              <a:rPr lang="pl-PL" sz="2400" dirty="0"/>
              <a:t>Barbara </a:t>
            </a:r>
            <a:r>
              <a:rPr lang="pl-PL" sz="2400" dirty="0" err="1"/>
              <a:t>Głut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Andrei </a:t>
            </a:r>
            <a:r>
              <a:rPr lang="pl-PL" sz="2400" dirty="0" err="1"/>
              <a:t>Karatkevich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Marcin Kurdziel</a:t>
            </a:r>
          </a:p>
          <a:p>
            <a:pPr marL="0" indent="0">
              <a:buNone/>
            </a:pPr>
            <a:r>
              <a:rPr lang="pl-PL" sz="2400" dirty="0"/>
              <a:t>Bartosz Kusek</a:t>
            </a:r>
          </a:p>
          <a:p>
            <a:pPr marL="0" indent="0">
              <a:buNone/>
            </a:pPr>
            <a:r>
              <a:rPr lang="pl-PL" sz="2400" dirty="0"/>
              <a:t>Krzysztof Magiera</a:t>
            </a:r>
          </a:p>
          <a:p>
            <a:pPr marL="0" indent="0">
              <a:buNone/>
            </a:pPr>
            <a:r>
              <a:rPr lang="pl-PL" sz="2400" dirty="0"/>
              <a:t>Piotr Ociepka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BFF27-1CF4-4D5C-75C3-5B64C1CA29B0}"/>
              </a:ext>
            </a:extLst>
          </p:cNvPr>
          <p:cNvSpPr txBox="1"/>
          <p:nvPr/>
        </p:nvSpPr>
        <p:spPr>
          <a:xfrm>
            <a:off x="5417950" y="1793267"/>
            <a:ext cx="5935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Kontakt z prowadzącymi (poza konsultacjami oraz przekazywaniem danych wrażliwych, np. zwolnień lekarskich) powinien odbywać się </a:t>
            </a:r>
            <a:r>
              <a:rPr lang="pl-PL" b="1" dirty="0"/>
              <a:t>za pośrednictwem starostów roku.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 szczególności wszystkie indywidualne maile w sprawach organizacyjnych, doprecyzowania zasad itp. </a:t>
            </a:r>
            <a:r>
              <a:rPr lang="pl-PL" b="1" dirty="0"/>
              <a:t>pozostaną bez odpowiedzi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Starości współpracują z prowadzącymi przy organizacji konsultacji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Zapisy na konsultacje (brak zapisu oznacza, że student może nie zostać przyjęty na konsultacje)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Proszę zwrócić uwagę na finalizacje ocen (później na prezentacji)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9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BB6A6-2AC7-73A7-F629-0DD69ABD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8E8-7660-9E47-CA81-7003E4F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38150"/>
          </a:xfrm>
        </p:spPr>
        <p:txBody>
          <a:bodyPr>
            <a:normAutofit fontScale="90000"/>
          </a:bodyPr>
          <a:lstStyle/>
          <a:p>
            <a:r>
              <a:rPr lang="pl-PL" dirty="0"/>
              <a:t>Uwagi z edycji 2022/2023 (wybrane)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8F2E-DB06-AFCB-4DF6-6E2218F5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450"/>
            <a:ext cx="4946374" cy="5838824"/>
          </a:xfrm>
        </p:spPr>
        <p:txBody>
          <a:bodyPr>
            <a:normAutofit/>
          </a:bodyPr>
          <a:lstStyle/>
          <a:p>
            <a:r>
              <a:rPr lang="pl-PL" sz="1600" dirty="0"/>
              <a:t>Uważam, że</a:t>
            </a:r>
            <a:r>
              <a:rPr lang="pl-PL" sz="1400" dirty="0"/>
              <a:t> </a:t>
            </a:r>
            <a:r>
              <a:rPr lang="pl-PL" sz="1800" b="1" dirty="0"/>
              <a:t>zmiana sposobu oceniania ćwiczeń miała negatywny wydźwięk, szczególnie, że wykładowca tak zapewniał o niezmienności sposobu oceniania</a:t>
            </a:r>
            <a:r>
              <a:rPr lang="pl-PL" sz="1400" dirty="0"/>
              <a:t> </a:t>
            </a:r>
            <a:r>
              <a:rPr lang="pl-PL" sz="1600" dirty="0"/>
              <a:t>(odwołując się do sprawiedliwości wobec studentów, co dobitnie pokazuje komizm tej sytuacji). Więc mimo tak stanowczych zapewnień z początku zajęć, wszystko okazało się nic nie warte. </a:t>
            </a:r>
          </a:p>
          <a:p>
            <a:r>
              <a:rPr lang="pl-PL" sz="1600" dirty="0"/>
              <a:t>Jeden z lepszych wykładowców na jakiego trafiłem. Bardzo uczciwy i sprawiedliwy człowiek, </a:t>
            </a:r>
            <a:r>
              <a:rPr lang="pl-PL" sz="1800" b="1" dirty="0"/>
              <a:t>dużo wymaga ale dobrze uczy i dochowuje wszystkich swoich słów.</a:t>
            </a:r>
          </a:p>
          <a:p>
            <a:r>
              <a:rPr lang="pl-PL" sz="1600" dirty="0"/>
              <a:t>Prowadzący miał bardzo luźne podejście do prowadzenia zajęć, co bardzo </a:t>
            </a:r>
            <a:r>
              <a:rPr lang="pl-PL" sz="1600" dirty="0" err="1"/>
              <a:t>zaplusowało</a:t>
            </a:r>
            <a:r>
              <a:rPr lang="pl-PL" sz="1600" dirty="0"/>
              <a:t>, </a:t>
            </a:r>
            <a:r>
              <a:rPr lang="pl-PL" sz="1800" b="1" dirty="0"/>
              <a:t>dając podstawę do rozmów o problemie na ustalonym, komfortowym poziomie.</a:t>
            </a:r>
            <a:r>
              <a:rPr lang="pl-PL" sz="1600" dirty="0"/>
              <a:t> Nie wymuszał traktowania siebie jako autorytetu, zawsze był otwarty na pomysły studentów i tłumaczył ich poprawność, bądź też wyjaśniał dlaczego nie działały.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AFD8D3-F3B7-40F3-EDCA-701506AB7CE0}"/>
              </a:ext>
            </a:extLst>
          </p:cNvPr>
          <p:cNvSpPr txBox="1">
            <a:spLocks/>
          </p:cNvSpPr>
          <p:nvPr/>
        </p:nvSpPr>
        <p:spPr>
          <a:xfrm>
            <a:off x="6096000" y="933449"/>
            <a:ext cx="4946374" cy="583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b="1" dirty="0"/>
              <a:t>Niestety tylko najlepsi wiedzą co się dzieje na zajęciach</a:t>
            </a:r>
            <a:r>
              <a:rPr lang="pl-PL" sz="1600" dirty="0"/>
              <a:t>, co najmniej połowa osób mogłaby nie przychodzić bo nic nie jest w stanie </a:t>
            </a:r>
            <a:r>
              <a:rPr lang="pl-PL" sz="1600" dirty="0" err="1"/>
              <a:t>zroumieć</a:t>
            </a:r>
            <a:r>
              <a:rPr lang="pl-PL" sz="1600" dirty="0"/>
              <a:t>. Ten przedmiot powinien być </a:t>
            </a:r>
            <a:r>
              <a:rPr lang="pl-PL" sz="1600" dirty="0" err="1"/>
              <a:t>podzieony</a:t>
            </a:r>
            <a:r>
              <a:rPr lang="pl-PL" sz="1600" dirty="0"/>
              <a:t> na 2 semestry</a:t>
            </a:r>
            <a:endParaRPr lang="pl-PL" sz="1800" dirty="0"/>
          </a:p>
          <a:p>
            <a:r>
              <a:rPr lang="pl-PL" sz="1600" dirty="0"/>
              <a:t>Przedmiot prowadzony bardzo kompetentnie i profesjonalnie. Prowadzący w sposób jasny, bardzo ciekawy i przystępny potrafił przekazać wiedzę, jakość materiałów i prowadzenia wykładów była na najwyższym poziomie. Prowadzący starał się aktywizować studentów, </a:t>
            </a:r>
            <a:r>
              <a:rPr lang="pl-PL" sz="1600" b="1" dirty="0"/>
              <a:t>zapraszał do dyskusji i zadawania pytań</a:t>
            </a:r>
            <a:r>
              <a:rPr lang="pl-PL" sz="1600" dirty="0"/>
              <a:t>, bardzo zależało mu na tym, by wszystko było jasne i zrozumiałe. Był to zdecydowanie najlepiej prowadzony przedmiot i najlepszy wykładowca jakiego do tej pory miałem okazję poznać. Biorąc pod uwagę jakość prowadzenia przedmiotu, widać ogromny wkład pracy i zaangażowanie w nauczanie studentów i przygotowanie do zajęć. Od strony merytorycznej nie można nic zarzucić, zajęcia były prowadzone profesjonalnie, a sposób ich prowadzenia całkowicie absorbował uwagę studenta i potrafił znacząco zainteresować omawianymi zagadnieniami.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7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F588-7C98-49A2-BC9E-A0A61565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397"/>
            <a:ext cx="10515600" cy="1325563"/>
          </a:xfrm>
        </p:spPr>
        <p:txBody>
          <a:bodyPr/>
          <a:lstStyle/>
          <a:p>
            <a:r>
              <a:rPr lang="pl-PL" dirty="0"/>
              <a:t>Struktura przedmiotu + Rotacja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8D96-5874-4DA0-931D-9A9B646A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pl-PL" b="1" dirty="0"/>
              <a:t>Część 1:</a:t>
            </a:r>
            <a:r>
              <a:rPr lang="pl-PL" dirty="0"/>
              <a:t> Sortowanie i podstawowe algorytmy</a:t>
            </a:r>
          </a:p>
          <a:p>
            <a:pPr lvl="1">
              <a:spcAft>
                <a:spcPts val="600"/>
              </a:spcAft>
            </a:pPr>
            <a:r>
              <a:rPr lang="pl-PL" dirty="0" err="1"/>
              <a:t>MergeSort</a:t>
            </a:r>
            <a:r>
              <a:rPr lang="pl-PL" dirty="0"/>
              <a:t>, </a:t>
            </a:r>
            <a:r>
              <a:rPr lang="pl-PL" dirty="0" err="1"/>
              <a:t>QuickSort</a:t>
            </a:r>
            <a:r>
              <a:rPr lang="pl-PL" dirty="0"/>
              <a:t>, </a:t>
            </a:r>
            <a:r>
              <a:rPr lang="pl-PL" dirty="0" err="1"/>
              <a:t>HeapSort</a:t>
            </a:r>
            <a:r>
              <a:rPr lang="pl-PL" dirty="0"/>
              <a:t>, statystyki pozycyjne itp.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Sortowanie w czasie liniowym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Tablice, listy, kolejki, stosy</a:t>
            </a:r>
          </a:p>
          <a:p>
            <a:pPr>
              <a:spcAft>
                <a:spcPts val="600"/>
              </a:spcAft>
            </a:pPr>
            <a:r>
              <a:rPr lang="pl-PL" b="1" dirty="0"/>
              <a:t>Część 2:</a:t>
            </a:r>
            <a:r>
              <a:rPr lang="pl-PL" dirty="0"/>
              <a:t> Algorytmy grafowe i struktury danych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Podstawowe algorytmy grafowe (DFS, BFS i pochodne)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Najkrótsze ścieżki, minimalne drzewo rozpinające, rodziny zbiorów rozłącznych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Problem maksymalnego przepływu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Tablice asocjacyjne (drzewa BST, czerwono-czarne, tablice haszujące, B-drzewa) </a:t>
            </a:r>
          </a:p>
          <a:p>
            <a:pPr>
              <a:spcAft>
                <a:spcPts val="600"/>
              </a:spcAft>
            </a:pPr>
            <a:r>
              <a:rPr lang="pl-PL" b="1" dirty="0"/>
              <a:t>Część 3:</a:t>
            </a:r>
            <a:r>
              <a:rPr lang="pl-PL" dirty="0"/>
              <a:t> Konstrukcja algorytmów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Algorytmy dynamiczne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Algorytmy zachłanne</a:t>
            </a:r>
          </a:p>
          <a:p>
            <a:pPr lvl="1">
              <a:spcAft>
                <a:spcPts val="600"/>
              </a:spcAft>
            </a:pPr>
            <a:r>
              <a:rPr lang="pl-PL" dirty="0"/>
              <a:t>Drzewa przedziałowe</a:t>
            </a:r>
          </a:p>
          <a:p>
            <a:pPr lvl="1">
              <a:spcAft>
                <a:spcPts val="600"/>
              </a:spcAft>
            </a:pPr>
            <a:endParaRPr lang="pl-PL" dirty="0"/>
          </a:p>
          <a:p>
            <a:pPr lvl="1">
              <a:spcAft>
                <a:spcPts val="600"/>
              </a:spcAft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3213ABA-CA9D-8047-376A-68EF1C3A84BC}"/>
              </a:ext>
            </a:extLst>
          </p:cNvPr>
          <p:cNvSpPr/>
          <p:nvPr/>
        </p:nvSpPr>
        <p:spPr>
          <a:xfrm>
            <a:off x="9423918" y="4348065"/>
            <a:ext cx="149290" cy="7557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75C35-E7E2-BFB9-863D-C4AA4DCBE70B}"/>
              </a:ext>
            </a:extLst>
          </p:cNvPr>
          <p:cNvSpPr txBox="1"/>
          <p:nvPr/>
        </p:nvSpPr>
        <p:spPr>
          <a:xfrm>
            <a:off x="9615196" y="4398120"/>
            <a:ext cx="1405229" cy="65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może przejść na część 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1F02C-6A52-F2E9-040B-5DC49756C06A}"/>
              </a:ext>
            </a:extLst>
          </p:cNvPr>
          <p:cNvSpPr/>
          <p:nvPr/>
        </p:nvSpPr>
        <p:spPr>
          <a:xfrm>
            <a:off x="8213466" y="156288"/>
            <a:ext cx="3794060" cy="1659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1" dirty="0">
                <a:solidFill>
                  <a:schemeClr val="tx1"/>
                </a:solidFill>
              </a:rPr>
              <a:t>Rotacja: </a:t>
            </a:r>
            <a:r>
              <a:rPr lang="pl-PL" dirty="0">
                <a:solidFill>
                  <a:schemeClr val="tx1"/>
                </a:solidFill>
              </a:rPr>
              <a:t>Kolejne części prowadzą inne osoby</a:t>
            </a:r>
          </a:p>
          <a:p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Studenci zawsze chodzą do tej samej sali (+/- nieobecności prowadzących)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05BE4-523D-4B5D-4A01-95709FEE6039}"/>
              </a:ext>
            </a:extLst>
          </p:cNvPr>
          <p:cNvSpPr/>
          <p:nvPr/>
        </p:nvSpPr>
        <p:spPr>
          <a:xfrm>
            <a:off x="8213466" y="1965892"/>
            <a:ext cx="3794060" cy="1396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1" dirty="0">
                <a:solidFill>
                  <a:schemeClr val="tx1"/>
                </a:solidFill>
              </a:rPr>
              <a:t>Wolni słuchacze: </a:t>
            </a:r>
            <a:r>
              <a:rPr lang="pl-PL" dirty="0">
                <a:solidFill>
                  <a:schemeClr val="tx1"/>
                </a:solidFill>
              </a:rPr>
              <a:t>Nie zgadzamy się na uczestniczenie w nie swoich zajęciach, nawet jako wolny słuchacz (+/- nieobecności prowadzących)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9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043-7844-4C29-A98C-84D95612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187"/>
            <a:ext cx="10515600" cy="1040861"/>
          </a:xfrm>
        </p:spPr>
        <p:txBody>
          <a:bodyPr/>
          <a:lstStyle/>
          <a:p>
            <a:r>
              <a:rPr lang="pl-PL" dirty="0"/>
              <a:t>Ćwiczenia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1B4B-554F-48E9-BCC3-DCB3389A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8"/>
            <a:ext cx="10515600" cy="5544765"/>
          </a:xfrm>
        </p:spPr>
        <p:txBody>
          <a:bodyPr>
            <a:normAutofit lnSpcReduction="10000"/>
          </a:bodyPr>
          <a:lstStyle/>
          <a:p>
            <a:pPr>
              <a:spcAft>
                <a:spcPts val="200"/>
              </a:spcAft>
            </a:pPr>
            <a:r>
              <a:rPr lang="pl-PL" dirty="0"/>
              <a:t>Każda część przedmiotu obejmuje: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 </a:t>
            </a:r>
            <a:r>
              <a:rPr lang="pl-PL" b="1" dirty="0"/>
              <a:t>4 ćwiczenia, 3 zadania offline, 1 kolokwium</a:t>
            </a:r>
          </a:p>
          <a:p>
            <a:pPr>
              <a:spcAft>
                <a:spcPts val="200"/>
              </a:spcAft>
            </a:pPr>
            <a:r>
              <a:rPr lang="pl-PL" dirty="0"/>
              <a:t>Ćwiczenia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Zrozumienie materiału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Rozwój kreatywnego myślenia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Nauka programowania (zwłaszcza na początku)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Ćwiczenie projektowania nowych algorytmów oraz uzasadniania ich poprawności</a:t>
            </a:r>
          </a:p>
          <a:p>
            <a:pPr lvl="1">
              <a:spcAft>
                <a:spcPts val="200"/>
              </a:spcAft>
            </a:pPr>
            <a:r>
              <a:rPr lang="pl-PL" b="1" dirty="0">
                <a:solidFill>
                  <a:srgbClr val="FF0000"/>
                </a:solidFill>
              </a:rPr>
              <a:t>Maksymalnie jeden plus na każdą część (warte 1+0.5+0.5 pkt)</a:t>
            </a:r>
          </a:p>
          <a:p>
            <a:pPr>
              <a:spcAft>
                <a:spcPts val="200"/>
              </a:spcAft>
            </a:pPr>
            <a:r>
              <a:rPr lang="pl-PL" dirty="0"/>
              <a:t>Zadania offline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Zadania z kolokwiów i egzaminów z poprzednich lat (czasem nowe)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Każde warte jest </a:t>
            </a:r>
            <a:r>
              <a:rPr lang="pl-PL" b="1" dirty="0"/>
              <a:t>1 punkt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Oceniane automatycznie, tylko na podstawie zaliczonych testów</a:t>
            </a:r>
          </a:p>
        </p:txBody>
      </p:sp>
    </p:spTree>
    <p:extLst>
      <p:ext uri="{BB962C8B-B14F-4D97-AF65-F5344CB8AC3E}">
        <p14:creationId xmlns:p14="http://schemas.microsoft.com/office/powerpoint/2010/main" val="19785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BC1D-D22F-5F31-B01A-2C11DA2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Kolokwia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BABD-BB57-0BD5-1B14-9DAF90BB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</a:pPr>
            <a:r>
              <a:rPr lang="pl-PL" b="1" dirty="0"/>
              <a:t>Terminy  </a:t>
            </a:r>
            <a:r>
              <a:rPr lang="pl-PL" b="1" dirty="0">
                <a:sym typeface="Wingdings" panose="05000000000000000000" pitchFamily="2" charset="2"/>
              </a:rPr>
              <a:t> </a:t>
            </a:r>
            <a:r>
              <a:rPr lang="pl-PL" b="1" dirty="0">
                <a:solidFill>
                  <a:srgbClr val="7030A0"/>
                </a:solidFill>
                <a:sym typeface="Wingdings" panose="05000000000000000000" pitchFamily="2" charset="2"/>
              </a:rPr>
              <a:t>16:45 dla wszystkich grup!!</a:t>
            </a:r>
            <a:endParaRPr lang="pl-PL" b="1" dirty="0">
              <a:solidFill>
                <a:srgbClr val="7030A0"/>
              </a:solidFill>
            </a:endParaRPr>
          </a:p>
          <a:p>
            <a:pPr lvl="1">
              <a:spcAft>
                <a:spcPts val="200"/>
              </a:spcAft>
            </a:pPr>
            <a:r>
              <a:rPr lang="pl-PL" dirty="0"/>
              <a:t>Kolokwium po części 1 </a:t>
            </a:r>
            <a:r>
              <a:rPr lang="pl-PL" b="1" dirty="0">
                <a:solidFill>
                  <a:srgbClr val="FF0000"/>
                </a:solidFill>
              </a:rPr>
              <a:t>(4 IV 2024)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Kolokwium po części 2 </a:t>
            </a:r>
            <a:r>
              <a:rPr lang="pl-PL" b="1" dirty="0">
                <a:solidFill>
                  <a:srgbClr val="FF0000"/>
                </a:solidFill>
              </a:rPr>
              <a:t>(16 V 2024)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Kolokwium po/w trakcie części 3 </a:t>
            </a:r>
            <a:r>
              <a:rPr lang="pl-PL" b="1" dirty="0">
                <a:solidFill>
                  <a:srgbClr val="FF0000"/>
                </a:solidFill>
              </a:rPr>
              <a:t>(20 VI 2024)</a:t>
            </a:r>
            <a:endParaRPr lang="pl-PL" dirty="0"/>
          </a:p>
          <a:p>
            <a:pPr>
              <a:spcAft>
                <a:spcPts val="200"/>
              </a:spcAft>
            </a:pPr>
            <a:r>
              <a:rPr lang="pl-PL" dirty="0"/>
              <a:t>Kolokwia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Zadania podobne do offline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Kolokwium składa się z jednego zadania (ok. 85 minut czasu)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Zadanie warte jest </a:t>
            </a:r>
            <a:r>
              <a:rPr lang="pl-PL" b="1" dirty="0"/>
              <a:t>7 punktów</a:t>
            </a:r>
            <a:r>
              <a:rPr lang="pl-PL" dirty="0"/>
              <a:t>, oceniane zarówno automatycznie jak i przez prowadzących</a:t>
            </a:r>
          </a:p>
          <a:p>
            <a:pPr lvl="1">
              <a:spcAft>
                <a:spcPts val="200"/>
              </a:spcAft>
            </a:pPr>
            <a:endParaRPr lang="pl-PL" dirty="0"/>
          </a:p>
          <a:p>
            <a:pPr>
              <a:spcAft>
                <a:spcPts val="200"/>
              </a:spcAft>
            </a:pPr>
            <a:r>
              <a:rPr lang="pl-PL" dirty="0"/>
              <a:t>Nieobecności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Na zwykłych zajęciach: należy nadrobić materiał we własnym zakresie</a:t>
            </a:r>
          </a:p>
          <a:p>
            <a:pPr lvl="1">
              <a:spcAft>
                <a:spcPts val="200"/>
              </a:spcAft>
            </a:pPr>
            <a:r>
              <a:rPr lang="pl-PL" dirty="0"/>
              <a:t>Na kolokwiach: na początku sesji będzie dodatkowe kolokwium dla osób nadrabiających nieobecności (dotyczące całości materiału)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3E86-0203-442B-B1FD-CB61F52A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Zaliczenie ćwiczeń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870C-37C2-417B-9C18-25D2B583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Sumujemy punkty za:</a:t>
            </a:r>
          </a:p>
          <a:p>
            <a:pPr lvl="1"/>
            <a:r>
              <a:rPr lang="pl-PL" dirty="0"/>
              <a:t>Dwa najwyżej ocenione kolokwia</a:t>
            </a:r>
          </a:p>
          <a:p>
            <a:pPr lvl="1"/>
            <a:r>
              <a:rPr lang="pl-PL" dirty="0"/>
              <a:t>Po dwa najwyżej punktowane zadania offline z każdej części przedmiotu</a:t>
            </a:r>
          </a:p>
          <a:p>
            <a:r>
              <a:rPr lang="pl-PL" dirty="0"/>
              <a:t>Maksymalny wynik to: 14 + 6 </a:t>
            </a:r>
            <a:r>
              <a:rPr lang="pl-PL" dirty="0">
                <a:solidFill>
                  <a:srgbClr val="FF0000"/>
                </a:solidFill>
              </a:rPr>
              <a:t>+ plusy</a:t>
            </a:r>
            <a:r>
              <a:rPr lang="pl-PL" dirty="0"/>
              <a:t> ≥ 20</a:t>
            </a:r>
          </a:p>
          <a:p>
            <a:r>
              <a:rPr lang="pl-PL" dirty="0"/>
              <a:t>Zaliczenie od minimum 10 punktów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Zaliczenia poprawkowe:</a:t>
            </a:r>
          </a:p>
          <a:p>
            <a:pPr lvl="1"/>
            <a:r>
              <a:rPr lang="pl-PL" dirty="0"/>
              <a:t>W terminie egzaminów (skutkują utratą terminu egzaminu)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605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DA73-9015-485B-BBE7-BF7F8795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040209" cy="1019176"/>
          </a:xfrm>
        </p:spPr>
        <p:txBody>
          <a:bodyPr>
            <a:normAutofit/>
          </a:bodyPr>
          <a:lstStyle/>
          <a:p>
            <a:r>
              <a:rPr lang="pl-PL" dirty="0"/>
              <a:t>Szczegóły oceniania zadań (kolokwia i egzaminy)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15F7-FE98-4CDC-BD90-A8D84716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6"/>
            <a:ext cx="11210925" cy="5667374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Część automatyczna </a:t>
            </a:r>
            <a:r>
              <a:rPr lang="pl-PL" b="1" dirty="0"/>
              <a:t>(2 pkt)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Każde zadanie będzie testowane automatycznie, liczba punktów na podstawie liczby zaliczonych testów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Programy są oceniane w takiej formie, w jakiej zostały wysłane—sprawdzający nigdy nie wprowadzają modyfikacji (nawet drobnych) i nie ponawiają testów. </a:t>
            </a:r>
            <a:br>
              <a:rPr lang="pl-PL" dirty="0"/>
            </a:br>
            <a:r>
              <a:rPr lang="pl-PL" b="1" dirty="0"/>
              <a:t>Ocena z części automatycznej jest ostateczna.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Testy (w tym ich liczba) nie będą znane, ale przykładowe testy będą udostępnione z zadaniem (nie muszą być podobne do ostatecznych)</a:t>
            </a:r>
          </a:p>
          <a:p>
            <a:pPr lvl="2"/>
            <a:r>
              <a:rPr lang="pl-PL" dirty="0"/>
              <a:t>Studenci są odpowiedzialni za poprawną implementację—zaliczenie wszystkich przykładowych testów nie musi oznaczać, że program zaliczy wszystkie testy właściwe</a:t>
            </a:r>
          </a:p>
          <a:p>
            <a:pPr lvl="2"/>
            <a:r>
              <a:rPr lang="pl-PL" dirty="0"/>
              <a:t>Testy mogą być inne niż dostarczone z zadaniem</a:t>
            </a:r>
          </a:p>
          <a:p>
            <a:pPr lvl="2"/>
            <a:r>
              <a:rPr lang="pl-PL" dirty="0"/>
              <a:t>Testy mogą uwzględniać przypadki specjalne, które nie pojawiły się w testach razem z zadaniem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Programy będą przerywane po pewnym czasie jeśli nie rozwiążą danego testu</a:t>
            </a:r>
          </a:p>
          <a:p>
            <a:pPr lvl="2"/>
            <a:r>
              <a:rPr lang="pl-PL" dirty="0"/>
              <a:t>Typowa ilość czasu na test to 1-2 sekundy (ale to tylko dane orientacyjne; Państwo używają innych komputerów niż komputer testowy)</a:t>
            </a:r>
          </a:p>
          <a:p>
            <a:pPr lvl="2"/>
            <a:r>
              <a:rPr lang="pl-PL" dirty="0"/>
              <a:t>Programy wszystkich studentów testowane są na tym samym komputerze</a:t>
            </a:r>
          </a:p>
        </p:txBody>
      </p:sp>
    </p:spTree>
    <p:extLst>
      <p:ext uri="{BB962C8B-B14F-4D97-AF65-F5344CB8AC3E}">
        <p14:creationId xmlns:p14="http://schemas.microsoft.com/office/powerpoint/2010/main" val="160853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DA73-9015-485B-BBE7-BF7F8795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0209" cy="1325563"/>
          </a:xfrm>
        </p:spPr>
        <p:txBody>
          <a:bodyPr/>
          <a:lstStyle/>
          <a:p>
            <a:r>
              <a:rPr lang="pl-PL" dirty="0"/>
              <a:t>Szczegóły oceniania zadań (kolokwia i egzaminy)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15F7-FE98-4CDC-BD90-A8D84716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Część weryfikowana przez prowadzących </a:t>
            </a:r>
            <a:r>
              <a:rPr lang="pl-PL" b="1" dirty="0"/>
              <a:t>(5 pkt)</a:t>
            </a:r>
          </a:p>
          <a:p>
            <a:pPr lvl="1"/>
            <a:r>
              <a:rPr lang="pl-PL" dirty="0"/>
              <a:t>Każde zadanie będzie oceniane przez jedną osobę</a:t>
            </a:r>
          </a:p>
          <a:p>
            <a:pPr lvl="1"/>
            <a:r>
              <a:rPr lang="pl-PL" dirty="0"/>
              <a:t>Ocenie podlega opis rozwiązania oraz dostarczony kod</a:t>
            </a:r>
          </a:p>
          <a:p>
            <a:pPr lvl="2"/>
            <a:r>
              <a:rPr lang="pl-PL" dirty="0"/>
              <a:t>Poprawność</a:t>
            </a:r>
          </a:p>
          <a:p>
            <a:pPr lvl="2"/>
            <a:r>
              <a:rPr lang="pl-PL" dirty="0"/>
              <a:t>Złożoność czasowa i pamięciowa (ale tylko dla rozwiązań poprawnych)</a:t>
            </a:r>
          </a:p>
        </p:txBody>
      </p:sp>
    </p:spTree>
    <p:extLst>
      <p:ext uri="{BB962C8B-B14F-4D97-AF65-F5344CB8AC3E}">
        <p14:creationId xmlns:p14="http://schemas.microsoft.com/office/powerpoint/2010/main" val="38935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C30D-4D5E-4948-9A68-26EF1F3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1550"/>
          </a:xfrm>
        </p:spPr>
        <p:txBody>
          <a:bodyPr>
            <a:normAutofit/>
          </a:bodyPr>
          <a:lstStyle/>
          <a:p>
            <a:r>
              <a:rPr lang="pl-PL" dirty="0"/>
              <a:t>Schemat oceniania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17F4-7109-4C98-8CAB-229C76E6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676899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Poprawność: </a:t>
            </a:r>
          </a:p>
          <a:p>
            <a:pPr lvl="1"/>
            <a:r>
              <a:rPr lang="pl-PL" b="1" dirty="0"/>
              <a:t>+1 punkt</a:t>
            </a:r>
            <a:r>
              <a:rPr lang="pl-PL" dirty="0"/>
              <a:t>, jeśli na podstawie kodu </a:t>
            </a:r>
            <a:r>
              <a:rPr lang="pl-PL" b="1" dirty="0"/>
              <a:t>oraz</a:t>
            </a:r>
            <a:r>
              <a:rPr lang="pl-PL" dirty="0"/>
              <a:t> opisu tekstowego prowadzący potrafi stwierdzić poprawność algorytmu/dostarczonego kodu</a:t>
            </a:r>
            <a:br>
              <a:rPr lang="pl-PL" dirty="0"/>
            </a:br>
            <a:r>
              <a:rPr lang="pl-PL" dirty="0"/>
              <a:t>(samo przejście testów nie jest potwierdzeniem poprawności)</a:t>
            </a:r>
          </a:p>
          <a:p>
            <a:pPr lvl="1"/>
            <a:r>
              <a:rPr lang="pl-PL" dirty="0"/>
              <a:t>Brak opisu skutkuje automatyczną oceną </a:t>
            </a:r>
            <a:r>
              <a:rPr lang="pl-PL" b="1" dirty="0"/>
              <a:t>0 punktów</a:t>
            </a:r>
            <a:r>
              <a:rPr lang="pl-PL" dirty="0"/>
              <a:t> za poprawność</a:t>
            </a:r>
          </a:p>
          <a:p>
            <a:pPr lvl="1"/>
            <a:r>
              <a:rPr lang="pl-PL" dirty="0"/>
              <a:t>Poprawny program z błędnym lub nieprzekonującym opisem może otrzymać </a:t>
            </a:r>
            <a:r>
              <a:rPr lang="pl-PL" b="1" dirty="0"/>
              <a:t>0 punktów</a:t>
            </a:r>
            <a:br>
              <a:rPr lang="pl-PL" b="1" dirty="0"/>
            </a:br>
            <a:r>
              <a:rPr lang="pl-PL" dirty="0"/>
              <a:t>(to Państwo mają wykazać, że rozumieją czemu algorytm jest poprawny)</a:t>
            </a:r>
          </a:p>
          <a:p>
            <a:endParaRPr lang="pl-PL" dirty="0"/>
          </a:p>
          <a:p>
            <a:r>
              <a:rPr lang="pl-PL" dirty="0"/>
              <a:t>Złożoność (oceniana tylko jeśli ocena za poprawność &gt;0 pkt):</a:t>
            </a:r>
          </a:p>
          <a:p>
            <a:pPr lvl="1"/>
            <a:r>
              <a:rPr lang="pl-PL" b="1" dirty="0"/>
              <a:t>4 punkty, </a:t>
            </a:r>
            <a:r>
              <a:rPr lang="pl-PL" dirty="0"/>
              <a:t>podzielone na pewną liczbę progów złożoności. </a:t>
            </a:r>
          </a:p>
          <a:p>
            <a:pPr lvl="1"/>
            <a:r>
              <a:rPr lang="pl-PL" dirty="0"/>
              <a:t>Przykładowy podział:</a:t>
            </a:r>
            <a:endParaRPr lang="pl-PL" b="1" dirty="0"/>
          </a:p>
          <a:p>
            <a:pPr lvl="2"/>
            <a:r>
              <a:rPr lang="pl-PL" b="1" dirty="0"/>
              <a:t>+1.5 </a:t>
            </a:r>
            <a:r>
              <a:rPr lang="pl-PL" b="1" dirty="0" err="1"/>
              <a:t>punkta</a:t>
            </a:r>
            <a:r>
              <a:rPr lang="pl-PL" dirty="0"/>
              <a:t>, jeśli algorytm osiąga co najmniej akceptowalny próg złożoności</a:t>
            </a:r>
          </a:p>
          <a:p>
            <a:pPr lvl="2"/>
            <a:r>
              <a:rPr lang="pl-PL" b="1" dirty="0"/>
              <a:t>+2.5 </a:t>
            </a:r>
            <a:r>
              <a:rPr lang="pl-PL" b="1" dirty="0" err="1"/>
              <a:t>punkta</a:t>
            </a:r>
            <a:r>
              <a:rPr lang="pl-PL" dirty="0"/>
              <a:t>, jeśli algorytm osiąga wzorcowy próg złożoności</a:t>
            </a:r>
          </a:p>
          <a:p>
            <a:pPr lvl="1"/>
            <a:r>
              <a:rPr lang="pl-PL" dirty="0"/>
              <a:t>Każde zadanie zawiera informację o podziale punktów i progach złożoności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sz="1900" dirty="0"/>
              <a:t>Modyfikacje: </a:t>
            </a:r>
          </a:p>
          <a:p>
            <a:pPr lvl="1"/>
            <a:r>
              <a:rPr lang="pl-PL" sz="1600" dirty="0"/>
              <a:t>Zastrzegamy prawo do zmiany tego schematu (nie planujemy zmian, ale możliwe są w przypadku obserwacji negatywnych efektów systemu)</a:t>
            </a:r>
          </a:p>
          <a:p>
            <a:pPr lvl="1"/>
            <a:r>
              <a:rPr lang="pl-PL" sz="1600" dirty="0"/>
              <a:t>O zmianach będą Państwo informowani na bieżąco</a:t>
            </a:r>
          </a:p>
        </p:txBody>
      </p:sp>
    </p:spTree>
    <p:extLst>
      <p:ext uri="{BB962C8B-B14F-4D97-AF65-F5344CB8AC3E}">
        <p14:creationId xmlns:p14="http://schemas.microsoft.com/office/powerpoint/2010/main" val="139332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2316</Words>
  <Application>Microsoft Office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Algorytmy i Struktury Danych</vt:lpstr>
      <vt:lpstr>Prowadzący</vt:lpstr>
      <vt:lpstr>Struktura przedmiotu + Rotacja</vt:lpstr>
      <vt:lpstr>Ćwiczenia</vt:lpstr>
      <vt:lpstr>Kolokwia</vt:lpstr>
      <vt:lpstr>Zaliczenie ćwiczeń</vt:lpstr>
      <vt:lpstr>Szczegóły oceniania zadań (kolokwia i egzaminy)</vt:lpstr>
      <vt:lpstr>Szczegóły oceniania zadań (kolokwia i egzaminy)</vt:lpstr>
      <vt:lpstr>Schemat oceniania </vt:lpstr>
      <vt:lpstr>Finalizacja punktów za kolokwia/egzamin</vt:lpstr>
      <vt:lpstr>Samodzielność</vt:lpstr>
      <vt:lpstr>Sprawiedliwość</vt:lpstr>
      <vt:lpstr>Egzamin</vt:lpstr>
      <vt:lpstr>Język programowania</vt:lpstr>
      <vt:lpstr>Omawianie kolokwiów i egzaminów</vt:lpstr>
      <vt:lpstr>Nagrywanie wykładów i zajęć</vt:lpstr>
      <vt:lpstr>Zasady są ostateczne</vt:lpstr>
      <vt:lpstr>Uwagi z edycji 2022/2023 (wybrane)</vt:lpstr>
      <vt:lpstr>Uwagi z edycji 2022/2023 (wybrane)</vt:lpstr>
      <vt:lpstr>Uwagi z edycji 2022/2023 (wybrane)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Algorytmy i Struktury Danych</dc:title>
  <dc:creator>Piotr Faliszewski</dc:creator>
  <cp:lastModifiedBy>Piotr Faliszewski</cp:lastModifiedBy>
  <cp:revision>17</cp:revision>
  <dcterms:created xsi:type="dcterms:W3CDTF">2022-02-03T12:32:04Z</dcterms:created>
  <dcterms:modified xsi:type="dcterms:W3CDTF">2024-02-29T14:20:19Z</dcterms:modified>
</cp:coreProperties>
</file>