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8" r:id="rId3"/>
    <p:sldId id="260" r:id="rId4"/>
    <p:sldId id="257" r:id="rId5"/>
    <p:sldId id="259" r:id="rId6"/>
    <p:sldId id="262" r:id="rId7"/>
    <p:sldId id="261" r:id="rId8"/>
    <p:sldId id="263" r:id="rId9"/>
    <p:sldId id="264" r:id="rId10"/>
    <p:sldId id="265" r:id="rId11"/>
    <p:sldId id="266" r:id="rId12"/>
    <p:sldId id="267" r:id="rId13"/>
    <p:sldId id="268" r:id="rId14"/>
    <p:sldId id="269" r:id="rId15"/>
    <p:sldId id="270" r:id="rId16"/>
    <p:sldId id="273" r:id="rId17"/>
    <p:sldId id="27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9694D-BD2E-48D2-B1FA-3F6C9E316AC5}" type="doc">
      <dgm:prSet loTypeId="urn:microsoft.com/office/officeart/2005/8/layout/vList2" loCatId="list" qsTypeId="urn:microsoft.com/office/officeart/2005/8/quickstyle/3d4" qsCatId="3D" csTypeId="urn:microsoft.com/office/officeart/2005/8/colors/accent3_1" csCatId="accent3"/>
      <dgm:spPr/>
      <dgm:t>
        <a:bodyPr/>
        <a:lstStyle/>
        <a:p>
          <a:endParaRPr lang="en-GB"/>
        </a:p>
      </dgm:t>
    </dgm:pt>
    <dgm:pt modelId="{FDB5B50A-7779-4952-AF6C-7EBD7B6CEDC6}">
      <dgm:prSet/>
      <dgm:spPr/>
      <dgm:t>
        <a:bodyPr/>
        <a:lstStyle/>
        <a:p>
          <a:r>
            <a:rPr lang="en-GB" b="1"/>
            <a:t>1. INTR</a:t>
          </a:r>
          <a:r>
            <a:rPr lang="en-GB" b="1" i="0"/>
            <a:t>ODUCTION</a:t>
          </a:r>
          <a:endParaRPr lang="en-GB"/>
        </a:p>
      </dgm:t>
    </dgm:pt>
    <dgm:pt modelId="{2D9C5DF7-9451-4088-A0B4-F23B85A31BB7}" type="parTrans" cxnId="{CEC661BF-6DFC-4B64-A0A4-04B67F7042D5}">
      <dgm:prSet/>
      <dgm:spPr/>
      <dgm:t>
        <a:bodyPr/>
        <a:lstStyle/>
        <a:p>
          <a:endParaRPr lang="en-GB"/>
        </a:p>
      </dgm:t>
    </dgm:pt>
    <dgm:pt modelId="{021B14CB-AB0C-4802-A2B7-79F9473C14F1}" type="sibTrans" cxnId="{CEC661BF-6DFC-4B64-A0A4-04B67F7042D5}">
      <dgm:prSet/>
      <dgm:spPr/>
      <dgm:t>
        <a:bodyPr/>
        <a:lstStyle/>
        <a:p>
          <a:endParaRPr lang="en-GB"/>
        </a:p>
      </dgm:t>
    </dgm:pt>
    <dgm:pt modelId="{A0228391-B0D1-47DC-A95D-F61B82DB0CD3}">
      <dgm:prSet/>
      <dgm:spPr/>
      <dgm:t>
        <a:bodyPr/>
        <a:lstStyle/>
        <a:p>
          <a:r>
            <a:rPr lang="en-GB" b="1" i="0" dirty="0"/>
            <a:t>2. THE BUSINESS QUESTIONS</a:t>
          </a:r>
          <a:endParaRPr lang="en-GB" dirty="0"/>
        </a:p>
      </dgm:t>
    </dgm:pt>
    <dgm:pt modelId="{A7969348-62BC-41A7-AD1B-41590EE812F5}" type="parTrans" cxnId="{26C40492-B1D3-4679-8E46-9CDAD5EE989D}">
      <dgm:prSet/>
      <dgm:spPr/>
      <dgm:t>
        <a:bodyPr/>
        <a:lstStyle/>
        <a:p>
          <a:endParaRPr lang="en-GB"/>
        </a:p>
      </dgm:t>
    </dgm:pt>
    <dgm:pt modelId="{07816F4C-D6B0-4344-B9B3-1EBAC6419C9B}" type="sibTrans" cxnId="{26C40492-B1D3-4679-8E46-9CDAD5EE989D}">
      <dgm:prSet/>
      <dgm:spPr/>
      <dgm:t>
        <a:bodyPr/>
        <a:lstStyle/>
        <a:p>
          <a:endParaRPr lang="en-GB"/>
        </a:p>
      </dgm:t>
    </dgm:pt>
    <dgm:pt modelId="{B0D32F82-5034-495A-8292-54C76F989795}">
      <dgm:prSet/>
      <dgm:spPr/>
      <dgm:t>
        <a:bodyPr/>
        <a:lstStyle/>
        <a:p>
          <a:r>
            <a:rPr lang="en-GB" b="1"/>
            <a:t>3</a:t>
          </a:r>
          <a:r>
            <a:rPr lang="en-GB" b="1" i="0"/>
            <a:t>. KEY PERFORMANCE INDICATORS</a:t>
          </a:r>
          <a:endParaRPr lang="en-GB"/>
        </a:p>
      </dgm:t>
    </dgm:pt>
    <dgm:pt modelId="{EE8D83EE-6947-4624-8CED-FFC72C0CEF72}" type="parTrans" cxnId="{DDAE934E-EBE0-4614-95D4-EDA8295B74D5}">
      <dgm:prSet/>
      <dgm:spPr/>
      <dgm:t>
        <a:bodyPr/>
        <a:lstStyle/>
        <a:p>
          <a:endParaRPr lang="en-GB"/>
        </a:p>
      </dgm:t>
    </dgm:pt>
    <dgm:pt modelId="{AD75CDD3-FB1A-4CCE-A5B5-9B246DDEF863}" type="sibTrans" cxnId="{DDAE934E-EBE0-4614-95D4-EDA8295B74D5}">
      <dgm:prSet/>
      <dgm:spPr/>
      <dgm:t>
        <a:bodyPr/>
        <a:lstStyle/>
        <a:p>
          <a:endParaRPr lang="en-GB"/>
        </a:p>
      </dgm:t>
    </dgm:pt>
    <dgm:pt modelId="{20262674-6065-4D29-A532-D9CCD8EE84A1}">
      <dgm:prSet/>
      <dgm:spPr/>
      <dgm:t>
        <a:bodyPr/>
        <a:lstStyle/>
        <a:p>
          <a:r>
            <a:rPr lang="en-GB" b="1" i="0"/>
            <a:t>4. RECOMMENDATIONS</a:t>
          </a:r>
          <a:endParaRPr lang="en-GB"/>
        </a:p>
      </dgm:t>
    </dgm:pt>
    <dgm:pt modelId="{A37FFDF1-2FB0-45C6-A044-5D43334B4CD8}" type="parTrans" cxnId="{27FF01E4-0198-4BFB-91E8-C9437BFE0927}">
      <dgm:prSet/>
      <dgm:spPr/>
      <dgm:t>
        <a:bodyPr/>
        <a:lstStyle/>
        <a:p>
          <a:endParaRPr lang="en-GB"/>
        </a:p>
      </dgm:t>
    </dgm:pt>
    <dgm:pt modelId="{C94E7DA7-D206-46E0-BC03-F72654FA36D6}" type="sibTrans" cxnId="{27FF01E4-0198-4BFB-91E8-C9437BFE0927}">
      <dgm:prSet/>
      <dgm:spPr/>
      <dgm:t>
        <a:bodyPr/>
        <a:lstStyle/>
        <a:p>
          <a:endParaRPr lang="en-GB"/>
        </a:p>
      </dgm:t>
    </dgm:pt>
    <dgm:pt modelId="{C9BE2F25-99CA-4F26-AE54-484B4DE3D22E}">
      <dgm:prSet/>
      <dgm:spPr/>
      <dgm:t>
        <a:bodyPr/>
        <a:lstStyle/>
        <a:p>
          <a:r>
            <a:rPr lang="en-GB" b="1" i="0"/>
            <a:t>5. CONCLUSION</a:t>
          </a:r>
          <a:endParaRPr lang="en-GB"/>
        </a:p>
      </dgm:t>
    </dgm:pt>
    <dgm:pt modelId="{468F69A9-3650-421F-AE2A-6ED0B458E709}" type="parTrans" cxnId="{057D5EA0-CFE0-4848-957D-135BB7C4FE83}">
      <dgm:prSet/>
      <dgm:spPr/>
      <dgm:t>
        <a:bodyPr/>
        <a:lstStyle/>
        <a:p>
          <a:endParaRPr lang="en-GB"/>
        </a:p>
      </dgm:t>
    </dgm:pt>
    <dgm:pt modelId="{1583FBF3-E2C3-43C3-9E5C-B3045FA1B22F}" type="sibTrans" cxnId="{057D5EA0-CFE0-4848-957D-135BB7C4FE83}">
      <dgm:prSet/>
      <dgm:spPr/>
      <dgm:t>
        <a:bodyPr/>
        <a:lstStyle/>
        <a:p>
          <a:endParaRPr lang="en-GB"/>
        </a:p>
      </dgm:t>
    </dgm:pt>
    <dgm:pt modelId="{E82A1F3B-3683-4565-83BB-058F1E0F533F}" type="pres">
      <dgm:prSet presAssocID="{0199694D-BD2E-48D2-B1FA-3F6C9E316AC5}" presName="linear" presStyleCnt="0">
        <dgm:presLayoutVars>
          <dgm:animLvl val="lvl"/>
          <dgm:resizeHandles val="exact"/>
        </dgm:presLayoutVars>
      </dgm:prSet>
      <dgm:spPr/>
    </dgm:pt>
    <dgm:pt modelId="{118628E4-C2E7-48C1-9515-0D33F54515BB}" type="pres">
      <dgm:prSet presAssocID="{FDB5B50A-7779-4952-AF6C-7EBD7B6CEDC6}" presName="parentText" presStyleLbl="node1" presStyleIdx="0" presStyleCnt="5">
        <dgm:presLayoutVars>
          <dgm:chMax val="0"/>
          <dgm:bulletEnabled val="1"/>
        </dgm:presLayoutVars>
      </dgm:prSet>
      <dgm:spPr/>
    </dgm:pt>
    <dgm:pt modelId="{DC821510-2F86-4F34-BE86-D280E03F04D4}" type="pres">
      <dgm:prSet presAssocID="{021B14CB-AB0C-4802-A2B7-79F9473C14F1}" presName="spacer" presStyleCnt="0"/>
      <dgm:spPr/>
    </dgm:pt>
    <dgm:pt modelId="{D97AEF52-F9E0-4EB0-89DF-6926D7BB721F}" type="pres">
      <dgm:prSet presAssocID="{A0228391-B0D1-47DC-A95D-F61B82DB0CD3}" presName="parentText" presStyleLbl="node1" presStyleIdx="1" presStyleCnt="5">
        <dgm:presLayoutVars>
          <dgm:chMax val="0"/>
          <dgm:bulletEnabled val="1"/>
        </dgm:presLayoutVars>
      </dgm:prSet>
      <dgm:spPr/>
    </dgm:pt>
    <dgm:pt modelId="{8F5EC45E-566E-4458-B9B2-B2452119F835}" type="pres">
      <dgm:prSet presAssocID="{07816F4C-D6B0-4344-B9B3-1EBAC6419C9B}" presName="spacer" presStyleCnt="0"/>
      <dgm:spPr/>
    </dgm:pt>
    <dgm:pt modelId="{C95E9F95-490B-4731-AAAA-11E6D00362D4}" type="pres">
      <dgm:prSet presAssocID="{B0D32F82-5034-495A-8292-54C76F989795}" presName="parentText" presStyleLbl="node1" presStyleIdx="2" presStyleCnt="5">
        <dgm:presLayoutVars>
          <dgm:chMax val="0"/>
          <dgm:bulletEnabled val="1"/>
        </dgm:presLayoutVars>
      </dgm:prSet>
      <dgm:spPr/>
    </dgm:pt>
    <dgm:pt modelId="{567F6799-5B5A-4F53-8A73-6F5D8413E17D}" type="pres">
      <dgm:prSet presAssocID="{AD75CDD3-FB1A-4CCE-A5B5-9B246DDEF863}" presName="spacer" presStyleCnt="0"/>
      <dgm:spPr/>
    </dgm:pt>
    <dgm:pt modelId="{566AFBC6-A069-46E0-B67B-95752A4B8BA9}" type="pres">
      <dgm:prSet presAssocID="{20262674-6065-4D29-A532-D9CCD8EE84A1}" presName="parentText" presStyleLbl="node1" presStyleIdx="3" presStyleCnt="5">
        <dgm:presLayoutVars>
          <dgm:chMax val="0"/>
          <dgm:bulletEnabled val="1"/>
        </dgm:presLayoutVars>
      </dgm:prSet>
      <dgm:spPr/>
    </dgm:pt>
    <dgm:pt modelId="{7D240FCF-D89F-4425-809C-39ADB2AECB3E}" type="pres">
      <dgm:prSet presAssocID="{C94E7DA7-D206-46E0-BC03-F72654FA36D6}" presName="spacer" presStyleCnt="0"/>
      <dgm:spPr/>
    </dgm:pt>
    <dgm:pt modelId="{C6C8AFB1-B4A0-49DC-8285-E35F72EC71BF}" type="pres">
      <dgm:prSet presAssocID="{C9BE2F25-99CA-4F26-AE54-484B4DE3D22E}" presName="parentText" presStyleLbl="node1" presStyleIdx="4" presStyleCnt="5">
        <dgm:presLayoutVars>
          <dgm:chMax val="0"/>
          <dgm:bulletEnabled val="1"/>
        </dgm:presLayoutVars>
      </dgm:prSet>
      <dgm:spPr/>
    </dgm:pt>
  </dgm:ptLst>
  <dgm:cxnLst>
    <dgm:cxn modelId="{FA89BD06-DCEC-4FA3-BD52-8AF880D9BCF3}" type="presOf" srcId="{0199694D-BD2E-48D2-B1FA-3F6C9E316AC5}" destId="{E82A1F3B-3683-4565-83BB-058F1E0F533F}" srcOrd="0" destOrd="0" presId="urn:microsoft.com/office/officeart/2005/8/layout/vList2"/>
    <dgm:cxn modelId="{7FD35915-C77D-4EB1-8F14-D09E5AD2CE01}" type="presOf" srcId="{A0228391-B0D1-47DC-A95D-F61B82DB0CD3}" destId="{D97AEF52-F9E0-4EB0-89DF-6926D7BB721F}" srcOrd="0" destOrd="0" presId="urn:microsoft.com/office/officeart/2005/8/layout/vList2"/>
    <dgm:cxn modelId="{16DC4023-43B1-4A3C-AF66-5F0A7F85D489}" type="presOf" srcId="{C9BE2F25-99CA-4F26-AE54-484B4DE3D22E}" destId="{C6C8AFB1-B4A0-49DC-8285-E35F72EC71BF}" srcOrd="0" destOrd="0" presId="urn:microsoft.com/office/officeart/2005/8/layout/vList2"/>
    <dgm:cxn modelId="{DDAE934E-EBE0-4614-95D4-EDA8295B74D5}" srcId="{0199694D-BD2E-48D2-B1FA-3F6C9E316AC5}" destId="{B0D32F82-5034-495A-8292-54C76F989795}" srcOrd="2" destOrd="0" parTransId="{EE8D83EE-6947-4624-8CED-FFC72C0CEF72}" sibTransId="{AD75CDD3-FB1A-4CCE-A5B5-9B246DDEF863}"/>
    <dgm:cxn modelId="{26C40492-B1D3-4679-8E46-9CDAD5EE989D}" srcId="{0199694D-BD2E-48D2-B1FA-3F6C9E316AC5}" destId="{A0228391-B0D1-47DC-A95D-F61B82DB0CD3}" srcOrd="1" destOrd="0" parTransId="{A7969348-62BC-41A7-AD1B-41590EE812F5}" sibTransId="{07816F4C-D6B0-4344-B9B3-1EBAC6419C9B}"/>
    <dgm:cxn modelId="{057D5EA0-CFE0-4848-957D-135BB7C4FE83}" srcId="{0199694D-BD2E-48D2-B1FA-3F6C9E316AC5}" destId="{C9BE2F25-99CA-4F26-AE54-484B4DE3D22E}" srcOrd="4" destOrd="0" parTransId="{468F69A9-3650-421F-AE2A-6ED0B458E709}" sibTransId="{1583FBF3-E2C3-43C3-9E5C-B3045FA1B22F}"/>
    <dgm:cxn modelId="{854173B2-8936-41B0-87AC-30D8DC205F3B}" type="presOf" srcId="{B0D32F82-5034-495A-8292-54C76F989795}" destId="{C95E9F95-490B-4731-AAAA-11E6D00362D4}" srcOrd="0" destOrd="0" presId="urn:microsoft.com/office/officeart/2005/8/layout/vList2"/>
    <dgm:cxn modelId="{CEC661BF-6DFC-4B64-A0A4-04B67F7042D5}" srcId="{0199694D-BD2E-48D2-B1FA-3F6C9E316AC5}" destId="{FDB5B50A-7779-4952-AF6C-7EBD7B6CEDC6}" srcOrd="0" destOrd="0" parTransId="{2D9C5DF7-9451-4088-A0B4-F23B85A31BB7}" sibTransId="{021B14CB-AB0C-4802-A2B7-79F9473C14F1}"/>
    <dgm:cxn modelId="{25D333C2-17EC-468C-9DD3-52AA9D432EDA}" type="presOf" srcId="{FDB5B50A-7779-4952-AF6C-7EBD7B6CEDC6}" destId="{118628E4-C2E7-48C1-9515-0D33F54515BB}" srcOrd="0" destOrd="0" presId="urn:microsoft.com/office/officeart/2005/8/layout/vList2"/>
    <dgm:cxn modelId="{4F624ADC-FE81-4A28-8B4C-7EDFBD0E6386}" type="presOf" srcId="{20262674-6065-4D29-A532-D9CCD8EE84A1}" destId="{566AFBC6-A069-46E0-B67B-95752A4B8BA9}" srcOrd="0" destOrd="0" presId="urn:microsoft.com/office/officeart/2005/8/layout/vList2"/>
    <dgm:cxn modelId="{27FF01E4-0198-4BFB-91E8-C9437BFE0927}" srcId="{0199694D-BD2E-48D2-B1FA-3F6C9E316AC5}" destId="{20262674-6065-4D29-A532-D9CCD8EE84A1}" srcOrd="3" destOrd="0" parTransId="{A37FFDF1-2FB0-45C6-A044-5D43334B4CD8}" sibTransId="{C94E7DA7-D206-46E0-BC03-F72654FA36D6}"/>
    <dgm:cxn modelId="{DA6E7711-0F82-4E03-B340-6C31EF9B977B}" type="presParOf" srcId="{E82A1F3B-3683-4565-83BB-058F1E0F533F}" destId="{118628E4-C2E7-48C1-9515-0D33F54515BB}" srcOrd="0" destOrd="0" presId="urn:microsoft.com/office/officeart/2005/8/layout/vList2"/>
    <dgm:cxn modelId="{D0F6F2AA-D166-4E32-88D1-77DE2BB16C9C}" type="presParOf" srcId="{E82A1F3B-3683-4565-83BB-058F1E0F533F}" destId="{DC821510-2F86-4F34-BE86-D280E03F04D4}" srcOrd="1" destOrd="0" presId="urn:microsoft.com/office/officeart/2005/8/layout/vList2"/>
    <dgm:cxn modelId="{147F4385-08D9-4CE8-9AF2-1702CF153C45}" type="presParOf" srcId="{E82A1F3B-3683-4565-83BB-058F1E0F533F}" destId="{D97AEF52-F9E0-4EB0-89DF-6926D7BB721F}" srcOrd="2" destOrd="0" presId="urn:microsoft.com/office/officeart/2005/8/layout/vList2"/>
    <dgm:cxn modelId="{BC4844A5-95FF-4B04-A065-BCDCB17BB972}" type="presParOf" srcId="{E82A1F3B-3683-4565-83BB-058F1E0F533F}" destId="{8F5EC45E-566E-4458-B9B2-B2452119F835}" srcOrd="3" destOrd="0" presId="urn:microsoft.com/office/officeart/2005/8/layout/vList2"/>
    <dgm:cxn modelId="{1830369E-EE18-4684-A3F2-0CCD8B906FD9}" type="presParOf" srcId="{E82A1F3B-3683-4565-83BB-058F1E0F533F}" destId="{C95E9F95-490B-4731-AAAA-11E6D00362D4}" srcOrd="4" destOrd="0" presId="urn:microsoft.com/office/officeart/2005/8/layout/vList2"/>
    <dgm:cxn modelId="{1DAAA50A-E5D5-4BEE-9A24-C667D4349879}" type="presParOf" srcId="{E82A1F3B-3683-4565-83BB-058F1E0F533F}" destId="{567F6799-5B5A-4F53-8A73-6F5D8413E17D}" srcOrd="5" destOrd="0" presId="urn:microsoft.com/office/officeart/2005/8/layout/vList2"/>
    <dgm:cxn modelId="{081547C6-7572-4B2C-A8DC-9D0F677FA832}" type="presParOf" srcId="{E82A1F3B-3683-4565-83BB-058F1E0F533F}" destId="{566AFBC6-A069-46E0-B67B-95752A4B8BA9}" srcOrd="6" destOrd="0" presId="urn:microsoft.com/office/officeart/2005/8/layout/vList2"/>
    <dgm:cxn modelId="{05040389-D71B-4BC6-9B48-3E871099336C}" type="presParOf" srcId="{E82A1F3B-3683-4565-83BB-058F1E0F533F}" destId="{7D240FCF-D89F-4425-809C-39ADB2AECB3E}" srcOrd="7" destOrd="0" presId="urn:microsoft.com/office/officeart/2005/8/layout/vList2"/>
    <dgm:cxn modelId="{1E8DDB00-E8E0-43E6-94CD-8660A3803DFC}" type="presParOf" srcId="{E82A1F3B-3683-4565-83BB-058F1E0F533F}" destId="{C6C8AFB1-B4A0-49DC-8285-E35F72EC71B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274F6D-E848-4F52-ADDF-05AD2FC024DE}" type="doc">
      <dgm:prSet loTypeId="urn:microsoft.com/office/officeart/2005/8/layout/vList2" loCatId="list" qsTypeId="urn:microsoft.com/office/officeart/2005/8/quickstyle/3d3" qsCatId="3D" csTypeId="urn:microsoft.com/office/officeart/2005/8/colors/accent5_2" csCatId="accent5"/>
      <dgm:spPr/>
      <dgm:t>
        <a:bodyPr/>
        <a:lstStyle/>
        <a:p>
          <a:endParaRPr lang="en-GB"/>
        </a:p>
      </dgm:t>
    </dgm:pt>
    <dgm:pt modelId="{1DB6ECBE-BB2C-4F49-8137-533601DE7575}">
      <dgm:prSet/>
      <dgm:spPr/>
      <dgm:t>
        <a:bodyPr/>
        <a:lstStyle/>
        <a:p>
          <a:r>
            <a:rPr lang="en-GB" b="1" i="0" dirty="0"/>
            <a:t>Operational Efficiency: FurniSmart Solutions need to streamline internal processes by reducing operational costs through process optimization.</a:t>
          </a:r>
          <a:endParaRPr lang="en-GB" b="1" dirty="0"/>
        </a:p>
      </dgm:t>
    </dgm:pt>
    <dgm:pt modelId="{93679DAF-4CBD-48DD-A1F0-F2D7F9763507}" type="parTrans" cxnId="{EE4C6EAC-E7AA-4229-ADD7-691DAA19CB00}">
      <dgm:prSet/>
      <dgm:spPr/>
      <dgm:t>
        <a:bodyPr/>
        <a:lstStyle/>
        <a:p>
          <a:endParaRPr lang="en-GB"/>
        </a:p>
      </dgm:t>
    </dgm:pt>
    <dgm:pt modelId="{1E9AEE40-23D5-4C95-94DC-38862ACBC02E}" type="sibTrans" cxnId="{EE4C6EAC-E7AA-4229-ADD7-691DAA19CB00}">
      <dgm:prSet/>
      <dgm:spPr/>
      <dgm:t>
        <a:bodyPr/>
        <a:lstStyle/>
        <a:p>
          <a:endParaRPr lang="en-GB"/>
        </a:p>
      </dgm:t>
    </dgm:pt>
    <dgm:pt modelId="{BA2E940C-6456-42B3-A908-D5A0F0C1C70B}">
      <dgm:prSet/>
      <dgm:spPr/>
      <dgm:t>
        <a:bodyPr/>
        <a:lstStyle/>
        <a:p>
          <a:r>
            <a:rPr lang="en-GB" b="1" i="0"/>
            <a:t>Product Performance: Regularly assess and upgrade products based on customer feedback and market trends.</a:t>
          </a:r>
          <a:endParaRPr lang="en-GB" b="1"/>
        </a:p>
      </dgm:t>
    </dgm:pt>
    <dgm:pt modelId="{62ACA3A7-2B67-4F44-BC8D-22AF4286B9FE}" type="parTrans" cxnId="{5F064398-4F28-4A23-8E51-8121BF80F432}">
      <dgm:prSet/>
      <dgm:spPr/>
      <dgm:t>
        <a:bodyPr/>
        <a:lstStyle/>
        <a:p>
          <a:endParaRPr lang="en-GB"/>
        </a:p>
      </dgm:t>
    </dgm:pt>
    <dgm:pt modelId="{1EED40DC-C933-4114-800A-4B5380DD2B95}" type="sibTrans" cxnId="{5F064398-4F28-4A23-8E51-8121BF80F432}">
      <dgm:prSet/>
      <dgm:spPr/>
      <dgm:t>
        <a:bodyPr/>
        <a:lstStyle/>
        <a:p>
          <a:endParaRPr lang="en-GB"/>
        </a:p>
      </dgm:t>
    </dgm:pt>
    <dgm:pt modelId="{AFD6F4B1-32CF-4F3C-AB1D-5E084096B4B8}">
      <dgm:prSet/>
      <dgm:spPr/>
      <dgm:t>
        <a:bodyPr/>
        <a:lstStyle/>
        <a:p>
          <a:r>
            <a:rPr lang="en-GB" b="1" i="0"/>
            <a:t>Customer Retention Strategy: Develop customer retention programs to reduce churn by addressing pain points and improving customer satisfaction.</a:t>
          </a:r>
          <a:endParaRPr lang="en-GB" b="1"/>
        </a:p>
      </dgm:t>
    </dgm:pt>
    <dgm:pt modelId="{BA55A727-0FEF-4AC5-B84E-FAAE536CDB58}" type="parTrans" cxnId="{8B4ECFC3-9DB9-4682-BCE4-E8BE47D931D8}">
      <dgm:prSet/>
      <dgm:spPr/>
      <dgm:t>
        <a:bodyPr/>
        <a:lstStyle/>
        <a:p>
          <a:endParaRPr lang="en-GB"/>
        </a:p>
      </dgm:t>
    </dgm:pt>
    <dgm:pt modelId="{A18DA6BC-D037-4696-9798-1F1B8196C957}" type="sibTrans" cxnId="{8B4ECFC3-9DB9-4682-BCE4-E8BE47D931D8}">
      <dgm:prSet/>
      <dgm:spPr/>
      <dgm:t>
        <a:bodyPr/>
        <a:lstStyle/>
        <a:p>
          <a:endParaRPr lang="en-GB"/>
        </a:p>
      </dgm:t>
    </dgm:pt>
    <dgm:pt modelId="{D8C190E1-7CFD-4A65-889A-01E8C2548EDE}">
      <dgm:prSet/>
      <dgm:spPr/>
      <dgm:t>
        <a:bodyPr/>
        <a:lstStyle/>
        <a:p>
          <a:r>
            <a:rPr lang="en-GB" b="1" i="0"/>
            <a:t>Market Expansion: Explore new markets or customer segments to diversify revenue streams and mitigate risks</a:t>
          </a:r>
          <a:endParaRPr lang="en-GB" b="1"/>
        </a:p>
      </dgm:t>
    </dgm:pt>
    <dgm:pt modelId="{597667BD-DF2A-4D46-9502-846AE22238AC}" type="parTrans" cxnId="{B16E8CF1-E898-4507-8865-7B58F1FAD019}">
      <dgm:prSet/>
      <dgm:spPr/>
      <dgm:t>
        <a:bodyPr/>
        <a:lstStyle/>
        <a:p>
          <a:endParaRPr lang="en-GB"/>
        </a:p>
      </dgm:t>
    </dgm:pt>
    <dgm:pt modelId="{98D4F37D-92E2-4754-8338-923441539B1F}" type="sibTrans" cxnId="{B16E8CF1-E898-4507-8865-7B58F1FAD019}">
      <dgm:prSet/>
      <dgm:spPr/>
      <dgm:t>
        <a:bodyPr/>
        <a:lstStyle/>
        <a:p>
          <a:endParaRPr lang="en-GB"/>
        </a:p>
      </dgm:t>
    </dgm:pt>
    <dgm:pt modelId="{9584C28A-FFD5-4F5B-A502-C23D99C1EC4E}" type="pres">
      <dgm:prSet presAssocID="{2A274F6D-E848-4F52-ADDF-05AD2FC024DE}" presName="linear" presStyleCnt="0">
        <dgm:presLayoutVars>
          <dgm:animLvl val="lvl"/>
          <dgm:resizeHandles val="exact"/>
        </dgm:presLayoutVars>
      </dgm:prSet>
      <dgm:spPr/>
    </dgm:pt>
    <dgm:pt modelId="{02BE5A40-EE05-41B1-AC77-871071950B6E}" type="pres">
      <dgm:prSet presAssocID="{1DB6ECBE-BB2C-4F49-8137-533601DE7575}" presName="parentText" presStyleLbl="node1" presStyleIdx="0" presStyleCnt="4">
        <dgm:presLayoutVars>
          <dgm:chMax val="0"/>
          <dgm:bulletEnabled val="1"/>
        </dgm:presLayoutVars>
      </dgm:prSet>
      <dgm:spPr/>
    </dgm:pt>
    <dgm:pt modelId="{0761E203-C803-4267-ACA1-BA0C46A3D509}" type="pres">
      <dgm:prSet presAssocID="{1E9AEE40-23D5-4C95-94DC-38862ACBC02E}" presName="spacer" presStyleCnt="0"/>
      <dgm:spPr/>
    </dgm:pt>
    <dgm:pt modelId="{D471C408-B945-401C-985C-9171B4CD6659}" type="pres">
      <dgm:prSet presAssocID="{BA2E940C-6456-42B3-A908-D5A0F0C1C70B}" presName="parentText" presStyleLbl="node1" presStyleIdx="1" presStyleCnt="4">
        <dgm:presLayoutVars>
          <dgm:chMax val="0"/>
          <dgm:bulletEnabled val="1"/>
        </dgm:presLayoutVars>
      </dgm:prSet>
      <dgm:spPr/>
    </dgm:pt>
    <dgm:pt modelId="{ECA9F33B-E20E-44BD-A19A-E43D74B0D48B}" type="pres">
      <dgm:prSet presAssocID="{1EED40DC-C933-4114-800A-4B5380DD2B95}" presName="spacer" presStyleCnt="0"/>
      <dgm:spPr/>
    </dgm:pt>
    <dgm:pt modelId="{63DEE2AC-B04E-4344-895D-F779A50808C9}" type="pres">
      <dgm:prSet presAssocID="{AFD6F4B1-32CF-4F3C-AB1D-5E084096B4B8}" presName="parentText" presStyleLbl="node1" presStyleIdx="2" presStyleCnt="4">
        <dgm:presLayoutVars>
          <dgm:chMax val="0"/>
          <dgm:bulletEnabled val="1"/>
        </dgm:presLayoutVars>
      </dgm:prSet>
      <dgm:spPr/>
    </dgm:pt>
    <dgm:pt modelId="{7F83D49A-BB79-495C-B8FC-1747240D35DC}" type="pres">
      <dgm:prSet presAssocID="{A18DA6BC-D037-4696-9798-1F1B8196C957}" presName="spacer" presStyleCnt="0"/>
      <dgm:spPr/>
    </dgm:pt>
    <dgm:pt modelId="{06CB7A66-9B80-4FAF-A3F1-FDA5BC1E1AE1}" type="pres">
      <dgm:prSet presAssocID="{D8C190E1-7CFD-4A65-889A-01E8C2548EDE}" presName="parentText" presStyleLbl="node1" presStyleIdx="3" presStyleCnt="4">
        <dgm:presLayoutVars>
          <dgm:chMax val="0"/>
          <dgm:bulletEnabled val="1"/>
        </dgm:presLayoutVars>
      </dgm:prSet>
      <dgm:spPr/>
    </dgm:pt>
  </dgm:ptLst>
  <dgm:cxnLst>
    <dgm:cxn modelId="{19AF1326-C04F-4D91-88D8-818D70BE70CC}" type="presOf" srcId="{2A274F6D-E848-4F52-ADDF-05AD2FC024DE}" destId="{9584C28A-FFD5-4F5B-A502-C23D99C1EC4E}" srcOrd="0" destOrd="0" presId="urn:microsoft.com/office/officeart/2005/8/layout/vList2"/>
    <dgm:cxn modelId="{45DF4A3B-140D-42A0-BEC6-C886576684DA}" type="presOf" srcId="{D8C190E1-7CFD-4A65-889A-01E8C2548EDE}" destId="{06CB7A66-9B80-4FAF-A3F1-FDA5BC1E1AE1}" srcOrd="0" destOrd="0" presId="urn:microsoft.com/office/officeart/2005/8/layout/vList2"/>
    <dgm:cxn modelId="{E2015576-3CAA-4843-A6F1-8EEF04865182}" type="presOf" srcId="{BA2E940C-6456-42B3-A908-D5A0F0C1C70B}" destId="{D471C408-B945-401C-985C-9171B4CD6659}" srcOrd="0" destOrd="0" presId="urn:microsoft.com/office/officeart/2005/8/layout/vList2"/>
    <dgm:cxn modelId="{5F064398-4F28-4A23-8E51-8121BF80F432}" srcId="{2A274F6D-E848-4F52-ADDF-05AD2FC024DE}" destId="{BA2E940C-6456-42B3-A908-D5A0F0C1C70B}" srcOrd="1" destOrd="0" parTransId="{62ACA3A7-2B67-4F44-BC8D-22AF4286B9FE}" sibTransId="{1EED40DC-C933-4114-800A-4B5380DD2B95}"/>
    <dgm:cxn modelId="{EE4C6EAC-E7AA-4229-ADD7-691DAA19CB00}" srcId="{2A274F6D-E848-4F52-ADDF-05AD2FC024DE}" destId="{1DB6ECBE-BB2C-4F49-8137-533601DE7575}" srcOrd="0" destOrd="0" parTransId="{93679DAF-4CBD-48DD-A1F0-F2D7F9763507}" sibTransId="{1E9AEE40-23D5-4C95-94DC-38862ACBC02E}"/>
    <dgm:cxn modelId="{8B4ECFC3-9DB9-4682-BCE4-E8BE47D931D8}" srcId="{2A274F6D-E848-4F52-ADDF-05AD2FC024DE}" destId="{AFD6F4B1-32CF-4F3C-AB1D-5E084096B4B8}" srcOrd="2" destOrd="0" parTransId="{BA55A727-0FEF-4AC5-B84E-FAAE536CDB58}" sibTransId="{A18DA6BC-D037-4696-9798-1F1B8196C957}"/>
    <dgm:cxn modelId="{CB8753DC-6077-4F9B-921E-9A1AFF67B382}" type="presOf" srcId="{AFD6F4B1-32CF-4F3C-AB1D-5E084096B4B8}" destId="{63DEE2AC-B04E-4344-895D-F779A50808C9}" srcOrd="0" destOrd="0" presId="urn:microsoft.com/office/officeart/2005/8/layout/vList2"/>
    <dgm:cxn modelId="{B16E8CF1-E898-4507-8865-7B58F1FAD019}" srcId="{2A274F6D-E848-4F52-ADDF-05AD2FC024DE}" destId="{D8C190E1-7CFD-4A65-889A-01E8C2548EDE}" srcOrd="3" destOrd="0" parTransId="{597667BD-DF2A-4D46-9502-846AE22238AC}" sibTransId="{98D4F37D-92E2-4754-8338-923441539B1F}"/>
    <dgm:cxn modelId="{DEBD5EF9-9789-4D3E-95E4-DAF6F8A84F2C}" type="presOf" srcId="{1DB6ECBE-BB2C-4F49-8137-533601DE7575}" destId="{02BE5A40-EE05-41B1-AC77-871071950B6E}" srcOrd="0" destOrd="0" presId="urn:microsoft.com/office/officeart/2005/8/layout/vList2"/>
    <dgm:cxn modelId="{6DFC8FDB-89A6-4012-BA86-76CC1BDA624B}" type="presParOf" srcId="{9584C28A-FFD5-4F5B-A502-C23D99C1EC4E}" destId="{02BE5A40-EE05-41B1-AC77-871071950B6E}" srcOrd="0" destOrd="0" presId="urn:microsoft.com/office/officeart/2005/8/layout/vList2"/>
    <dgm:cxn modelId="{CB60F4CE-BE20-40F8-AA40-D813ECBD4018}" type="presParOf" srcId="{9584C28A-FFD5-4F5B-A502-C23D99C1EC4E}" destId="{0761E203-C803-4267-ACA1-BA0C46A3D509}" srcOrd="1" destOrd="0" presId="urn:microsoft.com/office/officeart/2005/8/layout/vList2"/>
    <dgm:cxn modelId="{1AC45B7E-CA17-47BF-9A5A-FA378C76068F}" type="presParOf" srcId="{9584C28A-FFD5-4F5B-A502-C23D99C1EC4E}" destId="{D471C408-B945-401C-985C-9171B4CD6659}" srcOrd="2" destOrd="0" presId="urn:microsoft.com/office/officeart/2005/8/layout/vList2"/>
    <dgm:cxn modelId="{579F3381-0E7E-4E1E-B1FB-FED88E35C576}" type="presParOf" srcId="{9584C28A-FFD5-4F5B-A502-C23D99C1EC4E}" destId="{ECA9F33B-E20E-44BD-A19A-E43D74B0D48B}" srcOrd="3" destOrd="0" presId="urn:microsoft.com/office/officeart/2005/8/layout/vList2"/>
    <dgm:cxn modelId="{741F3E38-FB9E-4BA7-9185-4926F68A5B14}" type="presParOf" srcId="{9584C28A-FFD5-4F5B-A502-C23D99C1EC4E}" destId="{63DEE2AC-B04E-4344-895D-F779A50808C9}" srcOrd="4" destOrd="0" presId="urn:microsoft.com/office/officeart/2005/8/layout/vList2"/>
    <dgm:cxn modelId="{727B7B0D-E0D5-44A4-84F5-428CFF4F1431}" type="presParOf" srcId="{9584C28A-FFD5-4F5B-A502-C23D99C1EC4E}" destId="{7F83D49A-BB79-495C-B8FC-1747240D35DC}" srcOrd="5" destOrd="0" presId="urn:microsoft.com/office/officeart/2005/8/layout/vList2"/>
    <dgm:cxn modelId="{1D5E4D14-2992-46E3-BA42-E7A51BF6A0D3}" type="presParOf" srcId="{9584C28A-FFD5-4F5B-A502-C23D99C1EC4E}" destId="{06CB7A66-9B80-4FAF-A3F1-FDA5BC1E1AE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628E4-C2E7-48C1-9515-0D33F54515BB}">
      <dsp:nvSpPr>
        <dsp:cNvPr id="0" name=""/>
        <dsp:cNvSpPr/>
      </dsp:nvSpPr>
      <dsp:spPr>
        <a:xfrm>
          <a:off x="0" y="333"/>
          <a:ext cx="10154772"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a:t>1. INTR</a:t>
          </a:r>
          <a:r>
            <a:rPr lang="en-GB" sz="3200" b="1" i="0" kern="1200"/>
            <a:t>ODUCTION</a:t>
          </a:r>
          <a:endParaRPr lang="en-GB" sz="3200" kern="1200"/>
        </a:p>
      </dsp:txBody>
      <dsp:txXfrm>
        <a:off x="36553" y="36886"/>
        <a:ext cx="10081666" cy="675694"/>
      </dsp:txXfrm>
    </dsp:sp>
    <dsp:sp modelId="{D97AEF52-F9E0-4EB0-89DF-6926D7BB721F}">
      <dsp:nvSpPr>
        <dsp:cNvPr id="0" name=""/>
        <dsp:cNvSpPr/>
      </dsp:nvSpPr>
      <dsp:spPr>
        <a:xfrm>
          <a:off x="0" y="841293"/>
          <a:ext cx="10154772"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i="0" kern="1200" dirty="0"/>
            <a:t>2. THE BUSINESS QUESTIONS</a:t>
          </a:r>
          <a:endParaRPr lang="en-GB" sz="3200" kern="1200" dirty="0"/>
        </a:p>
      </dsp:txBody>
      <dsp:txXfrm>
        <a:off x="36553" y="877846"/>
        <a:ext cx="10081666" cy="675694"/>
      </dsp:txXfrm>
    </dsp:sp>
    <dsp:sp modelId="{C95E9F95-490B-4731-AAAA-11E6D00362D4}">
      <dsp:nvSpPr>
        <dsp:cNvPr id="0" name=""/>
        <dsp:cNvSpPr/>
      </dsp:nvSpPr>
      <dsp:spPr>
        <a:xfrm>
          <a:off x="0" y="1682253"/>
          <a:ext cx="10154772"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a:t>3</a:t>
          </a:r>
          <a:r>
            <a:rPr lang="en-GB" sz="3200" b="1" i="0" kern="1200"/>
            <a:t>. KEY PERFORMANCE INDICATORS</a:t>
          </a:r>
          <a:endParaRPr lang="en-GB" sz="3200" kern="1200"/>
        </a:p>
      </dsp:txBody>
      <dsp:txXfrm>
        <a:off x="36553" y="1718806"/>
        <a:ext cx="10081666" cy="675694"/>
      </dsp:txXfrm>
    </dsp:sp>
    <dsp:sp modelId="{566AFBC6-A069-46E0-B67B-95752A4B8BA9}">
      <dsp:nvSpPr>
        <dsp:cNvPr id="0" name=""/>
        <dsp:cNvSpPr/>
      </dsp:nvSpPr>
      <dsp:spPr>
        <a:xfrm>
          <a:off x="0" y="2523213"/>
          <a:ext cx="10154772"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i="0" kern="1200"/>
            <a:t>4. RECOMMENDATIONS</a:t>
          </a:r>
          <a:endParaRPr lang="en-GB" sz="3200" kern="1200"/>
        </a:p>
      </dsp:txBody>
      <dsp:txXfrm>
        <a:off x="36553" y="2559766"/>
        <a:ext cx="10081666" cy="675694"/>
      </dsp:txXfrm>
    </dsp:sp>
    <dsp:sp modelId="{C6C8AFB1-B4A0-49DC-8285-E35F72EC71BF}">
      <dsp:nvSpPr>
        <dsp:cNvPr id="0" name=""/>
        <dsp:cNvSpPr/>
      </dsp:nvSpPr>
      <dsp:spPr>
        <a:xfrm>
          <a:off x="0" y="3364173"/>
          <a:ext cx="10154772" cy="74880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i="0" kern="1200"/>
            <a:t>5. CONCLUSION</a:t>
          </a:r>
          <a:endParaRPr lang="en-GB" sz="3200" kern="1200"/>
        </a:p>
      </dsp:txBody>
      <dsp:txXfrm>
        <a:off x="36553" y="3400726"/>
        <a:ext cx="10081666"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E5A40-EE05-41B1-AC77-871071950B6E}">
      <dsp:nvSpPr>
        <dsp:cNvPr id="0" name=""/>
        <dsp:cNvSpPr/>
      </dsp:nvSpPr>
      <dsp:spPr>
        <a:xfrm>
          <a:off x="0" y="650658"/>
          <a:ext cx="10719580" cy="93600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i="0" kern="1200" dirty="0"/>
            <a:t>Operational Efficiency: FurniSmart Solutions need to streamline internal processes by reducing operational costs through process optimization.</a:t>
          </a:r>
          <a:endParaRPr lang="en-GB" sz="2500" b="1" kern="1200" dirty="0"/>
        </a:p>
      </dsp:txBody>
      <dsp:txXfrm>
        <a:off x="45692" y="696350"/>
        <a:ext cx="10628196" cy="844616"/>
      </dsp:txXfrm>
    </dsp:sp>
    <dsp:sp modelId="{D471C408-B945-401C-985C-9171B4CD6659}">
      <dsp:nvSpPr>
        <dsp:cNvPr id="0" name=""/>
        <dsp:cNvSpPr/>
      </dsp:nvSpPr>
      <dsp:spPr>
        <a:xfrm>
          <a:off x="0" y="1658658"/>
          <a:ext cx="10719580" cy="93600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i="0" kern="1200"/>
            <a:t>Product Performance: Regularly assess and upgrade products based on customer feedback and market trends.</a:t>
          </a:r>
          <a:endParaRPr lang="en-GB" sz="2500" b="1" kern="1200"/>
        </a:p>
      </dsp:txBody>
      <dsp:txXfrm>
        <a:off x="45692" y="1704350"/>
        <a:ext cx="10628196" cy="844616"/>
      </dsp:txXfrm>
    </dsp:sp>
    <dsp:sp modelId="{63DEE2AC-B04E-4344-895D-F779A50808C9}">
      <dsp:nvSpPr>
        <dsp:cNvPr id="0" name=""/>
        <dsp:cNvSpPr/>
      </dsp:nvSpPr>
      <dsp:spPr>
        <a:xfrm>
          <a:off x="0" y="2666658"/>
          <a:ext cx="10719580" cy="93600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i="0" kern="1200"/>
            <a:t>Customer Retention Strategy: Develop customer retention programs to reduce churn by addressing pain points and improving customer satisfaction.</a:t>
          </a:r>
          <a:endParaRPr lang="en-GB" sz="2500" b="1" kern="1200"/>
        </a:p>
      </dsp:txBody>
      <dsp:txXfrm>
        <a:off x="45692" y="2712350"/>
        <a:ext cx="10628196" cy="844616"/>
      </dsp:txXfrm>
    </dsp:sp>
    <dsp:sp modelId="{06CB7A66-9B80-4FAF-A3F1-FDA5BC1E1AE1}">
      <dsp:nvSpPr>
        <dsp:cNvPr id="0" name=""/>
        <dsp:cNvSpPr/>
      </dsp:nvSpPr>
      <dsp:spPr>
        <a:xfrm>
          <a:off x="0" y="3674658"/>
          <a:ext cx="10719580" cy="93600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i="0" kern="1200"/>
            <a:t>Market Expansion: Explore new markets or customer segments to diversify revenue streams and mitigate risks</a:t>
          </a:r>
          <a:endParaRPr lang="en-GB" sz="2500" b="1" kern="1200"/>
        </a:p>
      </dsp:txBody>
      <dsp:txXfrm>
        <a:off x="45692" y="3720350"/>
        <a:ext cx="10628196" cy="8446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784BA-62D9-4A08-94C9-2649F12238EA}" type="datetimeFigureOut">
              <a:rPr lang="en-GB" smtClean="0"/>
              <a:t>25/10/2023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69D90-B003-4229-8AD2-AC1D381DDE45}" type="slidenum">
              <a:rPr lang="en-GB" smtClean="0"/>
              <a:t>‹#›</a:t>
            </a:fld>
            <a:endParaRPr lang="en-GB"/>
          </a:p>
        </p:txBody>
      </p:sp>
    </p:spTree>
    <p:extLst>
      <p:ext uri="{BB962C8B-B14F-4D97-AF65-F5344CB8AC3E}">
        <p14:creationId xmlns:p14="http://schemas.microsoft.com/office/powerpoint/2010/main" val="384555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BD7D6B7-A4DF-455B-9B5C-8EC359716BD2}" type="datetime1">
              <a:rPr lang="en-GB" smtClean="0"/>
              <a:t>25/10/2023</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a:t>Saheed </a:t>
            </a:r>
          </a:p>
        </p:txBody>
      </p:sp>
      <p:sp>
        <p:nvSpPr>
          <p:cNvPr id="6" name="Slide Number Placeholder 5"/>
          <p:cNvSpPr>
            <a:spLocks noGrp="1"/>
          </p:cNvSpPr>
          <p:nvPr>
            <p:ph type="sldNum" sz="quarter" idx="12"/>
          </p:nvPr>
        </p:nvSpPr>
        <p:spPr>
          <a:xfrm>
            <a:off x="8956900" y="5037663"/>
            <a:ext cx="551167" cy="279400"/>
          </a:xfrm>
        </p:spPr>
        <p:txBody>
          <a:bodyPr/>
          <a:lstStyle/>
          <a:p>
            <a:fld id="{3686A3DB-D26E-4759-AC5A-8734E06FC783}"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95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77148-A21C-4150-BEF6-9DE3C3AEA7DD}" type="datetime1">
              <a:rPr lang="en-GB" smtClean="0"/>
              <a:t>25/10/2023</a:t>
            </a:fld>
            <a:endParaRPr lang="en-GB"/>
          </a:p>
        </p:txBody>
      </p:sp>
      <p:sp>
        <p:nvSpPr>
          <p:cNvPr id="6" name="Footer Placeholder 5"/>
          <p:cNvSpPr>
            <a:spLocks noGrp="1"/>
          </p:cNvSpPr>
          <p:nvPr>
            <p:ph type="ftr" sz="quarter" idx="11"/>
          </p:nvPr>
        </p:nvSpPr>
        <p:spPr/>
        <p:txBody>
          <a:bodyPr/>
          <a:lstStyle/>
          <a:p>
            <a:r>
              <a:rPr lang="en-GB"/>
              <a:t>Saheed </a:t>
            </a:r>
          </a:p>
        </p:txBody>
      </p:sp>
      <p:sp>
        <p:nvSpPr>
          <p:cNvPr id="7" name="Slide Number Placeholder 6"/>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12628943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77148-A21C-4150-BEF6-9DE3C3AEA7DD}"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6915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77148-A21C-4150-BEF6-9DE3C3AEA7DD}"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1622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77148-A21C-4150-BEF6-9DE3C3AEA7DD}"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25910030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77148-A21C-4150-BEF6-9DE3C3AEA7DD}"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046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C77148-A21C-4150-BEF6-9DE3C3AEA7DD}"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69381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357F9-F325-4BBA-A25D-12731AEC8C66}"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936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AF828-4935-4E39-9B5F-D841FD9757C3}"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62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A2A81-8BCD-48F2-8314-2C53C9627777}"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15723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DDA54-1120-4AC1-B7C5-013FF8B80833}" type="datetime1">
              <a:rPr lang="en-GB" smtClean="0"/>
              <a:t>25/10/2023</a:t>
            </a:fld>
            <a:endParaRPr lang="en-GB"/>
          </a:p>
        </p:txBody>
      </p:sp>
      <p:sp>
        <p:nvSpPr>
          <p:cNvPr id="5" name="Footer Placeholder 4"/>
          <p:cNvSpPr>
            <a:spLocks noGrp="1"/>
          </p:cNvSpPr>
          <p:nvPr>
            <p:ph type="ftr" sz="quarter" idx="11"/>
          </p:nvPr>
        </p:nvSpPr>
        <p:spPr/>
        <p:txBody>
          <a:bodyPr/>
          <a:lstStyle/>
          <a:p>
            <a:r>
              <a:rPr lang="en-GB"/>
              <a:t>Saheed </a:t>
            </a:r>
          </a:p>
        </p:txBody>
      </p:sp>
      <p:sp>
        <p:nvSpPr>
          <p:cNvPr id="6" name="Slide Number Placeholder 5"/>
          <p:cNvSpPr>
            <a:spLocks noGrp="1"/>
          </p:cNvSpPr>
          <p:nvPr>
            <p:ph type="sldNum" sz="quarter" idx="12"/>
          </p:nvPr>
        </p:nvSpPr>
        <p:spPr/>
        <p:txBody>
          <a:bodyPr/>
          <a:lstStyle/>
          <a:p>
            <a:fld id="{3686A3DB-D26E-4759-AC5A-8734E06FC783}"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85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D8BD91-A0D3-4E16-839E-EBF338869100}" type="datetime1">
              <a:rPr lang="en-GB" smtClean="0"/>
              <a:t>25/10/2023</a:t>
            </a:fld>
            <a:endParaRPr lang="en-GB"/>
          </a:p>
        </p:txBody>
      </p:sp>
      <p:sp>
        <p:nvSpPr>
          <p:cNvPr id="6" name="Footer Placeholder 5"/>
          <p:cNvSpPr>
            <a:spLocks noGrp="1"/>
          </p:cNvSpPr>
          <p:nvPr>
            <p:ph type="ftr" sz="quarter" idx="11"/>
          </p:nvPr>
        </p:nvSpPr>
        <p:spPr/>
        <p:txBody>
          <a:bodyPr/>
          <a:lstStyle/>
          <a:p>
            <a:r>
              <a:rPr lang="en-GB"/>
              <a:t>Saheed </a:t>
            </a:r>
          </a:p>
        </p:txBody>
      </p:sp>
      <p:sp>
        <p:nvSpPr>
          <p:cNvPr id="7" name="Slide Number Placeholder 6"/>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245479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1370D-46B2-4914-90D8-1086874BAC58}" type="datetime1">
              <a:rPr lang="en-GB" smtClean="0"/>
              <a:t>25/10/2023</a:t>
            </a:fld>
            <a:endParaRPr lang="en-GB"/>
          </a:p>
        </p:txBody>
      </p:sp>
      <p:sp>
        <p:nvSpPr>
          <p:cNvPr id="8" name="Footer Placeholder 7"/>
          <p:cNvSpPr>
            <a:spLocks noGrp="1"/>
          </p:cNvSpPr>
          <p:nvPr>
            <p:ph type="ftr" sz="quarter" idx="11"/>
          </p:nvPr>
        </p:nvSpPr>
        <p:spPr/>
        <p:txBody>
          <a:bodyPr/>
          <a:lstStyle/>
          <a:p>
            <a:r>
              <a:rPr lang="en-GB"/>
              <a:t>Saheed </a:t>
            </a:r>
          </a:p>
        </p:txBody>
      </p:sp>
      <p:sp>
        <p:nvSpPr>
          <p:cNvPr id="9" name="Slide Number Placeholder 8"/>
          <p:cNvSpPr>
            <a:spLocks noGrp="1"/>
          </p:cNvSpPr>
          <p:nvPr>
            <p:ph type="sldNum" sz="quarter" idx="12"/>
          </p:nvPr>
        </p:nvSpPr>
        <p:spPr/>
        <p:txBody>
          <a:bodyPr/>
          <a:lstStyle/>
          <a:p>
            <a:fld id="{3686A3DB-D26E-4759-AC5A-8734E06FC783}"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77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45F3C-66C0-4468-B676-720F886A7129}" type="datetime1">
              <a:rPr lang="en-GB" smtClean="0"/>
              <a:t>25/10/2023</a:t>
            </a:fld>
            <a:endParaRPr lang="en-GB"/>
          </a:p>
        </p:txBody>
      </p:sp>
      <p:sp>
        <p:nvSpPr>
          <p:cNvPr id="4" name="Footer Placeholder 3"/>
          <p:cNvSpPr>
            <a:spLocks noGrp="1"/>
          </p:cNvSpPr>
          <p:nvPr>
            <p:ph type="ftr" sz="quarter" idx="11"/>
          </p:nvPr>
        </p:nvSpPr>
        <p:spPr/>
        <p:txBody>
          <a:bodyPr/>
          <a:lstStyle/>
          <a:p>
            <a:r>
              <a:rPr lang="en-GB"/>
              <a:t>Saheed </a:t>
            </a:r>
          </a:p>
        </p:txBody>
      </p:sp>
      <p:sp>
        <p:nvSpPr>
          <p:cNvPr id="5" name="Slide Number Placeholder 4"/>
          <p:cNvSpPr>
            <a:spLocks noGrp="1"/>
          </p:cNvSpPr>
          <p:nvPr>
            <p:ph type="sldNum" sz="quarter" idx="12"/>
          </p:nvPr>
        </p:nvSpPr>
        <p:spPr/>
        <p:txBody>
          <a:bodyPr/>
          <a:lstStyle/>
          <a:p>
            <a:fld id="{3686A3DB-D26E-4759-AC5A-8734E06FC783}"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183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A3DE7-4610-4C2D-A007-0608CF411618}" type="datetime1">
              <a:rPr lang="en-GB" smtClean="0"/>
              <a:t>25/10/2023</a:t>
            </a:fld>
            <a:endParaRPr lang="en-GB"/>
          </a:p>
        </p:txBody>
      </p:sp>
      <p:sp>
        <p:nvSpPr>
          <p:cNvPr id="3" name="Footer Placeholder 2"/>
          <p:cNvSpPr>
            <a:spLocks noGrp="1"/>
          </p:cNvSpPr>
          <p:nvPr>
            <p:ph type="ftr" sz="quarter" idx="11"/>
          </p:nvPr>
        </p:nvSpPr>
        <p:spPr/>
        <p:txBody>
          <a:bodyPr/>
          <a:lstStyle/>
          <a:p>
            <a:r>
              <a:rPr lang="en-GB"/>
              <a:t>Saheed </a:t>
            </a:r>
          </a:p>
        </p:txBody>
      </p:sp>
      <p:sp>
        <p:nvSpPr>
          <p:cNvPr id="4" name="Slide Number Placeholder 3"/>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154818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D42C57-9B47-4829-B6D5-E8696720BEB9}" type="datetime1">
              <a:rPr lang="en-GB" smtClean="0"/>
              <a:t>25/10/2023</a:t>
            </a:fld>
            <a:endParaRPr lang="en-GB"/>
          </a:p>
        </p:txBody>
      </p:sp>
      <p:sp>
        <p:nvSpPr>
          <p:cNvPr id="6" name="Footer Placeholder 5"/>
          <p:cNvSpPr>
            <a:spLocks noGrp="1"/>
          </p:cNvSpPr>
          <p:nvPr>
            <p:ph type="ftr" sz="quarter" idx="11"/>
          </p:nvPr>
        </p:nvSpPr>
        <p:spPr/>
        <p:txBody>
          <a:bodyPr/>
          <a:lstStyle/>
          <a:p>
            <a:r>
              <a:rPr lang="en-GB"/>
              <a:t>Saheed </a:t>
            </a:r>
          </a:p>
        </p:txBody>
      </p:sp>
      <p:sp>
        <p:nvSpPr>
          <p:cNvPr id="7" name="Slide Number Placeholder 6"/>
          <p:cNvSpPr>
            <a:spLocks noGrp="1"/>
          </p:cNvSpPr>
          <p:nvPr>
            <p:ph type="sldNum" sz="quarter" idx="12"/>
          </p:nvPr>
        </p:nvSpPr>
        <p:spPr/>
        <p:txBody>
          <a:bodyPr/>
          <a:lstStyle/>
          <a:p>
            <a:fld id="{3686A3DB-D26E-4759-AC5A-8734E06FC783}"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25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E70BC-0072-4CA1-9242-D6460C549B78}" type="datetime1">
              <a:rPr lang="en-GB" smtClean="0"/>
              <a:t>25/10/2023</a:t>
            </a:fld>
            <a:endParaRPr lang="en-GB"/>
          </a:p>
        </p:txBody>
      </p:sp>
      <p:sp>
        <p:nvSpPr>
          <p:cNvPr id="6" name="Footer Placeholder 5"/>
          <p:cNvSpPr>
            <a:spLocks noGrp="1"/>
          </p:cNvSpPr>
          <p:nvPr>
            <p:ph type="ftr" sz="quarter" idx="11"/>
          </p:nvPr>
        </p:nvSpPr>
        <p:spPr/>
        <p:txBody>
          <a:bodyPr/>
          <a:lstStyle/>
          <a:p>
            <a:r>
              <a:rPr lang="en-GB"/>
              <a:t>Saheed </a:t>
            </a:r>
          </a:p>
        </p:txBody>
      </p:sp>
      <p:sp>
        <p:nvSpPr>
          <p:cNvPr id="7" name="Slide Number Placeholder 6"/>
          <p:cNvSpPr>
            <a:spLocks noGrp="1"/>
          </p:cNvSpPr>
          <p:nvPr>
            <p:ph type="sldNum" sz="quarter" idx="12"/>
          </p:nvPr>
        </p:nvSpPr>
        <p:spPr/>
        <p:txBody>
          <a:bodyPr/>
          <a:lstStyle/>
          <a:p>
            <a:fld id="{3686A3DB-D26E-4759-AC5A-8734E06FC783}" type="slidenum">
              <a:rPr lang="en-GB" smtClean="0"/>
              <a:t>‹#›</a:t>
            </a:fld>
            <a:endParaRPr lang="en-GB"/>
          </a:p>
        </p:txBody>
      </p:sp>
    </p:spTree>
    <p:extLst>
      <p:ext uri="{BB962C8B-B14F-4D97-AF65-F5344CB8AC3E}">
        <p14:creationId xmlns:p14="http://schemas.microsoft.com/office/powerpoint/2010/main" val="208324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C77148-A21C-4150-BEF6-9DE3C3AEA7DD}" type="datetime1">
              <a:rPr lang="en-GB" smtClean="0"/>
              <a:t>25/10/2023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a:t>Saheed </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86A3DB-D26E-4759-AC5A-8734E06FC783}" type="slidenum">
              <a:rPr lang="en-GB" smtClean="0"/>
              <a:t>‹#›</a:t>
            </a:fld>
            <a:endParaRPr lang="en-GB"/>
          </a:p>
        </p:txBody>
      </p:sp>
    </p:spTree>
    <p:extLst>
      <p:ext uri="{BB962C8B-B14F-4D97-AF65-F5344CB8AC3E}">
        <p14:creationId xmlns:p14="http://schemas.microsoft.com/office/powerpoint/2010/main" val="39475884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7110-723B-BA7D-FB9D-B28CBFFA2A50}"/>
              </a:ext>
            </a:extLst>
          </p:cNvPr>
          <p:cNvSpPr>
            <a:spLocks noGrp="1"/>
          </p:cNvSpPr>
          <p:nvPr>
            <p:ph type="ctrTitle"/>
          </p:nvPr>
        </p:nvSpPr>
        <p:spPr>
          <a:xfrm>
            <a:off x="1597958" y="1225672"/>
            <a:ext cx="8996083" cy="2364693"/>
          </a:xfrm>
        </p:spPr>
        <p:txBody>
          <a:bodyPr/>
          <a:lstStyle/>
          <a:p>
            <a:r>
              <a:rPr lang="en-GB" sz="4400" b="1" dirty="0">
                <a:latin typeface="+mn-lt"/>
              </a:rPr>
              <a:t>FURNISMART SOLUTI</a:t>
            </a:r>
            <a:r>
              <a:rPr lang="en-GB" sz="4400" b="1" i="0" dirty="0">
                <a:solidFill>
                  <a:srgbClr val="1F2328"/>
                </a:solidFill>
                <a:effectLst/>
                <a:latin typeface="+mn-lt"/>
              </a:rPr>
              <a:t>ONS SALES DATA</a:t>
            </a:r>
            <a:endParaRPr lang="en-GB" sz="4400" dirty="0"/>
          </a:p>
        </p:txBody>
      </p:sp>
      <p:sp>
        <p:nvSpPr>
          <p:cNvPr id="5" name="Footer Placeholder 7">
            <a:extLst>
              <a:ext uri="{FF2B5EF4-FFF2-40B4-BE49-F238E27FC236}">
                <a16:creationId xmlns:a16="http://schemas.microsoft.com/office/drawing/2014/main" id="{488F17B6-C8A2-0914-A567-BCCA3AF1F0AD}"/>
              </a:ext>
            </a:extLst>
          </p:cNvPr>
          <p:cNvSpPr>
            <a:spLocks noGrp="1"/>
          </p:cNvSpPr>
          <p:nvPr>
            <p:ph type="ftr" sz="quarter" idx="11"/>
          </p:nvPr>
        </p:nvSpPr>
        <p:spPr>
          <a:xfrm>
            <a:off x="4886100" y="6578600"/>
            <a:ext cx="7305900" cy="279400"/>
          </a:xfrm>
        </p:spPr>
        <p:txBody>
          <a:bodyPr/>
          <a:lstStyle/>
          <a:p>
            <a:pPr algn="r"/>
            <a:r>
              <a:rPr lang="en-GB" sz="1100" b="1" dirty="0"/>
              <a:t>Saheed </a:t>
            </a:r>
          </a:p>
        </p:txBody>
      </p:sp>
      <p:sp>
        <p:nvSpPr>
          <p:cNvPr id="7" name="TextBox 6">
            <a:extLst>
              <a:ext uri="{FF2B5EF4-FFF2-40B4-BE49-F238E27FC236}">
                <a16:creationId xmlns:a16="http://schemas.microsoft.com/office/drawing/2014/main" id="{5DA08D64-D912-F900-64D8-D2BB9EF18818}"/>
              </a:ext>
            </a:extLst>
          </p:cNvPr>
          <p:cNvSpPr txBox="1"/>
          <p:nvPr/>
        </p:nvSpPr>
        <p:spPr>
          <a:xfrm>
            <a:off x="3664324" y="4899816"/>
            <a:ext cx="6118410" cy="369332"/>
          </a:xfrm>
          <a:prstGeom prst="rect">
            <a:avLst/>
          </a:prstGeom>
          <a:noFill/>
        </p:spPr>
        <p:txBody>
          <a:bodyPr wrap="square">
            <a:spAutoFit/>
          </a:bodyPr>
          <a:lstStyle/>
          <a:p>
            <a:pPr marL="0" indent="0" algn="r">
              <a:buNone/>
            </a:pPr>
            <a:r>
              <a:rPr lang="en-GB" b="1" i="0" dirty="0">
                <a:effectLst/>
                <a:latin typeface="-apple-system"/>
              </a:rPr>
              <a:t>By: Saheed Tijani</a:t>
            </a:r>
          </a:p>
        </p:txBody>
      </p:sp>
    </p:spTree>
    <p:extLst>
      <p:ext uri="{BB962C8B-B14F-4D97-AF65-F5344CB8AC3E}">
        <p14:creationId xmlns:p14="http://schemas.microsoft.com/office/powerpoint/2010/main" val="175651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492369" y="-410722"/>
            <a:ext cx="11197883" cy="1941341"/>
          </a:xfrm>
          <a:solidFill>
            <a:schemeClr val="bg1"/>
          </a:solidFill>
        </p:spPr>
        <p:txBody>
          <a:bodyPr>
            <a:noAutofit/>
          </a:bodyPr>
          <a:lstStyle/>
          <a:p>
            <a:r>
              <a:rPr lang="en-GB" sz="2800" b="1" i="0" dirty="0">
                <a:solidFill>
                  <a:srgbClr val="1F2328"/>
                </a:solidFill>
                <a:effectLst/>
                <a:latin typeface="-apple-system"/>
              </a:rPr>
              <a:t>What are the best performing products by category?</a:t>
            </a:r>
            <a:endParaRPr lang="en-GB" sz="280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sp>
        <p:nvSpPr>
          <p:cNvPr id="6" name="TextBox 5">
            <a:extLst>
              <a:ext uri="{FF2B5EF4-FFF2-40B4-BE49-F238E27FC236}">
                <a16:creationId xmlns:a16="http://schemas.microsoft.com/office/drawing/2014/main" id="{5746A60A-9F49-C3C4-E1FA-D7C4CF97D32C}"/>
              </a:ext>
            </a:extLst>
          </p:cNvPr>
          <p:cNvSpPr txBox="1"/>
          <p:nvPr/>
        </p:nvSpPr>
        <p:spPr>
          <a:xfrm>
            <a:off x="-14068" y="1108588"/>
            <a:ext cx="12192000" cy="1446550"/>
          </a:xfrm>
          <a:prstGeom prst="rect">
            <a:avLst/>
          </a:prstGeom>
          <a:solidFill>
            <a:schemeClr val="bg1"/>
          </a:solidFill>
        </p:spPr>
        <p:txBody>
          <a:bodyPr wrap="square">
            <a:spAutoFit/>
          </a:bodyPr>
          <a:lstStyle/>
          <a:p>
            <a:pPr algn="just"/>
            <a:r>
              <a:rPr lang="en-GB" sz="2200" b="0" i="0" dirty="0">
                <a:solidFill>
                  <a:srgbClr val="1F2328"/>
                </a:solidFill>
                <a:effectLst/>
                <a:latin typeface="-apple-system"/>
              </a:rPr>
              <a:t>A concerning revelation is that out of the 9,994 products within the category, a substantial 304 products are operating at a loss. To optimize profitability, it is recommended to discontinue these underperforming products. By doing so, the FurniSmart Solutions can focus its resources, efforts, and budgets on strengthening the best-performing products.</a:t>
            </a:r>
            <a:endParaRPr lang="en-GB" sz="2200" dirty="0"/>
          </a:p>
        </p:txBody>
      </p:sp>
      <p:pic>
        <p:nvPicPr>
          <p:cNvPr id="3078" name="Picture 6">
            <a:extLst>
              <a:ext uri="{FF2B5EF4-FFF2-40B4-BE49-F238E27FC236}">
                <a16:creationId xmlns:a16="http://schemas.microsoft.com/office/drawing/2014/main" id="{0CCB1C5B-8CDA-3224-97CB-07E4C8AAE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 y="2555139"/>
            <a:ext cx="12220135" cy="430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60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0" y="0"/>
            <a:ext cx="12192000" cy="1041008"/>
          </a:xfrm>
          <a:solidFill>
            <a:schemeClr val="bg1"/>
          </a:solidFill>
        </p:spPr>
        <p:txBody>
          <a:bodyPr>
            <a:noAutofit/>
          </a:bodyPr>
          <a:lstStyle/>
          <a:p>
            <a:r>
              <a:rPr lang="en-GB" sz="2800" b="1" i="0" dirty="0">
                <a:solidFill>
                  <a:srgbClr val="1F2328"/>
                </a:solidFill>
                <a:effectLst/>
                <a:latin typeface="-apple-system"/>
              </a:rPr>
              <a:t>Over the last 4 years, how much profit have FurniSmart achieved?</a:t>
            </a:r>
            <a:endParaRPr lang="en-GB" sz="28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0" y="1041009"/>
            <a:ext cx="12192000" cy="3179626"/>
          </a:xfrm>
          <a:solidFill>
            <a:schemeClr val="bg1"/>
          </a:solidFill>
        </p:spPr>
        <p:txBody>
          <a:bodyPr>
            <a:normAutofit/>
          </a:bodyPr>
          <a:lstStyle/>
          <a:p>
            <a:pPr algn="just"/>
            <a:r>
              <a:rPr lang="en-GB" sz="2300" b="0" i="0" dirty="0" err="1">
                <a:solidFill>
                  <a:srgbClr val="1F2328"/>
                </a:solidFill>
                <a:effectLst/>
                <a:latin typeface="-apple-system"/>
              </a:rPr>
              <a:t>FurniSmart's</a:t>
            </a:r>
            <a:r>
              <a:rPr lang="en-GB" sz="2300" b="0" i="0" dirty="0">
                <a:solidFill>
                  <a:srgbClr val="1F2328"/>
                </a:solidFill>
                <a:effectLst/>
                <a:latin typeface="-apple-system"/>
              </a:rPr>
              <a:t> financial performance has displayed a notable upward trend over the past four years, spanning from 2014 to 2017. In 2014, FurniSmart Solutions recorded a profit of $49,543.97, which increased to $61,618.60 in 2015, further climbing to $81,795.17 in 2016, and ultimately peaking at $93,439.27 in 2017.</a:t>
            </a:r>
          </a:p>
          <a:p>
            <a:pPr algn="just"/>
            <a:r>
              <a:rPr lang="en-GB" sz="2300" b="0" i="0" dirty="0">
                <a:solidFill>
                  <a:srgbClr val="1F2328"/>
                </a:solidFill>
                <a:effectLst/>
                <a:latin typeface="-apple-system"/>
              </a:rPr>
              <a:t>This positive trend in profit growth reflects the company's effective strategies, improved market positioning, or operational efficiency. </a:t>
            </a:r>
          </a:p>
          <a:p>
            <a:pPr algn="just"/>
            <a:endParaRPr lang="en-GB" sz="230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9218" name="Picture 2">
            <a:extLst>
              <a:ext uri="{FF2B5EF4-FFF2-40B4-BE49-F238E27FC236}">
                <a16:creationId xmlns:a16="http://schemas.microsoft.com/office/drawing/2014/main" id="{91846212-A028-D1E1-39E3-82861A730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07852"/>
            <a:ext cx="12192000" cy="335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73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295401" y="0"/>
            <a:ext cx="9601196" cy="632013"/>
          </a:xfrm>
        </p:spPr>
        <p:txBody>
          <a:bodyPr>
            <a:noAutofit/>
          </a:bodyPr>
          <a:lstStyle/>
          <a:p>
            <a:r>
              <a:rPr lang="en-GB" sz="2800" b="1" i="0" dirty="0">
                <a:solidFill>
                  <a:srgbClr val="1F2328"/>
                </a:solidFill>
                <a:effectLst/>
                <a:latin typeface="-apple-system"/>
              </a:rPr>
              <a:t>KEY PERFORMANCE INDICATORS</a:t>
            </a:r>
            <a:endParaRPr lang="en-GB" sz="28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586151" y="1463561"/>
            <a:ext cx="11003133" cy="3318936"/>
          </a:xfrm>
          <a:solidFill>
            <a:schemeClr val="bg1"/>
          </a:solidFill>
        </p:spPr>
        <p:txBody>
          <a:bodyPr/>
          <a:lstStyle/>
          <a:p>
            <a:pPr marL="0" indent="0">
              <a:buNone/>
            </a:pPr>
            <a:r>
              <a:rPr lang="en-GB" b="0" i="0" dirty="0">
                <a:solidFill>
                  <a:srgbClr val="1F2328"/>
                </a:solidFill>
                <a:effectLst/>
                <a:latin typeface="-apple-system"/>
              </a:rPr>
              <a:t>The Total Revenue, which stands at $2,297,200.86, serves as a pivotal Key Performance Indicator (KPI) in evaluating overall </a:t>
            </a:r>
            <a:r>
              <a:rPr lang="en-GB" b="0" i="0" dirty="0" err="1">
                <a:solidFill>
                  <a:srgbClr val="1F2328"/>
                </a:solidFill>
                <a:effectLst/>
                <a:latin typeface="-apple-system"/>
              </a:rPr>
              <a:t>FurniSmart's</a:t>
            </a:r>
            <a:r>
              <a:rPr lang="en-GB" b="0" i="0" dirty="0">
                <a:solidFill>
                  <a:srgbClr val="1F2328"/>
                </a:solidFill>
                <a:effectLst/>
                <a:latin typeface="-apple-system"/>
              </a:rPr>
              <a:t> financial health</a:t>
            </a:r>
            <a:endParaRPr lang="en-GB"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sp>
        <p:nvSpPr>
          <p:cNvPr id="4" name="Title 1">
            <a:extLst>
              <a:ext uri="{FF2B5EF4-FFF2-40B4-BE49-F238E27FC236}">
                <a16:creationId xmlns:a16="http://schemas.microsoft.com/office/drawing/2014/main" id="{DBB0ED59-F31E-D79E-3FFD-1F67B9476F3D}"/>
              </a:ext>
            </a:extLst>
          </p:cNvPr>
          <p:cNvSpPr txBox="1">
            <a:spLocks/>
          </p:cNvSpPr>
          <p:nvPr/>
        </p:nvSpPr>
        <p:spPr>
          <a:xfrm>
            <a:off x="780913" y="875553"/>
            <a:ext cx="9601196" cy="63201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buFont typeface="Arial" panose="020B0604020202020204" pitchFamily="34" charset="0"/>
              <a:buChar char="•"/>
            </a:pPr>
            <a:r>
              <a:rPr lang="en-GB" sz="3200" b="1" dirty="0">
                <a:solidFill>
                  <a:srgbClr val="1F2328"/>
                </a:solidFill>
                <a:latin typeface="-apple-system"/>
              </a:rPr>
              <a:t>Total Revenue</a:t>
            </a:r>
          </a:p>
          <a:p>
            <a:pPr marL="457200" indent="-457200" algn="l">
              <a:buFont typeface="Arial" panose="020B0604020202020204" pitchFamily="34" charset="0"/>
              <a:buChar char="•"/>
            </a:pPr>
            <a:endParaRPr lang="en-GB" sz="3200" b="1" dirty="0">
              <a:solidFill>
                <a:srgbClr val="1F2328"/>
              </a:solidFill>
              <a:latin typeface="-apple-system"/>
            </a:endParaRPr>
          </a:p>
        </p:txBody>
      </p:sp>
      <p:pic>
        <p:nvPicPr>
          <p:cNvPr id="4098" name="Picture 2">
            <a:extLst>
              <a:ext uri="{FF2B5EF4-FFF2-40B4-BE49-F238E27FC236}">
                <a16:creationId xmlns:a16="http://schemas.microsoft.com/office/drawing/2014/main" id="{92C85DFE-FFA0-BB39-2D3A-A16EB6C26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151" y="3123029"/>
            <a:ext cx="11003133" cy="345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0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659187" y="256987"/>
            <a:ext cx="9601196" cy="1303867"/>
          </a:xfrm>
        </p:spPr>
        <p:txBody>
          <a:bodyPr>
            <a:noAutofit/>
          </a:bodyPr>
          <a:lstStyle/>
          <a:p>
            <a:pPr marL="457200" indent="-457200" algn="l">
              <a:buFont typeface="Arial" panose="020B0604020202020204" pitchFamily="34" charset="0"/>
              <a:buChar char="•"/>
            </a:pPr>
            <a:r>
              <a:rPr lang="en-GB" sz="3200" b="1" i="0" dirty="0">
                <a:solidFill>
                  <a:srgbClr val="1F2328"/>
                </a:solidFill>
                <a:effectLst/>
                <a:latin typeface="-apple-system"/>
              </a:rPr>
              <a:t>Profit Margin</a:t>
            </a:r>
            <a:endParaRPr lang="en-GB" sz="32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659187" y="1319160"/>
            <a:ext cx="10873625" cy="3318936"/>
          </a:xfrm>
          <a:solidFill>
            <a:schemeClr val="bg1"/>
          </a:solidFill>
        </p:spPr>
        <p:txBody>
          <a:bodyPr>
            <a:normAutofit/>
          </a:bodyPr>
          <a:lstStyle/>
          <a:p>
            <a:pPr marL="0" indent="0">
              <a:buNone/>
            </a:pPr>
            <a:r>
              <a:rPr lang="en-GB" sz="2250" b="0" i="0" dirty="0">
                <a:solidFill>
                  <a:srgbClr val="1F2328"/>
                </a:solidFill>
                <a:effectLst/>
                <a:latin typeface="-apple-system"/>
              </a:rPr>
              <a:t>The Profit Margin of 12.47% signifies that for every dollar of revenue, the company retains about 12.47 cents as profit after covering expenses. With a Total Revenue of $2,297,200.86 and a Total Profit of $286,397.02, it's evident that the company is running profitably. </a:t>
            </a:r>
          </a:p>
          <a:p>
            <a:pPr marL="0" indent="0">
              <a:buNone/>
            </a:pPr>
            <a:r>
              <a:rPr lang="en-GB" sz="2250" b="0" i="0" dirty="0">
                <a:solidFill>
                  <a:srgbClr val="1F2328"/>
                </a:solidFill>
                <a:effectLst/>
                <a:latin typeface="-apple-system"/>
              </a:rPr>
              <a:t>To enhance profitability, focus on cost control and revenue growth strategies, potentially through expanding into higher-margin product lines or increasing sales in regions or segments with higher profitability.</a:t>
            </a:r>
            <a:endParaRPr lang="en-GB" sz="225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5122" name="Picture 2">
            <a:extLst>
              <a:ext uri="{FF2B5EF4-FFF2-40B4-BE49-F238E27FC236}">
                <a16:creationId xmlns:a16="http://schemas.microsoft.com/office/drawing/2014/main" id="{F10CE405-1753-B7FA-D00C-4BC3CD3F9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88" y="3741023"/>
            <a:ext cx="10988861" cy="26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64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623047" y="259860"/>
            <a:ext cx="9601196" cy="1303867"/>
          </a:xfrm>
        </p:spPr>
        <p:txBody>
          <a:bodyPr>
            <a:noAutofit/>
          </a:bodyPr>
          <a:lstStyle/>
          <a:p>
            <a:pPr marL="457200" indent="-457200" algn="l">
              <a:buFont typeface="Arial" panose="020B0604020202020204" pitchFamily="34" charset="0"/>
              <a:buChar char="•"/>
            </a:pPr>
            <a:r>
              <a:rPr lang="en-GB" sz="3200" b="1" i="0" dirty="0">
                <a:solidFill>
                  <a:srgbClr val="1F2328"/>
                </a:solidFill>
                <a:effectLst/>
                <a:latin typeface="-apple-system"/>
              </a:rPr>
              <a:t>Sales Growth Rate</a:t>
            </a:r>
            <a:endParaRPr lang="en-GB" sz="32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700927" y="1311835"/>
            <a:ext cx="10868026" cy="3006947"/>
          </a:xfrm>
          <a:solidFill>
            <a:schemeClr val="bg1"/>
          </a:solidFill>
        </p:spPr>
        <p:txBody>
          <a:bodyPr>
            <a:normAutofit/>
          </a:bodyPr>
          <a:lstStyle/>
          <a:p>
            <a:pPr marL="0" indent="0">
              <a:buNone/>
            </a:pPr>
            <a:r>
              <a:rPr lang="en-GB" sz="2250" b="0" i="0" dirty="0">
                <a:solidFill>
                  <a:srgbClr val="1F2328"/>
                </a:solidFill>
                <a:effectLst/>
                <a:latin typeface="-apple-system"/>
              </a:rPr>
              <a:t>Over the years, the company's sales have experienced fluctuations. In 2015, there was a decline of 2.83%, followed by substantial growth in 2016 and 2017, with growth rates of 29.47% and 20.36% respectively. To sustain and improve performance, it's crucial to identify the factors contributing to the fluctuations. </a:t>
            </a:r>
          </a:p>
          <a:p>
            <a:pPr marL="0" indent="0">
              <a:buNone/>
            </a:pPr>
            <a:r>
              <a:rPr lang="en-GB" sz="2250" b="0" i="0" dirty="0">
                <a:solidFill>
                  <a:srgbClr val="1F2328"/>
                </a:solidFill>
                <a:effectLst/>
                <a:latin typeface="-apple-system"/>
              </a:rPr>
              <a:t>A drop in 2015 suggests a potential issue that needs attention, while the subsequent growth indicates resilience and adaptability.</a:t>
            </a:r>
            <a:endParaRPr lang="en-GB" sz="225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10242" name="Picture 2">
            <a:extLst>
              <a:ext uri="{FF2B5EF4-FFF2-40B4-BE49-F238E27FC236}">
                <a16:creationId xmlns:a16="http://schemas.microsoft.com/office/drawing/2014/main" id="{BCAD0859-5D8E-5716-C650-37622CEAF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27" y="4115899"/>
            <a:ext cx="10904919" cy="225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529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026460" y="217641"/>
            <a:ext cx="9601196" cy="1303867"/>
          </a:xfrm>
        </p:spPr>
        <p:txBody>
          <a:bodyPr>
            <a:noAutofit/>
          </a:bodyPr>
          <a:lstStyle/>
          <a:p>
            <a:pPr marL="457200" indent="-457200" algn="l">
              <a:buFont typeface="Arial" panose="020B0604020202020204" pitchFamily="34" charset="0"/>
              <a:buChar char="•"/>
            </a:pPr>
            <a:r>
              <a:rPr lang="en-GB" sz="3200" b="1" i="0" dirty="0">
                <a:solidFill>
                  <a:srgbClr val="1F2328"/>
                </a:solidFill>
                <a:effectLst/>
                <a:latin typeface="-apple-system"/>
              </a:rPr>
              <a:t>Total Discount Given</a:t>
            </a:r>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604594" y="1342483"/>
            <a:ext cx="10949014" cy="3536079"/>
          </a:xfrm>
          <a:solidFill>
            <a:schemeClr val="bg1"/>
          </a:solidFill>
        </p:spPr>
        <p:txBody>
          <a:bodyPr/>
          <a:lstStyle/>
          <a:p>
            <a:pPr marL="0" indent="0" algn="l">
              <a:buNone/>
            </a:pPr>
            <a:r>
              <a:rPr lang="en-GB" b="0" i="0" dirty="0">
                <a:solidFill>
                  <a:srgbClr val="1F2328"/>
                </a:solidFill>
                <a:effectLst/>
                <a:latin typeface="-apple-system"/>
              </a:rPr>
              <a:t>The total discount given by FurniSmart Solution, amounting to $1,561.09, is a crucial metric to consider in conjunction with the Total Revenue of $2,297,200.86 and Total Profit of $286,397.02. While discounts can attract customers, it's vital to ensure they don't overly impact profitability. To optimize profitability, it's recommended to monitor and manage discounts closely.</a:t>
            </a:r>
          </a:p>
          <a:p>
            <a:pPr marL="0" indent="0" algn="l">
              <a:buNone/>
            </a:pPr>
            <a:endParaRPr lang="en-GB" b="0" i="0" dirty="0">
              <a:solidFill>
                <a:srgbClr val="1F2328"/>
              </a:solidFill>
              <a:effectLst/>
              <a:latin typeface="-apple-system"/>
            </a:endParaRPr>
          </a:p>
          <a:p>
            <a:endParaRPr lang="en-GB"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4" name="Picture 3">
            <a:extLst>
              <a:ext uri="{FF2B5EF4-FFF2-40B4-BE49-F238E27FC236}">
                <a16:creationId xmlns:a16="http://schemas.microsoft.com/office/drawing/2014/main" id="{602705B7-DF37-C3B6-36FE-43EB8D593FF2}"/>
              </a:ext>
            </a:extLst>
          </p:cNvPr>
          <p:cNvPicPr>
            <a:picLocks noChangeAspect="1"/>
          </p:cNvPicPr>
          <p:nvPr/>
        </p:nvPicPr>
        <p:blipFill>
          <a:blip r:embed="rId2"/>
          <a:stretch>
            <a:fillRect/>
          </a:stretch>
        </p:blipFill>
        <p:spPr>
          <a:xfrm>
            <a:off x="604594" y="3429000"/>
            <a:ext cx="10949014" cy="2831123"/>
          </a:xfrm>
          <a:prstGeom prst="rect">
            <a:avLst/>
          </a:prstGeom>
        </p:spPr>
      </p:pic>
    </p:spTree>
    <p:extLst>
      <p:ext uri="{BB962C8B-B14F-4D97-AF65-F5344CB8AC3E}">
        <p14:creationId xmlns:p14="http://schemas.microsoft.com/office/powerpoint/2010/main" val="391159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BF87-67DA-EF9E-E3D7-084D35A75CB6}"/>
              </a:ext>
            </a:extLst>
          </p:cNvPr>
          <p:cNvSpPr>
            <a:spLocks noGrp="1"/>
          </p:cNvSpPr>
          <p:nvPr>
            <p:ph type="title"/>
          </p:nvPr>
        </p:nvSpPr>
        <p:spPr>
          <a:xfrm>
            <a:off x="1295402" y="654148"/>
            <a:ext cx="9601196" cy="1303867"/>
          </a:xfrm>
        </p:spPr>
        <p:txBody>
          <a:bodyPr>
            <a:normAutofit fontScale="90000"/>
          </a:bodyPr>
          <a:lstStyle/>
          <a:p>
            <a:r>
              <a:rPr lang="en-GB" b="1" i="0" dirty="0">
                <a:solidFill>
                  <a:srgbClr val="1F2328"/>
                </a:solidFill>
                <a:effectLst/>
                <a:latin typeface="-apple-system"/>
              </a:rPr>
              <a:t>RECOMMENDATIONS</a:t>
            </a:r>
            <a:br>
              <a:rPr lang="en-GB" b="0" i="0" dirty="0">
                <a:solidFill>
                  <a:srgbClr val="1F2328"/>
                </a:solidFill>
                <a:effectLst/>
                <a:latin typeface="-apple-system"/>
              </a:rPr>
            </a:br>
            <a:endParaRPr lang="en-GB" dirty="0"/>
          </a:p>
        </p:txBody>
      </p:sp>
      <p:graphicFrame>
        <p:nvGraphicFramePr>
          <p:cNvPr id="4" name="Content Placeholder 3">
            <a:extLst>
              <a:ext uri="{FF2B5EF4-FFF2-40B4-BE49-F238E27FC236}">
                <a16:creationId xmlns:a16="http://schemas.microsoft.com/office/drawing/2014/main" id="{9E35C493-C787-4732-1B70-BE157F9FF885}"/>
              </a:ext>
            </a:extLst>
          </p:cNvPr>
          <p:cNvGraphicFramePr>
            <a:graphicFrameLocks noGrp="1"/>
          </p:cNvGraphicFramePr>
          <p:nvPr>
            <p:ph idx="1"/>
            <p:extLst>
              <p:ext uri="{D42A27DB-BD31-4B8C-83A1-F6EECF244321}">
                <p14:modId xmlns:p14="http://schemas.microsoft.com/office/powerpoint/2010/main" val="3435318238"/>
              </p:ext>
            </p:extLst>
          </p:nvPr>
        </p:nvGraphicFramePr>
        <p:xfrm>
          <a:off x="745588" y="1364566"/>
          <a:ext cx="10719581" cy="5261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328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BF87-67DA-EF9E-E3D7-084D35A75CB6}"/>
              </a:ext>
            </a:extLst>
          </p:cNvPr>
          <p:cNvSpPr>
            <a:spLocks noGrp="1"/>
          </p:cNvSpPr>
          <p:nvPr>
            <p:ph type="title"/>
          </p:nvPr>
        </p:nvSpPr>
        <p:spPr>
          <a:xfrm>
            <a:off x="1171136" y="1639926"/>
            <a:ext cx="9601196" cy="917006"/>
          </a:xfrm>
        </p:spPr>
        <p:txBody>
          <a:bodyPr>
            <a:normAutofit fontScale="90000"/>
          </a:bodyPr>
          <a:lstStyle/>
          <a:p>
            <a:r>
              <a:rPr lang="en-GB" b="1" i="0" dirty="0">
                <a:solidFill>
                  <a:srgbClr val="1F2328"/>
                </a:solidFill>
                <a:effectLst/>
                <a:latin typeface="-apple-system"/>
              </a:rPr>
              <a:t>CONCLUSION</a:t>
            </a:r>
            <a:br>
              <a:rPr lang="en-GB" b="0"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3BC91F2E-D82B-445D-D630-A2F278D637BE}"/>
              </a:ext>
            </a:extLst>
          </p:cNvPr>
          <p:cNvSpPr>
            <a:spLocks noGrp="1"/>
          </p:cNvSpPr>
          <p:nvPr>
            <p:ph idx="1"/>
          </p:nvPr>
        </p:nvSpPr>
        <p:spPr>
          <a:xfrm>
            <a:off x="548640" y="2405576"/>
            <a:ext cx="10902462" cy="3938954"/>
          </a:xfrm>
        </p:spPr>
        <p:txBody>
          <a:bodyPr>
            <a:normAutofit fontScale="92500"/>
          </a:bodyPr>
          <a:lstStyle/>
          <a:p>
            <a:pPr algn="just"/>
            <a:r>
              <a:rPr lang="en-GB" b="0" i="0" dirty="0">
                <a:solidFill>
                  <a:srgbClr val="1F2328"/>
                </a:solidFill>
                <a:effectLst/>
                <a:latin typeface="-apple-system"/>
              </a:rPr>
              <a:t>In conclusion, addressing the key business questions through data analysis has provided valuable insights for decision-making. The analysis revealed that peak sales months, such as November and December, coincide with higher profits, emphasizing the strong correlation between sales and profitability. </a:t>
            </a:r>
            <a:endParaRPr lang="en-GB" dirty="0">
              <a:solidFill>
                <a:srgbClr val="1F2328"/>
              </a:solidFill>
              <a:latin typeface="-apple-system"/>
            </a:endParaRPr>
          </a:p>
          <a:p>
            <a:pPr algn="just"/>
            <a:r>
              <a:rPr lang="en-GB" b="0" i="0" dirty="0">
                <a:solidFill>
                  <a:srgbClr val="1F2328"/>
                </a:solidFill>
                <a:effectLst/>
                <a:latin typeface="-apple-system"/>
              </a:rPr>
              <a:t>It is evident that supply adjustments should be considered in the top-performing cities to meet growing demand, while cities with consistently low revenue require strategic restructuring, including the closure of outlets unable to cover overhead costs. </a:t>
            </a:r>
          </a:p>
          <a:p>
            <a:pPr algn="just"/>
            <a:r>
              <a:rPr lang="en-GB" b="0" i="0" dirty="0">
                <a:solidFill>
                  <a:srgbClr val="1F2328"/>
                </a:solidFill>
                <a:effectLst/>
                <a:latin typeface="-apple-system"/>
              </a:rPr>
              <a:t>This data-driven approach will enable FurniSmart Solution to optimize resources, enhance profitability, and strategically position themselves for sustained growth in an ever-evolving marketplace.</a:t>
            </a:r>
            <a:endParaRPr lang="en-GB" dirty="0"/>
          </a:p>
        </p:txBody>
      </p:sp>
    </p:spTree>
    <p:extLst>
      <p:ext uri="{BB962C8B-B14F-4D97-AF65-F5344CB8AC3E}">
        <p14:creationId xmlns:p14="http://schemas.microsoft.com/office/powerpoint/2010/main" val="251981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11266" name="Picture 2" descr="Thank You GIF - SethMeyers LateNightSeth Lnsm - Discover &amp; Share GIFs">
            <a:extLst>
              <a:ext uri="{FF2B5EF4-FFF2-40B4-BE49-F238E27FC236}">
                <a16:creationId xmlns:a16="http://schemas.microsoft.com/office/drawing/2014/main" id="{3A18BBDC-A114-3956-21A7-BCFF1A6FF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828" y="534572"/>
            <a:ext cx="11023086" cy="60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81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295402" y="786154"/>
            <a:ext cx="9601196" cy="819774"/>
          </a:xfrm>
        </p:spPr>
        <p:txBody>
          <a:bodyPr>
            <a:normAutofit/>
          </a:bodyPr>
          <a:lstStyle/>
          <a:p>
            <a:pPr algn="ctr"/>
            <a:r>
              <a:rPr lang="en-GB" sz="4000" b="1" dirty="0">
                <a:latin typeface="+mn-lt"/>
              </a:rPr>
              <a:t>TABLE </a:t>
            </a:r>
            <a:r>
              <a:rPr lang="en-GB" sz="4000" b="1" i="0" dirty="0">
                <a:solidFill>
                  <a:srgbClr val="1F2328"/>
                </a:solidFill>
                <a:effectLst/>
                <a:latin typeface="+mn-lt"/>
              </a:rPr>
              <a:t>OF CONTENT</a:t>
            </a:r>
            <a:endParaRPr lang="en-GB" sz="4000" b="1" dirty="0">
              <a:latin typeface="+mn-lt"/>
            </a:endParaRPr>
          </a:p>
        </p:txBody>
      </p:sp>
      <p:graphicFrame>
        <p:nvGraphicFramePr>
          <p:cNvPr id="8" name="Content Placeholder 7">
            <a:extLst>
              <a:ext uri="{FF2B5EF4-FFF2-40B4-BE49-F238E27FC236}">
                <a16:creationId xmlns:a16="http://schemas.microsoft.com/office/drawing/2014/main" id="{CF30384F-B4BE-9C51-CDA5-C24DC1AD4ADA}"/>
              </a:ext>
            </a:extLst>
          </p:cNvPr>
          <p:cNvGraphicFramePr>
            <a:graphicFrameLocks noGrp="1"/>
          </p:cNvGraphicFramePr>
          <p:nvPr>
            <p:ph idx="1"/>
            <p:extLst>
              <p:ext uri="{D42A27DB-BD31-4B8C-83A1-F6EECF244321}">
                <p14:modId xmlns:p14="http://schemas.microsoft.com/office/powerpoint/2010/main" val="362816498"/>
              </p:ext>
            </p:extLst>
          </p:nvPr>
        </p:nvGraphicFramePr>
        <p:xfrm>
          <a:off x="1018614" y="1770279"/>
          <a:ext cx="10154772" cy="411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7">
            <a:extLst>
              <a:ext uri="{FF2B5EF4-FFF2-40B4-BE49-F238E27FC236}">
                <a16:creationId xmlns:a16="http://schemas.microsoft.com/office/drawing/2014/main" id="{76996620-FD3A-A221-433B-766291E687E0}"/>
              </a:ext>
            </a:extLst>
          </p:cNvPr>
          <p:cNvSpPr>
            <a:spLocks noGrp="1"/>
          </p:cNvSpPr>
          <p:nvPr>
            <p:ph type="ftr" sz="quarter" idx="11"/>
          </p:nvPr>
        </p:nvSpPr>
        <p:spPr>
          <a:xfrm>
            <a:off x="4886100" y="6578600"/>
            <a:ext cx="7305900" cy="279400"/>
          </a:xfrm>
        </p:spPr>
        <p:txBody>
          <a:bodyPr/>
          <a:lstStyle/>
          <a:p>
            <a:pPr algn="r"/>
            <a:r>
              <a:rPr lang="en-GB" sz="1100" b="1" dirty="0"/>
              <a:t>Saheed </a:t>
            </a:r>
          </a:p>
        </p:txBody>
      </p:sp>
    </p:spTree>
    <p:extLst>
      <p:ext uri="{BB962C8B-B14F-4D97-AF65-F5344CB8AC3E}">
        <p14:creationId xmlns:p14="http://schemas.microsoft.com/office/powerpoint/2010/main" val="254672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703729" y="585874"/>
            <a:ext cx="10515600" cy="578224"/>
          </a:xfrm>
        </p:spPr>
        <p:txBody>
          <a:bodyPr>
            <a:noAutofit/>
          </a:bodyPr>
          <a:lstStyle/>
          <a:p>
            <a:pPr algn="ctr"/>
            <a:r>
              <a:rPr lang="en-GB" sz="3600" b="1" dirty="0">
                <a:latin typeface="+mn-lt"/>
              </a:rPr>
              <a:t>INTRODUCTION</a:t>
            </a:r>
          </a:p>
        </p:txBody>
      </p:sp>
      <p:pic>
        <p:nvPicPr>
          <p:cNvPr id="5" name="Content Placeholder 4">
            <a:extLst>
              <a:ext uri="{FF2B5EF4-FFF2-40B4-BE49-F238E27FC236}">
                <a16:creationId xmlns:a16="http://schemas.microsoft.com/office/drawing/2014/main" id="{2C134553-A11C-71B5-6ABC-9B92B2D27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633" y="1303812"/>
            <a:ext cx="7826189" cy="3466719"/>
          </a:xfrm>
        </p:spPr>
      </p:pic>
      <p:sp>
        <p:nvSpPr>
          <p:cNvPr id="9" name="Footer Placeholder 7">
            <a:extLst>
              <a:ext uri="{FF2B5EF4-FFF2-40B4-BE49-F238E27FC236}">
                <a16:creationId xmlns:a16="http://schemas.microsoft.com/office/drawing/2014/main" id="{81B5FFE1-0B0D-9E0A-0E8E-DA1A16C06326}"/>
              </a:ext>
            </a:extLst>
          </p:cNvPr>
          <p:cNvSpPr>
            <a:spLocks noGrp="1"/>
          </p:cNvSpPr>
          <p:nvPr>
            <p:ph type="ftr" sz="quarter" idx="11"/>
          </p:nvPr>
        </p:nvSpPr>
        <p:spPr>
          <a:xfrm>
            <a:off x="4886100" y="6578600"/>
            <a:ext cx="7305900" cy="279400"/>
          </a:xfrm>
        </p:spPr>
        <p:txBody>
          <a:bodyPr/>
          <a:lstStyle/>
          <a:p>
            <a:pPr algn="r"/>
            <a:r>
              <a:rPr lang="en-GB" sz="1100" b="1" dirty="0"/>
              <a:t>Saheed </a:t>
            </a:r>
          </a:p>
        </p:txBody>
      </p:sp>
      <p:sp>
        <p:nvSpPr>
          <p:cNvPr id="7" name="TextBox 6">
            <a:extLst>
              <a:ext uri="{FF2B5EF4-FFF2-40B4-BE49-F238E27FC236}">
                <a16:creationId xmlns:a16="http://schemas.microsoft.com/office/drawing/2014/main" id="{D3ECD7BE-E367-0CE0-643C-EAE28F135BB7}"/>
              </a:ext>
            </a:extLst>
          </p:cNvPr>
          <p:cNvSpPr txBox="1"/>
          <p:nvPr/>
        </p:nvSpPr>
        <p:spPr>
          <a:xfrm>
            <a:off x="2124634" y="4770531"/>
            <a:ext cx="7826189" cy="1200329"/>
          </a:xfrm>
          <a:prstGeom prst="rect">
            <a:avLst/>
          </a:prstGeom>
          <a:noFill/>
        </p:spPr>
        <p:txBody>
          <a:bodyPr wrap="square">
            <a:spAutoFit/>
          </a:bodyPr>
          <a:lstStyle/>
          <a:p>
            <a:pPr algn="just"/>
            <a:r>
              <a:rPr lang="en-GB" sz="2400" b="0" i="0" dirty="0">
                <a:solidFill>
                  <a:srgbClr val="1F2328"/>
                </a:solidFill>
                <a:effectLst/>
                <a:latin typeface="-apple-system"/>
              </a:rPr>
              <a:t>FurniSmart Solutions is a visionary and innovative fictional company specializing in the </a:t>
            </a:r>
            <a:r>
              <a:rPr lang="en-GB" sz="2400" dirty="0">
                <a:solidFill>
                  <a:srgbClr val="1F2328"/>
                </a:solidFill>
                <a:latin typeface="-apple-system"/>
              </a:rPr>
              <a:t>field</a:t>
            </a:r>
            <a:r>
              <a:rPr lang="en-GB" sz="2400" b="0" i="0" dirty="0">
                <a:solidFill>
                  <a:srgbClr val="1F2328"/>
                </a:solidFill>
                <a:effectLst/>
                <a:latin typeface="-apple-system"/>
              </a:rPr>
              <a:t> of office equipment supplies and contemporary office furniture. </a:t>
            </a:r>
          </a:p>
        </p:txBody>
      </p:sp>
    </p:spTree>
    <p:extLst>
      <p:ext uri="{BB962C8B-B14F-4D97-AF65-F5344CB8AC3E}">
        <p14:creationId xmlns:p14="http://schemas.microsoft.com/office/powerpoint/2010/main" val="55573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932331" y="2151529"/>
            <a:ext cx="10228728" cy="3724339"/>
          </a:xfrm>
        </p:spPr>
        <p:txBody>
          <a:bodyPr>
            <a:normAutofit/>
          </a:bodyPr>
          <a:lstStyle/>
          <a:p>
            <a:pPr marL="0" indent="0" algn="l">
              <a:buNone/>
            </a:pPr>
            <a:endParaRPr lang="en-GB" b="0" i="0" dirty="0">
              <a:solidFill>
                <a:srgbClr val="1F2328"/>
              </a:solidFill>
              <a:effectLst/>
              <a:latin typeface="-apple-system"/>
            </a:endParaRPr>
          </a:p>
          <a:p>
            <a:pPr marL="0" indent="0" algn="l">
              <a:buNone/>
            </a:pPr>
            <a:r>
              <a:rPr lang="en-GB" b="0" i="0" dirty="0">
                <a:solidFill>
                  <a:srgbClr val="1F2328"/>
                </a:solidFill>
                <a:effectLst/>
                <a:latin typeface="-apple-system"/>
              </a:rPr>
              <a:t>In my role as a Data Analyst, my responsibility extended to creating detailed reports that shed light on FurniSmart Solutions' current operations and serve as vital resources for crafting effective strategies. </a:t>
            </a:r>
          </a:p>
          <a:p>
            <a:pPr marL="0" indent="0" algn="l">
              <a:buNone/>
            </a:pPr>
            <a:r>
              <a:rPr lang="en-GB" b="0" i="0" dirty="0">
                <a:solidFill>
                  <a:srgbClr val="1F2328"/>
                </a:solidFill>
                <a:effectLst/>
                <a:latin typeface="-apple-system"/>
              </a:rPr>
              <a:t>It's worth noting that the data used in these reports is entirely fictitious, providing a simulated insights that FurniSmart Solutions could gain from this analysis.</a:t>
            </a:r>
          </a:p>
          <a:p>
            <a:endParaRPr lang="en-GB" dirty="0"/>
          </a:p>
        </p:txBody>
      </p:sp>
      <p:sp>
        <p:nvSpPr>
          <p:cNvPr id="5" name="Footer Placeholder 7">
            <a:extLst>
              <a:ext uri="{FF2B5EF4-FFF2-40B4-BE49-F238E27FC236}">
                <a16:creationId xmlns:a16="http://schemas.microsoft.com/office/drawing/2014/main" id="{9B871EA4-33BD-E97A-7810-EFA5FD87DEE5}"/>
              </a:ext>
            </a:extLst>
          </p:cNvPr>
          <p:cNvSpPr txBox="1">
            <a:spLocks/>
          </p:cNvSpPr>
          <p:nvPr/>
        </p:nvSpPr>
        <p:spPr>
          <a:xfrm>
            <a:off x="4886100" y="6578600"/>
            <a:ext cx="7305900" cy="2794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GB" sz="1100" b="1"/>
              <a:t>Saheed </a:t>
            </a:r>
            <a:endParaRPr lang="en-GB" sz="1100" b="1" dirty="0"/>
          </a:p>
        </p:txBody>
      </p:sp>
    </p:spTree>
    <p:extLst>
      <p:ext uri="{BB962C8B-B14F-4D97-AF65-F5344CB8AC3E}">
        <p14:creationId xmlns:p14="http://schemas.microsoft.com/office/powerpoint/2010/main" val="35781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013015" y="36854"/>
            <a:ext cx="9601196" cy="995582"/>
          </a:xfrm>
        </p:spPr>
        <p:txBody>
          <a:bodyPr>
            <a:normAutofit fontScale="90000"/>
          </a:bodyPr>
          <a:lstStyle/>
          <a:p>
            <a:r>
              <a:rPr lang="en-GB" b="1" i="0" dirty="0">
                <a:solidFill>
                  <a:srgbClr val="1F2328"/>
                </a:solidFill>
                <a:effectLst/>
                <a:latin typeface="-apple-system"/>
              </a:rPr>
              <a:t>THE BUSINESS QUESTIONS</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1295402" y="1819545"/>
            <a:ext cx="9601196" cy="2712884"/>
          </a:xfrm>
        </p:spPr>
        <p:txBody>
          <a:bodyPr/>
          <a:lstStyle/>
          <a:p>
            <a:pPr marL="0" indent="0">
              <a:buNone/>
            </a:pPr>
            <a:r>
              <a:rPr lang="en-GB" b="0" i="0" dirty="0">
                <a:solidFill>
                  <a:srgbClr val="1F2328"/>
                </a:solidFill>
                <a:effectLst/>
                <a:latin typeface="-apple-system"/>
              </a:rPr>
              <a:t>The table below presents a monthly summary of sales and profit data.</a:t>
            </a:r>
            <a:endParaRPr lang="en-GB" dirty="0"/>
          </a:p>
        </p:txBody>
      </p:sp>
      <p:sp>
        <p:nvSpPr>
          <p:cNvPr id="5" name="Footer Placeholder 7">
            <a:extLst>
              <a:ext uri="{FF2B5EF4-FFF2-40B4-BE49-F238E27FC236}">
                <a16:creationId xmlns:a16="http://schemas.microsoft.com/office/drawing/2014/main" id="{0A4D2119-9426-F023-5603-92ED276EA78D}"/>
              </a:ext>
            </a:extLst>
          </p:cNvPr>
          <p:cNvSpPr txBox="1">
            <a:spLocks/>
          </p:cNvSpPr>
          <p:nvPr/>
        </p:nvSpPr>
        <p:spPr>
          <a:xfrm>
            <a:off x="4886100" y="6578600"/>
            <a:ext cx="7305900" cy="279400"/>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GB" sz="1100" b="1"/>
              <a:t>Saheed </a:t>
            </a:r>
            <a:endParaRPr lang="en-GB" sz="1100" b="1" dirty="0"/>
          </a:p>
        </p:txBody>
      </p:sp>
      <p:sp>
        <p:nvSpPr>
          <p:cNvPr id="8" name="TextBox 7">
            <a:extLst>
              <a:ext uri="{FF2B5EF4-FFF2-40B4-BE49-F238E27FC236}">
                <a16:creationId xmlns:a16="http://schemas.microsoft.com/office/drawing/2014/main" id="{E688C85C-D987-6655-DA47-E276E707DF81}"/>
              </a:ext>
            </a:extLst>
          </p:cNvPr>
          <p:cNvSpPr txBox="1"/>
          <p:nvPr/>
        </p:nvSpPr>
        <p:spPr>
          <a:xfrm>
            <a:off x="865097" y="1080951"/>
            <a:ext cx="9749114" cy="830997"/>
          </a:xfrm>
          <a:prstGeom prst="rect">
            <a:avLst/>
          </a:prstGeom>
          <a:noFill/>
        </p:spPr>
        <p:txBody>
          <a:bodyPr wrap="square">
            <a:spAutoFit/>
          </a:bodyPr>
          <a:lstStyle/>
          <a:p>
            <a:pPr algn="ctr"/>
            <a:r>
              <a:rPr lang="en-GB" sz="2400" b="1" i="0" dirty="0">
                <a:solidFill>
                  <a:srgbClr val="1F2328"/>
                </a:solidFill>
                <a:effectLst/>
                <a:latin typeface="-apple-system"/>
              </a:rPr>
              <a:t>In which month of the year did the company generated the highest profit?</a:t>
            </a:r>
            <a:endParaRPr lang="en-GB" sz="2400" b="0" i="0" dirty="0">
              <a:solidFill>
                <a:srgbClr val="1F2328"/>
              </a:solidFill>
              <a:effectLst/>
              <a:latin typeface="-apple-system"/>
            </a:endParaRPr>
          </a:p>
          <a:p>
            <a:pPr marL="285750" indent="-285750" algn="ctr">
              <a:buFont typeface="Arial" panose="020B0604020202020204" pitchFamily="34" charset="0"/>
              <a:buChar char="•"/>
            </a:pPr>
            <a:endParaRPr lang="en-GB" sz="2400" dirty="0"/>
          </a:p>
        </p:txBody>
      </p:sp>
      <p:pic>
        <p:nvPicPr>
          <p:cNvPr id="1028" name="Picture 4">
            <a:extLst>
              <a:ext uri="{FF2B5EF4-FFF2-40B4-BE49-F238E27FC236}">
                <a16:creationId xmlns:a16="http://schemas.microsoft.com/office/drawing/2014/main" id="{D9B7B5D6-7A90-8239-3E59-EEEBF85C2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097" y="2699057"/>
            <a:ext cx="10105460" cy="34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201271" y="249766"/>
            <a:ext cx="9601196" cy="1303867"/>
          </a:xfrm>
        </p:spPr>
        <p:txBody>
          <a:bodyPr>
            <a:noAutofit/>
          </a:bodyPr>
          <a:lstStyle/>
          <a:p>
            <a:r>
              <a:rPr lang="en-GB" sz="2800" b="1" i="0" dirty="0">
                <a:solidFill>
                  <a:srgbClr val="1F2328"/>
                </a:solidFill>
                <a:effectLst/>
                <a:latin typeface="-apple-system"/>
              </a:rPr>
              <a:t>Who is the most valuable customer?</a:t>
            </a:r>
            <a:endParaRPr lang="en-GB" sz="28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1201271" y="1212226"/>
            <a:ext cx="9601196" cy="3318936"/>
          </a:xfrm>
        </p:spPr>
        <p:txBody>
          <a:bodyPr/>
          <a:lstStyle/>
          <a:p>
            <a:r>
              <a:rPr lang="en-GB" b="0" i="0" dirty="0">
                <a:solidFill>
                  <a:srgbClr val="1F2328"/>
                </a:solidFill>
                <a:effectLst/>
                <a:latin typeface="-apple-system"/>
              </a:rPr>
              <a:t>Tamara Chand, our most lucrative customer, contributed a substantial profit of $8,981.32 to our business. Her loyalty was evident, having made 12 repeated purchases.</a:t>
            </a:r>
            <a:endParaRPr lang="en-GB"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7" name="Picture 6">
            <a:extLst>
              <a:ext uri="{FF2B5EF4-FFF2-40B4-BE49-F238E27FC236}">
                <a16:creationId xmlns:a16="http://schemas.microsoft.com/office/drawing/2014/main" id="{86701D32-3BF7-DDE2-DDA2-CBE055728BF1}"/>
              </a:ext>
            </a:extLst>
          </p:cNvPr>
          <p:cNvPicPr>
            <a:picLocks noChangeAspect="1"/>
          </p:cNvPicPr>
          <p:nvPr/>
        </p:nvPicPr>
        <p:blipFill>
          <a:blip r:embed="rId2"/>
          <a:stretch>
            <a:fillRect/>
          </a:stretch>
        </p:blipFill>
        <p:spPr>
          <a:xfrm>
            <a:off x="569594" y="2581554"/>
            <a:ext cx="4316506" cy="3456175"/>
          </a:xfrm>
          <a:prstGeom prst="rect">
            <a:avLst/>
          </a:prstGeom>
        </p:spPr>
      </p:pic>
      <p:pic>
        <p:nvPicPr>
          <p:cNvPr id="6146" name="Picture 2">
            <a:extLst>
              <a:ext uri="{FF2B5EF4-FFF2-40B4-BE49-F238E27FC236}">
                <a16:creationId xmlns:a16="http://schemas.microsoft.com/office/drawing/2014/main" id="{E62A36A3-C7DD-C627-7141-2752A29C4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100" y="2501153"/>
            <a:ext cx="6736306" cy="353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8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295402" y="88835"/>
            <a:ext cx="9601196" cy="1303867"/>
          </a:xfrm>
        </p:spPr>
        <p:txBody>
          <a:bodyPr>
            <a:noAutofit/>
          </a:bodyPr>
          <a:lstStyle/>
          <a:p>
            <a:r>
              <a:rPr lang="en-GB" sz="2800" b="1" i="0" dirty="0">
                <a:solidFill>
                  <a:srgbClr val="1F2328"/>
                </a:solidFill>
                <a:effectLst/>
                <a:latin typeface="-apple-system"/>
              </a:rPr>
              <a:t>What is the effect of shipping processing time and shipping mode on customer retention?</a:t>
            </a:r>
            <a:br>
              <a:rPr lang="en-GB" sz="2800" b="0" i="0" dirty="0">
                <a:solidFill>
                  <a:srgbClr val="1F2328"/>
                </a:solidFill>
                <a:effectLst/>
                <a:latin typeface="-apple-system"/>
              </a:rPr>
            </a:br>
            <a:endParaRPr lang="en-GB" sz="28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1" y="1196471"/>
            <a:ext cx="12191999" cy="3526430"/>
          </a:xfrm>
          <a:solidFill>
            <a:schemeClr val="bg1"/>
          </a:solidFill>
        </p:spPr>
        <p:txBody>
          <a:bodyPr>
            <a:normAutofit/>
          </a:bodyPr>
          <a:lstStyle/>
          <a:p>
            <a:pPr algn="just"/>
            <a:r>
              <a:rPr lang="en-GB" sz="2250" b="0" i="0" dirty="0">
                <a:solidFill>
                  <a:srgbClr val="1F2328"/>
                </a:solidFill>
                <a:effectLst/>
                <a:latin typeface="-apple-system"/>
              </a:rPr>
              <a:t>The analysis highlights a concerning trend where a significant number of standard shipping orders experienced delays.</a:t>
            </a:r>
          </a:p>
          <a:p>
            <a:pPr algn="just"/>
            <a:r>
              <a:rPr lang="en-GB" sz="2250" b="0" i="0" dirty="0">
                <a:solidFill>
                  <a:srgbClr val="1F2328"/>
                </a:solidFill>
                <a:effectLst/>
                <a:latin typeface="-apple-system"/>
              </a:rPr>
              <a:t>Such discrepancies in delivery times could potentially lead to customer dissatisfaction. It's advisable for FurniSmart Solutions to proactively address this issue as it may impact customer retention.</a:t>
            </a:r>
            <a:endParaRPr lang="en-GB" sz="225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2050" name="Picture 2">
            <a:extLst>
              <a:ext uri="{FF2B5EF4-FFF2-40B4-BE49-F238E27FC236}">
                <a16:creationId xmlns:a16="http://schemas.microsoft.com/office/drawing/2014/main" id="{D6458559-2F26-033B-743C-1A889CAA3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0399"/>
            <a:ext cx="3928782" cy="36576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7B23F2A-3D29-5E83-58C3-7810D1535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783" y="3200399"/>
            <a:ext cx="8263215" cy="36576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8FF2166C-AE3D-87D8-7A33-0C4D24B4E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4554"/>
            <a:ext cx="3928782" cy="38334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593AF4EA-3F84-1A5B-492B-F734403BA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2346" y="3024554"/>
            <a:ext cx="8379652" cy="3833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80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AD15B-F5A1-95F8-2175-EF03327D9CB1}"/>
              </a:ext>
            </a:extLst>
          </p:cNvPr>
          <p:cNvSpPr>
            <a:spLocks noGrp="1"/>
          </p:cNvSpPr>
          <p:nvPr>
            <p:ph type="title"/>
          </p:nvPr>
        </p:nvSpPr>
        <p:spPr>
          <a:xfrm>
            <a:off x="1145000" y="8573"/>
            <a:ext cx="9601196" cy="901949"/>
          </a:xfrm>
        </p:spPr>
        <p:txBody>
          <a:bodyPr>
            <a:noAutofit/>
          </a:bodyPr>
          <a:lstStyle/>
          <a:p>
            <a:r>
              <a:rPr lang="en-GB" sz="2800" b="1" i="0" dirty="0">
                <a:solidFill>
                  <a:srgbClr val="1F2328"/>
                </a:solidFill>
                <a:effectLst/>
                <a:latin typeface="-apple-system"/>
              </a:rPr>
              <a:t>Which Segment and City have the highest and lowest revenue?</a:t>
            </a:r>
            <a:endParaRPr lang="en-GB" sz="2800" dirty="0"/>
          </a:p>
        </p:txBody>
      </p:sp>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0" y="1041009"/>
            <a:ext cx="12192000" cy="3512463"/>
          </a:xfrm>
          <a:solidFill>
            <a:schemeClr val="bg1"/>
          </a:solidFill>
        </p:spPr>
        <p:txBody>
          <a:bodyPr>
            <a:normAutofit/>
          </a:bodyPr>
          <a:lstStyle/>
          <a:p>
            <a:pPr algn="just"/>
            <a:r>
              <a:rPr lang="en-GB" sz="2200" b="0" i="0" dirty="0">
                <a:solidFill>
                  <a:srgbClr val="1F2328"/>
                </a:solidFill>
                <a:effectLst/>
                <a:latin typeface="-apple-system"/>
              </a:rPr>
              <a:t>The top three cities leading in revenue generation are identified as New York, Los Angeles, and Seattle, with the Consumer segment notably contributing the most revenue. </a:t>
            </a:r>
          </a:p>
          <a:p>
            <a:pPr algn="just"/>
            <a:r>
              <a:rPr lang="en-GB" sz="2200" b="0" i="0" dirty="0">
                <a:solidFill>
                  <a:srgbClr val="1F2328"/>
                </a:solidFill>
                <a:effectLst/>
                <a:latin typeface="-apple-system"/>
              </a:rPr>
              <a:t>I strongly recommend that these top three cities consider increasing their supply to meet the high demand in these areas. By doing so, they can optimize their profit potential and enhance their market presence.</a:t>
            </a:r>
          </a:p>
          <a:p>
            <a:pPr algn="just"/>
            <a:endParaRPr lang="en-GB" sz="2200" b="0" i="0" dirty="0">
              <a:solidFill>
                <a:srgbClr val="1F2328"/>
              </a:solidFill>
              <a:effectLst/>
              <a:latin typeface="-apple-system"/>
            </a:endParaRPr>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7170" name="Picture 2">
            <a:extLst>
              <a:ext uri="{FF2B5EF4-FFF2-40B4-BE49-F238E27FC236}">
                <a16:creationId xmlns:a16="http://schemas.microsoft.com/office/drawing/2014/main" id="{A4AB78BA-C131-FC64-6D04-8DE9E16CB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8622"/>
            <a:ext cx="12192000" cy="404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1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FB509-02A9-5DF5-7A48-AB881747E8A6}"/>
              </a:ext>
            </a:extLst>
          </p:cNvPr>
          <p:cNvSpPr>
            <a:spLocks noGrp="1"/>
          </p:cNvSpPr>
          <p:nvPr>
            <p:ph idx="1"/>
          </p:nvPr>
        </p:nvSpPr>
        <p:spPr>
          <a:xfrm>
            <a:off x="0" y="0"/>
            <a:ext cx="12192000" cy="3549744"/>
          </a:xfrm>
          <a:solidFill>
            <a:schemeClr val="bg1"/>
          </a:solidFill>
        </p:spPr>
        <p:txBody>
          <a:bodyPr>
            <a:normAutofit/>
          </a:bodyPr>
          <a:lstStyle/>
          <a:p>
            <a:pPr algn="just"/>
            <a:r>
              <a:rPr lang="en-GB" sz="2200" b="0" i="0" dirty="0">
                <a:solidFill>
                  <a:srgbClr val="1F2328"/>
                </a:solidFill>
                <a:effectLst/>
                <a:latin typeface="-apple-system"/>
              </a:rPr>
              <a:t>On the other end of the spectrum, the least revenue-generating cities include San Antonio, Houston and Philadelphia. Based on the analysis, I propose the strategic closure of sales outlets in cities where the sales revenue falls below the $100 mark. </a:t>
            </a:r>
          </a:p>
          <a:p>
            <a:pPr algn="just"/>
            <a:r>
              <a:rPr lang="en-GB" sz="2200" b="0" i="0" dirty="0">
                <a:solidFill>
                  <a:srgbClr val="1F2328"/>
                </a:solidFill>
                <a:effectLst/>
                <a:latin typeface="-apple-system"/>
              </a:rPr>
              <a:t>This recommendation stems from the observation that the majority of these outlets are operating at a loss, and the profits generated are insufficient to cover the associated overhead costs. By implementing this course of action, the business can redirect resources to more profitable regions and strengthen its overall financial health.</a:t>
            </a:r>
          </a:p>
          <a:p>
            <a:pPr algn="just"/>
            <a:endParaRPr lang="en-GB" sz="2200" dirty="0"/>
          </a:p>
          <a:p>
            <a:pPr algn="just"/>
            <a:endParaRPr lang="en-GB" sz="2200" dirty="0"/>
          </a:p>
        </p:txBody>
      </p:sp>
      <p:sp>
        <p:nvSpPr>
          <p:cNvPr id="5" name="Footer Placeholder 7">
            <a:extLst>
              <a:ext uri="{FF2B5EF4-FFF2-40B4-BE49-F238E27FC236}">
                <a16:creationId xmlns:a16="http://schemas.microsoft.com/office/drawing/2014/main" id="{1FBC7B5F-A86C-20B9-6709-0B6F90233E9B}"/>
              </a:ext>
            </a:extLst>
          </p:cNvPr>
          <p:cNvSpPr>
            <a:spLocks noGrp="1"/>
          </p:cNvSpPr>
          <p:nvPr>
            <p:ph type="ftr" sz="quarter" idx="11"/>
          </p:nvPr>
        </p:nvSpPr>
        <p:spPr>
          <a:xfrm>
            <a:off x="4886100" y="6578600"/>
            <a:ext cx="7305900" cy="279400"/>
          </a:xfrm>
        </p:spPr>
        <p:txBody>
          <a:bodyPr/>
          <a:lstStyle/>
          <a:p>
            <a:pPr algn="r"/>
            <a:r>
              <a:rPr lang="en-GB" sz="1100" b="1" dirty="0"/>
              <a:t>Saheed </a:t>
            </a:r>
          </a:p>
        </p:txBody>
      </p:sp>
      <p:pic>
        <p:nvPicPr>
          <p:cNvPr id="8196" name="Picture 4">
            <a:extLst>
              <a:ext uri="{FF2B5EF4-FFF2-40B4-BE49-F238E27FC236}">
                <a16:creationId xmlns:a16="http://schemas.microsoft.com/office/drawing/2014/main" id="{1E15511C-5D8A-6783-6090-199156ED6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0659"/>
            <a:ext cx="12192000" cy="422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07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1837</TotalTime>
  <Words>1045</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Garamond</vt:lpstr>
      <vt:lpstr>Organic</vt:lpstr>
      <vt:lpstr>FURNISMART SOLUTIONS SALES DATA</vt:lpstr>
      <vt:lpstr>TABLE OF CONTENT</vt:lpstr>
      <vt:lpstr>INTRODUCTION</vt:lpstr>
      <vt:lpstr>PowerPoint Presentation</vt:lpstr>
      <vt:lpstr>THE BUSINESS QUESTIONS </vt:lpstr>
      <vt:lpstr>Who is the most valuable customer?</vt:lpstr>
      <vt:lpstr>What is the effect of shipping processing time and shipping mode on customer retention? </vt:lpstr>
      <vt:lpstr>Which Segment and City have the highest and lowest revenue?</vt:lpstr>
      <vt:lpstr>PowerPoint Presentation</vt:lpstr>
      <vt:lpstr>What are the best performing products by category?</vt:lpstr>
      <vt:lpstr>Over the last 4 years, how much profit have FurniSmart achieved?</vt:lpstr>
      <vt:lpstr>KEY PERFORMANCE INDICATORS</vt:lpstr>
      <vt:lpstr>Profit Margin</vt:lpstr>
      <vt:lpstr>Sales Growth Rate</vt:lpstr>
      <vt:lpstr>Total Discount Given</vt:lpstr>
      <vt:lpstr>RECOMMENDATIONS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Saheed Tijani</dc:creator>
  <cp:lastModifiedBy>Saheed Tijani</cp:lastModifiedBy>
  <cp:revision>20</cp:revision>
  <dcterms:created xsi:type="dcterms:W3CDTF">2023-10-25T14:38:24Z</dcterms:created>
  <dcterms:modified xsi:type="dcterms:W3CDTF">2023-10-26T21:15:32Z</dcterms:modified>
</cp:coreProperties>
</file>