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58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ABE4E-9186-4F17-A601-D603CE844C8C}" v="3" dt="2023-02-22T02:08:57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eyZheng" userId="01756ef2-d50c-4511-b73e-a73611b1d88b" providerId="ADAL" clId="{FEFABE4E-9186-4F17-A601-D603CE844C8C}"/>
    <pc:docChg chg="modSld">
      <pc:chgData name="WaleyZheng" userId="01756ef2-d50c-4511-b73e-a73611b1d88b" providerId="ADAL" clId="{FEFABE4E-9186-4F17-A601-D603CE844C8C}" dt="2023-02-22T02:08:57.834" v="1" actId="13926"/>
      <pc:docMkLst>
        <pc:docMk/>
      </pc:docMkLst>
      <pc:sldChg chg="modSp">
        <pc:chgData name="WaleyZheng" userId="01756ef2-d50c-4511-b73e-a73611b1d88b" providerId="ADAL" clId="{FEFABE4E-9186-4F17-A601-D603CE844C8C}" dt="2023-02-22T02:08:57.834" v="1" actId="13926"/>
        <pc:sldMkLst>
          <pc:docMk/>
          <pc:sldMk cId="266381162" sldId="525"/>
        </pc:sldMkLst>
        <pc:spChg chg="mod">
          <ac:chgData name="WaleyZheng" userId="01756ef2-d50c-4511-b73e-a73611b1d88b" providerId="ADAL" clId="{FEFABE4E-9186-4F17-A601-D603CE844C8C}" dt="2023-02-22T02:08:57.834" v="1" actId="13926"/>
          <ac:spMkLst>
            <pc:docMk/>
            <pc:sldMk cId="266381162" sldId="52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6,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/>
              <a:t>Computer Networks</a:t>
            </a:r>
            <a:br>
              <a:rPr lang="en-US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Problem</a:t>
            </a:r>
            <a:r>
              <a:rPr lang="en-US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a TCP connection with:</a:t>
            </a:r>
          </a:p>
          <a:p>
            <a:pPr lvl="1"/>
            <a:r>
              <a:rPr lang="en-US"/>
              <a:t>CWND=10 packets</a:t>
            </a:r>
          </a:p>
          <a:p>
            <a:pPr lvl="1"/>
            <a:r>
              <a:rPr lang="en-US"/>
              <a:t>Last ACK was for packet # 101</a:t>
            </a:r>
          </a:p>
          <a:p>
            <a:pPr lvl="2"/>
            <a:r>
              <a:rPr lang="en-US"/>
              <a:t>i.e., receiver expecting next packet to have seq. no. 101</a:t>
            </a:r>
          </a:p>
          <a:p>
            <a:r>
              <a:rPr lang="en-US"/>
              <a:t>10 packets [101, 102, 103,…, 110] are in flight</a:t>
            </a:r>
          </a:p>
          <a:p>
            <a:pPr lvl="1"/>
            <a:r>
              <a:rPr lang="en-US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Timeline: [</a:t>
            </a:r>
            <a:r>
              <a:rPr lang="en-US">
                <a:solidFill>
                  <a:srgbClr val="D3A600"/>
                </a:solidFill>
              </a:rPr>
              <a:t>101</a:t>
            </a:r>
            <a:r>
              <a:rPr lang="en-US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ACK 101 (due to 102)  </a:t>
            </a:r>
            <a:r>
              <a:rPr lang="en-US" sz="2000" err="1"/>
              <a:t>cwnd</a:t>
            </a:r>
            <a:r>
              <a:rPr lang="en-US" sz="2000"/>
              <a:t>=10  dupACK#1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103)  </a:t>
            </a:r>
            <a:r>
              <a:rPr lang="en-US" sz="2000" err="1"/>
              <a:t>cwnd</a:t>
            </a:r>
            <a:r>
              <a:rPr lang="en-US" sz="2000"/>
              <a:t>=10  dupACK#2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104)  </a:t>
            </a:r>
            <a:r>
              <a:rPr lang="en-US" sz="2000" err="1"/>
              <a:t>cwnd</a:t>
            </a:r>
            <a:r>
              <a:rPr lang="en-US" sz="2000"/>
              <a:t>=10  dupACK#3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>
                <a:solidFill>
                  <a:srgbClr val="0000FF"/>
                </a:solidFill>
              </a:rPr>
              <a:t>RETRANSMIT 101 </a:t>
            </a:r>
            <a:r>
              <a:rPr lang="en-US" sz="2000" err="1">
                <a:solidFill>
                  <a:srgbClr val="0000FF"/>
                </a:solidFill>
              </a:rPr>
              <a:t>ssthresh</a:t>
            </a:r>
            <a:r>
              <a:rPr lang="en-US" sz="2000">
                <a:solidFill>
                  <a:srgbClr val="0000FF"/>
                </a:solidFill>
              </a:rPr>
              <a:t>=5  </a:t>
            </a:r>
            <a:r>
              <a:rPr lang="en-US" sz="2000" err="1">
                <a:solidFill>
                  <a:srgbClr val="0000FF"/>
                </a:solidFill>
              </a:rPr>
              <a:t>cwnd</a:t>
            </a:r>
            <a:r>
              <a:rPr lang="en-US" sz="2000">
                <a:solidFill>
                  <a:srgbClr val="0000FF"/>
                </a:solidFill>
              </a:rPr>
              <a:t>= 5</a:t>
            </a:r>
          </a:p>
          <a:p>
            <a:r>
              <a:rPr lang="en-US" sz="2000"/>
              <a:t>ACK 101 (due to 105)  </a:t>
            </a:r>
            <a:r>
              <a:rPr lang="en-US" sz="2000" err="1"/>
              <a:t>cwnd</a:t>
            </a:r>
            <a:r>
              <a:rPr lang="en-US" sz="2000"/>
              <a:t>=5 + 1/5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106)  </a:t>
            </a:r>
            <a:r>
              <a:rPr lang="en-US" sz="2000" err="1"/>
              <a:t>cwnd</a:t>
            </a:r>
            <a:r>
              <a:rPr lang="en-US" sz="2000"/>
              <a:t>=5 + 2/5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107)  </a:t>
            </a:r>
            <a:r>
              <a:rPr lang="en-US" sz="2000" err="1"/>
              <a:t>cwnd</a:t>
            </a:r>
            <a:r>
              <a:rPr lang="en-US" sz="2000"/>
              <a:t>=5 + 3/5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108)  </a:t>
            </a:r>
            <a:r>
              <a:rPr lang="en-US" sz="2000" err="1"/>
              <a:t>cwnd</a:t>
            </a:r>
            <a:r>
              <a:rPr lang="en-US" sz="2000"/>
              <a:t>=5 + 4/5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109)  </a:t>
            </a:r>
            <a:r>
              <a:rPr lang="en-US" sz="2000" err="1"/>
              <a:t>cwnd</a:t>
            </a:r>
            <a:r>
              <a:rPr lang="en-US" sz="2000"/>
              <a:t>=5 + 5/5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110)  </a:t>
            </a:r>
            <a:r>
              <a:rPr lang="en-US" sz="2000" err="1"/>
              <a:t>cwnd</a:t>
            </a:r>
            <a:r>
              <a:rPr lang="en-US" sz="2000"/>
              <a:t>=6 + 1/6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>
                <a:solidFill>
                  <a:srgbClr val="0000FF"/>
                </a:solidFill>
              </a:rPr>
              <a:t>ACK 111 (due to 101)  </a:t>
            </a:r>
            <a:r>
              <a:rPr lang="en-US" sz="200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Idea: Grant the sender temporary “credit” for each dupACK so as to keep packets in flight</a:t>
            </a:r>
          </a:p>
          <a:p>
            <a:r>
              <a:rPr lang="en-US"/>
              <a:t>If </a:t>
            </a:r>
            <a:r>
              <a:rPr lang="en-US" err="1"/>
              <a:t>dupACKcount</a:t>
            </a:r>
            <a:r>
              <a:rPr lang="en-US"/>
              <a:t> = 3 </a:t>
            </a:r>
          </a:p>
          <a:p>
            <a:pPr lvl="1"/>
            <a:r>
              <a:rPr lang="en-US"/>
              <a:t> </a:t>
            </a:r>
            <a:r>
              <a:rPr lang="en-US" err="1"/>
              <a:t>ssthresh</a:t>
            </a:r>
            <a:r>
              <a:rPr lang="en-US"/>
              <a:t> = CWND/2</a:t>
            </a:r>
          </a:p>
          <a:p>
            <a:pPr lvl="1"/>
            <a:r>
              <a:rPr lang="en-US"/>
              <a:t> CWND = </a:t>
            </a:r>
            <a:r>
              <a:rPr lang="en-US" err="1"/>
              <a:t>ssthresh</a:t>
            </a:r>
            <a:r>
              <a:rPr lang="en-US">
                <a:solidFill>
                  <a:srgbClr val="0000FF"/>
                </a:solidFill>
              </a:rPr>
              <a:t> + 3</a:t>
            </a:r>
          </a:p>
          <a:p>
            <a:r>
              <a:rPr lang="en-US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/>
              <a:t>CWND = CWND + 1 for each additional dupACK</a:t>
            </a:r>
          </a:p>
          <a:p>
            <a:r>
              <a:rPr lang="en-US">
                <a:solidFill>
                  <a:srgbClr val="0000FF"/>
                </a:solidFill>
              </a:rPr>
              <a:t>Exit fast recovery</a:t>
            </a:r>
            <a:r>
              <a:rPr lang="en-US"/>
              <a:t> after receiving new ACK</a:t>
            </a:r>
          </a:p>
          <a:p>
            <a:pPr lvl="1"/>
            <a:r>
              <a:rPr lang="en-US"/>
              <a:t>set CWND = </a:t>
            </a:r>
            <a:r>
              <a:rPr lang="en-US" err="1"/>
              <a:t>ssthresh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a TCP connection with:</a:t>
            </a:r>
          </a:p>
          <a:p>
            <a:pPr lvl="1"/>
            <a:r>
              <a:rPr lang="en-US"/>
              <a:t>CWND=10 packets</a:t>
            </a:r>
          </a:p>
          <a:p>
            <a:pPr lvl="1"/>
            <a:r>
              <a:rPr lang="en-US"/>
              <a:t>Last ACK was for packet # 101</a:t>
            </a:r>
          </a:p>
          <a:p>
            <a:pPr lvl="2"/>
            <a:r>
              <a:rPr lang="en-US"/>
              <a:t>i.e., receiver expecting next packet to have seq. no. 101</a:t>
            </a:r>
          </a:p>
          <a:p>
            <a:r>
              <a:rPr lang="en-US"/>
              <a:t>10 packets [101, 102, 103,…, 110] are in flight</a:t>
            </a:r>
          </a:p>
          <a:p>
            <a:pPr lvl="1"/>
            <a:r>
              <a:rPr lang="en-US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Timeline: [</a:t>
            </a:r>
            <a:r>
              <a:rPr lang="en-US">
                <a:solidFill>
                  <a:srgbClr val="D3A600"/>
                </a:solidFill>
              </a:rPr>
              <a:t>101</a:t>
            </a:r>
            <a:r>
              <a:rPr lang="en-US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ACK 101 (due to 102)  </a:t>
            </a:r>
            <a:r>
              <a:rPr lang="en-US" sz="2000" err="1"/>
              <a:t>cwnd</a:t>
            </a:r>
            <a:r>
              <a:rPr lang="en-US" sz="2000"/>
              <a:t>=10  dup#1</a:t>
            </a:r>
          </a:p>
          <a:p>
            <a:r>
              <a:rPr lang="en-US" sz="2000"/>
              <a:t>ACK 101 (due to 103)  </a:t>
            </a:r>
            <a:r>
              <a:rPr lang="en-US" sz="2000" err="1"/>
              <a:t>cwnd</a:t>
            </a:r>
            <a:r>
              <a:rPr lang="en-US" sz="2000"/>
              <a:t>=10  dup#2</a:t>
            </a:r>
          </a:p>
          <a:p>
            <a:r>
              <a:rPr lang="en-US" sz="2000"/>
              <a:t>ACK 101 (due to 104)  </a:t>
            </a:r>
            <a:r>
              <a:rPr lang="en-US" sz="2000" err="1"/>
              <a:t>cwnd</a:t>
            </a:r>
            <a:r>
              <a:rPr lang="en-US" sz="2000"/>
              <a:t>=10  dup#3</a:t>
            </a:r>
          </a:p>
          <a:p>
            <a:r>
              <a:rPr lang="en-US" sz="2000">
                <a:solidFill>
                  <a:srgbClr val="0000FF"/>
                </a:solidFill>
              </a:rPr>
              <a:t>RETRANSMIT 101 </a:t>
            </a:r>
            <a:r>
              <a:rPr lang="en-US" sz="2000" err="1">
                <a:solidFill>
                  <a:srgbClr val="0000FF"/>
                </a:solidFill>
              </a:rPr>
              <a:t>ssthresh</a:t>
            </a:r>
            <a:r>
              <a:rPr lang="en-US" sz="2000">
                <a:solidFill>
                  <a:srgbClr val="0000FF"/>
                </a:solidFill>
              </a:rPr>
              <a:t>=5  </a:t>
            </a:r>
            <a:r>
              <a:rPr lang="en-US" sz="2000" err="1">
                <a:solidFill>
                  <a:srgbClr val="0000FF"/>
                </a:solidFill>
                <a:highlight>
                  <a:srgbClr val="FFFF00"/>
                </a:highlight>
              </a:rPr>
              <a:t>cwnd</a:t>
            </a:r>
            <a:r>
              <a:rPr lang="en-US" sz="2000">
                <a:solidFill>
                  <a:srgbClr val="0000FF"/>
                </a:solidFill>
                <a:highlight>
                  <a:srgbClr val="FFFF00"/>
                </a:highlight>
              </a:rPr>
              <a:t>= 8 (5+3)</a:t>
            </a:r>
          </a:p>
          <a:p>
            <a:r>
              <a:rPr lang="en-US" sz="2000"/>
              <a:t>ACK 101 (due to 105)  </a:t>
            </a:r>
            <a:r>
              <a:rPr lang="en-US" sz="2000" err="1"/>
              <a:t>cwnd</a:t>
            </a:r>
            <a:r>
              <a:rPr lang="en-US" sz="2000"/>
              <a:t>= 9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106)  </a:t>
            </a:r>
            <a:r>
              <a:rPr lang="en-US" sz="2000" err="1"/>
              <a:t>cwnd</a:t>
            </a:r>
            <a:r>
              <a:rPr lang="en-US" sz="2000"/>
              <a:t>=10 (no </a:t>
            </a:r>
            <a:r>
              <a:rPr lang="en-US" sz="2000" err="1"/>
              <a:t>xmit</a:t>
            </a:r>
            <a:r>
              <a:rPr lang="en-US" sz="2000"/>
              <a:t>)</a:t>
            </a:r>
          </a:p>
          <a:p>
            <a:r>
              <a:rPr lang="en-US" sz="2000"/>
              <a:t>ACK 101 (due to 107)  </a:t>
            </a:r>
            <a:r>
              <a:rPr lang="en-US" sz="2000" err="1"/>
              <a:t>cwnd</a:t>
            </a:r>
            <a:r>
              <a:rPr lang="en-US" sz="2000"/>
              <a:t>=11 (</a:t>
            </a:r>
            <a:r>
              <a:rPr lang="en-US" sz="2000" err="1"/>
              <a:t>xmit</a:t>
            </a:r>
            <a:r>
              <a:rPr lang="en-US" sz="2000"/>
              <a:t> 111)</a:t>
            </a:r>
          </a:p>
          <a:p>
            <a:r>
              <a:rPr lang="en-US" sz="2000"/>
              <a:t>ACK 101 (due to 108)  </a:t>
            </a:r>
            <a:r>
              <a:rPr lang="en-US" sz="2000" err="1"/>
              <a:t>cwnd</a:t>
            </a:r>
            <a:r>
              <a:rPr lang="en-US" sz="2000"/>
              <a:t>=12 (</a:t>
            </a:r>
            <a:r>
              <a:rPr lang="en-US" sz="2000" err="1"/>
              <a:t>xmit</a:t>
            </a:r>
            <a:r>
              <a:rPr lang="en-US" sz="2000"/>
              <a:t> 112)</a:t>
            </a:r>
          </a:p>
          <a:p>
            <a:r>
              <a:rPr lang="en-US" sz="2000"/>
              <a:t>ACK 101 (due to 109)  </a:t>
            </a:r>
            <a:r>
              <a:rPr lang="en-US" sz="2000" err="1"/>
              <a:t>cwnd</a:t>
            </a:r>
            <a:r>
              <a:rPr lang="en-US" sz="2000"/>
              <a:t>=13 (</a:t>
            </a:r>
            <a:r>
              <a:rPr lang="en-US" sz="2000" err="1"/>
              <a:t>xmit</a:t>
            </a:r>
            <a:r>
              <a:rPr lang="en-US" sz="2000"/>
              <a:t> 113)</a:t>
            </a:r>
          </a:p>
          <a:p>
            <a:r>
              <a:rPr lang="en-US" sz="2000"/>
              <a:t>ACK 101 (due to 110)  </a:t>
            </a:r>
            <a:r>
              <a:rPr lang="en-US" sz="2000" err="1"/>
              <a:t>cwnd</a:t>
            </a:r>
            <a:r>
              <a:rPr lang="en-US" sz="2000"/>
              <a:t>=14 (</a:t>
            </a:r>
            <a:r>
              <a:rPr lang="en-US" sz="2000" err="1"/>
              <a:t>xmit</a:t>
            </a:r>
            <a:r>
              <a:rPr lang="en-US" sz="2000"/>
              <a:t> 114)</a:t>
            </a:r>
          </a:p>
          <a:p>
            <a:r>
              <a:rPr lang="en-US" sz="2000">
                <a:solidFill>
                  <a:srgbClr val="0000FF"/>
                </a:solidFill>
              </a:rPr>
              <a:t>ACK 111 (due to 101) </a:t>
            </a:r>
            <a:r>
              <a:rPr lang="en-US" sz="2000" err="1">
                <a:solidFill>
                  <a:srgbClr val="0000FF"/>
                </a:solidFill>
              </a:rPr>
              <a:t>cwnd</a:t>
            </a:r>
            <a:r>
              <a:rPr lang="en-US" sz="2000">
                <a:solidFill>
                  <a:srgbClr val="0000FF"/>
                </a:solidFill>
              </a:rPr>
              <a:t> = 5 (</a:t>
            </a:r>
            <a:r>
              <a:rPr lang="en-US" sz="2000" err="1">
                <a:solidFill>
                  <a:srgbClr val="0000FF"/>
                </a:solidFill>
              </a:rPr>
              <a:t>xmit</a:t>
            </a:r>
            <a:r>
              <a:rPr lang="en-US" sz="2000">
                <a:solidFill>
                  <a:srgbClr val="0000FF"/>
                </a:solidFill>
              </a:rPr>
              <a:t> 115)  </a:t>
            </a:r>
            <a:r>
              <a:rPr lang="en-US" sz="200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>
                <a:sym typeface="Wingdings"/>
              </a:rPr>
              <a:t>ACK 112 (due to 111) </a:t>
            </a:r>
            <a:r>
              <a:rPr lang="en-US" sz="2000" err="1">
                <a:sym typeface="Wingdings"/>
              </a:rPr>
              <a:t>cwnd</a:t>
            </a:r>
            <a:r>
              <a:rPr lang="en-US" sz="2000">
                <a:sym typeface="Wingdings"/>
              </a:rPr>
              <a:t> = 5 + 1/5   back in cong. avoidance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CWND &gt; </a:t>
            </a:r>
            <a:r>
              <a:rPr lang="en-US" b="0" i="1" err="1">
                <a:latin typeface="+mn-lt"/>
              </a:rPr>
              <a:t>ssthresh</a:t>
            </a:r>
            <a:endParaRPr lang="en-US" b="0" i="1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err="1">
                <a:latin typeface="+mn-lt"/>
              </a:rPr>
              <a:t>dupACK</a:t>
            </a:r>
            <a:r>
              <a:rPr lang="en-US" i="1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err="1">
                <a:latin typeface="+mn-lt"/>
              </a:rPr>
              <a:t>dupACK</a:t>
            </a:r>
            <a:r>
              <a:rPr lang="en-US" i="1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</a:t>
            </a:r>
            <a:br>
              <a:rPr lang="en-US" b="0" i="1">
                <a:latin typeface="+mn-lt"/>
              </a:rPr>
            </a:br>
            <a:r>
              <a:rPr lang="en-US" b="0" i="1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CWND &gt; </a:t>
            </a:r>
            <a:r>
              <a:rPr lang="en-US" b="0" i="1" err="1">
                <a:latin typeface="+mn-lt"/>
              </a:rPr>
              <a:t>ssthresh</a:t>
            </a:r>
            <a:endParaRPr lang="en-US" b="0" i="1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err="1">
                <a:latin typeface="+mn-lt"/>
              </a:rPr>
              <a:t>dupACK</a:t>
            </a:r>
            <a:r>
              <a:rPr lang="en-US" b="0" i="1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err="1">
                <a:latin typeface="+mn-lt"/>
              </a:rPr>
              <a:t>dupACK</a:t>
            </a:r>
            <a:r>
              <a:rPr lang="en-US" b="0" i="1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</a:t>
            </a:r>
            <a:br>
              <a:rPr lang="en-US" b="0" i="1">
                <a:latin typeface="+mn-lt"/>
              </a:rPr>
            </a:br>
            <a:r>
              <a:rPr lang="en-US" b="0" i="1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CWND &gt; </a:t>
            </a:r>
            <a:r>
              <a:rPr lang="en-US" b="0" i="1" err="1">
                <a:latin typeface="+mn-lt"/>
              </a:rPr>
              <a:t>ssthresh</a:t>
            </a:r>
            <a:endParaRPr lang="en-US" b="0" i="1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</a:t>
            </a:r>
            <a:br>
              <a:rPr lang="en-US" b="0" i="1">
                <a:latin typeface="+mn-lt"/>
              </a:rPr>
            </a:br>
            <a:r>
              <a:rPr lang="en-US" b="0" i="1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CWND &gt; </a:t>
            </a:r>
            <a:r>
              <a:rPr lang="en-US" b="0" i="1" err="1">
                <a:latin typeface="+mn-lt"/>
              </a:rPr>
              <a:t>ssthresh</a:t>
            </a:r>
            <a:endParaRPr lang="en-US" b="0" i="1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err="1">
                <a:latin typeface="+mn-lt"/>
              </a:rPr>
              <a:t>dupACK</a:t>
            </a:r>
            <a:r>
              <a:rPr lang="en-US" b="0" i="1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err="1">
                <a:latin typeface="+mn-lt"/>
              </a:rPr>
              <a:t>dupACK</a:t>
            </a:r>
            <a:r>
              <a:rPr lang="en-US" b="0" i="1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>
                <a:solidFill>
                  <a:srgbClr val="0000FF"/>
                </a:solidFill>
                <a:latin typeface="+mn-lt"/>
              </a:rPr>
            </a:br>
            <a:r>
              <a:rPr lang="en-US" i="1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TCP congestion control wrap-up</a:t>
            </a:r>
          </a:p>
          <a:p>
            <a:r>
              <a:rPr lang="en-US"/>
              <a:t>TCP throughput equation</a:t>
            </a:r>
          </a:p>
          <a:p>
            <a:r>
              <a:rPr lang="en-US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err="1">
                <a:latin typeface="+mn-lt"/>
              </a:rPr>
              <a:t>dupACK</a:t>
            </a:r>
            <a:r>
              <a:rPr lang="en-US" b="0" i="1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err="1">
                <a:latin typeface="+mn-lt"/>
              </a:rPr>
              <a:t>dupACK</a:t>
            </a:r>
            <a:r>
              <a:rPr lang="en-US" b="0" i="1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+mn-lt"/>
              </a:rPr>
              <a:t>new </a:t>
            </a:r>
            <a:br>
              <a:rPr lang="en-US" b="0" i="1">
                <a:latin typeface="+mn-lt"/>
              </a:rPr>
            </a:br>
            <a:r>
              <a:rPr lang="en-US" b="0" i="1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TCP-Tahoe</a:t>
            </a:r>
          </a:p>
          <a:p>
            <a:pPr lvl="1"/>
            <a:r>
              <a:rPr lang="en-US"/>
              <a:t>CWND =1 on 3 dupACKs</a:t>
            </a:r>
          </a:p>
          <a:p>
            <a:r>
              <a:rPr lang="en-US"/>
              <a:t>TCP-Reno</a:t>
            </a:r>
          </a:p>
          <a:p>
            <a:pPr lvl="1"/>
            <a:r>
              <a:rPr lang="en-US"/>
              <a:t>CWND =1 on timeout</a:t>
            </a:r>
          </a:p>
          <a:p>
            <a:pPr lvl="1"/>
            <a:r>
              <a:rPr lang="en-US"/>
              <a:t>CWND = CWND/2 on 3 dupACKs</a:t>
            </a:r>
          </a:p>
          <a:p>
            <a:r>
              <a:rPr lang="en-US"/>
              <a:t>TCP-</a:t>
            </a:r>
            <a:r>
              <a:rPr lang="en-US" err="1"/>
              <a:t>newReno</a:t>
            </a:r>
            <a:endParaRPr lang="en-US"/>
          </a:p>
          <a:p>
            <a:pPr lvl="1"/>
            <a:r>
              <a:rPr lang="en-US"/>
              <a:t>TCP-Reno + improved fast recovery</a:t>
            </a:r>
          </a:p>
          <a:p>
            <a:r>
              <a:rPr lang="en-US"/>
              <a:t>TCP-SACK</a:t>
            </a:r>
          </a:p>
          <a:p>
            <a:pPr lvl="1"/>
            <a:r>
              <a:rPr lang="en-US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+mn-lt"/>
              </a:rPr>
              <a:t>Our default </a:t>
            </a:r>
            <a:br>
              <a:rPr lang="en-US" sz="2400">
                <a:latin typeface="+mn-lt"/>
              </a:rPr>
            </a:br>
            <a:r>
              <a:rPr lang="en-US" sz="240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follow the same principle</a:t>
            </a:r>
          </a:p>
          <a:p>
            <a:pPr lvl="1"/>
            <a:r>
              <a:rPr lang="en-US"/>
              <a:t>Increase CWND on good news</a:t>
            </a:r>
          </a:p>
          <a:p>
            <a:pPr lvl="1"/>
            <a:r>
              <a:rPr lang="en-US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B2BE8A-FB78-F14E-9705-5747A324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7E0B44-190E-D44E-A420-63A6B4DB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80-minute midterm exam starts on</a:t>
            </a:r>
          </a:p>
          <a:p>
            <a:pPr lvl="1"/>
            <a:r>
              <a:rPr lang="en-US" b="1">
                <a:solidFill>
                  <a:srgbClr val="0000FF"/>
                </a:solidFill>
              </a:rPr>
              <a:t>Feb 22: 9 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988C-DB6C-9E4A-A4A0-9B9BB352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119-94B7-104A-A298-A51B817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5131-AE4A-AA4A-A62D-89115D7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>
                  <a:latin typeface="+mn-lt"/>
                </a:rPr>
                <a:t>½ </a:t>
              </a:r>
              <a:r>
                <a:rPr lang="en-US" sz="1800" b="0" err="1">
                  <a:latin typeface="+mn-lt"/>
                </a:rPr>
                <a:t>W</a:t>
              </a:r>
              <a:r>
                <a:rPr lang="en-US" sz="1800" b="0" baseline="-25000" err="1">
                  <a:latin typeface="+mn-lt"/>
                </a:rPr>
                <a:t>max</a:t>
              </a:r>
              <a:r>
                <a:rPr lang="en-US" sz="1800" b="0">
                  <a:latin typeface="+mn-lt"/>
                </a:rPr>
                <a:t> RTTs between drops</a:t>
              </a:r>
            </a:p>
            <a:p>
              <a:r>
                <a:rPr lang="en-US" sz="1800" b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>
                  <a:latin typeface="+mn-lt"/>
                </a:rPr>
                <a:t>Avg. ¾ </a:t>
              </a:r>
              <a:r>
                <a:rPr lang="en-US" sz="1800" b="0" err="1">
                  <a:latin typeface="+mn-lt"/>
                </a:rPr>
                <a:t>W</a:t>
              </a:r>
              <a:r>
                <a:rPr lang="en-US" sz="1800" b="0" baseline="-25000" err="1">
                  <a:latin typeface="+mn-lt"/>
                </a:rPr>
                <a:t>max</a:t>
              </a:r>
              <a:r>
                <a:rPr lang="en-US" sz="1800" b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err="1">
                <a:latin typeface="Times New Roman" charset="0"/>
              </a:rPr>
              <a:t>cwnd</a:t>
            </a:r>
            <a:endParaRPr lang="en-US" i="1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>
                  <a:latin typeface="+mn-lt"/>
                </a:rPr>
                <a:t>½ </a:t>
              </a:r>
              <a:r>
                <a:rPr lang="en-US" sz="1800" b="0" err="1">
                  <a:latin typeface="+mn-lt"/>
                </a:rPr>
                <a:t>W</a:t>
              </a:r>
              <a:r>
                <a:rPr lang="en-US" sz="1800" b="0" baseline="-25000" err="1">
                  <a:latin typeface="+mn-lt"/>
                </a:rPr>
                <a:t>max</a:t>
              </a:r>
              <a:r>
                <a:rPr lang="en-US" sz="1800" b="0">
                  <a:latin typeface="+mn-lt"/>
                </a:rPr>
                <a:t> RTTs between drops</a:t>
              </a:r>
            </a:p>
            <a:p>
              <a:r>
                <a:rPr lang="en-US" sz="1800" b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>
                  <a:latin typeface="+mn-lt"/>
                </a:rPr>
                <a:t>Avg. ¾ </a:t>
              </a:r>
              <a:r>
                <a:rPr lang="en-US" sz="1800" b="0" err="1">
                  <a:latin typeface="+mn-lt"/>
                </a:rPr>
                <a:t>W</a:t>
              </a:r>
              <a:r>
                <a:rPr lang="en-US" sz="1800" b="0" baseline="-25000" err="1">
                  <a:latin typeface="+mn-lt"/>
                </a:rPr>
                <a:t>max</a:t>
              </a:r>
              <a:r>
                <a:rPr lang="en-US" sz="1800" b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BEBAF-A5D6-F53C-1B56-36CA6FA8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(1): </a:t>
            </a:r>
            <a:br>
              <a:rPr lang="en-US"/>
            </a:br>
            <a:r>
              <a:rPr lang="en-US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/>
              <a:t>Flows get throughput inversely proportional to RTT</a:t>
            </a:r>
          </a:p>
          <a:p>
            <a:r>
              <a:rPr lang="en-US" sz="2400">
                <a:solidFill>
                  <a:srgbClr val="0000FF"/>
                </a:solidFill>
              </a:rPr>
              <a:t>TCP unfair in the face of heterogeneous RTTs!</a:t>
            </a:r>
            <a:endParaRPr lang="en-US" sz="2000">
              <a:solidFill>
                <a:srgbClr val="0000FF"/>
              </a:solidFill>
            </a:endParaRPr>
          </a:p>
          <a:p>
            <a:pPr lvl="1"/>
            <a:endParaRPr lang="en-US" sz="2000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RTT = 100ms, MSS=1500bytes, BW=100Gbps</a:t>
            </a:r>
          </a:p>
          <a:p>
            <a:r>
              <a:rPr lang="en-US"/>
              <a:t>What value of p is required to reach 100Gbps throughput?</a:t>
            </a:r>
          </a:p>
          <a:p>
            <a:pPr lvl="1"/>
            <a:r>
              <a:rPr lang="en-US"/>
              <a:t>~ 2 x 10</a:t>
            </a:r>
            <a:r>
              <a:rPr lang="en-US" baseline="30000"/>
              <a:t>-12</a:t>
            </a:r>
          </a:p>
          <a:p>
            <a:r>
              <a:rPr lang="en-US"/>
              <a:t>How long between drops?</a:t>
            </a:r>
          </a:p>
          <a:p>
            <a:pPr lvl="1"/>
            <a:r>
              <a:rPr lang="en-US"/>
              <a:t>~ 16.6 hours</a:t>
            </a:r>
          </a:p>
          <a:p>
            <a:r>
              <a:rPr lang="en-US"/>
              <a:t>How much data has been sent in this time?</a:t>
            </a:r>
          </a:p>
          <a:p>
            <a:pPr lvl="1"/>
            <a:r>
              <a:rPr lang="en-US"/>
              <a:t>~ 6 </a:t>
            </a:r>
            <a:r>
              <a:rPr lang="en-US" err="1"/>
              <a:t>petabits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 Control</a:t>
            </a:r>
          </a:p>
          <a:p>
            <a:pPr lvl="1"/>
            <a:r>
              <a:rPr lang="en-US"/>
              <a:t>Restrict window to RWND to make sure that the receiver isn’t overwhelmed</a:t>
            </a:r>
          </a:p>
          <a:p>
            <a:r>
              <a:rPr lang="en-US"/>
              <a:t>Congestion Control</a:t>
            </a:r>
          </a:p>
          <a:p>
            <a:pPr lvl="1"/>
            <a:r>
              <a:rPr lang="en-US"/>
              <a:t>Restrict window to CWND to make sure that the network isn’t overwhelmed</a:t>
            </a:r>
          </a:p>
          <a:p>
            <a:r>
              <a:rPr lang="en-US"/>
              <a:t>Together</a:t>
            </a:r>
          </a:p>
          <a:p>
            <a:pPr lvl="1"/>
            <a:r>
              <a:rPr lang="en-US"/>
              <a:t>Restrict window to </a:t>
            </a:r>
            <a:r>
              <a:rPr lang="en-US">
                <a:solidFill>
                  <a:srgbClr val="0000FF"/>
                </a:solidFill>
              </a:rPr>
              <a:t>min{RWND, CWND}</a:t>
            </a:r>
            <a:r>
              <a:rPr lang="en-US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past a threshold speed, increase CWND faster </a:t>
            </a:r>
          </a:p>
          <a:p>
            <a:pPr lvl="1"/>
            <a:r>
              <a:rPr lang="en-US"/>
              <a:t>A proposed standard [Floyd’03]: once speed is past some threshold, change equation to p</a:t>
            </a:r>
            <a:r>
              <a:rPr lang="en-US" baseline="30000"/>
              <a:t>-.8</a:t>
            </a:r>
            <a:r>
              <a:rPr lang="en-US"/>
              <a:t> rather than p</a:t>
            </a:r>
            <a:r>
              <a:rPr lang="en-US" baseline="30000"/>
              <a:t>-.5</a:t>
            </a:r>
            <a:r>
              <a:rPr lang="en-US"/>
              <a:t> </a:t>
            </a:r>
          </a:p>
          <a:p>
            <a:pPr lvl="1"/>
            <a:r>
              <a:rPr lang="en-US"/>
              <a:t>Let the additive constant in AIMD depend on CWND</a:t>
            </a:r>
          </a:p>
          <a:p>
            <a:r>
              <a:rPr lang="en-US"/>
              <a:t>Other approaches?</a:t>
            </a:r>
          </a:p>
          <a:p>
            <a:pPr lvl="1"/>
            <a:r>
              <a:rPr lang="en-US"/>
              <a:t>Multiple simultaneous connections (</a:t>
            </a:r>
            <a:r>
              <a:rPr lang="en-US">
                <a:solidFill>
                  <a:srgbClr val="0000FF"/>
                </a:solidFill>
              </a:rPr>
              <a:t>hack but works today</a:t>
            </a:r>
            <a:r>
              <a:rPr lang="en-US"/>
              <a:t>)</a:t>
            </a:r>
          </a:p>
          <a:p>
            <a:pPr lvl="1"/>
            <a:r>
              <a:rPr lang="en-US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(3): </a:t>
            </a:r>
            <a:br>
              <a:rPr lang="en-US"/>
            </a:br>
            <a:r>
              <a:rPr lang="en-US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TCP throughput is swings between W/2 to W</a:t>
            </a:r>
          </a:p>
          <a:p>
            <a:r>
              <a:rPr lang="en-US"/>
              <a:t>Apps may prefer steady rates (e.g., streaming)</a:t>
            </a:r>
          </a:p>
          <a:p>
            <a:r>
              <a:rPr lang="en-US"/>
              <a:t>“</a:t>
            </a:r>
            <a:r>
              <a:rPr lang="en-US">
                <a:solidFill>
                  <a:srgbClr val="0000FF"/>
                </a:solidFill>
              </a:rPr>
              <a:t>Equation-Based Congestion Control</a:t>
            </a:r>
            <a:r>
              <a:rPr lang="en-US"/>
              <a:t>” </a:t>
            </a:r>
          </a:p>
          <a:p>
            <a:pPr lvl="1"/>
            <a:r>
              <a:rPr lang="en-US"/>
              <a:t>Ignore TCP’s increase/decrease rules and just follow the equation</a:t>
            </a:r>
          </a:p>
          <a:p>
            <a:pPr lvl="1"/>
            <a:r>
              <a:rPr lang="en-US"/>
              <a:t>Measure drop percentage p, and set rate accordingly</a:t>
            </a:r>
          </a:p>
          <a:p>
            <a:r>
              <a:rPr lang="en-US"/>
              <a:t>Following the TCP equation ensures “TCP friendliness”</a:t>
            </a:r>
          </a:p>
          <a:p>
            <a:pPr lvl="1"/>
            <a:r>
              <a:rPr lang="en-US"/>
              <a:t>i.e., use no more than TCP does in similar setting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(4): </a:t>
            </a:r>
            <a:br>
              <a:rPr lang="en-US"/>
            </a:br>
            <a:r>
              <a:rPr lang="en-US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TCP will confuse corruption with congestion</a:t>
            </a:r>
          </a:p>
          <a:p>
            <a:r>
              <a:rPr lang="en-US"/>
              <a:t>Flow will cut its rate</a:t>
            </a:r>
          </a:p>
          <a:p>
            <a:pPr lvl="1"/>
            <a:r>
              <a:rPr lang="en-US"/>
              <a:t>Throughput ~ 1/</a:t>
            </a:r>
            <a:r>
              <a:rPr lang="en-US" err="1"/>
              <a:t>sqrt</a:t>
            </a:r>
            <a:r>
              <a:rPr lang="en-US"/>
              <a:t>(p) where p is loss prob.</a:t>
            </a:r>
          </a:p>
          <a:p>
            <a:pPr lvl="1"/>
            <a:r>
              <a:rPr lang="en-US"/>
              <a:t>Applies even for non-congestion losses!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(5): </a:t>
            </a:r>
            <a:br>
              <a:rPr lang="en-US"/>
            </a:br>
            <a:r>
              <a:rPr lang="en-US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(6): </a:t>
            </a:r>
            <a:br>
              <a:rPr lang="en-US"/>
            </a:br>
            <a:r>
              <a:rPr lang="en-US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flow deliberately overshoots capacity, until it experiences a drop</a:t>
            </a:r>
          </a:p>
          <a:p>
            <a:r>
              <a:rPr lang="en-US"/>
              <a:t>Means that delays are large, and are large for everyone</a:t>
            </a:r>
          </a:p>
          <a:p>
            <a:pPr lvl="1"/>
            <a:r>
              <a:rPr lang="en-US"/>
              <a:t>Consider a flow transferring a 10GB file sharing a  </a:t>
            </a:r>
            <a:br>
              <a:rPr lang="en-US"/>
            </a:br>
            <a:r>
              <a:rPr lang="en-US"/>
              <a:t>bottleneck link with 10 flows transferring 100B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/>
          </a:p>
          <a:p>
            <a:pPr lvl="3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easy ways to cheat</a:t>
            </a:r>
          </a:p>
          <a:p>
            <a:pPr lvl="1"/>
            <a:r>
              <a:rPr lang="en-US"/>
              <a:t>Increasing CWND faster than +1 MSS per RTT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easy ways to cheat</a:t>
            </a:r>
          </a:p>
          <a:p>
            <a:pPr lvl="1"/>
            <a:r>
              <a:rPr lang="en-US"/>
              <a:t>Increasing CWND faster than +1 MSS per RTT</a:t>
            </a:r>
          </a:p>
          <a:p>
            <a:pPr lvl="1"/>
            <a:r>
              <a:rPr lang="en-US"/>
              <a:t>Using large initial CWND</a:t>
            </a:r>
          </a:p>
          <a:p>
            <a:pPr lvl="2"/>
            <a:r>
              <a:rPr lang="en-US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easy ways to cheat</a:t>
            </a:r>
          </a:p>
          <a:p>
            <a:pPr lvl="1"/>
            <a:r>
              <a:rPr lang="en-US"/>
              <a:t>Increasing CWND faster than +1 MSS per RTT</a:t>
            </a:r>
          </a:p>
          <a:p>
            <a:pPr lvl="1"/>
            <a:r>
              <a:rPr lang="en-US"/>
              <a:t>Using large initial CWND</a:t>
            </a:r>
          </a:p>
          <a:p>
            <a:pPr lvl="2"/>
            <a:r>
              <a:rPr lang="en-US"/>
              <a:t>Common practice by many companies</a:t>
            </a:r>
          </a:p>
          <a:p>
            <a:pPr lvl="1"/>
            <a:r>
              <a:rPr lang="en-US"/>
              <a:t>Opening many connections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Assume </a:t>
            </a:r>
          </a:p>
          <a:p>
            <a:pPr lvl="1"/>
            <a:r>
              <a:rPr lang="en-US"/>
              <a:t>A starts 10 connections to B</a:t>
            </a:r>
          </a:p>
          <a:p>
            <a:pPr lvl="1"/>
            <a:r>
              <a:rPr lang="en-US"/>
              <a:t>D starts 1 connection to E</a:t>
            </a:r>
          </a:p>
          <a:p>
            <a:pPr lvl="1"/>
            <a:r>
              <a:rPr lang="en-US"/>
              <a:t>Each connection gets about the same throughput</a:t>
            </a:r>
          </a:p>
          <a:p>
            <a:endParaRPr lang="en-US"/>
          </a:p>
          <a:p>
            <a:r>
              <a:rPr lang="en-US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(8): </a:t>
            </a:r>
            <a:br>
              <a:rPr lang="en-US"/>
            </a:br>
            <a:r>
              <a:rPr lang="en-US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CWND adjusted based on ACKs and timeouts</a:t>
            </a:r>
          </a:p>
          <a:p>
            <a:r>
              <a:rPr lang="en-US"/>
              <a:t>Cumulative ACKs and fast retransmit/recovery rules</a:t>
            </a:r>
          </a:p>
          <a:p>
            <a:r>
              <a:rPr lang="en-US"/>
              <a:t>Complicates evolution </a:t>
            </a:r>
          </a:p>
          <a:p>
            <a:pPr lvl="1"/>
            <a:r>
              <a:rPr lang="en-US"/>
              <a:t>Changing from cumulative to selective ACKs is hard</a:t>
            </a:r>
          </a:p>
          <a:p>
            <a:r>
              <a:rPr lang="en-US"/>
              <a:t>Sometimes we want CC but not reliability </a:t>
            </a:r>
          </a:p>
          <a:p>
            <a:pPr lvl="1"/>
            <a:r>
              <a:rPr lang="en-US"/>
              <a:t>e.g., real-time applications</a:t>
            </a:r>
          </a:p>
          <a:p>
            <a:r>
              <a:rPr lang="en-US"/>
              <a:t>We may also want reliability without CC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States at sender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CWND</a:t>
            </a:r>
            <a:r>
              <a:rPr lang="en-US"/>
              <a:t> (initialized to a small constant)</a:t>
            </a:r>
          </a:p>
          <a:p>
            <a:pPr lvl="1"/>
            <a:r>
              <a:rPr lang="en-US" err="1">
                <a:solidFill>
                  <a:srgbClr val="0000FF"/>
                </a:solidFill>
              </a:rPr>
              <a:t>ssthresh</a:t>
            </a:r>
            <a:r>
              <a:rPr lang="en-US"/>
              <a:t> (initialized to a large constant)</a:t>
            </a:r>
          </a:p>
          <a:p>
            <a:pPr lvl="1"/>
            <a:r>
              <a:rPr lang="en-US" err="1">
                <a:solidFill>
                  <a:srgbClr val="0000FF"/>
                </a:solidFill>
              </a:rPr>
              <a:t>dupACKcount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timer</a:t>
            </a:r>
            <a:endParaRPr lang="en-US"/>
          </a:p>
          <a:p>
            <a:r>
              <a:rPr lang="en-US"/>
              <a:t>Events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ACK</a:t>
            </a:r>
            <a:r>
              <a:rPr lang="en-US"/>
              <a:t> (new data)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dupACK</a:t>
            </a:r>
            <a:r>
              <a:rPr lang="en-US"/>
              <a:t> (duplicate ACK for old data)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Timeout</a:t>
            </a:r>
            <a:r>
              <a:rPr lang="en-US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Misled by non-congestion losses</a:t>
            </a:r>
          </a:p>
          <a:p>
            <a:r>
              <a:rPr lang="en-US" sz="2400"/>
              <a:t>Fills up queues leading to high delays</a:t>
            </a:r>
          </a:p>
          <a:p>
            <a:r>
              <a:rPr lang="en-US" sz="2400"/>
              <a:t>Short flows complete before discovering available capacity</a:t>
            </a:r>
          </a:p>
          <a:p>
            <a:r>
              <a:rPr lang="en-US" sz="2400"/>
              <a:t>AIMD impractical for high speed links </a:t>
            </a:r>
          </a:p>
          <a:p>
            <a:r>
              <a:rPr lang="en-US" sz="2400"/>
              <a:t>Saw tooth discovery too choppy for some apps</a:t>
            </a:r>
          </a:p>
          <a:p>
            <a:r>
              <a:rPr lang="en-US" sz="2400"/>
              <a:t>Unfair under heterogeneous RTTs</a:t>
            </a:r>
          </a:p>
          <a:p>
            <a:r>
              <a:rPr lang="en-US" sz="2400"/>
              <a:t>Tight coupling with reliability mechanisms</a:t>
            </a:r>
          </a:p>
          <a:p>
            <a:r>
              <a:rPr lang="en-US" sz="2400"/>
              <a:t>End hosts can cheat</a:t>
            </a:r>
          </a:p>
          <a:p>
            <a:endParaRPr lang="en-US" sz="240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>
                  <a:solidFill>
                    <a:srgbClr val="0000FF"/>
                  </a:solidFill>
                  <a:latin typeface="+mn-lt"/>
                </a:rPr>
              </a:br>
              <a:r>
                <a:rPr lang="en-US" b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>
                  <a:solidFill>
                    <a:srgbClr val="0000FF"/>
                  </a:solidFill>
                  <a:latin typeface="+mn-lt"/>
                </a:rPr>
              </a:br>
              <a:r>
                <a:rPr lang="en-US" b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>
                  <a:solidFill>
                    <a:srgbClr val="0000FF"/>
                  </a:solidFill>
                  <a:latin typeface="+mn-lt"/>
                </a:rPr>
              </a:br>
              <a:r>
                <a:rPr lang="en-US" b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>
                <a:solidFill>
                  <a:srgbClr val="0000FF"/>
                </a:solidFill>
                <a:latin typeface="+mn-lt"/>
              </a:rPr>
            </a:br>
            <a:r>
              <a:rPr lang="en-US" b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TCP works even though it has many flaws</a:t>
            </a:r>
          </a:p>
          <a:p>
            <a:r>
              <a:rPr lang="en-US"/>
              <a:t>Many of them can be fixed via assistance from the network</a:t>
            </a:r>
          </a:p>
          <a:p>
            <a:endParaRPr lang="en-US"/>
          </a:p>
          <a:p>
            <a:r>
              <a:rPr lang="en-US">
                <a:solidFill>
                  <a:srgbClr val="0000FF"/>
                </a:solidFill>
              </a:rPr>
              <a:t>Next: The Network Layer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>
                <a:latin typeface="+mn-lt"/>
              </a:rPr>
              <a:t>Hence, after one RTT </a:t>
            </a:r>
            <a:br>
              <a:rPr lang="en-US" b="0" i="1">
                <a:latin typeface="+mn-lt"/>
              </a:rPr>
            </a:br>
            <a:r>
              <a:rPr lang="en-US" b="0" i="1">
                <a:latin typeface="+mn-lt"/>
              </a:rPr>
              <a:t>with no drops:</a:t>
            </a:r>
            <a:br>
              <a:rPr lang="en-US" b="0" i="1">
                <a:latin typeface="+mn-lt"/>
              </a:rPr>
            </a:br>
            <a:r>
              <a:rPr lang="en-US" b="0" i="1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</a:t>
            </a:r>
            <a:r>
              <a:rPr lang="en-US" err="1"/>
              <a:t>ssthresh</a:t>
            </a:r>
            <a:endParaRPr lang="en-US"/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r>
              <a:rPr lang="en-US"/>
              <a:t>Else </a:t>
            </a:r>
          </a:p>
          <a:p>
            <a:pPr lvl="1"/>
            <a:r>
              <a:rPr lang="en-US"/>
              <a:t>CWND = CWND + 1/CWND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>
                  <a:latin typeface="+mn-lt"/>
                </a:rPr>
                <a:t>Hence, after one RTT </a:t>
              </a:r>
              <a:br>
                <a:rPr lang="en-US" b="0" i="1">
                  <a:latin typeface="+mn-lt"/>
                </a:rPr>
              </a:br>
              <a:r>
                <a:rPr lang="en-US" b="0" i="1">
                  <a:latin typeface="+mn-lt"/>
                </a:rPr>
                <a:t>with no drops:</a:t>
              </a:r>
              <a:br>
                <a:rPr lang="en-US" b="0" i="1">
                  <a:latin typeface="+mn-lt"/>
                </a:rPr>
              </a:br>
              <a:r>
                <a:rPr lang="en-US" b="0" i="1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>
                <a:solidFill>
                  <a:srgbClr val="0000FF"/>
                </a:solidFill>
                <a:latin typeface="+mn-lt"/>
              </a:rPr>
            </a:br>
            <a:r>
              <a:rPr lang="en-US" sz="2400" i="1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 Timeout </a:t>
            </a:r>
          </a:p>
          <a:p>
            <a:pPr lvl="1"/>
            <a:r>
              <a:rPr lang="en-US" err="1"/>
              <a:t>ssthresh</a:t>
            </a:r>
            <a:r>
              <a:rPr lang="en-US"/>
              <a:t> </a:t>
            </a:r>
            <a:r>
              <a:rPr lang="en-US">
                <a:sym typeface="Wingdings"/>
              </a:rPr>
              <a:t></a:t>
            </a:r>
            <a:r>
              <a:rPr lang="en-US"/>
              <a:t> CWND/2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CWND </a:t>
            </a:r>
            <a:r>
              <a:rPr lang="en-US">
                <a:solidFill>
                  <a:srgbClr val="0000FF"/>
                </a:solidFill>
                <a:sym typeface="Wingdings"/>
              </a:rPr>
              <a:t></a:t>
            </a:r>
            <a:r>
              <a:rPr lang="en-US">
                <a:solidFill>
                  <a:srgbClr val="0000FF"/>
                </a:solidFill>
              </a:rPr>
              <a:t> 1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dupACKcount</a:t>
            </a:r>
            <a:r>
              <a:rPr lang="en-US"/>
              <a:t> ++ </a:t>
            </a:r>
          </a:p>
          <a:p>
            <a:r>
              <a:rPr lang="en-US"/>
              <a:t>If </a:t>
            </a:r>
            <a:r>
              <a:rPr lang="en-US" err="1"/>
              <a:t>dupACKcount</a:t>
            </a:r>
            <a:r>
              <a:rPr lang="en-US"/>
              <a:t> = 3 </a:t>
            </a:r>
            <a:r>
              <a:rPr lang="en-US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err="1"/>
              <a:t>ssthresh</a:t>
            </a:r>
            <a:r>
              <a:rPr lang="en-US"/>
              <a:t> = CWND/2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>
                  <a:ea typeface="Arial" charset="0"/>
                  <a:cs typeface="Arial" charset="0"/>
                </a:rPr>
                <a:t>SSTHRESH</a:t>
              </a:r>
              <a:endParaRPr lang="en-US" sz="1600" b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0</TotalTime>
  <Words>2261</Words>
  <Application>Microsoft Macintosh PowerPoint</Application>
  <PresentationFormat>On-screen Show (4:3)</PresentationFormat>
  <Paragraphs>480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Zapf Dingbats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Winter 2023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Hongxiao Zheng</cp:lastModifiedBy>
  <cp:revision>1</cp:revision>
  <cp:lastPrinted>1999-09-08T17:25:07Z</cp:lastPrinted>
  <dcterms:created xsi:type="dcterms:W3CDTF">2014-01-14T18:15:50Z</dcterms:created>
  <dcterms:modified xsi:type="dcterms:W3CDTF">2023-02-22T05:55:37Z</dcterms:modified>
  <cp:category/>
</cp:coreProperties>
</file>