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8" r:id="rId2"/>
    <p:sldId id="598" r:id="rId3"/>
    <p:sldId id="514" r:id="rId4"/>
    <p:sldId id="515" r:id="rId5"/>
    <p:sldId id="516" r:id="rId6"/>
    <p:sldId id="517" r:id="rId7"/>
    <p:sldId id="603" r:id="rId8"/>
    <p:sldId id="604" r:id="rId9"/>
    <p:sldId id="605" r:id="rId10"/>
    <p:sldId id="521" r:id="rId11"/>
    <p:sldId id="525" r:id="rId12"/>
    <p:sldId id="608" r:id="rId13"/>
    <p:sldId id="529" r:id="rId14"/>
    <p:sldId id="635" r:id="rId15"/>
    <p:sldId id="634" r:id="rId16"/>
    <p:sldId id="636" r:id="rId17"/>
    <p:sldId id="637" r:id="rId18"/>
    <p:sldId id="638" r:id="rId19"/>
    <p:sldId id="639" r:id="rId20"/>
    <p:sldId id="534" r:id="rId21"/>
    <p:sldId id="640" r:id="rId22"/>
    <p:sldId id="650" r:id="rId23"/>
    <p:sldId id="643" r:id="rId24"/>
    <p:sldId id="644" r:id="rId25"/>
    <p:sldId id="541" r:id="rId26"/>
    <p:sldId id="562" r:id="rId27"/>
    <p:sldId id="645" r:id="rId28"/>
    <p:sldId id="542" r:id="rId29"/>
    <p:sldId id="543" r:id="rId30"/>
    <p:sldId id="544" r:id="rId31"/>
    <p:sldId id="545" r:id="rId32"/>
    <p:sldId id="546" r:id="rId33"/>
    <p:sldId id="547" r:id="rId34"/>
    <p:sldId id="646" r:id="rId35"/>
    <p:sldId id="647" r:id="rId36"/>
    <p:sldId id="613" r:id="rId37"/>
    <p:sldId id="551" r:id="rId38"/>
    <p:sldId id="648" r:id="rId39"/>
    <p:sldId id="649" r:id="rId40"/>
    <p:sldId id="553" r:id="rId41"/>
    <p:sldId id="554" r:id="rId42"/>
    <p:sldId id="552" r:id="rId43"/>
    <p:sldId id="591" r:id="rId44"/>
    <p:sldId id="502" r:id="rId45"/>
    <p:sldId id="653" r:id="rId46"/>
    <p:sldId id="651" r:id="rId47"/>
    <p:sldId id="556" r:id="rId48"/>
    <p:sldId id="557" r:id="rId49"/>
    <p:sldId id="558" r:id="rId50"/>
    <p:sldId id="559" r:id="rId51"/>
    <p:sldId id="560" r:id="rId52"/>
    <p:sldId id="561" r:id="rId53"/>
    <p:sldId id="563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95" r:id="rId66"/>
    <p:sldId id="596" r:id="rId67"/>
    <p:sldId id="652" r:id="rId68"/>
    <p:sldId id="519" r:id="rId69"/>
    <p:sldId id="581" r:id="rId70"/>
    <p:sldId id="597" r:id="rId71"/>
    <p:sldId id="583" r:id="rId72"/>
    <p:sldId id="582" r:id="rId73"/>
    <p:sldId id="586" r:id="rId74"/>
    <p:sldId id="587" r:id="rId75"/>
    <p:sldId id="522" r:id="rId76"/>
    <p:sldId id="532" r:id="rId77"/>
    <p:sldId id="523" r:id="rId78"/>
    <p:sldId id="524" r:id="rId79"/>
    <p:sldId id="531" r:id="rId80"/>
    <p:sldId id="533" r:id="rId81"/>
    <p:sldId id="601" r:id="rId82"/>
    <p:sldId id="548" r:id="rId83"/>
    <p:sldId id="549" r:id="rId84"/>
    <p:sldId id="602" r:id="rId85"/>
    <p:sldId id="512" r:id="rId8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does a router determine which</a:t>
            </a:r>
            <a:r>
              <a:rPr lang="en-US" baseline="0"/>
              <a:t> output port for the packet!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>
              <a:ea typeface="ＭＳ Ｐゴシック" charset="0"/>
              <a:cs typeface="ＭＳ Ｐゴシック" charset="0"/>
            </a:endParaRPr>
          </a:p>
          <a:p>
            <a:r>
              <a:rPr lang="en-US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>
                <a:ea typeface="ＭＳ Ｐゴシック" charset="0"/>
                <a:cs typeface="ＭＳ Ｐゴシック" charset="0"/>
              </a:rPr>
              <a:t> all wild cards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8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>
                <a:solidFill>
                  <a:srgbClr val="0000FF"/>
                </a:solidFill>
              </a:rPr>
              <a:t>.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15,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Midterm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eecs489staff-w23@umich.ed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/>
              <a:t>Computer Networks</a:t>
            </a:r>
            <a:br>
              <a:rPr lang="en-US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Z. Morley Mao</a:t>
            </a:r>
          </a:p>
          <a:p>
            <a:pPr>
              <a:buFont typeface="Monotype Sort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switching</a:t>
            </a:r>
          </a:p>
          <a:p>
            <a:pPr lvl="1"/>
            <a:r>
              <a:rPr lang="en-US"/>
              <a:t>Network resources consumed on demand per-packet </a:t>
            </a:r>
          </a:p>
          <a:p>
            <a:pPr lvl="1"/>
            <a:r>
              <a:rPr lang="en-US"/>
              <a:t>Admission control: </a:t>
            </a:r>
            <a:r>
              <a:rPr lang="en-US">
                <a:solidFill>
                  <a:srgbClr val="0000FF"/>
                </a:solidFill>
              </a:rPr>
              <a:t>per packet</a:t>
            </a:r>
            <a:endParaRPr lang="en-US"/>
          </a:p>
          <a:p>
            <a:r>
              <a:rPr lang="en-US"/>
              <a:t>Circuit switching</a:t>
            </a:r>
          </a:p>
          <a:p>
            <a:pPr lvl="1"/>
            <a:r>
              <a:rPr lang="en-US"/>
              <a:t>Network resources reserved a priori  at “connection” initiation</a:t>
            </a:r>
          </a:p>
          <a:p>
            <a:pPr lvl="1"/>
            <a:r>
              <a:rPr lang="en-US"/>
              <a:t>Admission control: </a:t>
            </a:r>
            <a:r>
              <a:rPr lang="en-US">
                <a:solidFill>
                  <a:srgbClr val="0000FF"/>
                </a:solidFill>
              </a:rPr>
              <a:t>per connection</a:t>
            </a:r>
            <a:br>
              <a:rPr lang="en-US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Allowing more demands than the network can handle</a:t>
            </a:r>
          </a:p>
          <a:p>
            <a:pPr lvl="1"/>
            <a:r>
              <a:rPr lang="en-US"/>
              <a:t>Hoping that not all demands are required at the same time</a:t>
            </a:r>
          </a:p>
          <a:p>
            <a:pPr lvl="1"/>
            <a:r>
              <a:rPr lang="en-US"/>
              <a:t>Good for bursty traffic (average &lt;&lt; peak demand)</a:t>
            </a:r>
          </a:p>
          <a:p>
            <a:pPr lvl="1"/>
            <a:r>
              <a:rPr lang="en-US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/>
              <a:t>Transmission delay</a:t>
            </a:r>
          </a:p>
          <a:p>
            <a:pPr lvl="1"/>
            <a:r>
              <a:rPr lang="en-US"/>
              <a:t>Propagation delay</a:t>
            </a:r>
          </a:p>
          <a:p>
            <a:pPr lvl="1"/>
            <a:r>
              <a:rPr lang="en-US"/>
              <a:t>Queuing delay</a:t>
            </a:r>
          </a:p>
          <a:p>
            <a:pPr lvl="1"/>
            <a:r>
              <a:rPr lang="en-US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tr</a:t>
            </a:r>
            <a:r>
              <a:rPr sz="1969" b="0"/>
              <a:t>ansmission</a:t>
            </a:r>
            <a:br>
              <a:rPr lang="en-US" sz="1969" b="0"/>
            </a:br>
            <a:r>
              <a:rPr sz="1969" b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propagation</a:t>
            </a:r>
            <a:r>
              <a:rPr sz="1969" b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queueing</a:t>
            </a:r>
            <a:endParaRPr sz="1969" b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processing</a:t>
            </a:r>
            <a:endParaRPr sz="1969" b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tr</a:t>
            </a:r>
            <a:r>
              <a:rPr sz="1969" b="0"/>
              <a:t>ansmission</a:t>
            </a:r>
            <a:br>
              <a:rPr lang="en-US" sz="1969" b="0"/>
            </a:br>
            <a:r>
              <a:rPr sz="1969" b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propagation</a:t>
            </a:r>
            <a:r>
              <a:rPr sz="1969" b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queueing</a:t>
            </a:r>
            <a:endParaRPr sz="1969" b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processing</a:t>
            </a:r>
            <a:endParaRPr sz="1969" b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tr</a:t>
            </a:r>
            <a:r>
              <a:rPr sz="1969" b="0"/>
              <a:t>ansmission</a:t>
            </a:r>
            <a:br>
              <a:rPr lang="en-US" sz="1969" b="0"/>
            </a:br>
            <a:r>
              <a:rPr sz="1969" b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/>
              <a:t>propagation</a:t>
            </a:r>
            <a:r>
              <a:rPr sz="1969" b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9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969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Layer: a part of a system with well-defined interfaces to other parts</a:t>
            </a:r>
          </a:p>
          <a:p>
            <a:r>
              <a:rPr lang="en-US"/>
              <a:t>One layer interacts only with layer above and layer below</a:t>
            </a:r>
          </a:p>
          <a:p>
            <a:r>
              <a:rPr lang="en-US"/>
              <a:t>Two layers interact only through the interface between them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Lower three layers implemented everywhere</a:t>
            </a:r>
          </a:p>
          <a:p>
            <a:r>
              <a:rPr lang="en-US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Open book/text/notes, but </a:t>
            </a:r>
            <a:r>
              <a:rPr lang="en-US">
                <a:solidFill>
                  <a:srgbClr val="0000FF"/>
                </a:solidFill>
              </a:rPr>
              <a:t>OFFLINE</a:t>
            </a:r>
            <a:endParaRPr lang="en-US"/>
          </a:p>
          <a:p>
            <a:pPr lvl="1"/>
            <a:r>
              <a:rPr lang="en-US"/>
              <a:t>Except for taking the exam over the Internet</a:t>
            </a:r>
          </a:p>
          <a:p>
            <a:r>
              <a:rPr lang="en-US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 encapsulation: </a:t>
            </a:r>
            <a:br>
              <a:rPr lang="en-US"/>
            </a:br>
            <a:r>
              <a:rPr lang="en-US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/>
              <a:t>Application layer (lectures 3–5)</a:t>
            </a:r>
          </a:p>
          <a:p>
            <a:pPr lvl="1"/>
            <a:r>
              <a:rPr lang="en-US"/>
              <a:t>HTTP, DNS, CDN, Video Streaming, and Cloud</a:t>
            </a:r>
          </a:p>
          <a:p>
            <a:r>
              <a:rPr lang="en-US"/>
              <a:t>Transport layer (lectures 6–9)</a:t>
            </a:r>
          </a:p>
          <a:p>
            <a:pPr lvl="1"/>
            <a:r>
              <a:rPr lang="en-US"/>
              <a:t>UDP vs. TCP </a:t>
            </a:r>
          </a:p>
          <a:p>
            <a:pPr lvl="1"/>
            <a:r>
              <a:rPr lang="en-US"/>
              <a:t>TCP details: reliability and flow control </a:t>
            </a:r>
          </a:p>
          <a:p>
            <a:pPr lvl="1"/>
            <a:r>
              <a:rPr lang="en-US"/>
              <a:t>TCP congestion control: general concepts only</a:t>
            </a:r>
          </a:p>
          <a:p>
            <a:r>
              <a:rPr lang="en-US"/>
              <a:t>Network layer (lecture 10–11)</a:t>
            </a:r>
          </a:p>
          <a:p>
            <a:pPr lvl="1"/>
            <a:r>
              <a:rPr lang="en-US"/>
              <a:t>Overview</a:t>
            </a:r>
          </a:p>
          <a:p>
            <a:pPr lvl="1"/>
            <a:r>
              <a:rPr lang="en-US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Client-server architecture</a:t>
            </a:r>
          </a:p>
          <a:p>
            <a:pPr lvl="1"/>
            <a:r>
              <a:rPr lang="en-US"/>
              <a:t>Server is “always on” and “well known”</a:t>
            </a:r>
          </a:p>
          <a:p>
            <a:pPr lvl="1"/>
            <a:r>
              <a:rPr lang="en-US"/>
              <a:t>Clients initiate contact to server</a:t>
            </a:r>
          </a:p>
          <a:p>
            <a:r>
              <a:rPr lang="en-US"/>
              <a:t>Synchronous request/reply protocol </a:t>
            </a:r>
          </a:p>
          <a:p>
            <a:pPr lvl="1"/>
            <a:r>
              <a:rPr lang="en-US"/>
              <a:t>Runs over TCP, Port 80</a:t>
            </a:r>
          </a:p>
          <a:p>
            <a:r>
              <a:rPr lang="en-US">
                <a:solidFill>
                  <a:srgbClr val="0000FF"/>
                </a:solidFill>
              </a:rPr>
              <a:t>Stateless</a:t>
            </a:r>
          </a:p>
          <a:p>
            <a:r>
              <a:rPr lang="en-US"/>
              <a:t>ASCII format</a:t>
            </a:r>
          </a:p>
          <a:p>
            <a:pPr lvl="1"/>
            <a:r>
              <a:rPr lang="en-US"/>
              <a:t>Before HTTP/2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RTT (round-trip time)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T</a:t>
            </a:r>
            <a:r>
              <a:rPr lang="en-US"/>
              <a:t>ime for a small packet to travel from client to server and back</a:t>
            </a:r>
          </a:p>
          <a:p>
            <a:endParaRPr lang="en-US"/>
          </a:p>
          <a:p>
            <a:r>
              <a:rPr lang="en-US">
                <a:solidFill>
                  <a:srgbClr val="0000FF"/>
                </a:solidFill>
              </a:rPr>
              <a:t>Response time</a:t>
            </a:r>
            <a:endParaRPr lang="en-US"/>
          </a:p>
          <a:p>
            <a:pPr lvl="1"/>
            <a:r>
              <a:rPr lang="en-US"/>
              <a:t>1 RTT for TCP setup</a:t>
            </a:r>
          </a:p>
          <a:p>
            <a:pPr lvl="1"/>
            <a:r>
              <a:rPr lang="en-US"/>
              <a:t>1 RTT for HTTP request and first few bytes</a:t>
            </a:r>
          </a:p>
          <a:p>
            <a:pPr lvl="1"/>
            <a:r>
              <a:rPr lang="en-US"/>
              <a:t>Transmission time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Total</a:t>
            </a:r>
            <a:r>
              <a:rPr lang="en-US"/>
              <a:t>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>
                <a:solidFill>
                  <a:srgbClr val="333399"/>
                </a:solidFill>
                <a:latin typeface="+mn-lt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Optimizing connections using </a:t>
            </a:r>
            <a:r>
              <a:rPr lang="en-US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/>
              <a:t>Persistent connections </a:t>
            </a:r>
          </a:p>
          <a:p>
            <a:pPr lvl="1"/>
            <a:r>
              <a:rPr lang="en-US"/>
              <a:t>Parallel/concurrent connections </a:t>
            </a:r>
          </a:p>
          <a:p>
            <a:pPr lvl="1"/>
            <a:r>
              <a:rPr lang="en-US"/>
              <a:t>Pipelined transfers over the same connection</a:t>
            </a:r>
          </a:p>
          <a:p>
            <a:r>
              <a:rPr lang="en-US"/>
              <a:t>Caching</a:t>
            </a:r>
          </a:p>
          <a:p>
            <a:pPr lvl="1"/>
            <a:r>
              <a:rPr lang="en-US"/>
              <a:t>Forward proxy: close to clients</a:t>
            </a:r>
          </a:p>
          <a:p>
            <a:pPr lvl="1"/>
            <a:r>
              <a:rPr lang="en-US"/>
              <a:t>Reverse proxy: close to servers</a:t>
            </a:r>
          </a:p>
          <a:p>
            <a:r>
              <a:rPr lang="en-US"/>
              <a:t>Replication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Time dominated by latency</a:t>
            </a:r>
          </a:p>
          <a:p>
            <a:endParaRPr lang="en-US"/>
          </a:p>
          <a:p>
            <a:r>
              <a:rPr lang="en-US"/>
              <a:t>One-at-a-time:  ~2n RTT</a:t>
            </a:r>
          </a:p>
          <a:p>
            <a:r>
              <a:rPr lang="en-US"/>
              <a:t>m concurrent: ~2[n/m] RTT</a:t>
            </a:r>
          </a:p>
          <a:p>
            <a:r>
              <a:rPr lang="en-US"/>
              <a:t>Persistent: ~ (n+1) RTT</a:t>
            </a:r>
          </a:p>
          <a:p>
            <a:r>
              <a:rPr lang="en-US"/>
              <a:t>Pipelined: ~2 RTT</a:t>
            </a:r>
          </a:p>
          <a:p>
            <a:r>
              <a:rPr lang="en-US"/>
              <a:t>Pipelined and Persistent: ~2 RTT first time; RTT later for another n from the same site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Time dominated by TCP throughput B</a:t>
            </a:r>
            <a:r>
              <a:rPr lang="en-US" baseline="-25000">
                <a:solidFill>
                  <a:srgbClr val="0000FF"/>
                </a:solidFill>
              </a:rPr>
              <a:t>C</a:t>
            </a:r>
            <a:r>
              <a:rPr lang="en-US">
                <a:solidFill>
                  <a:srgbClr val="0000FF"/>
                </a:solidFill>
              </a:rPr>
              <a:t> (&lt;= B</a:t>
            </a:r>
            <a:r>
              <a:rPr lang="en-US" baseline="-25000">
                <a:solidFill>
                  <a:srgbClr val="0000FF"/>
                </a:solidFill>
              </a:rPr>
              <a:t>L</a:t>
            </a:r>
            <a:r>
              <a:rPr lang="en-US">
                <a:solidFill>
                  <a:srgbClr val="0000FF"/>
                </a:solidFill>
              </a:rPr>
              <a:t>)</a:t>
            </a:r>
            <a:r>
              <a:rPr lang="en-US"/>
              <a:t>, where link bandwidth is referred by B</a:t>
            </a:r>
            <a:r>
              <a:rPr lang="en-US" baseline="-25000"/>
              <a:t>L</a:t>
            </a:r>
          </a:p>
          <a:p>
            <a:endParaRPr lang="en-US"/>
          </a:p>
          <a:p>
            <a:r>
              <a:rPr lang="en-US"/>
              <a:t>One-at-a-time:  ~ </a:t>
            </a:r>
            <a:r>
              <a:rPr lang="en-US" err="1"/>
              <a:t>nF</a:t>
            </a:r>
            <a:r>
              <a:rPr lang="en-US"/>
              <a:t>/B</a:t>
            </a:r>
            <a:r>
              <a:rPr lang="en-US" baseline="-25000"/>
              <a:t>C</a:t>
            </a:r>
          </a:p>
          <a:p>
            <a:r>
              <a:rPr lang="en-US"/>
              <a:t>m concurrent: ~ </a:t>
            </a:r>
            <a:r>
              <a:rPr lang="en-US" err="1"/>
              <a:t>nF</a:t>
            </a:r>
            <a:r>
              <a:rPr lang="en-US"/>
              <a:t>/(</a:t>
            </a:r>
            <a:r>
              <a:rPr lang="en-US" err="1"/>
              <a:t>mB</a:t>
            </a:r>
            <a:r>
              <a:rPr lang="en-US" baseline="-25000" err="1"/>
              <a:t>C</a:t>
            </a:r>
            <a:r>
              <a:rPr lang="en-US"/>
              <a:t>)</a:t>
            </a:r>
          </a:p>
          <a:p>
            <a:pPr lvl="1"/>
            <a:r>
              <a:rPr lang="en-US"/>
              <a:t>Assuming each TCP connection gets the same throughput and </a:t>
            </a:r>
            <a:r>
              <a:rPr lang="en-US" err="1"/>
              <a:t>mB</a:t>
            </a:r>
            <a:r>
              <a:rPr lang="en-US" baseline="-25000" err="1"/>
              <a:t>C</a:t>
            </a:r>
            <a:r>
              <a:rPr lang="en-US"/>
              <a:t> &lt;= B</a:t>
            </a:r>
            <a:r>
              <a:rPr lang="en-US" baseline="-25000"/>
              <a:t>L</a:t>
            </a:r>
          </a:p>
          <a:p>
            <a:r>
              <a:rPr lang="en-US"/>
              <a:t>Pipelined and/or persistent: ~ </a:t>
            </a:r>
            <a:r>
              <a:rPr lang="en-US" err="1"/>
              <a:t>nF</a:t>
            </a:r>
            <a:r>
              <a:rPr lang="en-US"/>
              <a:t>/B</a:t>
            </a:r>
            <a:r>
              <a:rPr lang="en-US" baseline="-25000"/>
              <a:t>C</a:t>
            </a:r>
          </a:p>
          <a:p>
            <a:pPr lvl="1"/>
            <a:r>
              <a:rPr lang="en-US"/>
              <a:t>The only thing that helps is higher throughput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Caching and replication as a service</a:t>
            </a:r>
          </a:p>
          <a:p>
            <a:r>
              <a:rPr lang="en-US"/>
              <a:t>Combination of caching and replication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Pull</a:t>
            </a:r>
            <a:r>
              <a:rPr lang="en-US"/>
              <a:t>: Direct result of clients</a:t>
            </a:r>
            <a:r>
              <a:rPr lang="ja-JP" altLang="en-US"/>
              <a:t>’</a:t>
            </a:r>
            <a:r>
              <a:rPr lang="en-US"/>
              <a:t>requests (caching)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Push</a:t>
            </a:r>
            <a:r>
              <a:rPr lang="en-US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/>
              <a:t>Hierarchical namespace</a:t>
            </a:r>
          </a:p>
          <a:p>
            <a:pPr lvl="2"/>
            <a:r>
              <a:rPr lang="en-US"/>
              <a:t>As opposed to flat namespace</a:t>
            </a:r>
          </a:p>
          <a:p>
            <a:pPr lvl="1"/>
            <a:r>
              <a:rPr lang="en-US"/>
              <a:t>Hierarchically administered</a:t>
            </a:r>
          </a:p>
          <a:p>
            <a:pPr lvl="2"/>
            <a:r>
              <a:rPr lang="en-US"/>
              <a:t>As opposed to centralized </a:t>
            </a:r>
          </a:p>
          <a:p>
            <a:pPr lvl="1"/>
            <a:r>
              <a:rPr lang="en-US"/>
              <a:t>(Distributed) hierarchy of servers</a:t>
            </a:r>
          </a:p>
          <a:p>
            <a:pPr lvl="2"/>
            <a:r>
              <a:rPr lang="en-US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only assumes material covered in lecture, discussion sections, quizzes, and assignments</a:t>
            </a:r>
          </a:p>
          <a:p>
            <a:pPr lvl="1"/>
            <a:r>
              <a:rPr lang="en-US"/>
              <a:t>Text: only to clarify details and context for the above</a:t>
            </a:r>
          </a:p>
          <a:p>
            <a:r>
              <a:rPr lang="en-US"/>
              <a:t>The test doesn’t require you to do complicated calculations </a:t>
            </a:r>
          </a:p>
          <a:p>
            <a:pPr lvl="1"/>
            <a:r>
              <a:rPr lang="en-US"/>
              <a:t>Use this as a hint to determine if you’re on right track</a:t>
            </a:r>
          </a:p>
          <a:p>
            <a:r>
              <a:rPr lang="en-US"/>
              <a:t>You don’t need to memorize anything</a:t>
            </a:r>
          </a:p>
          <a:p>
            <a:r>
              <a:rPr lang="en-US">
                <a:solidFill>
                  <a:srgbClr val="0000FF"/>
                </a:solidFill>
              </a:rPr>
              <a:t>You do need to understand how things work 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)</a:t>
            </a:r>
            <a:endParaRPr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)</a:t>
            </a:r>
            <a:endParaRPr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)</a:t>
            </a:r>
            <a:endParaRPr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)</a:t>
            </a:r>
            <a:endParaRPr sz="24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Performing all these queries takes time</a:t>
            </a:r>
          </a:p>
          <a:p>
            <a:pPr lvl="1"/>
            <a:r>
              <a:rPr lang="en-US"/>
              <a:t>Up to 1-second latency before starting download</a:t>
            </a:r>
          </a:p>
          <a:p>
            <a:r>
              <a:rPr lang="en-US"/>
              <a:t>Caching can greatly reduce overhead</a:t>
            </a:r>
          </a:p>
          <a:p>
            <a:pPr lvl="1"/>
            <a:r>
              <a:rPr lang="en-US"/>
              <a:t>The top-level servers very rarely change</a:t>
            </a:r>
          </a:p>
          <a:p>
            <a:pPr lvl="1"/>
            <a:r>
              <a:rPr lang="en-US"/>
              <a:t>Popular sites (e.g., </a:t>
            </a:r>
            <a:r>
              <a:rPr lang="en-US" err="1"/>
              <a:t>www.google.com</a:t>
            </a:r>
            <a:r>
              <a:rPr lang="en-US"/>
              <a:t>) visited often</a:t>
            </a:r>
          </a:p>
          <a:p>
            <a:pPr lvl="1"/>
            <a:r>
              <a:rPr lang="en-US"/>
              <a:t>Local DNS server often has the information cached</a:t>
            </a:r>
          </a:p>
          <a:p>
            <a:r>
              <a:rPr lang="en-US"/>
              <a:t>How DNS caching works</a:t>
            </a:r>
          </a:p>
          <a:p>
            <a:pPr lvl="1"/>
            <a:r>
              <a:rPr lang="en-US"/>
              <a:t>DNS servers cache responses to queries</a:t>
            </a:r>
          </a:p>
          <a:p>
            <a:pPr lvl="1"/>
            <a:r>
              <a:rPr lang="en-US"/>
              <a:t>Responses include a </a:t>
            </a:r>
            <a:r>
              <a:rPr lang="ja-JP" altLang="en-US">
                <a:solidFill>
                  <a:srgbClr val="0000FF"/>
                </a:solidFill>
              </a:rPr>
              <a:t>“</a:t>
            </a:r>
            <a:r>
              <a:rPr lang="en-US">
                <a:solidFill>
                  <a:srgbClr val="0000FF"/>
                </a:solidFill>
              </a:rPr>
              <a:t>time to live</a:t>
            </a:r>
            <a:r>
              <a:rPr lang="ja-JP" altLang="en-US">
                <a:solidFill>
                  <a:srgbClr val="0000FF"/>
                </a:solidFill>
              </a:rPr>
              <a:t>”</a:t>
            </a:r>
            <a:r>
              <a:rPr lang="en-US">
                <a:solidFill>
                  <a:srgbClr val="0000FF"/>
                </a:solidFill>
              </a:rPr>
              <a:t> (TTL)</a:t>
            </a:r>
            <a:r>
              <a:rPr lang="en-US"/>
              <a:t> field</a:t>
            </a:r>
          </a:p>
          <a:p>
            <a:pPr lvl="1"/>
            <a:r>
              <a:rPr lang="en-US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Video is stored at an HTTP server with a URL</a:t>
            </a:r>
          </a:p>
          <a:p>
            <a:r>
              <a:rPr lang="en-US"/>
              <a:t>Clients send a GET request for the URL</a:t>
            </a:r>
          </a:p>
          <a:p>
            <a:r>
              <a:rPr lang="en-US"/>
              <a:t>Server sends the video file as a stream</a:t>
            </a:r>
          </a:p>
          <a:p>
            <a:r>
              <a:rPr lang="en-US"/>
              <a:t>Client first buffers for a while to minimize interruptions later</a:t>
            </a:r>
          </a:p>
          <a:p>
            <a:r>
              <a:rPr lang="en-US"/>
              <a:t>Once the buffer reaches a threshold</a:t>
            </a:r>
          </a:p>
          <a:p>
            <a:pPr lvl="1"/>
            <a:r>
              <a:rPr lang="en-US"/>
              <a:t>The video plays in the </a:t>
            </a:r>
            <a:r>
              <a:rPr lang="en-US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/>
              <a:t>More frames are downloaded in the </a:t>
            </a:r>
            <a:r>
              <a:rPr lang="en-US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Keep multiple resolutions of the same video</a:t>
            </a:r>
          </a:p>
          <a:p>
            <a:pPr lvl="1"/>
            <a:r>
              <a:rPr lang="en-US"/>
              <a:t>Stored in a manifest file in the HTTP server</a:t>
            </a:r>
          </a:p>
          <a:p>
            <a:r>
              <a:rPr lang="en-US"/>
              <a:t>Client asks for the manifest file first to learn about the options</a:t>
            </a:r>
          </a:p>
          <a:p>
            <a:r>
              <a:rPr lang="en-US"/>
              <a:t>Asks for chunks at a time and measures available bandwidth while they are downloaded</a:t>
            </a:r>
          </a:p>
          <a:p>
            <a:pPr lvl="1"/>
            <a:r>
              <a:rPr lang="en-US"/>
              <a:t>Low bandwidth ⇒ switch to lower bitrate</a:t>
            </a:r>
          </a:p>
          <a:p>
            <a:pPr lvl="1"/>
            <a:r>
              <a:rPr lang="en-US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theme: </a:t>
            </a:r>
            <a:r>
              <a:rPr lang="en-US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/>
              <a:t>Applications decomposed into tasks</a:t>
            </a:r>
          </a:p>
          <a:p>
            <a:pPr lvl="1"/>
            <a:r>
              <a:rPr lang="en-US"/>
              <a:t>Running in parallel on different machines</a:t>
            </a:r>
          </a:p>
          <a:p>
            <a:r>
              <a:rPr lang="en-US"/>
              <a:t>Two common paradigms</a:t>
            </a:r>
          </a:p>
          <a:p>
            <a:pPr lvl="1"/>
            <a:r>
              <a:rPr lang="en-US"/>
              <a:t>Partition-Aggregate</a:t>
            </a:r>
          </a:p>
          <a:p>
            <a:pPr lvl="1"/>
            <a:r>
              <a:rPr lang="en-US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 prepared to:</a:t>
            </a:r>
          </a:p>
          <a:p>
            <a:pPr lvl="1"/>
            <a:r>
              <a:rPr lang="en-US"/>
              <a:t>Weigh design options outside of the context we studied them in</a:t>
            </a:r>
          </a:p>
          <a:p>
            <a:pPr lvl="1"/>
            <a:r>
              <a:rPr lang="en-US"/>
              <a:t>Contemplate new designs we haven’t covered in detail but can be put together</a:t>
            </a:r>
          </a:p>
          <a:p>
            <a:pPr lvl="2"/>
            <a:r>
              <a:rPr lang="en-US"/>
              <a:t>e.g., I introduce a new IP address format; how does this affect..” </a:t>
            </a:r>
          </a:p>
          <a:p>
            <a:pPr lvl="1"/>
            <a:r>
              <a:rPr lang="en-US"/>
              <a:t>Reason from what you know about the pros/cons of solutions we did study 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enough bandwidth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Oversubscription</a:t>
            </a:r>
            <a:r>
              <a:rPr lang="en-US"/>
              <a:t>: Less bandwidth in the ToR-Agg links than all the servers’ bandwidth in the rack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Oversubscription ratio</a:t>
            </a:r>
            <a:r>
              <a:rPr lang="en-US"/>
              <a:t>: Ratio between bandwidth underneath and bandwidth above</a:t>
            </a:r>
          </a:p>
          <a:p>
            <a:r>
              <a:rPr lang="en-US"/>
              <a:t>Not enough paths between server pairs</a:t>
            </a:r>
          </a:p>
          <a:p>
            <a:pPr lvl="1"/>
            <a:r>
              <a:rPr lang="en-US"/>
              <a:t>Load balancing issues</a:t>
            </a:r>
          </a:p>
          <a:p>
            <a:pPr lvl="1"/>
            <a:r>
              <a:rPr lang="en-US"/>
              <a:t>Failure recovery issues</a:t>
            </a:r>
          </a:p>
          <a:p>
            <a:pPr lvl="1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Multi-stage network</a:t>
            </a:r>
          </a:p>
          <a:p>
            <a:r>
              <a:rPr lang="en-US"/>
              <a:t>k pods, where each pod has two layers of k/2 switches</a:t>
            </a:r>
          </a:p>
          <a:p>
            <a:pPr lvl="1"/>
            <a:r>
              <a:rPr lang="en-US"/>
              <a:t>k/2 ports up and k/2 down</a:t>
            </a:r>
          </a:p>
          <a:p>
            <a:r>
              <a:rPr lang="en-US"/>
              <a:t>All links have the same b/w</a:t>
            </a:r>
          </a:p>
          <a:p>
            <a:r>
              <a:rPr lang="en-US"/>
              <a:t>At most k</a:t>
            </a:r>
            <a:r>
              <a:rPr lang="en-US" baseline="30000"/>
              <a:t>3</a:t>
            </a:r>
            <a:r>
              <a:rPr lang="en-US"/>
              <a:t>/4 machines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pPr lvl="1"/>
            <a:r>
              <a:rPr lang="en-US"/>
              <a:t>k = 4</a:t>
            </a:r>
          </a:p>
          <a:p>
            <a:pPr lvl="1"/>
            <a:r>
              <a:rPr lang="en-US"/>
              <a:t>16 machines</a:t>
            </a:r>
          </a:p>
          <a:p>
            <a:r>
              <a:rPr lang="en-US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9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80-minute midterm exam starts on</a:t>
            </a:r>
          </a:p>
          <a:p>
            <a:pPr lvl="1"/>
            <a:r>
              <a:rPr lang="en-US" b="1">
                <a:solidFill>
                  <a:srgbClr val="0000FF"/>
                </a:solidFill>
              </a:rPr>
              <a:t>Feb 22 Wednesday 9am – 10:20am</a:t>
            </a:r>
          </a:p>
          <a:p>
            <a:pPr lvl="1"/>
            <a:r>
              <a:rPr lang="en-US"/>
              <a:t>Students receiving accommodations should have received an email confirmation by now.  (Reach out to </a:t>
            </a:r>
            <a:r>
              <a:rPr lang="en-US">
                <a:hlinkClick r:id="rId2"/>
              </a:rPr>
              <a:t>eecs489staff-w23@umich.edu</a:t>
            </a:r>
            <a:r>
              <a:rPr lang="en-US"/>
              <a:t> if you haven’t).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290DC-C642-6695-34C8-D0F5E731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FDDA9-11F6-A5D2-A1AB-2CAEEE38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/>
              <a:t>Transport layer (lectures 6–9)</a:t>
            </a:r>
          </a:p>
          <a:p>
            <a:pPr lvl="1"/>
            <a:r>
              <a:rPr lang="en-US"/>
              <a:t>UDP vs. TCP </a:t>
            </a:r>
          </a:p>
          <a:p>
            <a:pPr lvl="1"/>
            <a:r>
              <a:rPr lang="en-US"/>
              <a:t>TCP details: reliability and flow control </a:t>
            </a:r>
          </a:p>
          <a:p>
            <a:pPr lvl="1"/>
            <a:r>
              <a:rPr lang="en-US"/>
              <a:t>TCP congestion control: general concepts only</a:t>
            </a:r>
          </a:p>
          <a:p>
            <a:r>
              <a:rPr lang="en-US"/>
              <a:t>Network layer (lecture 10–11)</a:t>
            </a:r>
          </a:p>
          <a:p>
            <a:pPr lvl="1"/>
            <a:r>
              <a:rPr lang="en-US"/>
              <a:t>Overview</a:t>
            </a:r>
          </a:p>
          <a:p>
            <a:pPr lvl="1"/>
            <a:r>
              <a:rPr lang="en-US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8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(1) Communication between application processes</a:t>
            </a:r>
          </a:p>
          <a:p>
            <a:pPr lvl="1"/>
            <a:r>
              <a:rPr lang="en-US"/>
              <a:t>Mux and </a:t>
            </a:r>
            <a:r>
              <a:rPr lang="en-US" err="1"/>
              <a:t>demux</a:t>
            </a:r>
            <a:r>
              <a:rPr lang="en-US"/>
              <a:t> from/to application processes</a:t>
            </a:r>
          </a:p>
          <a:p>
            <a:pPr lvl="1"/>
            <a:r>
              <a:rPr lang="en-US"/>
              <a:t>Implemented using ports</a:t>
            </a:r>
          </a:p>
          <a:p>
            <a:r>
              <a:rPr lang="en-US"/>
              <a:t>(2) Provide common end-to-end services for app layer</a:t>
            </a:r>
          </a:p>
          <a:p>
            <a:pPr lvl="1"/>
            <a:r>
              <a:rPr lang="en-US"/>
              <a:t>Reliable, in-order data delivery</a:t>
            </a:r>
          </a:p>
          <a:p>
            <a:pPr lvl="1"/>
            <a:r>
              <a:rPr lang="en-US"/>
              <a:t>Well-paced data delivery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/>
              <a:t>Both UDP and TCP perform mux/</a:t>
            </a:r>
            <a:r>
              <a:rPr lang="en-US" err="1"/>
              <a:t>demux</a:t>
            </a:r>
            <a:r>
              <a:rPr lang="en-US"/>
              <a:t> via ports</a:t>
            </a:r>
          </a:p>
          <a:p>
            <a:endParaRPr lang="en-US" sz="20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transport: </a:t>
            </a:r>
            <a:br>
              <a:rPr lang="en-US"/>
            </a:br>
            <a:r>
              <a:rPr lang="en-US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Checksums (for error detection) </a:t>
            </a:r>
          </a:p>
          <a:p>
            <a:r>
              <a:rPr lang="en-US"/>
              <a:t>Timers (for loss detection) </a:t>
            </a:r>
          </a:p>
          <a:p>
            <a:r>
              <a:rPr lang="en-US"/>
              <a:t>Acknowledgments (feedback from receiver)</a:t>
            </a:r>
          </a:p>
          <a:p>
            <a:pPr lvl="1"/>
            <a:r>
              <a:rPr lang="en-US"/>
              <a:t>Cumulative: “received everything up to X”</a:t>
            </a:r>
          </a:p>
          <a:p>
            <a:pPr lvl="1"/>
            <a:r>
              <a:rPr lang="en-US"/>
              <a:t>Selective: “received X”</a:t>
            </a:r>
          </a:p>
          <a:p>
            <a:r>
              <a:rPr lang="en-US"/>
              <a:t>Sequence no (detect duplicates, accounting)</a:t>
            </a:r>
          </a:p>
          <a:p>
            <a:r>
              <a:rPr lang="en-US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7DE04-F0AD-4B41-6B90-D8E6BA94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 format</a:t>
            </a:r>
          </a:p>
          <a:p>
            <a:pPr lvl="1"/>
            <a:r>
              <a:rPr lang="en-US"/>
              <a:t>Q1: True-False questions</a:t>
            </a:r>
          </a:p>
          <a:p>
            <a:pPr lvl="2"/>
            <a:r>
              <a:rPr lang="en-US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/>
              <a:t>Q2: MCQ questions</a:t>
            </a:r>
          </a:p>
          <a:p>
            <a:pPr lvl="1"/>
            <a:r>
              <a:rPr lang="en-US"/>
              <a:t>Q3-QN networking use cases</a:t>
            </a:r>
          </a:p>
          <a:p>
            <a:pPr lvl="2"/>
            <a:r>
              <a:rPr lang="en-US"/>
              <a:t>Questions not ordered in terms of complexity</a:t>
            </a:r>
          </a:p>
          <a:p>
            <a:r>
              <a:rPr lang="en-US">
                <a:solidFill>
                  <a:srgbClr val="0000FF"/>
                </a:solidFill>
              </a:rPr>
              <a:t>~75 minutes</a:t>
            </a:r>
          </a:p>
          <a:p>
            <a:pPr lvl="1"/>
            <a:r>
              <a:rPr lang="en-US">
                <a:solidFill>
                  <a:schemeClr val="accent6"/>
                </a:solidFill>
              </a:rPr>
              <a:t>About 10 minutes more than a typical EECS489 midterm </a:t>
            </a:r>
            <a:r>
              <a:rPr lang="en-US" i="1">
                <a:solidFill>
                  <a:schemeClr val="accent6"/>
                </a:solidFill>
              </a:rPr>
              <a:t>without</a:t>
            </a:r>
            <a:r>
              <a:rPr lang="en-US">
                <a:solidFill>
                  <a:schemeClr val="accent6"/>
                </a:solidFill>
              </a:rPr>
              <a:t> increasing complexity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Stop and wait</a:t>
            </a:r>
            <a:r>
              <a:rPr lang="en-US"/>
              <a:t> is correct but inefficient</a:t>
            </a:r>
          </a:p>
          <a:p>
            <a:pPr lvl="1"/>
            <a:r>
              <a:rPr lang="en-US"/>
              <a:t>Works packet by packet (of size DATA)</a:t>
            </a:r>
          </a:p>
          <a:p>
            <a:pPr lvl="1"/>
            <a:r>
              <a:rPr lang="en-US"/>
              <a:t>Throughput is (DATA/ RTT)</a:t>
            </a:r>
          </a:p>
          <a:p>
            <a:r>
              <a:rPr lang="en-US">
                <a:solidFill>
                  <a:srgbClr val="0000FF"/>
                </a:solidFill>
              </a:rPr>
              <a:t>Sliding window</a:t>
            </a:r>
            <a:r>
              <a:rPr lang="en-US"/>
              <a:t>: use pipelining to increase throughput</a:t>
            </a:r>
          </a:p>
          <a:p>
            <a:pPr lvl="1"/>
            <a:r>
              <a:rPr lang="en-US"/>
              <a:t>n packets at a time results in higher throughput</a:t>
            </a:r>
          </a:p>
          <a:p>
            <a:pPr lvl="1"/>
            <a:r>
              <a:rPr lang="en-US"/>
              <a:t>MIN(n*DATA/RTT, Link Bandwidth)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TCP delivers a reliable, in-order, byte stream</a:t>
            </a:r>
          </a:p>
          <a:p>
            <a:r>
              <a:rPr lang="en-US">
                <a:solidFill>
                  <a:srgbClr val="0000FF"/>
                </a:solidFill>
              </a:rPr>
              <a:t>Reliable</a:t>
            </a:r>
            <a:r>
              <a:rPr lang="en-US"/>
              <a:t>: TCP resends lost packets (recursively)</a:t>
            </a:r>
          </a:p>
          <a:p>
            <a:pPr lvl="1"/>
            <a:r>
              <a:rPr lang="en-US"/>
              <a:t>Until it gives up and shuts down connection</a:t>
            </a:r>
          </a:p>
          <a:p>
            <a:r>
              <a:rPr lang="en-US">
                <a:solidFill>
                  <a:srgbClr val="0000FF"/>
                </a:solidFill>
              </a:rPr>
              <a:t>In-order</a:t>
            </a:r>
            <a:r>
              <a:rPr lang="en-US"/>
              <a:t>: TCP only hands consecutive chunks of data to application</a:t>
            </a:r>
          </a:p>
          <a:p>
            <a:r>
              <a:rPr lang="en-US">
                <a:solidFill>
                  <a:srgbClr val="0000FF"/>
                </a:solidFill>
              </a:rPr>
              <a:t>Byte stream</a:t>
            </a:r>
            <a:r>
              <a:rPr lang="en-US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TCP achieves reliability</a:t>
            </a:r>
          </a:p>
          <a:p>
            <a:r>
              <a:rPr lang="en-US"/>
              <a:t>RTT estimation</a:t>
            </a:r>
          </a:p>
          <a:p>
            <a:r>
              <a:rPr lang="en-US"/>
              <a:t>Connection establishment/teardown </a:t>
            </a:r>
          </a:p>
          <a:p>
            <a:r>
              <a:rPr lang="en-US"/>
              <a:t>Flow Control</a:t>
            </a:r>
          </a:p>
          <a:p>
            <a:r>
              <a:rPr lang="en-US"/>
              <a:t>Congestion Control (concepts only) </a:t>
            </a:r>
          </a:p>
          <a:p>
            <a:endParaRPr lang="en-US"/>
          </a:p>
          <a:p>
            <a:r>
              <a:rPr lang="en-US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Having TCP take care of it simplifies application development</a:t>
            </a:r>
          </a:p>
          <a:p>
            <a:r>
              <a:rPr lang="en-US"/>
              <a:t>How</a:t>
            </a:r>
          </a:p>
          <a:p>
            <a:pPr lvl="1"/>
            <a:r>
              <a:rPr lang="en-US"/>
              <a:t>Checksums and timers (for error and loss detection) </a:t>
            </a:r>
          </a:p>
          <a:p>
            <a:pPr lvl="1"/>
            <a:r>
              <a:rPr lang="en-US"/>
              <a:t>Fast retransmit (to detect faster-than-timeout loss)</a:t>
            </a:r>
          </a:p>
          <a:p>
            <a:pPr lvl="1"/>
            <a:r>
              <a:rPr lang="en-US"/>
              <a:t>Cumulative ACKs (receiver feedback: what’s lost?)</a:t>
            </a:r>
          </a:p>
          <a:p>
            <a:pPr lvl="1"/>
            <a:r>
              <a:rPr lang="en-US"/>
              <a:t>Sliding windows (for efficiency)</a:t>
            </a:r>
          </a:p>
          <a:p>
            <a:pPr lvl="1"/>
            <a:r>
              <a:rPr lang="en-US"/>
              <a:t>Buffers at sender (hold packets until ACKs arrive)</a:t>
            </a:r>
          </a:p>
          <a:p>
            <a:pPr lvl="1"/>
            <a:r>
              <a:rPr lang="en-US"/>
              <a:t>Buffers at receiver (to reorder packets before delivery to application)</a:t>
            </a:r>
          </a:p>
          <a:p>
            <a:pPr lvl="1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>
                <a:solidFill>
                  <a:srgbClr val="0000FF"/>
                </a:solidFill>
              </a:rPr>
              <a:t>Three-way handshake</a:t>
            </a:r>
            <a:r>
              <a:rPr lang="en-US" sz="2400"/>
              <a:t> to establish connection</a:t>
            </a:r>
          </a:p>
          <a:p>
            <a:pPr lvl="1"/>
            <a:r>
              <a:rPr lang="en-US" sz="2000"/>
              <a:t>Host A sends a SYN (open; </a:t>
            </a:r>
            <a:r>
              <a:rPr lang="ja-JP" altLang="en-US" sz="2000"/>
              <a:t>“</a:t>
            </a:r>
            <a:r>
              <a:rPr lang="en-US" sz="2000"/>
              <a:t>synchronize sequence numbers</a:t>
            </a:r>
            <a:r>
              <a:rPr lang="ja-JP" altLang="en-US" sz="2000"/>
              <a:t>”</a:t>
            </a:r>
            <a:r>
              <a:rPr lang="en-US" sz="2000"/>
              <a:t>) to host B</a:t>
            </a:r>
          </a:p>
          <a:p>
            <a:pPr lvl="1"/>
            <a:r>
              <a:rPr lang="en-US" sz="2000"/>
              <a:t>Host B returns a SYN acknowledgment (SYN ACK)</a:t>
            </a:r>
          </a:p>
          <a:p>
            <a:pPr lvl="1"/>
            <a:r>
              <a:rPr lang="en-US" sz="2000"/>
              <a:t>Host A sends an ACK to acknowledge the SYN ACK</a:t>
            </a:r>
          </a:p>
          <a:p>
            <a:r>
              <a:rPr lang="en-US" sz="230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Why? </a:t>
            </a:r>
          </a:p>
          <a:p>
            <a:pPr lvl="1"/>
            <a:r>
              <a:rPr lang="en-US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/>
              <a:t>Hence, receiver advances its window when the receiving application consumes data</a:t>
            </a:r>
          </a:p>
          <a:p>
            <a:pPr lvl="1"/>
            <a:r>
              <a:rPr lang="en-US"/>
              <a:t>Sender advances its window when new data </a:t>
            </a:r>
            <a:r>
              <a:rPr lang="en-US" err="1"/>
              <a:t>ACK’</a:t>
            </a:r>
            <a:r>
              <a:rPr lang="en-US" altLang="ja-JP" err="1"/>
              <a:t>d</a:t>
            </a:r>
            <a:endParaRPr lang="en-US"/>
          </a:p>
          <a:p>
            <a:pPr lvl="1"/>
            <a:r>
              <a:rPr lang="en-US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/>
              <a:t>How? </a:t>
            </a:r>
          </a:p>
          <a:p>
            <a:pPr lvl="1"/>
            <a:r>
              <a:rPr lang="en-US"/>
              <a:t>“Advertised Window” field in TCP header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Why? </a:t>
            </a:r>
          </a:p>
          <a:p>
            <a:pPr lvl="1"/>
            <a:r>
              <a:rPr lang="en-US"/>
              <a:t>Because the network itself can be the bottleneck</a:t>
            </a:r>
          </a:p>
          <a:p>
            <a:pPr lvl="1"/>
            <a:r>
              <a:rPr lang="en-US"/>
              <a:t>Should make efficient use of available network capacity</a:t>
            </a:r>
          </a:p>
          <a:p>
            <a:pPr lvl="2"/>
            <a:r>
              <a:rPr lang="en-US"/>
              <a:t>While sharing available capacity fairly with other flows</a:t>
            </a:r>
          </a:p>
          <a:p>
            <a:pPr lvl="2"/>
            <a:r>
              <a:rPr lang="en-US"/>
              <a:t>And adapting to changes in available capacity</a:t>
            </a:r>
          </a:p>
          <a:p>
            <a:r>
              <a:rPr lang="en-US"/>
              <a:t>How? </a:t>
            </a:r>
          </a:p>
          <a:p>
            <a:pPr lvl="1"/>
            <a:r>
              <a:rPr lang="en-US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Flow Control</a:t>
            </a:r>
          </a:p>
          <a:p>
            <a:pPr lvl="1"/>
            <a:r>
              <a:rPr lang="en-US"/>
              <a:t>Restrict window to RWND to make sure that the receiver isn’t overwhelmed</a:t>
            </a:r>
          </a:p>
          <a:p>
            <a:r>
              <a:rPr lang="en-US"/>
              <a:t>Congestion Control</a:t>
            </a:r>
          </a:p>
          <a:p>
            <a:pPr lvl="1"/>
            <a:r>
              <a:rPr lang="en-US"/>
              <a:t>Restrict window to CWND to make sure that the network isn’t overwhelmed</a:t>
            </a:r>
          </a:p>
          <a:p>
            <a:r>
              <a:rPr lang="en-US"/>
              <a:t>Together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Restrict window to min{RWND, CWND}</a:t>
            </a:r>
            <a:r>
              <a:rPr lang="en-US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States at sender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CWND</a:t>
            </a:r>
            <a:r>
              <a:rPr lang="en-US"/>
              <a:t> (initialized to a small constant)</a:t>
            </a:r>
          </a:p>
          <a:p>
            <a:pPr lvl="1"/>
            <a:r>
              <a:rPr lang="en-US" err="1">
                <a:solidFill>
                  <a:srgbClr val="0000FF"/>
                </a:solidFill>
              </a:rPr>
              <a:t>ssthresh</a:t>
            </a:r>
            <a:r>
              <a:rPr lang="en-US"/>
              <a:t> (initialized to a large constant)</a:t>
            </a:r>
          </a:p>
          <a:p>
            <a:pPr lvl="1"/>
            <a:r>
              <a:rPr lang="en-US" err="1">
                <a:solidFill>
                  <a:srgbClr val="0000FF"/>
                </a:solidFill>
              </a:rPr>
              <a:t>dupACKcount</a:t>
            </a:r>
            <a:r>
              <a:rPr lang="en-US"/>
              <a:t> and </a:t>
            </a:r>
            <a:r>
              <a:rPr lang="en-US">
                <a:solidFill>
                  <a:srgbClr val="0000FF"/>
                </a:solidFill>
              </a:rPr>
              <a:t>timer</a:t>
            </a:r>
            <a:endParaRPr lang="en-US"/>
          </a:p>
          <a:p>
            <a:r>
              <a:rPr lang="en-US"/>
              <a:t>Events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ACK</a:t>
            </a:r>
            <a:r>
              <a:rPr lang="en-US"/>
              <a:t> (new data) 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dupACK</a:t>
            </a:r>
            <a:r>
              <a:rPr lang="en-US"/>
              <a:t> (duplicate ACK for old data)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Timeout</a:t>
            </a:r>
            <a:r>
              <a:rPr lang="en-US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>
                <a:latin typeface="+mn-lt"/>
              </a:rPr>
              <a:t>Hence, after one RTT </a:t>
            </a:r>
            <a:br>
              <a:rPr lang="en-US" b="0" i="1">
                <a:latin typeface="+mn-lt"/>
              </a:rPr>
            </a:br>
            <a:r>
              <a:rPr lang="en-US" b="0" i="1">
                <a:latin typeface="+mn-lt"/>
              </a:rPr>
              <a:t>with no drops:</a:t>
            </a:r>
            <a:br>
              <a:rPr lang="en-US" b="0" i="1">
                <a:latin typeface="+mn-lt"/>
              </a:rPr>
            </a:br>
            <a:r>
              <a:rPr lang="en-US" b="0" i="1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Walk through what you’re expected to know at this point: key topics, important aspects of each</a:t>
            </a:r>
          </a:p>
          <a:p>
            <a:r>
              <a:rPr lang="en-US"/>
              <a:t>Not covered in review </a:t>
            </a:r>
            <a:r>
              <a:rPr lang="en-US">
                <a:solidFill>
                  <a:srgbClr val="0000FF"/>
                </a:solidFill>
              </a:rPr>
              <a:t>does NOT imply</a:t>
            </a:r>
            <a:r>
              <a:rPr lang="en-US"/>
              <a:t> you don’t need to know it</a:t>
            </a:r>
          </a:p>
          <a:p>
            <a:pPr lvl="1"/>
            <a:r>
              <a:rPr lang="en-US"/>
              <a:t>But if it’s covered today, you should know it</a:t>
            </a:r>
          </a:p>
          <a:p>
            <a:r>
              <a:rPr lang="en-US"/>
              <a:t>Summarize, not explain</a:t>
            </a:r>
          </a:p>
          <a:p>
            <a:pPr lvl="1"/>
            <a:r>
              <a:rPr lang="en-US"/>
              <a:t>Stop me when you want to discuss something further!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</a:t>
            </a:r>
            <a:r>
              <a:rPr lang="en-US" err="1"/>
              <a:t>ssthresh</a:t>
            </a:r>
            <a:endParaRPr lang="en-US"/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r>
              <a:rPr lang="en-US"/>
              <a:t>Else </a:t>
            </a:r>
          </a:p>
          <a:p>
            <a:pPr lvl="1"/>
            <a:r>
              <a:rPr lang="en-US"/>
              <a:t>CWND = CWND + 1/CWND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>
                  <a:latin typeface="+mn-lt"/>
                </a:rPr>
                <a:t>Hence, after one RTT </a:t>
              </a:r>
              <a:br>
                <a:rPr lang="en-US" b="0" i="1">
                  <a:latin typeface="+mn-lt"/>
                </a:rPr>
              </a:br>
              <a:r>
                <a:rPr lang="en-US" b="0" i="1">
                  <a:latin typeface="+mn-lt"/>
                </a:rPr>
                <a:t>with no drops:</a:t>
              </a:r>
              <a:br>
                <a:rPr lang="en-US" b="0" i="1">
                  <a:latin typeface="+mn-lt"/>
                </a:rPr>
              </a:br>
              <a:r>
                <a:rPr lang="en-US" b="0" i="1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>
                <a:solidFill>
                  <a:srgbClr val="0000FF"/>
                </a:solidFill>
                <a:latin typeface="+mn-lt"/>
              </a:rPr>
            </a:br>
            <a:r>
              <a:rPr lang="en-US" sz="2400" i="1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 Timeout </a:t>
            </a:r>
          </a:p>
          <a:p>
            <a:pPr lvl="1"/>
            <a:r>
              <a:rPr lang="en-US" err="1"/>
              <a:t>ssthresh</a:t>
            </a:r>
            <a:r>
              <a:rPr lang="en-US"/>
              <a:t> </a:t>
            </a:r>
            <a:r>
              <a:rPr lang="en-US">
                <a:sym typeface="Wingdings"/>
              </a:rPr>
              <a:t></a:t>
            </a:r>
            <a:r>
              <a:rPr lang="en-US"/>
              <a:t> CWND/2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CWND </a:t>
            </a:r>
            <a:r>
              <a:rPr lang="en-US">
                <a:solidFill>
                  <a:srgbClr val="0000FF"/>
                </a:solidFill>
                <a:sym typeface="Wingdings"/>
              </a:rPr>
              <a:t></a:t>
            </a:r>
            <a:r>
              <a:rPr lang="en-US">
                <a:solidFill>
                  <a:srgbClr val="0000FF"/>
                </a:solidFill>
              </a:rPr>
              <a:t> 1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dupACKcount</a:t>
            </a:r>
            <a:r>
              <a:rPr lang="en-US"/>
              <a:t> ++ </a:t>
            </a:r>
          </a:p>
          <a:p>
            <a:r>
              <a:rPr lang="en-US"/>
              <a:t>If </a:t>
            </a:r>
            <a:r>
              <a:rPr lang="en-US" err="1"/>
              <a:t>dupACKcount</a:t>
            </a:r>
            <a:r>
              <a:rPr lang="en-US"/>
              <a:t> = 3 </a:t>
            </a:r>
            <a:r>
              <a:rPr lang="en-US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err="1"/>
              <a:t>ssthresh</a:t>
            </a:r>
            <a:r>
              <a:rPr lang="en-US"/>
              <a:t> = CWND/2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>
                  <a:ea typeface="Arial" charset="0"/>
                  <a:cs typeface="Arial" charset="0"/>
                </a:rPr>
                <a:t>SSTHRESH</a:t>
              </a:r>
              <a:endParaRPr lang="en-US" sz="1600" b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TCP-Tahoe</a:t>
            </a:r>
          </a:p>
          <a:p>
            <a:pPr lvl="1"/>
            <a:r>
              <a:rPr lang="en-US"/>
              <a:t>CWND =1 on 3 dupACKs</a:t>
            </a:r>
          </a:p>
          <a:p>
            <a:r>
              <a:rPr lang="en-US"/>
              <a:t>TCP-Reno</a:t>
            </a:r>
          </a:p>
          <a:p>
            <a:pPr lvl="1"/>
            <a:r>
              <a:rPr lang="en-US"/>
              <a:t>CWND =1 on timeout</a:t>
            </a:r>
          </a:p>
          <a:p>
            <a:pPr lvl="1"/>
            <a:r>
              <a:rPr lang="en-US"/>
              <a:t>CWND = CWND/2 on 3 dupACKs</a:t>
            </a:r>
          </a:p>
          <a:p>
            <a:r>
              <a:rPr lang="en-US">
                <a:solidFill>
                  <a:srgbClr val="0000FF"/>
                </a:solidFill>
              </a:rPr>
              <a:t>TCP-</a:t>
            </a:r>
            <a:r>
              <a:rPr lang="en-US" err="1">
                <a:solidFill>
                  <a:srgbClr val="0000FF"/>
                </a:solidFill>
              </a:rPr>
              <a:t>newReno</a:t>
            </a:r>
            <a:endParaRPr lang="en-US">
              <a:solidFill>
                <a:srgbClr val="0000FF"/>
              </a:solidFill>
            </a:endParaRPr>
          </a:p>
          <a:p>
            <a:pPr lvl="1"/>
            <a:r>
              <a:rPr lang="en-US"/>
              <a:t>TCP-Reno + improved fast recovery</a:t>
            </a:r>
          </a:p>
          <a:p>
            <a:r>
              <a:rPr lang="en-US"/>
              <a:t>TCP-SACK</a:t>
            </a:r>
          </a:p>
          <a:p>
            <a:pPr lvl="1"/>
            <a:r>
              <a:rPr lang="en-US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>
                  <a:latin typeface="+mn-lt"/>
                </a:rPr>
                <a:t>½ </a:t>
              </a:r>
              <a:r>
                <a:rPr lang="en-US" sz="1800" b="0" err="1">
                  <a:latin typeface="+mn-lt"/>
                </a:rPr>
                <a:t>W</a:t>
              </a:r>
              <a:r>
                <a:rPr lang="en-US" sz="1800" b="0" baseline="-25000" err="1">
                  <a:latin typeface="+mn-lt"/>
                </a:rPr>
                <a:t>max</a:t>
              </a:r>
              <a:r>
                <a:rPr lang="en-US" sz="1800" b="0">
                  <a:latin typeface="+mn-lt"/>
                </a:rPr>
                <a:t> RTTs between drops</a:t>
              </a:r>
            </a:p>
            <a:p>
              <a:r>
                <a:rPr lang="en-US" sz="1800" b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>
                  <a:latin typeface="+mn-lt"/>
                </a:rPr>
                <a:t>Avg. ¾ </a:t>
              </a:r>
              <a:r>
                <a:rPr lang="en-US" sz="1800" b="0" err="1">
                  <a:latin typeface="+mn-lt"/>
                </a:rPr>
                <a:t>W</a:t>
              </a:r>
              <a:r>
                <a:rPr lang="en-US" sz="1800" b="0" baseline="-25000" err="1">
                  <a:latin typeface="+mn-lt"/>
                </a:rPr>
                <a:t>max</a:t>
              </a:r>
              <a:r>
                <a:rPr lang="en-US" sz="1800" b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err="1">
                <a:latin typeface="Times New Roman" charset="0"/>
              </a:rPr>
              <a:t>cwnd</a:t>
            </a:r>
            <a:endParaRPr lang="en-US" i="1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>
                  <a:latin typeface="+mn-lt"/>
                </a:rPr>
                <a:t>½ </a:t>
              </a:r>
              <a:r>
                <a:rPr lang="en-US" sz="1800" b="0" err="1">
                  <a:latin typeface="+mn-lt"/>
                </a:rPr>
                <a:t>W</a:t>
              </a:r>
              <a:r>
                <a:rPr lang="en-US" sz="1800" b="0" baseline="-25000" err="1">
                  <a:latin typeface="+mn-lt"/>
                </a:rPr>
                <a:t>max</a:t>
              </a:r>
              <a:r>
                <a:rPr lang="en-US" sz="1800" b="0">
                  <a:latin typeface="+mn-lt"/>
                </a:rPr>
                <a:t> RTTs between drops</a:t>
              </a:r>
            </a:p>
            <a:p>
              <a:r>
                <a:rPr lang="en-US" sz="1800" b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>
                  <a:latin typeface="+mn-lt"/>
                </a:rPr>
                <a:t>Avg. ¾ </a:t>
              </a:r>
              <a:r>
                <a:rPr lang="en-US" sz="1800" b="0" err="1">
                  <a:latin typeface="+mn-lt"/>
                </a:rPr>
                <a:t>W</a:t>
              </a:r>
              <a:r>
                <a:rPr lang="en-US" sz="1800" b="0" baseline="-25000" err="1">
                  <a:latin typeface="+mn-lt"/>
                </a:rPr>
                <a:t>max</a:t>
              </a:r>
              <a:r>
                <a:rPr lang="en-US" sz="1800" b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4D972-0842-612E-A153-D4A4B94A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Transport layer (lectures 6–9)</a:t>
            </a:r>
          </a:p>
          <a:p>
            <a:pPr lvl="1"/>
            <a:r>
              <a:rPr lang="en-US">
                <a:solidFill>
                  <a:schemeClr val="bg2">
                    <a:lumMod val="90000"/>
                  </a:schemeClr>
                </a:solidFill>
              </a:rPr>
              <a:t>UDP vs. TCP </a:t>
            </a:r>
          </a:p>
          <a:p>
            <a:pPr lvl="1"/>
            <a:r>
              <a:rPr lang="en-US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/>
              <a:t>Network layer (lecture 10–11)</a:t>
            </a:r>
          </a:p>
          <a:p>
            <a:pPr lvl="1"/>
            <a:r>
              <a:rPr lang="en-US"/>
              <a:t>Overview</a:t>
            </a:r>
          </a:p>
          <a:p>
            <a:pPr lvl="1"/>
            <a:r>
              <a:rPr lang="en-US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7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Present everywhere</a:t>
            </a:r>
          </a:p>
          <a:p>
            <a:r>
              <a:rPr lang="en-US"/>
              <a:t>Performs </a:t>
            </a:r>
            <a:r>
              <a:rPr lang="en-US">
                <a:solidFill>
                  <a:srgbClr val="0000FF"/>
                </a:solidFill>
              </a:rPr>
              <a:t>addressing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forwarding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</a:rPr>
              <a:t>routing</a:t>
            </a:r>
            <a:r>
              <a:rPr lang="en-US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Forwarding: “</a:t>
            </a:r>
            <a:r>
              <a:rPr lang="en-US">
                <a:solidFill>
                  <a:srgbClr val="0000FF"/>
                </a:solidFill>
              </a:rPr>
              <a:t>data plane</a:t>
            </a:r>
            <a:r>
              <a:rPr lang="en-US"/>
              <a:t>” </a:t>
            </a:r>
          </a:p>
          <a:p>
            <a:pPr lvl="1"/>
            <a:r>
              <a:rPr lang="en-US"/>
              <a:t>Directing one data packet</a:t>
            </a:r>
          </a:p>
          <a:p>
            <a:pPr lvl="1"/>
            <a:r>
              <a:rPr lang="en-US"/>
              <a:t>Each router using local routing state</a:t>
            </a:r>
          </a:p>
          <a:p>
            <a:r>
              <a:rPr lang="en-US"/>
              <a:t>Routing: “</a:t>
            </a:r>
            <a:r>
              <a:rPr lang="en-US">
                <a:solidFill>
                  <a:srgbClr val="0000FF"/>
                </a:solidFill>
              </a:rPr>
              <a:t>control plane</a:t>
            </a:r>
            <a:r>
              <a:rPr lang="en-US"/>
              <a:t>” </a:t>
            </a:r>
          </a:p>
          <a:p>
            <a:pPr lvl="1"/>
            <a:r>
              <a:rPr lang="en-US"/>
              <a:t>Computing the forwarding tables that guide packets</a:t>
            </a:r>
          </a:p>
          <a:p>
            <a:pPr lvl="1"/>
            <a:r>
              <a:rPr lang="en-US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Basics (lectures 1–2) </a:t>
            </a:r>
          </a:p>
          <a:p>
            <a:r>
              <a:rPr lang="en-US"/>
              <a:t>Application layer (lectures 3–5)</a:t>
            </a:r>
          </a:p>
          <a:p>
            <a:pPr lvl="1"/>
            <a:r>
              <a:rPr lang="en-US"/>
              <a:t>HTTP, DNS, CDN, Video Streaming, and Cloud</a:t>
            </a:r>
          </a:p>
          <a:p>
            <a:r>
              <a:rPr lang="en-US"/>
              <a:t>Transport layer (lectures 6–9)</a:t>
            </a:r>
          </a:p>
          <a:p>
            <a:pPr lvl="1"/>
            <a:r>
              <a:rPr lang="en-US"/>
              <a:t>UDP vs. TCP </a:t>
            </a:r>
          </a:p>
          <a:p>
            <a:pPr lvl="1"/>
            <a:r>
              <a:rPr lang="en-US"/>
              <a:t>TCP details: reliability and flow control </a:t>
            </a:r>
          </a:p>
          <a:p>
            <a:pPr lvl="1"/>
            <a:r>
              <a:rPr lang="en-US"/>
              <a:t>TCP congestion control: general concepts only</a:t>
            </a:r>
          </a:p>
          <a:p>
            <a:r>
              <a:rPr lang="en-US"/>
              <a:t>Network layer (lecture 10–11)</a:t>
            </a:r>
          </a:p>
          <a:p>
            <a:pPr lvl="1"/>
            <a:r>
              <a:rPr lang="en-US"/>
              <a:t>Overview</a:t>
            </a:r>
          </a:p>
          <a:p>
            <a:pPr lvl="1"/>
            <a:r>
              <a:rPr lang="en-US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/>
                <a:t>111010010</a:t>
              </a:r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Think of the IP header as an interface</a:t>
            </a:r>
          </a:p>
          <a:p>
            <a:pPr lvl="1"/>
            <a:r>
              <a:rPr lang="en-US"/>
              <a:t>Between the source and destination end-systems</a:t>
            </a:r>
          </a:p>
          <a:p>
            <a:pPr lvl="1"/>
            <a:r>
              <a:rPr lang="en-US"/>
              <a:t>Between the source and network (routers)</a:t>
            </a:r>
          </a:p>
          <a:p>
            <a:r>
              <a:rPr lang="en-US"/>
              <a:t>Designing an interface</a:t>
            </a:r>
          </a:p>
          <a:p>
            <a:pPr lvl="1"/>
            <a:r>
              <a:rPr lang="en-US"/>
              <a:t>What task(s) are we trying to accomplish?</a:t>
            </a:r>
          </a:p>
          <a:p>
            <a:pPr lvl="1"/>
            <a:r>
              <a:rPr lang="en-US"/>
              <a:t>What information is needed to do it?</a:t>
            </a:r>
          </a:p>
          <a:p>
            <a:r>
              <a:rPr lang="en-US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Parse packet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/>
              <a:t>Carry packet to the destination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/>
              <a:t>Deal with problems along the way</a:t>
            </a:r>
          </a:p>
          <a:p>
            <a:pPr lvl="1"/>
            <a:r>
              <a:rPr lang="en-US"/>
              <a:t>Loops: </a:t>
            </a:r>
            <a:r>
              <a:rPr lang="en-US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/>
              <a:t>Corruption: </a:t>
            </a:r>
            <a:r>
              <a:rPr lang="en-US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/>
              <a:t>Packet too large: </a:t>
            </a:r>
            <a:r>
              <a:rPr lang="en-US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IPv4 and IPv6 header comparison</a:t>
            </a:r>
            <a:endParaRPr lang="en-US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>
                <a:latin typeface="Arial" charset="0"/>
                <a:cs typeface="Arial" charset="0"/>
              </a:rPr>
              <a:t>IPv6</a:t>
            </a:r>
            <a:endParaRPr lang="en-US" sz="2400" b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 </a:t>
            </a:r>
            <a:r>
              <a:rPr lang="en-GB" sz="1400">
                <a:latin typeface="Arial" charset="0"/>
              </a:rPr>
              <a:t>name </a:t>
            </a:r>
            <a:r>
              <a:rPr lang="en-US" sz="140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>
                <a:latin typeface="Arial" charset="0"/>
              </a:rPr>
              <a:t>New field in IPv6</a:t>
            </a:r>
            <a:endParaRPr lang="en-US" sz="140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EAC9-C474-7E49-7D6B-83FE7145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4507E-D731-1D83-3C2B-DA6D52A1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4ED6F-B8B8-1B09-C33B-5B6EE669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Don’t deal with problems: leave to ends</a:t>
            </a:r>
          </a:p>
          <a:p>
            <a:pPr lvl="1"/>
            <a:r>
              <a:rPr lang="en-US"/>
              <a:t>Eliminated fragmentation and checksum</a:t>
            </a:r>
          </a:p>
          <a:p>
            <a:pPr lvl="1"/>
            <a:r>
              <a:rPr lang="en-US"/>
              <a:t>Why retain TTL?</a:t>
            </a:r>
          </a:p>
          <a:p>
            <a:r>
              <a:rPr lang="en-US"/>
              <a:t>Simplify handling:</a:t>
            </a:r>
          </a:p>
          <a:p>
            <a:pPr lvl="1"/>
            <a:r>
              <a:rPr lang="en-US"/>
              <a:t>New options mechanism (uses next header)</a:t>
            </a:r>
          </a:p>
          <a:p>
            <a:pPr lvl="1"/>
            <a:r>
              <a:rPr lang="en-US"/>
              <a:t>Eliminated header length</a:t>
            </a:r>
          </a:p>
          <a:p>
            <a:pPr lvl="2"/>
            <a:r>
              <a:rPr lang="en-US"/>
              <a:t>Why couldn’t IPv4 do this?</a:t>
            </a:r>
          </a:p>
          <a:p>
            <a:r>
              <a:rPr lang="en-US"/>
              <a:t>Provide general flow label for packet</a:t>
            </a:r>
          </a:p>
          <a:p>
            <a:pPr lvl="1"/>
            <a:r>
              <a:rPr lang="en-US"/>
              <a:t>Not tied to semantics</a:t>
            </a:r>
          </a:p>
          <a:p>
            <a:pPr lvl="1"/>
            <a:r>
              <a:rPr lang="en-US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>
                <a:latin typeface="Arial" charset="0"/>
              </a:rPr>
              <a:t>Linecard</a:t>
            </a:r>
            <a:r>
              <a:rPr lang="en-US" sz="1600">
                <a:latin typeface="Arial" charset="0"/>
              </a:rPr>
              <a:t>s (input)</a:t>
            </a:r>
            <a:endParaRPr lang="en-US" sz="1600" b="1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>
                <a:latin typeface="+mn-lt"/>
              </a:rPr>
              <a:t>Interconnect</a:t>
            </a:r>
            <a:br>
              <a:rPr lang="en-US" sz="1800">
                <a:latin typeface="+mn-lt"/>
              </a:rPr>
            </a:br>
            <a:r>
              <a:rPr lang="en-US" sz="1800">
                <a:latin typeface="+mn-lt"/>
              </a:rPr>
              <a:t>(Switching)</a:t>
            </a:r>
          </a:p>
          <a:p>
            <a:pPr algn="ctr"/>
            <a:r>
              <a:rPr lang="en-US" sz="180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>
                <a:latin typeface="+mn-lt"/>
              </a:rPr>
              <a:t>Route/Control </a:t>
            </a:r>
            <a:br>
              <a:rPr lang="en-US" sz="1800">
                <a:latin typeface="+mn-lt"/>
              </a:rPr>
            </a:br>
            <a:r>
              <a:rPr lang="en-US" sz="180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>
                <a:latin typeface="Arial" charset="0"/>
              </a:rPr>
              <a:t>Linecard</a:t>
            </a:r>
            <a:r>
              <a:rPr lang="en-US" sz="1600">
                <a:latin typeface="Arial" charset="0"/>
              </a:rPr>
              <a:t>s (output)</a:t>
            </a:r>
            <a:endParaRPr lang="en-US" sz="1600" b="1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DEE85-A1E1-63E1-02CD-6FA92F6E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22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 challenge is processing speeds</a:t>
            </a:r>
          </a:p>
          <a:p>
            <a:r>
              <a:rPr lang="en-US"/>
              <a:t>Tasks involved:</a:t>
            </a:r>
          </a:p>
          <a:p>
            <a:pPr lvl="1"/>
            <a:r>
              <a:rPr lang="en-US"/>
              <a:t>Update packet header (easy) </a:t>
            </a:r>
          </a:p>
          <a:p>
            <a:pPr lvl="1"/>
            <a:r>
              <a:rPr lang="en-US"/>
              <a:t>LPM lookup on destination address (harder)</a:t>
            </a:r>
          </a:p>
          <a:p>
            <a:r>
              <a:rPr lang="en-US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entry for each address </a:t>
            </a:r>
            <a:r>
              <a:rPr lang="en-US">
                <a:sym typeface="Wingdings"/>
              </a:rPr>
              <a:t> 4 billion entries!</a:t>
            </a:r>
          </a:p>
          <a:p>
            <a:r>
              <a:rPr lang="en-US">
                <a:sym typeface="Wingdings"/>
              </a:rPr>
              <a:t>For scalability, addresses are aggregated</a:t>
            </a:r>
            <a:endParaRPr lang="en-US"/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/>
          </a:p>
          <a:p>
            <a:r>
              <a:rPr lang="en-US" b="0">
                <a:latin typeface="Monaco"/>
                <a:cs typeface="Monaco"/>
              </a:rPr>
              <a:t>  000</a:t>
            </a:r>
            <a:r>
              <a:rPr lang="en-US" b="0"/>
              <a:t>	</a:t>
            </a:r>
            <a:r>
              <a:rPr lang="en-US" b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/>
              <a:t>Port 1</a:t>
            </a:r>
          </a:p>
          <a:p>
            <a:r>
              <a:rPr lang="en-US" b="0">
                <a:latin typeface="Monaco"/>
                <a:cs typeface="Monaco"/>
              </a:rPr>
              <a:t>  001</a:t>
            </a:r>
            <a:r>
              <a:rPr lang="en-US" b="0"/>
              <a:t>	</a:t>
            </a:r>
            <a:r>
              <a:rPr lang="en-US" b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/>
              <a:t>Port 2</a:t>
            </a:r>
          </a:p>
          <a:p>
            <a:r>
              <a:rPr lang="en-US" b="0">
                <a:latin typeface="Monaco"/>
                <a:cs typeface="Monaco"/>
              </a:rPr>
              <a:t>  0**</a:t>
            </a:r>
            <a:r>
              <a:rPr lang="en-US" b="0"/>
              <a:t>	</a:t>
            </a:r>
            <a:r>
              <a:rPr lang="en-US" b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/>
              <a:t>Port 3</a:t>
            </a:r>
          </a:p>
          <a:p>
            <a:r>
              <a:rPr lang="en-US" b="0">
                <a:latin typeface="Monaco"/>
                <a:cs typeface="Monaco"/>
              </a:rPr>
              <a:t>  1**</a:t>
            </a:r>
            <a:r>
              <a:rPr lang="en-US" b="0"/>
              <a:t>	</a:t>
            </a:r>
            <a:r>
              <a:rPr lang="en-US" b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6F4D8-48CC-17AC-1783-5EDC491A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5981A-E31F-E6C3-8613-D4F03EEF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should know: </a:t>
            </a:r>
          </a:p>
          <a:p>
            <a:pPr lvl="1"/>
            <a:r>
              <a:rPr lang="en-US"/>
              <a:t>Packet vs. circuit switching </a:t>
            </a:r>
          </a:p>
          <a:p>
            <a:pPr lvl="1"/>
            <a:r>
              <a:rPr lang="en-US"/>
              <a:t>Statistical multiplexing </a:t>
            </a:r>
          </a:p>
          <a:p>
            <a:pPr lvl="1"/>
            <a:r>
              <a:rPr lang="en-US"/>
              <a:t>Link characteristics </a:t>
            </a:r>
          </a:p>
          <a:p>
            <a:pPr lvl="1"/>
            <a:r>
              <a:rPr lang="en-US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Packet classification</a:t>
            </a:r>
            <a:r>
              <a:rPr lang="en-US"/>
              <a:t>: map packets to flows</a:t>
            </a:r>
          </a:p>
          <a:p>
            <a:r>
              <a:rPr lang="en-US">
                <a:solidFill>
                  <a:srgbClr val="0000FF"/>
                </a:solidFill>
              </a:rPr>
              <a:t>Buffer management</a:t>
            </a:r>
            <a:r>
              <a:rPr lang="en-US"/>
              <a:t>: decide when and which packet to drop</a:t>
            </a:r>
          </a:p>
          <a:p>
            <a:r>
              <a:rPr lang="en-US">
                <a:solidFill>
                  <a:srgbClr val="0000FF"/>
                </a:solidFill>
              </a:rPr>
              <a:t>Scheduler</a:t>
            </a:r>
            <a:r>
              <a:rPr lang="en-US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Crossbar interconnect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2N buses intersecting with each other:</a:t>
            </a:r>
          </a:p>
          <a:p>
            <a:pPr lvl="1"/>
            <a:r>
              <a:rPr lang="en-US"/>
              <a:t>N input </a:t>
            </a:r>
          </a:p>
          <a:p>
            <a:pPr lvl="1"/>
            <a:r>
              <a:rPr lang="en-US"/>
              <a:t>N output</a:t>
            </a:r>
          </a:p>
          <a:p>
            <a:r>
              <a:rPr lang="en-US"/>
              <a:t>Non-blocking</a:t>
            </a:r>
          </a:p>
          <a:p>
            <a:endParaRPr lang="en-US"/>
          </a:p>
          <a:p>
            <a:pPr lvl="1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</a:t>
            </a:r>
            <a:br>
              <a:rPr lang="en-US"/>
            </a:br>
            <a:r>
              <a:rPr lang="en-US"/>
              <a:t>ports</a:t>
            </a:r>
            <a:br>
              <a:rPr lang="en-US"/>
            </a:b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set of bandwidth demands </a:t>
            </a:r>
            <a:r>
              <a:rPr lang="en-US" err="1">
                <a:solidFill>
                  <a:srgbClr val="0000FF"/>
                </a:solidFill>
              </a:rPr>
              <a:t>r</a:t>
            </a:r>
            <a:r>
              <a:rPr lang="en-US" baseline="-25000" err="1">
                <a:solidFill>
                  <a:srgbClr val="0000FF"/>
                </a:solidFill>
              </a:rPr>
              <a:t>i</a:t>
            </a:r>
            <a:r>
              <a:rPr lang="en-US"/>
              <a:t> and total bandwidth </a:t>
            </a:r>
            <a:r>
              <a:rPr lang="en-US">
                <a:solidFill>
                  <a:srgbClr val="0000FF"/>
                </a:solidFill>
              </a:rPr>
              <a:t>C</a:t>
            </a:r>
            <a:r>
              <a:rPr lang="en-US"/>
              <a:t>, max-min bandwidth allocations are:</a:t>
            </a:r>
          </a:p>
          <a:p>
            <a:pPr lvl="1"/>
            <a:r>
              <a:rPr lang="en-US" err="1">
                <a:solidFill>
                  <a:srgbClr val="0000FF"/>
                </a:solidFill>
              </a:rPr>
              <a:t>a</a:t>
            </a:r>
            <a:r>
              <a:rPr lang="en-US" baseline="-25000" err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 = min(f, </a:t>
            </a:r>
            <a:r>
              <a:rPr lang="en-US" err="1">
                <a:solidFill>
                  <a:srgbClr val="0000FF"/>
                </a:solidFill>
              </a:rPr>
              <a:t>r</a:t>
            </a:r>
            <a:r>
              <a:rPr lang="en-US" baseline="-25000" err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/>
              <a:t>where </a:t>
            </a:r>
            <a:r>
              <a:rPr lang="en-US">
                <a:solidFill>
                  <a:srgbClr val="0000FF"/>
                </a:solidFill>
              </a:rPr>
              <a:t>f</a:t>
            </a:r>
            <a:r>
              <a:rPr lang="en-US"/>
              <a:t> is the unique value such that </a:t>
            </a:r>
            <a:r>
              <a:rPr lang="en-US">
                <a:solidFill>
                  <a:srgbClr val="0000FF"/>
                </a:solidFill>
              </a:rPr>
              <a:t>Sum(</a:t>
            </a:r>
            <a:r>
              <a:rPr lang="en-US" err="1">
                <a:solidFill>
                  <a:srgbClr val="0000FF"/>
                </a:solidFill>
              </a:rPr>
              <a:t>a</a:t>
            </a:r>
            <a:r>
              <a:rPr lang="en-US" baseline="-25000" err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C bits/s</a:t>
              </a:r>
              <a:endParaRPr lang="en-US" b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 = 10; r</a:t>
            </a:r>
            <a:r>
              <a:rPr lang="en-US" baseline="-25000"/>
              <a:t>1</a:t>
            </a:r>
            <a:r>
              <a:rPr lang="en-US"/>
              <a:t> = 8, r</a:t>
            </a:r>
            <a:r>
              <a:rPr lang="en-US" baseline="-25000"/>
              <a:t>2</a:t>
            </a:r>
            <a:r>
              <a:rPr lang="en-US"/>
              <a:t> = 6, r</a:t>
            </a:r>
            <a:r>
              <a:rPr lang="en-US" baseline="-25000"/>
              <a:t>3</a:t>
            </a:r>
            <a:r>
              <a:rPr lang="en-US"/>
              <a:t> = 2; N = 3</a:t>
            </a:r>
          </a:p>
          <a:p>
            <a:r>
              <a:rPr lang="en-US"/>
              <a:t>C/3 = 3.33 </a:t>
            </a:r>
            <a:r>
              <a:rPr lang="en-US">
                <a:sym typeface="Symbol" charset="0"/>
              </a:rPr>
              <a:t></a:t>
            </a:r>
            <a:endParaRPr lang="en-US">
              <a:sym typeface="Wingdings" charset="0"/>
            </a:endParaRPr>
          </a:p>
          <a:p>
            <a:pPr lvl="1"/>
            <a:r>
              <a:rPr lang="en-US">
                <a:sym typeface="Wingdings" charset="0"/>
              </a:rPr>
              <a:t>r</a:t>
            </a:r>
            <a:r>
              <a:rPr lang="en-US" baseline="-25000">
                <a:sym typeface="Wingdings" charset="0"/>
              </a:rPr>
              <a:t>3</a:t>
            </a:r>
            <a:r>
              <a:rPr lang="en-US">
                <a:sym typeface="Wingdings" charset="0"/>
              </a:rPr>
              <a:t> needs only 2</a:t>
            </a:r>
          </a:p>
          <a:p>
            <a:pPr lvl="2"/>
            <a:r>
              <a:rPr lang="en-US">
                <a:sym typeface="Wingdings" charset="0"/>
              </a:rPr>
              <a:t>Can service all of r</a:t>
            </a:r>
            <a:r>
              <a:rPr lang="en-US" baseline="-25000">
                <a:sym typeface="Wingdings" charset="0"/>
              </a:rPr>
              <a:t>3</a:t>
            </a:r>
          </a:p>
          <a:p>
            <a:pPr lvl="1"/>
            <a:r>
              <a:rPr lang="en-US">
                <a:sym typeface="Wingdings" charset="0"/>
              </a:rPr>
              <a:t>Remove r</a:t>
            </a:r>
            <a:r>
              <a:rPr lang="en-US" baseline="-25000">
                <a:sym typeface="Wingdings" charset="0"/>
              </a:rPr>
              <a:t>3</a:t>
            </a:r>
            <a:r>
              <a:rPr lang="en-US">
                <a:sym typeface="Wingdings" charset="0"/>
              </a:rPr>
              <a:t> from the accounting: C = C – r</a:t>
            </a:r>
            <a:r>
              <a:rPr lang="en-US" baseline="-25000">
                <a:sym typeface="Wingdings" charset="0"/>
              </a:rPr>
              <a:t>3</a:t>
            </a:r>
            <a:r>
              <a:rPr lang="en-US">
                <a:sym typeface="Wingdings" charset="0"/>
              </a:rPr>
              <a:t> = 8; N = 2</a:t>
            </a:r>
          </a:p>
          <a:p>
            <a:r>
              <a:rPr lang="en-US">
                <a:sym typeface="Wingdings" charset="0"/>
              </a:rPr>
              <a:t>C/2 = 4 </a:t>
            </a:r>
            <a:r>
              <a:rPr lang="en-US">
                <a:sym typeface="Symbol" charset="0"/>
              </a:rPr>
              <a:t></a:t>
            </a:r>
            <a:endParaRPr lang="en-US">
              <a:sym typeface="Wingdings" charset="0"/>
            </a:endParaRPr>
          </a:p>
          <a:p>
            <a:pPr lvl="1"/>
            <a:r>
              <a:rPr lang="en-US">
                <a:sym typeface="Wingdings" charset="0"/>
              </a:rPr>
              <a:t>Can’t service all of r</a:t>
            </a:r>
            <a:r>
              <a:rPr lang="en-US" baseline="-25000">
                <a:sym typeface="Wingdings" charset="0"/>
              </a:rPr>
              <a:t>1</a:t>
            </a:r>
            <a:r>
              <a:rPr lang="en-US">
                <a:sym typeface="Wingdings" charset="0"/>
              </a:rPr>
              <a:t> or r</a:t>
            </a:r>
            <a:r>
              <a:rPr lang="en-US" baseline="-25000">
                <a:sym typeface="Wingdings" charset="0"/>
              </a:rPr>
              <a:t>2</a:t>
            </a:r>
          </a:p>
          <a:p>
            <a:pPr lvl="1"/>
            <a:r>
              <a:rPr lang="en-US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40C0C-A943-AFF5-93DD-C12DE121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set of bandwidth demands </a:t>
            </a:r>
            <a:r>
              <a:rPr lang="en-US" err="1">
                <a:solidFill>
                  <a:srgbClr val="0000FF"/>
                </a:solidFill>
              </a:rPr>
              <a:t>r</a:t>
            </a:r>
            <a:r>
              <a:rPr lang="en-US" baseline="-25000" err="1">
                <a:solidFill>
                  <a:srgbClr val="0000FF"/>
                </a:solidFill>
              </a:rPr>
              <a:t>i</a:t>
            </a:r>
            <a:r>
              <a:rPr lang="en-US"/>
              <a:t> and total bandwidth </a:t>
            </a:r>
            <a:r>
              <a:rPr lang="en-US">
                <a:solidFill>
                  <a:srgbClr val="0000FF"/>
                </a:solidFill>
              </a:rPr>
              <a:t>C</a:t>
            </a:r>
            <a:r>
              <a:rPr lang="en-US"/>
              <a:t>, max-min bandwidth allocations are:</a:t>
            </a:r>
          </a:p>
          <a:p>
            <a:pPr lvl="1"/>
            <a:r>
              <a:rPr lang="en-US" err="1">
                <a:solidFill>
                  <a:srgbClr val="0000FF"/>
                </a:solidFill>
              </a:rPr>
              <a:t>a</a:t>
            </a:r>
            <a:r>
              <a:rPr lang="en-US" baseline="-25000" err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 = min(f, </a:t>
            </a:r>
            <a:r>
              <a:rPr lang="en-US" err="1">
                <a:solidFill>
                  <a:srgbClr val="0000FF"/>
                </a:solidFill>
              </a:rPr>
              <a:t>r</a:t>
            </a:r>
            <a:r>
              <a:rPr lang="en-US" baseline="-25000" err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/>
              <a:t>where </a:t>
            </a:r>
            <a:r>
              <a:rPr lang="en-US">
                <a:solidFill>
                  <a:srgbClr val="0000FF"/>
                </a:solidFill>
              </a:rPr>
              <a:t>f</a:t>
            </a:r>
            <a:r>
              <a:rPr lang="en-US"/>
              <a:t> is the unique value such that </a:t>
            </a:r>
            <a:r>
              <a:rPr lang="en-US">
                <a:solidFill>
                  <a:srgbClr val="0000FF"/>
                </a:solidFill>
              </a:rPr>
              <a:t>Sum(</a:t>
            </a:r>
            <a:r>
              <a:rPr lang="en-US" err="1">
                <a:solidFill>
                  <a:srgbClr val="0000FF"/>
                </a:solidFill>
              </a:rPr>
              <a:t>a</a:t>
            </a:r>
            <a:r>
              <a:rPr lang="en-US" baseline="-25000" err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) = C</a:t>
            </a:r>
            <a:endParaRPr lang="en-US"/>
          </a:p>
          <a:p>
            <a:r>
              <a:rPr lang="en-US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/>
              <a:t>This is what round-robin service gives if all packets are the same size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Demo Exam on Canvas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End-systems and networks connected by switches instead of directly connecting them</a:t>
            </a:r>
          </a:p>
          <a:p>
            <a:r>
              <a:rPr lang="en-US"/>
              <a:t>Allows us to </a:t>
            </a:r>
            <a:r>
              <a:rPr lang="en-US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/>
              <a:t>For example, directly connecting N nodes to each other would require N</a:t>
            </a:r>
            <a:r>
              <a:rPr lang="en-US" baseline="30000"/>
              <a:t>2 </a:t>
            </a:r>
            <a:r>
              <a:rPr lang="en-US"/>
              <a:t>links!</a:t>
            </a:r>
            <a:endParaRPr lang="en-US" baseline="30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15,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0</TotalTime>
  <Words>4511</Words>
  <Application>Microsoft Office PowerPoint</Application>
  <PresentationFormat>On-screen Show (4:3)</PresentationFormat>
  <Paragraphs>1091</Paragraphs>
  <Slides>85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Gill Sans</vt:lpstr>
      <vt:lpstr>Monaco</vt:lpstr>
      <vt:lpstr>Monotype Sorts</vt:lpstr>
      <vt:lpstr>Arial</vt:lpstr>
      <vt:lpstr>Arial Black</vt:lpstr>
      <vt:lpstr>Calibri</vt:lpstr>
      <vt:lpstr>Courier New</vt:lpstr>
      <vt:lpstr>Helvetica</vt:lpstr>
      <vt:lpstr>Palatino Linotype</vt:lpstr>
      <vt:lpstr>Times New Roman</vt:lpstr>
      <vt:lpstr>Wingdings</vt:lpstr>
      <vt:lpstr>dbllineb</vt:lpstr>
      <vt:lpstr>EECS 489 Computer Networks  Winter 2023</vt:lpstr>
      <vt:lpstr>Logistics</vt:lpstr>
      <vt:lpstr>General guidelines (1)</vt:lpstr>
      <vt:lpstr>General guidelines (2)</vt:lpstr>
      <vt:lpstr>General guidelines (3)</vt:lpstr>
      <vt:lpstr>This review</vt:lpstr>
      <vt:lpstr>Topics</vt:lpstr>
      <vt:lpstr>Basic concepts</vt:lpstr>
      <vt:lpstr>Switched networks</vt:lpstr>
      <vt:lpstr>Two approaches to sharing</vt:lpstr>
      <vt:lpstr>Statistical multiplexing</vt:lpstr>
      <vt:lpstr>Delay</vt:lpstr>
      <vt:lpstr>End-to-end delay</vt:lpstr>
      <vt:lpstr>What we want</vt:lpstr>
      <vt:lpstr>(Some of) What happens…</vt:lpstr>
      <vt:lpstr>(More of) What happens</vt:lpstr>
      <vt:lpstr>What we get</vt:lpstr>
      <vt:lpstr>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5-minute break!</vt:lpstr>
      <vt:lpstr>Announcements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What’s inside a router?</vt:lpstr>
      <vt:lpstr>Input linecards</vt:lpstr>
      <vt:lpstr>Looking up the output port</vt:lpstr>
      <vt:lpstr>Longest prefix matching</vt:lpstr>
      <vt:lpstr>Tree structure</vt:lpstr>
      <vt:lpstr>Output linecards</vt:lpstr>
      <vt:lpstr>Crossbar interconnect</vt:lpstr>
      <vt:lpstr>Max-Min fairness</vt:lpstr>
      <vt:lpstr>Example</vt:lpstr>
      <vt:lpstr>Max-Min fairness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Hongxiao Zheng</cp:lastModifiedBy>
  <cp:revision>1</cp:revision>
  <cp:lastPrinted>1999-09-08T17:25:07Z</cp:lastPrinted>
  <dcterms:created xsi:type="dcterms:W3CDTF">2014-01-14T18:15:50Z</dcterms:created>
  <dcterms:modified xsi:type="dcterms:W3CDTF">2023-02-22T15:42:00Z</dcterms:modified>
  <cp:category/>
</cp:coreProperties>
</file>