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01" r:id="rId3"/>
    <p:sldId id="258" r:id="rId4"/>
    <p:sldId id="260" r:id="rId5"/>
    <p:sldId id="259" r:id="rId6"/>
    <p:sldId id="261" r:id="rId7"/>
    <p:sldId id="295" r:id="rId8"/>
    <p:sldId id="264" r:id="rId9"/>
    <p:sldId id="299" r:id="rId10"/>
    <p:sldId id="268" r:id="rId11"/>
    <p:sldId id="296" r:id="rId12"/>
    <p:sldId id="293" r:id="rId13"/>
    <p:sldId id="297" r:id="rId14"/>
    <p:sldId id="298" r:id="rId15"/>
    <p:sldId id="269" r:id="rId16"/>
    <p:sldId id="271" r:id="rId17"/>
    <p:sldId id="272" r:id="rId18"/>
    <p:sldId id="273" r:id="rId19"/>
    <p:sldId id="320" r:id="rId20"/>
    <p:sldId id="275" r:id="rId21"/>
    <p:sldId id="279" r:id="rId22"/>
    <p:sldId id="280" r:id="rId23"/>
    <p:sldId id="300" r:id="rId24"/>
    <p:sldId id="281" r:id="rId25"/>
    <p:sldId id="282" r:id="rId26"/>
    <p:sldId id="303" r:id="rId27"/>
    <p:sldId id="304" r:id="rId28"/>
    <p:sldId id="305" r:id="rId29"/>
    <p:sldId id="306" r:id="rId30"/>
    <p:sldId id="307" r:id="rId31"/>
    <p:sldId id="283" r:id="rId32"/>
    <p:sldId id="289" r:id="rId33"/>
    <p:sldId id="311" r:id="rId34"/>
    <p:sldId id="312" r:id="rId35"/>
    <p:sldId id="313" r:id="rId36"/>
    <p:sldId id="314" r:id="rId37"/>
    <p:sldId id="315" r:id="rId38"/>
    <p:sldId id="316" r:id="rId39"/>
    <p:sldId id="317" r:id="rId40"/>
    <p:sldId id="318" r:id="rId41"/>
    <p:sldId id="285" r:id="rId42"/>
    <p:sldId id="292" r:id="rId43"/>
    <p:sldId id="290" r:id="rId44"/>
    <p:sldId id="308" r:id="rId45"/>
    <p:sldId id="309" r:id="rId46"/>
    <p:sldId id="310" r:id="rId47"/>
    <p:sldId id="286" r:id="rId48"/>
    <p:sldId id="291" r:id="rId49"/>
    <p:sldId id="319" r:id="rId50"/>
    <p:sldId id="28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76968" autoAdjust="0"/>
  </p:normalViewPr>
  <p:slideViewPr>
    <p:cSldViewPr snapToGrid="0">
      <p:cViewPr varScale="1">
        <p:scale>
          <a:sx n="88" d="100"/>
          <a:sy n="8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37477-D453-41A7-B038-AF1F6C7EED11}" type="datetimeFigureOut">
              <a:rPr lang="en-US" smtClean="0"/>
              <a:t>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560F4-8102-4EC4-BB24-179BCBD2EB8E}" type="slidenum">
              <a:rPr lang="en-US" smtClean="0"/>
              <a:t>‹#›</a:t>
            </a:fld>
            <a:endParaRPr lang="en-US"/>
          </a:p>
        </p:txBody>
      </p:sp>
    </p:spTree>
    <p:extLst>
      <p:ext uri="{BB962C8B-B14F-4D97-AF65-F5344CB8AC3E}">
        <p14:creationId xmlns:p14="http://schemas.microsoft.com/office/powerpoint/2010/main" val="300103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Azure/aks-engin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a:t>
            </a:fld>
            <a:endParaRPr lang="en-US"/>
          </a:p>
        </p:txBody>
      </p:sp>
    </p:spTree>
    <p:extLst>
      <p:ext uri="{BB962C8B-B14F-4D97-AF65-F5344CB8AC3E}">
        <p14:creationId xmlns:p14="http://schemas.microsoft.com/office/powerpoint/2010/main" val="305333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Pods are the smallest unit you will eventually deploy to the cluster. </a:t>
            </a:r>
          </a:p>
          <a:p>
            <a:endParaRPr lang="en-US" dirty="0"/>
          </a:p>
          <a:p>
            <a:r>
              <a:rPr lang="en-US" dirty="0"/>
              <a:t>A single Pod can hold multiple containers.</a:t>
            </a:r>
          </a:p>
        </p:txBody>
      </p:sp>
      <p:sp>
        <p:nvSpPr>
          <p:cNvPr id="4" name="Slide Number Placeholder 3"/>
          <p:cNvSpPr>
            <a:spLocks noGrp="1"/>
          </p:cNvSpPr>
          <p:nvPr>
            <p:ph type="sldNum" sz="quarter" idx="5"/>
          </p:nvPr>
        </p:nvSpPr>
        <p:spPr/>
        <p:txBody>
          <a:bodyPr/>
          <a:lstStyle/>
          <a:p>
            <a:fld id="{00A560F4-8102-4EC4-BB24-179BCBD2EB8E}" type="slidenum">
              <a:rPr lang="en-US" smtClean="0"/>
              <a:t>11</a:t>
            </a:fld>
            <a:endParaRPr lang="en-US"/>
          </a:p>
        </p:txBody>
      </p:sp>
    </p:spTree>
    <p:extLst>
      <p:ext uri="{BB962C8B-B14F-4D97-AF65-F5344CB8AC3E}">
        <p14:creationId xmlns:p14="http://schemas.microsoft.com/office/powerpoint/2010/main" val="2581181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12</a:t>
            </a:fld>
            <a:endParaRPr lang="en-US"/>
          </a:p>
        </p:txBody>
      </p:sp>
    </p:spTree>
    <p:extLst>
      <p:ext uri="{BB962C8B-B14F-4D97-AF65-F5344CB8AC3E}">
        <p14:creationId xmlns:p14="http://schemas.microsoft.com/office/powerpoint/2010/main" val="1732773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Deployments are requirements you give to Kubernetes regarding your applications (Pods)</a:t>
            </a:r>
          </a:p>
        </p:txBody>
      </p:sp>
      <p:sp>
        <p:nvSpPr>
          <p:cNvPr id="4" name="Slide Number Placeholder 3"/>
          <p:cNvSpPr>
            <a:spLocks noGrp="1"/>
          </p:cNvSpPr>
          <p:nvPr>
            <p:ph type="sldNum" sz="quarter" idx="5"/>
          </p:nvPr>
        </p:nvSpPr>
        <p:spPr/>
        <p:txBody>
          <a:bodyPr/>
          <a:lstStyle/>
          <a:p>
            <a:fld id="{00A560F4-8102-4EC4-BB24-179BCBD2EB8E}" type="slidenum">
              <a:rPr lang="en-US" smtClean="0"/>
              <a:t>13</a:t>
            </a:fld>
            <a:endParaRPr lang="en-US"/>
          </a:p>
        </p:txBody>
      </p:sp>
    </p:spTree>
    <p:extLst>
      <p:ext uri="{BB962C8B-B14F-4D97-AF65-F5344CB8AC3E}">
        <p14:creationId xmlns:p14="http://schemas.microsoft.com/office/powerpoint/2010/main" val="3512937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are an abstract way to expose an application running on a set of Pods as a network service.</a:t>
            </a:r>
          </a:p>
        </p:txBody>
      </p:sp>
      <p:sp>
        <p:nvSpPr>
          <p:cNvPr id="4" name="Slide Number Placeholder 3"/>
          <p:cNvSpPr>
            <a:spLocks noGrp="1"/>
          </p:cNvSpPr>
          <p:nvPr>
            <p:ph type="sldNum" sz="quarter" idx="5"/>
          </p:nvPr>
        </p:nvSpPr>
        <p:spPr/>
        <p:txBody>
          <a:bodyPr/>
          <a:lstStyle/>
          <a:p>
            <a:fld id="{00A560F4-8102-4EC4-BB24-179BCBD2EB8E}" type="slidenum">
              <a:rPr lang="en-US" smtClean="0"/>
              <a:t>14</a:t>
            </a:fld>
            <a:endParaRPr lang="en-US"/>
          </a:p>
        </p:txBody>
      </p:sp>
    </p:spTree>
    <p:extLst>
      <p:ext uri="{BB962C8B-B14F-4D97-AF65-F5344CB8AC3E}">
        <p14:creationId xmlns:p14="http://schemas.microsoft.com/office/powerpoint/2010/main" val="2296414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Azure Kubernetes Service (AKS) is a managed Kubernetes offering that simplifies container-based application deployment and management.</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Azure Kubernetes Service (AKS) provides a managed Kubernetes service that reduces the complexity for deployment and core management tasks, including coordinating upgrades. </a:t>
            </a:r>
          </a:p>
        </p:txBody>
      </p:sp>
      <p:sp>
        <p:nvSpPr>
          <p:cNvPr id="4" name="Slide Number Placeholder 3"/>
          <p:cNvSpPr>
            <a:spLocks noGrp="1"/>
          </p:cNvSpPr>
          <p:nvPr>
            <p:ph type="sldNum" sz="quarter" idx="5"/>
          </p:nvPr>
        </p:nvSpPr>
        <p:spPr/>
        <p:txBody>
          <a:bodyPr/>
          <a:lstStyle/>
          <a:p>
            <a:fld id="{00A560F4-8102-4EC4-BB24-179BCBD2EB8E}" type="slidenum">
              <a:rPr lang="en-US" smtClean="0"/>
              <a:t>15</a:t>
            </a:fld>
            <a:endParaRPr lang="en-US"/>
          </a:p>
        </p:txBody>
      </p:sp>
    </p:spTree>
    <p:extLst>
      <p:ext uri="{BB962C8B-B14F-4D97-AF65-F5344CB8AC3E}">
        <p14:creationId xmlns:p14="http://schemas.microsoft.com/office/powerpoint/2010/main" val="4292304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The AKS control plane is managed by the Azure platform, and you only pay for the AKS nodes that run your applications. AKS is built on top of the open-source Azure Kubernetes Service Engine (</a:t>
            </a:r>
            <a:r>
              <a:rPr lang="en-US" b="0" i="0" u="none" strike="noStrike" dirty="0" err="1">
                <a:effectLst/>
                <a:latin typeface="Segoe UI" panose="020B0502040204020203" pitchFamily="34" charset="0"/>
                <a:hlinkClick r:id="rId3"/>
              </a:rPr>
              <a:t>aks</a:t>
            </a:r>
            <a:r>
              <a:rPr lang="en-US" b="0" i="0" u="none" strike="noStrike" dirty="0">
                <a:effectLst/>
                <a:latin typeface="Segoe UI" panose="020B0502040204020203" pitchFamily="34" charset="0"/>
                <a:hlinkClick r:id="rId3"/>
              </a:rPr>
              <a:t>-engine</a:t>
            </a:r>
            <a:r>
              <a:rPr lang="en-US" b="0" i="0" dirty="0">
                <a:solidFill>
                  <a:srgbClr val="171717"/>
                </a:solidFill>
                <a:effectLst/>
                <a:latin typeface="Segoe UI" panose="020B0502040204020203" pitchFamily="34" charset="0"/>
              </a:rPr>
              <a:t>).</a:t>
            </a:r>
            <a:endParaRPr lang="en-US" dirty="0"/>
          </a:p>
          <a:p>
            <a:endParaRPr lang="en-US" dirty="0"/>
          </a:p>
          <a:p>
            <a:r>
              <a:rPr lang="en-US" dirty="0"/>
              <a:t>When you create an AKS cluster, a control plane is automatically created and configured. This control plane is provided as a managed Azure resource abstracted from the user. There's no cost for the control plane, only the nodes that are part of the AKS cluster.</a:t>
            </a:r>
          </a:p>
          <a:p>
            <a:endParaRPr lang="en-US" dirty="0"/>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kube-apiserver</a:t>
            </a:r>
            <a:r>
              <a:rPr lang="en-US" b="0" i="0" dirty="0">
                <a:solidFill>
                  <a:srgbClr val="171717"/>
                </a:solidFill>
                <a:effectLst/>
                <a:latin typeface="Segoe UI" panose="020B0502040204020203" pitchFamily="34" charset="0"/>
              </a:rPr>
              <a:t> - The API server is how the underlying Kubernetes APIs are exposed. This component provides the interaction for management tools, such as </a:t>
            </a:r>
            <a:r>
              <a:rPr lang="en-US" b="0" i="0" dirty="0" err="1">
                <a:solidFill>
                  <a:srgbClr val="171717"/>
                </a:solidFill>
                <a:effectLst/>
                <a:latin typeface="Segoe UI" panose="020B0502040204020203" pitchFamily="34" charset="0"/>
              </a:rPr>
              <a:t>kubectl</a:t>
            </a:r>
            <a:r>
              <a:rPr lang="en-US" b="0" i="0" dirty="0">
                <a:solidFill>
                  <a:srgbClr val="171717"/>
                </a:solidFill>
                <a:effectLst/>
                <a:latin typeface="Segoe UI" panose="020B0502040204020203" pitchFamily="34" charset="0"/>
              </a:rPr>
              <a:t> or the Kubernetes dashboard.</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 To maintain the state of your Kubernetes cluster and configuration, the highly available </a:t>
            </a: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is a key value store within Kubernetes.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-scheduler</a:t>
            </a:r>
            <a:r>
              <a:rPr lang="en-US" b="0" i="0" dirty="0">
                <a:solidFill>
                  <a:srgbClr val="171717"/>
                </a:solidFill>
                <a:effectLst/>
                <a:latin typeface="Segoe UI" panose="020B0502040204020203" pitchFamily="34" charset="0"/>
              </a:rPr>
              <a:t> - When you create or scale applications, the Scheduler determines what nodes can run the workload and starts them.</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-controller-manager</a:t>
            </a:r>
            <a:r>
              <a:rPr lang="en-US" b="0" i="0" dirty="0">
                <a:solidFill>
                  <a:srgbClr val="171717"/>
                </a:solidFill>
                <a:effectLst/>
                <a:latin typeface="Segoe UI" panose="020B0502040204020203" pitchFamily="34" charset="0"/>
              </a:rPr>
              <a:t> - The Controller Manager oversees a number of smaller Controllers that perform actions such as replicating pods and handling node operations.</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16</a:t>
            </a:fld>
            <a:endParaRPr lang="en-US"/>
          </a:p>
        </p:txBody>
      </p:sp>
    </p:spTree>
    <p:extLst>
      <p:ext uri="{BB962C8B-B14F-4D97-AF65-F5344CB8AC3E}">
        <p14:creationId xmlns:p14="http://schemas.microsoft.com/office/powerpoint/2010/main" val="1062744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run your applications and supporting services, you need a Kubernetes node. An AKS cluster has one or more nodes, which is an Azure virtual machine (VM) that runs the Kubernetes node components and container runtime.</a:t>
            </a:r>
          </a:p>
          <a:p>
            <a:endParaRPr lang="en-US" dirty="0"/>
          </a:p>
          <a:p>
            <a:pPr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0" i="0" dirty="0" err="1">
                <a:solidFill>
                  <a:srgbClr val="171717"/>
                </a:solidFill>
                <a:effectLst/>
                <a:latin typeface="Segoe UI" panose="020B0502040204020203" pitchFamily="34" charset="0"/>
              </a:rPr>
              <a:t>kubelet</a:t>
            </a:r>
            <a:r>
              <a:rPr lang="en-US" b="0" i="0" dirty="0">
                <a:solidFill>
                  <a:srgbClr val="171717"/>
                </a:solidFill>
                <a:effectLst/>
                <a:latin typeface="Segoe UI" panose="020B0502040204020203" pitchFamily="34" charset="0"/>
              </a:rPr>
              <a:t> is the Kubernetes agent that processes the orchestration requests from the control plane and scheduling of running the requested containers.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Virtual networking is handled by the </a:t>
            </a: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-proxy</a:t>
            </a:r>
            <a:r>
              <a:rPr lang="en-US" b="0" i="0" dirty="0">
                <a:solidFill>
                  <a:srgbClr val="171717"/>
                </a:solidFill>
                <a:effectLst/>
                <a:latin typeface="Segoe UI" panose="020B0502040204020203" pitchFamily="34" charset="0"/>
              </a:rPr>
              <a:t> on each node. The proxy routes network traffic and manages IP addressing for services and pods.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0" i="1" dirty="0">
                <a:solidFill>
                  <a:srgbClr val="171717"/>
                </a:solidFill>
                <a:effectLst/>
                <a:latin typeface="Segoe UI" panose="020B0502040204020203" pitchFamily="34" charset="0"/>
              </a:rPr>
              <a:t>container runtime</a:t>
            </a:r>
            <a:r>
              <a:rPr lang="en-US" b="0" i="0" dirty="0">
                <a:solidFill>
                  <a:srgbClr val="171717"/>
                </a:solidFill>
                <a:effectLst/>
                <a:latin typeface="Segoe UI" panose="020B0502040204020203" pitchFamily="34" charset="0"/>
              </a:rPr>
              <a:t> is the component that allows containerized applications to run and interact with additional resources such as the virtual network and storage. </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17</a:t>
            </a:fld>
            <a:endParaRPr lang="en-US"/>
          </a:p>
        </p:txBody>
      </p:sp>
    </p:spTree>
    <p:extLst>
      <p:ext uri="{BB962C8B-B14F-4D97-AF65-F5344CB8AC3E}">
        <p14:creationId xmlns:p14="http://schemas.microsoft.com/office/powerpoint/2010/main" val="468916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You can manually scale replicas (pods) and nodes to test how your application responds to a change in available resources and state. Manually scaling resources also lets you define a set amount of resources to use to maintain a fixed cost, such as the number of nodes. To manually scale, you define the replica or node count. </a:t>
            </a:r>
          </a:p>
          <a:p>
            <a:r>
              <a:rPr lang="en-US" dirty="0"/>
              <a:t>	</a:t>
            </a:r>
          </a:p>
          <a:p>
            <a:r>
              <a:rPr lang="en-US" dirty="0"/>
              <a:t>Kubernetes uses the horizontal pod </a:t>
            </a:r>
            <a:r>
              <a:rPr lang="en-US" dirty="0" err="1"/>
              <a:t>autoscaler</a:t>
            </a:r>
            <a:r>
              <a:rPr lang="en-US" dirty="0"/>
              <a:t> (HPA) to monitor the resource demand and automatically scale the number of replicas. When you configure the horizontal pod </a:t>
            </a:r>
            <a:r>
              <a:rPr lang="en-US" dirty="0" err="1"/>
              <a:t>autoscaler</a:t>
            </a:r>
            <a:r>
              <a:rPr lang="en-US" dirty="0"/>
              <a:t>, you define the minimum and maximum number of replicas that can run. You also define the metric to monitor and base any scaling decisions on.</a:t>
            </a:r>
            <a:endParaRPr lang="en-US" b="0" i="0" dirty="0">
              <a:solidFill>
                <a:srgbClr val="171717"/>
              </a:solidFill>
              <a:effectLst/>
              <a:latin typeface="Segoe UI" panose="020B0502040204020203" pitchFamily="34" charset="0"/>
            </a:endParaRPr>
          </a:p>
          <a:p>
            <a:endParaRPr lang="en-US" b="0" i="0" dirty="0">
              <a:solidFill>
                <a:srgbClr val="171717"/>
              </a:solidFill>
              <a:effectLst/>
              <a:latin typeface="Segoe UI" panose="020B0502040204020203" pitchFamily="34" charset="0"/>
            </a:endParaRPr>
          </a:p>
          <a:p>
            <a:r>
              <a:rPr lang="en-US" dirty="0"/>
              <a:t>To respond to changing pod demands, Kubernetes has a cluster </a:t>
            </a:r>
            <a:r>
              <a:rPr lang="en-US" dirty="0" err="1"/>
              <a:t>autoscaler</a:t>
            </a:r>
            <a:r>
              <a:rPr lang="en-US" dirty="0"/>
              <a:t>, that adjusts the number of nodes based on the requested compute resources in the node pool. Cluster </a:t>
            </a:r>
            <a:r>
              <a:rPr lang="en-US" dirty="0" err="1"/>
              <a:t>autoscaler</a:t>
            </a:r>
            <a:r>
              <a:rPr lang="en-US" dirty="0"/>
              <a:t> is typically used alongside the horizontal pod </a:t>
            </a:r>
            <a:r>
              <a:rPr lang="en-US" dirty="0" err="1"/>
              <a:t>autoscaler</a:t>
            </a:r>
            <a:r>
              <a:rPr lang="en-US" dirty="0"/>
              <a:t>.</a:t>
            </a:r>
          </a:p>
        </p:txBody>
      </p:sp>
      <p:sp>
        <p:nvSpPr>
          <p:cNvPr id="4" name="Slide Number Placeholder 3"/>
          <p:cNvSpPr>
            <a:spLocks noGrp="1"/>
          </p:cNvSpPr>
          <p:nvPr>
            <p:ph type="sldNum" sz="quarter" idx="5"/>
          </p:nvPr>
        </p:nvSpPr>
        <p:spPr/>
        <p:txBody>
          <a:bodyPr/>
          <a:lstStyle/>
          <a:p>
            <a:fld id="{00A560F4-8102-4EC4-BB24-179BCBD2EB8E}" type="slidenum">
              <a:rPr lang="en-US" smtClean="0"/>
              <a:t>18</a:t>
            </a:fld>
            <a:endParaRPr lang="en-US"/>
          </a:p>
        </p:txBody>
      </p:sp>
    </p:spTree>
    <p:extLst>
      <p:ext uri="{BB962C8B-B14F-4D97-AF65-F5344CB8AC3E}">
        <p14:creationId xmlns:p14="http://schemas.microsoft.com/office/powerpoint/2010/main" val="3018763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19</a:t>
            </a:fld>
            <a:endParaRPr lang="en-US"/>
          </a:p>
        </p:txBody>
      </p:sp>
    </p:spTree>
    <p:extLst>
      <p:ext uri="{BB962C8B-B14F-4D97-AF65-F5344CB8AC3E}">
        <p14:creationId xmlns:p14="http://schemas.microsoft.com/office/powerpoint/2010/main" val="2669103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20</a:t>
            </a:fld>
            <a:endParaRPr lang="en-US"/>
          </a:p>
        </p:txBody>
      </p:sp>
    </p:spTree>
    <p:extLst>
      <p:ext uri="{BB962C8B-B14F-4D97-AF65-F5344CB8AC3E}">
        <p14:creationId xmlns:p14="http://schemas.microsoft.com/office/powerpoint/2010/main" val="479999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21</a:t>
            </a:fld>
            <a:endParaRPr lang="en-US"/>
          </a:p>
        </p:txBody>
      </p:sp>
    </p:spTree>
    <p:extLst>
      <p:ext uri="{BB962C8B-B14F-4D97-AF65-F5344CB8AC3E}">
        <p14:creationId xmlns:p14="http://schemas.microsoft.com/office/powerpoint/2010/main" val="596357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22</a:t>
            </a:fld>
            <a:endParaRPr lang="en-US"/>
          </a:p>
        </p:txBody>
      </p:sp>
    </p:spTree>
    <p:extLst>
      <p:ext uri="{BB962C8B-B14F-4D97-AF65-F5344CB8AC3E}">
        <p14:creationId xmlns:p14="http://schemas.microsoft.com/office/powerpoint/2010/main" val="545433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23</a:t>
            </a:fld>
            <a:endParaRPr lang="en-US"/>
          </a:p>
        </p:txBody>
      </p:sp>
    </p:spTree>
    <p:extLst>
      <p:ext uri="{BB962C8B-B14F-4D97-AF65-F5344CB8AC3E}">
        <p14:creationId xmlns:p14="http://schemas.microsoft.com/office/powerpoint/2010/main" val="459844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24</a:t>
            </a:fld>
            <a:endParaRPr lang="en-US"/>
          </a:p>
        </p:txBody>
      </p:sp>
    </p:spTree>
    <p:extLst>
      <p:ext uri="{BB962C8B-B14F-4D97-AF65-F5344CB8AC3E}">
        <p14:creationId xmlns:p14="http://schemas.microsoft.com/office/powerpoint/2010/main" val="1122396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0" i="0" u="none" strike="noStrike" dirty="0">
                <a:solidFill>
                  <a:srgbClr val="000000"/>
                </a:solidFill>
                <a:effectLst/>
                <a:latin typeface="Arial" panose="020B0604020202020204" pitchFamily="34" charset="0"/>
              </a:rPr>
              <a:t>With containers in production, it’s not enough to know that a container is running.  We need to know that the application inside of the container is functioning.  To that end, Kubernetes allows for user defined health and readiness checks.</a:t>
            </a:r>
            <a:br>
              <a:rPr lang="en-US" sz="1200" b="0" i="0" u="none" strike="noStrike" dirty="0">
                <a:solidFill>
                  <a:srgbClr val="000000"/>
                </a:solidFill>
                <a:effectLst/>
                <a:latin typeface="Arial" panose="020B0604020202020204" pitchFamily="34" charset="0"/>
              </a:rPr>
            </a:b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Passing a readiness check tells Kubernetes that a pod is available to receive traffic.  If it fails the readiness probes, Kubernetes will stop sending it traffic. </a:t>
            </a:r>
            <a:br>
              <a:rPr lang="en-US" sz="1200" b="0" i="0" u="none" strike="noStrike" dirty="0">
                <a:solidFill>
                  <a:srgbClr val="000000"/>
                </a:solidFill>
                <a:effectLst/>
                <a:latin typeface="Arial" panose="020B0604020202020204" pitchFamily="34" charset="0"/>
              </a:rPr>
            </a:b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Liveness checks on the other hand are used to tell Kubernetes when to restart a pod.   If a pod fails three liveness checks that signifies that the app is malfunctioning and </a:t>
            </a:r>
            <a:r>
              <a:rPr lang="en-US" sz="1200" b="0" i="0" u="none" strike="noStrike" dirty="0" err="1">
                <a:solidFill>
                  <a:srgbClr val="000000"/>
                </a:solidFill>
                <a:effectLst/>
                <a:latin typeface="Arial" panose="020B0604020202020204" pitchFamily="34" charset="0"/>
              </a:rPr>
              <a:t>kubernetes</a:t>
            </a:r>
            <a:r>
              <a:rPr lang="en-US" sz="1200" b="0" i="0" u="none" strike="noStrike" dirty="0">
                <a:solidFill>
                  <a:srgbClr val="000000"/>
                </a:solidFill>
                <a:effectLst/>
                <a:latin typeface="Arial" panose="020B0604020202020204" pitchFamily="34" charset="0"/>
              </a:rPr>
              <a:t> will restart it.  Let’s see a liveness check in action.</a:t>
            </a:r>
            <a:endParaRPr lang="en-US" b="0" dirty="0">
              <a:effectLst/>
            </a:endParaRPr>
          </a:p>
          <a:p>
            <a:br>
              <a:rPr lang="en-US" dirty="0"/>
            </a:br>
            <a:endParaRPr lang="en-US" dirty="0"/>
          </a:p>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25</a:t>
            </a:fld>
            <a:endParaRPr lang="en-US"/>
          </a:p>
        </p:txBody>
      </p:sp>
    </p:spTree>
    <p:extLst>
      <p:ext uri="{BB962C8B-B14F-4D97-AF65-F5344CB8AC3E}">
        <p14:creationId xmlns:p14="http://schemas.microsoft.com/office/powerpoint/2010/main" val="2371636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26</a:t>
            </a:fld>
            <a:endParaRPr lang="en-US"/>
          </a:p>
        </p:txBody>
      </p:sp>
    </p:spTree>
    <p:extLst>
      <p:ext uri="{BB962C8B-B14F-4D97-AF65-F5344CB8AC3E}">
        <p14:creationId xmlns:p14="http://schemas.microsoft.com/office/powerpoint/2010/main" val="3980074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27</a:t>
            </a:fld>
            <a:endParaRPr lang="en-US"/>
          </a:p>
        </p:txBody>
      </p:sp>
    </p:spTree>
    <p:extLst>
      <p:ext uri="{BB962C8B-B14F-4D97-AF65-F5344CB8AC3E}">
        <p14:creationId xmlns:p14="http://schemas.microsoft.com/office/powerpoint/2010/main" val="4028040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28</a:t>
            </a:fld>
            <a:endParaRPr lang="en-US"/>
          </a:p>
        </p:txBody>
      </p:sp>
    </p:spTree>
    <p:extLst>
      <p:ext uri="{BB962C8B-B14F-4D97-AF65-F5344CB8AC3E}">
        <p14:creationId xmlns:p14="http://schemas.microsoft.com/office/powerpoint/2010/main" val="2589861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29</a:t>
            </a:fld>
            <a:endParaRPr lang="en-US"/>
          </a:p>
        </p:txBody>
      </p:sp>
    </p:spTree>
    <p:extLst>
      <p:ext uri="{BB962C8B-B14F-4D97-AF65-F5344CB8AC3E}">
        <p14:creationId xmlns:p14="http://schemas.microsoft.com/office/powerpoint/2010/main" val="21330540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30</a:t>
            </a:fld>
            <a:endParaRPr lang="en-US"/>
          </a:p>
        </p:txBody>
      </p:sp>
    </p:spTree>
    <p:extLst>
      <p:ext uri="{BB962C8B-B14F-4D97-AF65-F5344CB8AC3E}">
        <p14:creationId xmlns:p14="http://schemas.microsoft.com/office/powerpoint/2010/main" val="206750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31</a:t>
            </a:fld>
            <a:endParaRPr lang="en-US"/>
          </a:p>
        </p:txBody>
      </p:sp>
    </p:spTree>
    <p:extLst>
      <p:ext uri="{BB962C8B-B14F-4D97-AF65-F5344CB8AC3E}">
        <p14:creationId xmlns:p14="http://schemas.microsoft.com/office/powerpoint/2010/main" val="3741152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Until now, we haven’t really talked about machines.  In my opinion, that’s one of the great things about Kubernetes -- it lets you focus on what really matters:  the application.  But, applications (or Pods in </a:t>
            </a:r>
            <a:r>
              <a:rPr lang="en-US" sz="1800" b="0" i="0" u="none" strike="noStrike" dirty="0" err="1">
                <a:solidFill>
                  <a:srgbClr val="000000"/>
                </a:solidFill>
                <a:effectLst/>
                <a:latin typeface="Arial" panose="020B0604020202020204" pitchFamily="34" charset="0"/>
              </a:rPr>
              <a:t>Kuberntes</a:t>
            </a:r>
            <a:r>
              <a:rPr lang="en-US" sz="1800" b="0" i="0" u="none" strike="noStrike" dirty="0">
                <a:solidFill>
                  <a:srgbClr val="000000"/>
                </a:solidFill>
                <a:effectLst/>
                <a:latin typeface="Arial" panose="020B0604020202020204" pitchFamily="34" charset="0"/>
              </a:rPr>
              <a:t> lingo) have to run on machines.  You saw before that when we launched a Pod, Kubernetes assigned it to a machine (or Node in Kubernetes lingo) for us.  Still, it would be nice if we didn’t have to launch Pods directly.  </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To that end, Kubernetes gives us another structure called “Deployments”.  Deployments understand “desired state”.   </a:t>
            </a:r>
            <a:r>
              <a:rPr lang="en-US" sz="1800" b="0" i="0" u="none" strike="noStrike" dirty="0" err="1">
                <a:solidFill>
                  <a:srgbClr val="000000"/>
                </a:solidFill>
                <a:effectLst/>
                <a:latin typeface="Arial" panose="020B0604020202020204" pitchFamily="34" charset="0"/>
              </a:rPr>
              <a:t>Ie</a:t>
            </a:r>
            <a:r>
              <a:rPr lang="en-US" sz="1800" b="0" i="0" u="none" strike="noStrike" dirty="0">
                <a:solidFill>
                  <a:srgbClr val="000000"/>
                </a:solidFill>
                <a:effectLst/>
                <a:latin typeface="Arial" panose="020B0604020202020204" pitchFamily="34" charset="0"/>
              </a:rPr>
              <a:t>, we specify how many replicas we want of our application and a deployment will actively monitor our pods and make sure we always have enough running.</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On screen we have three Nodes and one Pod.  Since we’ve only specified that we want one of our Pods running, all is good in the world.</a:t>
            </a:r>
            <a:endParaRPr lang="en-US" b="0" dirty="0">
              <a:effectLst/>
            </a:endParaRPr>
          </a:p>
          <a:p>
            <a:br>
              <a:rPr lang="en-US" dirty="0"/>
            </a:b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32</a:t>
            </a:fld>
            <a:endParaRPr lang="en-US"/>
          </a:p>
        </p:txBody>
      </p:sp>
    </p:spTree>
    <p:extLst>
      <p:ext uri="{BB962C8B-B14F-4D97-AF65-F5344CB8AC3E}">
        <p14:creationId xmlns:p14="http://schemas.microsoft.com/office/powerpoint/2010/main" val="2601892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33</a:t>
            </a:fld>
            <a:endParaRPr lang="en-US"/>
          </a:p>
        </p:txBody>
      </p:sp>
    </p:spTree>
    <p:extLst>
      <p:ext uri="{BB962C8B-B14F-4D97-AF65-F5344CB8AC3E}">
        <p14:creationId xmlns:p14="http://schemas.microsoft.com/office/powerpoint/2010/main" val="1827455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So it happened - the code has changed.  Now what do we do?  We update it.  </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When it comes to deploying code, we want to avoid downtime at all costs.  We want to be able to cautiously rollout changes and, if necessary, be able to quickly roll back to a working state.  Some design patterns in the space have evolved:  namely Blue/Green and Canary deployments.   Kubernetes can handle both but let’s take a second to see the built-in </a:t>
            </a:r>
            <a:r>
              <a:rPr lang="en-US" sz="1800" b="0" i="0" u="none" strike="noStrike" dirty="0" err="1">
                <a:solidFill>
                  <a:srgbClr val="000000"/>
                </a:solidFill>
                <a:effectLst/>
                <a:latin typeface="Arial" panose="020B0604020202020204" pitchFamily="34" charset="0"/>
              </a:rPr>
              <a:t>RollingUpdate</a:t>
            </a:r>
            <a:r>
              <a:rPr lang="en-US" sz="1800" b="0" i="0" u="none" strike="noStrike" dirty="0">
                <a:solidFill>
                  <a:srgbClr val="000000"/>
                </a:solidFill>
                <a:effectLst/>
                <a:latin typeface="Arial" panose="020B0604020202020204" pitchFamily="34" charset="0"/>
              </a:rPr>
              <a:t> strategy of Deployments.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err="1">
                <a:solidFill>
                  <a:srgbClr val="000000"/>
                </a:solidFill>
                <a:effectLst/>
                <a:latin typeface="Arial" panose="020B0604020202020204" pitchFamily="34" charset="0"/>
              </a:rPr>
              <a:t>RollingUpdates</a:t>
            </a:r>
            <a:r>
              <a:rPr lang="en-US" sz="1800" b="0" i="0" u="none" strike="noStrike" dirty="0">
                <a:solidFill>
                  <a:srgbClr val="000000"/>
                </a:solidFill>
                <a:effectLst/>
                <a:latin typeface="Arial" panose="020B0604020202020204" pitchFamily="34" charset="0"/>
              </a:rPr>
              <a:t> allow us to rollout a new version of a Pod, while keeping the old version around.   As we are scaling up the new version of our Pods, *both* will still be getting traffic.  This allows us to cautiously test that the new version works as expected.  And, if it doesn’t, we can stop the update and rollback to the version we had before.</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The next couple of slides show this in action.</a:t>
            </a:r>
            <a:endParaRPr lang="en-US" sz="2800" b="0" dirty="0">
              <a:effectLst/>
            </a:endParaRPr>
          </a:p>
          <a:p>
            <a:br>
              <a:rPr lang="en-US" sz="2800" dirty="0"/>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34</a:t>
            </a:fld>
            <a:endParaRPr lang="en-US"/>
          </a:p>
        </p:txBody>
      </p:sp>
    </p:spTree>
    <p:extLst>
      <p:ext uri="{BB962C8B-B14F-4D97-AF65-F5344CB8AC3E}">
        <p14:creationId xmlns:p14="http://schemas.microsoft.com/office/powerpoint/2010/main" val="3236951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35</a:t>
            </a:fld>
            <a:endParaRPr lang="en-US"/>
          </a:p>
        </p:txBody>
      </p:sp>
    </p:spTree>
    <p:extLst>
      <p:ext uri="{BB962C8B-B14F-4D97-AF65-F5344CB8AC3E}">
        <p14:creationId xmlns:p14="http://schemas.microsoft.com/office/powerpoint/2010/main" val="25639465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36</a:t>
            </a:fld>
            <a:endParaRPr lang="en-US"/>
          </a:p>
        </p:txBody>
      </p:sp>
    </p:spTree>
    <p:extLst>
      <p:ext uri="{BB962C8B-B14F-4D97-AF65-F5344CB8AC3E}">
        <p14:creationId xmlns:p14="http://schemas.microsoft.com/office/powerpoint/2010/main" val="37964360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37</a:t>
            </a:fld>
            <a:endParaRPr lang="en-US"/>
          </a:p>
        </p:txBody>
      </p:sp>
    </p:spTree>
    <p:extLst>
      <p:ext uri="{BB962C8B-B14F-4D97-AF65-F5344CB8AC3E}">
        <p14:creationId xmlns:p14="http://schemas.microsoft.com/office/powerpoint/2010/main" val="9057090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38</a:t>
            </a:fld>
            <a:endParaRPr lang="en-US"/>
          </a:p>
        </p:txBody>
      </p:sp>
    </p:spTree>
    <p:extLst>
      <p:ext uri="{BB962C8B-B14F-4D97-AF65-F5344CB8AC3E}">
        <p14:creationId xmlns:p14="http://schemas.microsoft.com/office/powerpoint/2010/main" val="12440734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This cycle continues until we’re left with just the desired amount of Pods (all of which will be of our new version).</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39</a:t>
            </a:fld>
            <a:endParaRPr lang="en-US"/>
          </a:p>
        </p:txBody>
      </p:sp>
    </p:spTree>
    <p:extLst>
      <p:ext uri="{BB962C8B-B14F-4D97-AF65-F5344CB8AC3E}">
        <p14:creationId xmlns:p14="http://schemas.microsoft.com/office/powerpoint/2010/main" val="34754380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40</a:t>
            </a:fld>
            <a:endParaRPr lang="en-US"/>
          </a:p>
        </p:txBody>
      </p:sp>
    </p:spTree>
    <p:extLst>
      <p:ext uri="{BB962C8B-B14F-4D97-AF65-F5344CB8AC3E}">
        <p14:creationId xmlns:p14="http://schemas.microsoft.com/office/powerpoint/2010/main" val="77162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2174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41</a:t>
            </a:fld>
            <a:endParaRPr lang="en-US"/>
          </a:p>
        </p:txBody>
      </p:sp>
    </p:spTree>
    <p:extLst>
      <p:ext uri="{BB962C8B-B14F-4D97-AF65-F5344CB8AC3E}">
        <p14:creationId xmlns:p14="http://schemas.microsoft.com/office/powerpoint/2010/main" val="31561438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42</a:t>
            </a:fld>
            <a:endParaRPr lang="en-US"/>
          </a:p>
        </p:txBody>
      </p:sp>
    </p:spTree>
    <p:extLst>
      <p:ext uri="{BB962C8B-B14F-4D97-AF65-F5344CB8AC3E}">
        <p14:creationId xmlns:p14="http://schemas.microsoft.com/office/powerpoint/2010/main" val="20825275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43</a:t>
            </a:fld>
            <a:endParaRPr lang="en-US"/>
          </a:p>
        </p:txBody>
      </p:sp>
    </p:spTree>
    <p:extLst>
      <p:ext uri="{BB962C8B-B14F-4D97-AF65-F5344CB8AC3E}">
        <p14:creationId xmlns:p14="http://schemas.microsoft.com/office/powerpoint/2010/main" val="37881588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care which Pod serves up a particular request, but we must get one of them to do it. </a:t>
            </a:r>
            <a:br>
              <a:rPr lang="en-US" b="0" dirty="0">
                <a:effectLst/>
              </a:rPr>
            </a:b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supports naming and load balancing using the service abstraction: </a:t>
            </a:r>
          </a:p>
          <a:p>
            <a:pPr rtl="0">
              <a:spcBef>
                <a:spcPts val="0"/>
              </a:spcBef>
              <a:spcAft>
                <a:spcPts val="0"/>
              </a:spcAft>
            </a:pPr>
            <a:r>
              <a:rPr lang="en-US" sz="1800" b="0" i="0" u="none" strike="noStrike" dirty="0">
                <a:solidFill>
                  <a:srgbClr val="000000"/>
                </a:solidFill>
                <a:effectLst/>
                <a:latin typeface="Arial" panose="020B0604020202020204" pitchFamily="34" charset="0"/>
              </a:rPr>
              <a:t>a service has a name and maps to a dynamic set of pods defined by a label selector. </a:t>
            </a:r>
          </a:p>
          <a:p>
            <a:pPr rtl="0">
              <a:spcBef>
                <a:spcPts val="0"/>
              </a:spcBef>
              <a:spcAft>
                <a:spcPts val="0"/>
              </a:spcAft>
            </a:pPr>
            <a:r>
              <a:rPr lang="en-US" sz="1800" b="0" i="0" u="none" strike="noStrike" dirty="0">
                <a:solidFill>
                  <a:srgbClr val="000000"/>
                </a:solidFill>
                <a:effectLst/>
                <a:latin typeface="Arial" panose="020B0604020202020204" pitchFamily="34" charset="0"/>
              </a:rPr>
              <a:t>Any container in the cluster can connect to the service using the service name. Under the covers, Kubernetes automatically load-balances connections to the service among the pods that match the label selector, and keeps track of where the pods are running as they get rescheduled over time due to failures.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44</a:t>
            </a:fld>
            <a:endParaRPr lang="en-US"/>
          </a:p>
        </p:txBody>
      </p:sp>
    </p:spTree>
    <p:extLst>
      <p:ext uri="{BB962C8B-B14F-4D97-AF65-F5344CB8AC3E}">
        <p14:creationId xmlns:p14="http://schemas.microsoft.com/office/powerpoint/2010/main" val="19898847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care which Pod serves up a particular request, but we must get one of them to do it. </a:t>
            </a:r>
            <a:br>
              <a:rPr lang="en-US" b="0" dirty="0">
                <a:effectLst/>
              </a:rPr>
            </a:b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supports naming and load balancing using the service abstraction: </a:t>
            </a:r>
          </a:p>
          <a:p>
            <a:pPr rtl="0">
              <a:spcBef>
                <a:spcPts val="0"/>
              </a:spcBef>
              <a:spcAft>
                <a:spcPts val="0"/>
              </a:spcAft>
            </a:pPr>
            <a:r>
              <a:rPr lang="en-US" sz="1800" b="0" i="0" u="none" strike="noStrike" dirty="0">
                <a:solidFill>
                  <a:srgbClr val="000000"/>
                </a:solidFill>
                <a:effectLst/>
                <a:latin typeface="Arial" panose="020B0604020202020204" pitchFamily="34" charset="0"/>
              </a:rPr>
              <a:t>a service has a name and maps to a dynamic set of pods defined by a label selector. </a:t>
            </a:r>
          </a:p>
          <a:p>
            <a:pPr rtl="0">
              <a:spcBef>
                <a:spcPts val="0"/>
              </a:spcBef>
              <a:spcAft>
                <a:spcPts val="0"/>
              </a:spcAft>
            </a:pPr>
            <a:r>
              <a:rPr lang="en-US" sz="1800" b="0" i="0" u="none" strike="noStrike" dirty="0">
                <a:solidFill>
                  <a:srgbClr val="000000"/>
                </a:solidFill>
                <a:effectLst/>
                <a:latin typeface="Arial" panose="020B0604020202020204" pitchFamily="34" charset="0"/>
              </a:rPr>
              <a:t>Any container in the cluster can connect to the service using the service name. Under the covers, Kubernetes automatically load-balances connections to the service among the pods that match the label selector, and keeps track of where the pods are running as they get rescheduled over time due to failures.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45</a:t>
            </a:fld>
            <a:endParaRPr lang="en-US"/>
          </a:p>
        </p:txBody>
      </p:sp>
    </p:spTree>
    <p:extLst>
      <p:ext uri="{BB962C8B-B14F-4D97-AF65-F5344CB8AC3E}">
        <p14:creationId xmlns:p14="http://schemas.microsoft.com/office/powerpoint/2010/main" val="1199906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care which Pod serves up a particular request, but we must get one of them to do it. </a:t>
            </a:r>
            <a:br>
              <a:rPr lang="en-US" b="0" dirty="0">
                <a:effectLst/>
              </a:rPr>
            </a:b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supports naming and load balancing using the service abstraction: </a:t>
            </a:r>
          </a:p>
          <a:p>
            <a:pPr rtl="0">
              <a:spcBef>
                <a:spcPts val="0"/>
              </a:spcBef>
              <a:spcAft>
                <a:spcPts val="0"/>
              </a:spcAft>
            </a:pPr>
            <a:r>
              <a:rPr lang="en-US" sz="1800" b="0" i="0" u="none" strike="noStrike" dirty="0">
                <a:solidFill>
                  <a:srgbClr val="000000"/>
                </a:solidFill>
                <a:effectLst/>
                <a:latin typeface="Arial" panose="020B0604020202020204" pitchFamily="34" charset="0"/>
              </a:rPr>
              <a:t>a service has a name and maps to a dynamic set of pods defined by a label selector. </a:t>
            </a:r>
          </a:p>
          <a:p>
            <a:pPr rtl="0">
              <a:spcBef>
                <a:spcPts val="0"/>
              </a:spcBef>
              <a:spcAft>
                <a:spcPts val="0"/>
              </a:spcAft>
            </a:pPr>
            <a:r>
              <a:rPr lang="en-US" sz="1800" b="0" i="0" u="none" strike="noStrike" dirty="0">
                <a:solidFill>
                  <a:srgbClr val="000000"/>
                </a:solidFill>
                <a:effectLst/>
                <a:latin typeface="Arial" panose="020B0604020202020204" pitchFamily="34" charset="0"/>
              </a:rPr>
              <a:t>Any container in the cluster can connect to the service using the service name. Under the covers, Kubernetes automatically load-balances connections to the service among the pods that match the label selector, and keeps track of where the pods are running as they get rescheduled over time due to failures.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46</a:t>
            </a:fld>
            <a:endParaRPr lang="en-US"/>
          </a:p>
        </p:txBody>
      </p:sp>
    </p:spTree>
    <p:extLst>
      <p:ext uri="{BB962C8B-B14F-4D97-AF65-F5344CB8AC3E}">
        <p14:creationId xmlns:p14="http://schemas.microsoft.com/office/powerpoint/2010/main" val="39098518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47</a:t>
            </a:fld>
            <a:endParaRPr lang="en-US"/>
          </a:p>
        </p:txBody>
      </p:sp>
    </p:spTree>
    <p:extLst>
      <p:ext uri="{BB962C8B-B14F-4D97-AF65-F5344CB8AC3E}">
        <p14:creationId xmlns:p14="http://schemas.microsoft.com/office/powerpoint/2010/main" val="15629551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want to hard code sensitive credentials directly into our code or configuration. </a:t>
            </a: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Secrets allow you to mount sensitive data as either a file in a volume, or directly into environment variables.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The next few slides animates how it works in k8s.  The same applicable for </a:t>
            </a:r>
            <a:r>
              <a:rPr lang="en-US" sz="1800" b="0" i="0" u="none" strike="noStrike" dirty="0" err="1">
                <a:solidFill>
                  <a:srgbClr val="000000"/>
                </a:solidFill>
                <a:effectLst/>
                <a:latin typeface="Arial" panose="020B0604020202020204" pitchFamily="34" charset="0"/>
              </a:rPr>
              <a:t>ConfigMaps</a:t>
            </a:r>
            <a:br>
              <a:rPr lang="en-US" dirty="0"/>
            </a:b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48</a:t>
            </a:fld>
            <a:endParaRPr lang="en-US"/>
          </a:p>
        </p:txBody>
      </p:sp>
    </p:spTree>
    <p:extLst>
      <p:ext uri="{BB962C8B-B14F-4D97-AF65-F5344CB8AC3E}">
        <p14:creationId xmlns:p14="http://schemas.microsoft.com/office/powerpoint/2010/main" val="39451890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Step 1:  We use the `</a:t>
            </a:r>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create secret` command to create our secret and let the Kubernetes API server now about it.  </a:t>
            </a:r>
            <a:endParaRPr lang="en-US" b="0" dirty="0">
              <a:effectLst/>
            </a:endParaRPr>
          </a:p>
          <a:p>
            <a:pPr rtl="0">
              <a:spcBef>
                <a:spcPts val="0"/>
              </a:spcBef>
              <a:spcAft>
                <a:spcPts val="0"/>
              </a:spcAft>
            </a:pPr>
            <a:br>
              <a:rPr lang="en-US" dirty="0"/>
            </a:br>
            <a:r>
              <a:rPr lang="en-US" sz="1800" b="0" i="0" u="none" strike="noStrike" dirty="0">
                <a:solidFill>
                  <a:srgbClr val="000000"/>
                </a:solidFill>
                <a:effectLst/>
                <a:latin typeface="Arial" panose="020B0604020202020204" pitchFamily="34" charset="0"/>
              </a:rPr>
              <a:t>Step 2:  Create a pod that references that secret.  This reference lives in the Pod’s manifest (json or yaml) file under the Volumes entry.</a:t>
            </a:r>
            <a:endParaRPr lang="en-US" b="0" dirty="0">
              <a:effectLst/>
            </a:endParaRPr>
          </a:p>
          <a:p>
            <a:br>
              <a:rPr lang="en-US" dirty="0"/>
            </a:br>
            <a:r>
              <a:rPr lang="en-US" sz="1800" b="0" i="0" u="none" strike="noStrike" dirty="0">
                <a:solidFill>
                  <a:srgbClr val="000000"/>
                </a:solidFill>
                <a:effectLst/>
                <a:latin typeface="Arial" panose="020B0604020202020204" pitchFamily="34" charset="0"/>
              </a:rPr>
              <a:t>Step 3:  Kubernetes starts creating the pod</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Step 3 (continued):  The secret gets volume loaded into the Pod.</a:t>
            </a:r>
            <a:endParaRPr lang="en-US" dirty="0"/>
          </a:p>
          <a:p>
            <a:endParaRPr lang="en-US" dirty="0"/>
          </a:p>
          <a:p>
            <a:pPr rtl="0">
              <a:spcBef>
                <a:spcPts val="0"/>
              </a:spcBef>
              <a:spcAft>
                <a:spcPts val="0"/>
              </a:spcAft>
            </a:pPr>
            <a:r>
              <a:rPr lang="en-US" sz="1800" b="0" i="0" u="none" strike="noStrike" dirty="0">
                <a:solidFill>
                  <a:srgbClr val="000000"/>
                </a:solidFill>
                <a:effectLst/>
                <a:latin typeface="Arial" panose="020B0604020202020204" pitchFamily="34" charset="0"/>
              </a:rPr>
              <a:t>Step 3 (continued):  The secret volume gets mounted into the Pod </a:t>
            </a:r>
            <a:r>
              <a:rPr lang="en-US" sz="1800" b="0" i="0" u="none" strike="noStrike" dirty="0" err="1">
                <a:solidFill>
                  <a:srgbClr val="000000"/>
                </a:solidFill>
                <a:effectLst/>
                <a:latin typeface="Arial" panose="020B0604020202020204" pitchFamily="34" charset="0"/>
              </a:rPr>
              <a:t>contianer’s</a:t>
            </a:r>
            <a:r>
              <a:rPr lang="en-US" sz="1800" b="0" i="0" u="none" strike="noStrike" dirty="0">
                <a:solidFill>
                  <a:srgbClr val="000000"/>
                </a:solidFill>
                <a:effectLst/>
                <a:latin typeface="Arial" panose="020B0604020202020204" pitchFamily="34" charset="0"/>
              </a:rPr>
              <a:t> file system.  </a:t>
            </a:r>
            <a:endParaRPr lang="en-US" b="0" dirty="0">
              <a:effectLst/>
            </a:endParaRPr>
          </a:p>
          <a:p>
            <a:br>
              <a:rPr lang="en-US" dirty="0"/>
            </a:br>
            <a:r>
              <a:rPr lang="en-US" sz="1800" b="0" i="0" u="none" strike="noStrike" dirty="0">
                <a:solidFill>
                  <a:srgbClr val="000000"/>
                </a:solidFill>
                <a:effectLst/>
                <a:latin typeface="Arial" panose="020B0604020202020204" pitchFamily="34" charset="0"/>
              </a:rPr>
              <a:t>Step 3 (continued):  The pod is assigned an IP address.</a:t>
            </a:r>
          </a:p>
          <a:p>
            <a:endParaRPr lang="en-US" dirty="0"/>
          </a:p>
          <a:p>
            <a:pPr rtl="0">
              <a:spcBef>
                <a:spcPts val="0"/>
              </a:spcBef>
              <a:spcAft>
                <a:spcPts val="0"/>
              </a:spcAft>
            </a:pPr>
            <a:r>
              <a:rPr lang="en-US" sz="1800" b="0" i="0" u="none" strike="noStrike" dirty="0">
                <a:solidFill>
                  <a:srgbClr val="000000"/>
                </a:solidFill>
                <a:effectLst/>
                <a:latin typeface="Arial" panose="020B0604020202020204" pitchFamily="34" charset="0"/>
              </a:rPr>
              <a:t>Step 3 (continued):  Finally, the Pod’s </a:t>
            </a:r>
            <a:r>
              <a:rPr lang="en-US" sz="1800" b="0" i="0" u="none" strike="noStrike" dirty="0" err="1">
                <a:solidFill>
                  <a:srgbClr val="000000"/>
                </a:solidFill>
                <a:effectLst/>
                <a:latin typeface="Arial" panose="020B0604020202020204" pitchFamily="34" charset="0"/>
              </a:rPr>
              <a:t>contianer</a:t>
            </a:r>
            <a:r>
              <a:rPr lang="en-US" sz="1800" b="0" i="0" u="none" strike="noStrike" dirty="0">
                <a:solidFill>
                  <a:srgbClr val="000000"/>
                </a:solidFill>
                <a:effectLst/>
                <a:latin typeface="Arial" panose="020B0604020202020204" pitchFamily="34" charset="0"/>
              </a:rPr>
              <a:t> is started.  </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As you can see from this process -- the secrets (and config data if you’re using a </a:t>
            </a:r>
            <a:r>
              <a:rPr lang="en-US" sz="1800" b="0" i="0" u="none" strike="noStrike" dirty="0" err="1">
                <a:solidFill>
                  <a:srgbClr val="000000"/>
                </a:solidFill>
                <a:effectLst/>
                <a:latin typeface="Arial" panose="020B0604020202020204" pitchFamily="34" charset="0"/>
              </a:rPr>
              <a:t>ConfigMap</a:t>
            </a:r>
            <a:r>
              <a:rPr lang="en-US" sz="1800" b="0" i="0" u="none" strike="noStrike" dirty="0">
                <a:solidFill>
                  <a:srgbClr val="000000"/>
                </a:solidFill>
                <a:effectLst/>
                <a:latin typeface="Arial" panose="020B0604020202020204" pitchFamily="34" charset="0"/>
              </a:rPr>
              <a:t>) are available for the Pod’s containers *before* they are started.  Kubernetes handles all of this for you.</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49</a:t>
            </a:fld>
            <a:endParaRPr lang="en-US"/>
          </a:p>
        </p:txBody>
      </p:sp>
    </p:spTree>
    <p:extLst>
      <p:ext uri="{BB962C8B-B14F-4D97-AF65-F5344CB8AC3E}">
        <p14:creationId xmlns:p14="http://schemas.microsoft.com/office/powerpoint/2010/main" val="8671550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50</a:t>
            </a:fld>
            <a:endParaRPr lang="en-US"/>
          </a:p>
        </p:txBody>
      </p:sp>
    </p:spTree>
    <p:extLst>
      <p:ext uri="{BB962C8B-B14F-4D97-AF65-F5344CB8AC3E}">
        <p14:creationId xmlns:p14="http://schemas.microsoft.com/office/powerpoint/2010/main" val="1486015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218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7</a:t>
            </a:fld>
            <a:endParaRPr lang="en-US"/>
          </a:p>
        </p:txBody>
      </p:sp>
    </p:spTree>
    <p:extLst>
      <p:ext uri="{BB962C8B-B14F-4D97-AF65-F5344CB8AC3E}">
        <p14:creationId xmlns:p14="http://schemas.microsoft.com/office/powerpoint/2010/main" val="2972451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Kubernetes is an open source project container automation framework.  </a:t>
            </a: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provides an open, pluggable API  that can work  with containers across multiple cloud providers.  </a:t>
            </a:r>
          </a:p>
          <a:p>
            <a:pPr rtl="0">
              <a:spcBef>
                <a:spcPts val="0"/>
              </a:spcBef>
              <a:spcAft>
                <a:spcPts val="0"/>
              </a:spcAft>
            </a:pP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Kubernetes is based on learnings from how Google itself has been running applications and containers, internally.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3 Google employee in 2014 and in production v1 in 2015</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These learnings have given rise to new primitives, new ways of looking at orchestrating the cloud in order to abstract away the underlying machines.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So that you can Manage applications, not machines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8</a:t>
            </a:fld>
            <a:endParaRPr lang="en-US"/>
          </a:p>
        </p:txBody>
      </p:sp>
    </p:spTree>
    <p:extLst>
      <p:ext uri="{BB962C8B-B14F-4D97-AF65-F5344CB8AC3E}">
        <p14:creationId xmlns:p14="http://schemas.microsoft.com/office/powerpoint/2010/main" val="592332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9</a:t>
            </a:fld>
            <a:endParaRPr lang="en-US"/>
          </a:p>
        </p:txBody>
      </p:sp>
    </p:spTree>
    <p:extLst>
      <p:ext uri="{BB962C8B-B14F-4D97-AF65-F5344CB8AC3E}">
        <p14:creationId xmlns:p14="http://schemas.microsoft.com/office/powerpoint/2010/main" val="2995403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computer in the cluster is called a node. </a:t>
            </a:r>
          </a:p>
          <a:p>
            <a:endParaRPr lang="en-US" dirty="0"/>
          </a:p>
          <a:p>
            <a:r>
              <a:rPr lang="en-US" dirty="0"/>
              <a:t>Eventually, the nodes will host your applications. </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10</a:t>
            </a:fld>
            <a:endParaRPr lang="en-US"/>
          </a:p>
        </p:txBody>
      </p:sp>
    </p:spTree>
    <p:extLst>
      <p:ext uri="{BB962C8B-B14F-4D97-AF65-F5344CB8AC3E}">
        <p14:creationId xmlns:p14="http://schemas.microsoft.com/office/powerpoint/2010/main" val="1598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61970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79446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26962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268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64997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26952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37510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3056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8499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73675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17261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03743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2/9/2021</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304120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hyperlink" Target="https://docs.microsoft.com/en-us/azure/aks/concepts-clusters-workloads" TargetMode="External"/><Relationship Id="rId5" Type="http://schemas.openxmlformats.org/officeDocument/2006/relationships/image" Target="../media/image12.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hyperlink" Target="https://docs.microsoft.com/en-us/azure/aks/concepts-clusters-workloads" TargetMode="Externa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hyperlink" Target="https://docs.microsoft.com/en-us/azure/aks/concepts-scale"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3.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18.xml"/><Relationship Id="rId16" Type="http://schemas.openxmlformats.org/officeDocument/2006/relationships/image" Target="../media/image27.svg"/><Relationship Id="rId1" Type="http://schemas.openxmlformats.org/officeDocument/2006/relationships/slideLayout" Target="../slideLayouts/slideLayout12.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2.png"/><Relationship Id="rId9" Type="http://schemas.openxmlformats.org/officeDocument/2006/relationships/image" Target="../media/image20.png"/><Relationship Id="rId1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mailto:evgeny@enso.no" TargetMode="External"/><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https://kubernetes.io/docs/tutorials/kubernetes-basics/explore/explore-intro/" TargetMode="External"/><Relationship Id="rId5" Type="http://schemas.openxmlformats.org/officeDocument/2006/relationships/image" Target="../media/image10.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937760" y="3865615"/>
            <a:ext cx="6757415" cy="1748006"/>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5000" dirty="0">
                <a:latin typeface="+mj-lt"/>
                <a:ea typeface="+mj-ea"/>
                <a:cs typeface="+mj-cs"/>
              </a:rPr>
              <a:t>Introduction to Azure Kubernetes Service (AKS)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5064967" y="5792301"/>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Comic Sans MS" panose="030F0702030302020204" pitchFamily="66" charset="0"/>
              </a:rPr>
              <a:t>Infrastructure as Code User Group Oslo</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09.02.2021</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Evgeny Borzenin</a:t>
            </a:r>
            <a:endParaRPr sz="2000" dirty="0">
              <a:latin typeface="Comic Sans MS" panose="030F0702030302020204" pitchFamily="66" charset="0"/>
            </a:endParaRPr>
          </a:p>
        </p:txBody>
      </p:sp>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72935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Nodes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536633"/>
            <a:ext cx="11360800" cy="4555200"/>
          </a:xfrm>
        </p:spPr>
        <p:txBody>
          <a:bodyPr/>
          <a:lstStyle/>
          <a:p>
            <a:pPr marL="152396" indent="0">
              <a:buNone/>
            </a:pPr>
            <a:endParaRPr lang="en-US" dirty="0"/>
          </a:p>
          <a:p>
            <a:r>
              <a:rPr lang="en-US" dirty="0"/>
              <a:t>Nodes are machines (VM) in your cluster </a:t>
            </a:r>
          </a:p>
          <a:p>
            <a:endParaRPr lang="en-US" dirty="0"/>
          </a:p>
          <a:p>
            <a:r>
              <a:rPr lang="en-US" dirty="0"/>
              <a:t>Nodes can come and go</a:t>
            </a:r>
          </a:p>
          <a:p>
            <a:endParaRPr lang="en-US" dirty="0"/>
          </a:p>
          <a:p>
            <a:r>
              <a:rPr lang="en-US" dirty="0"/>
              <a:t>Eventually, the nodes will host your applications</a:t>
            </a:r>
          </a:p>
          <a:p>
            <a:endParaRPr lang="en-US" dirty="0"/>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
        <p:nvSpPr>
          <p:cNvPr id="10" name="Rectangle: Rounded Corners 9">
            <a:extLst>
              <a:ext uri="{FF2B5EF4-FFF2-40B4-BE49-F238E27FC236}">
                <a16:creationId xmlns:a16="http://schemas.microsoft.com/office/drawing/2014/main" id="{439EF628-823C-471B-B5B3-484E33D7BCC3}"/>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13" name="Rectangle: Rounded Corners 12">
            <a:extLst>
              <a:ext uri="{FF2B5EF4-FFF2-40B4-BE49-F238E27FC236}">
                <a16:creationId xmlns:a16="http://schemas.microsoft.com/office/drawing/2014/main" id="{9B74A205-8709-4664-A502-A9A27CB36511}"/>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6" name="Rectangle: Rounded Corners 15">
            <a:extLst>
              <a:ext uri="{FF2B5EF4-FFF2-40B4-BE49-F238E27FC236}">
                <a16:creationId xmlns:a16="http://schemas.microsoft.com/office/drawing/2014/main" id="{50BC3FE8-1936-4641-8DFE-5F64B898E02D}"/>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pic>
        <p:nvPicPr>
          <p:cNvPr id="17" name="Picture 16">
            <a:extLst>
              <a:ext uri="{FF2B5EF4-FFF2-40B4-BE49-F238E27FC236}">
                <a16:creationId xmlns:a16="http://schemas.microsoft.com/office/drawing/2014/main" id="{8851191A-D01B-4E85-BB25-AE9375DA053C}"/>
              </a:ext>
            </a:extLst>
          </p:cNvPr>
          <p:cNvPicPr>
            <a:picLocks noChangeAspect="1"/>
          </p:cNvPicPr>
          <p:nvPr/>
        </p:nvPicPr>
        <p:blipFill>
          <a:blip r:embed="rId4"/>
          <a:stretch>
            <a:fillRect/>
          </a:stretch>
        </p:blipFill>
        <p:spPr>
          <a:xfrm>
            <a:off x="10935891" y="593367"/>
            <a:ext cx="840509" cy="775369"/>
          </a:xfrm>
          <a:prstGeom prst="rect">
            <a:avLst/>
          </a:prstGeom>
        </p:spPr>
      </p:pic>
    </p:spTree>
    <p:extLst>
      <p:ext uri="{BB962C8B-B14F-4D97-AF65-F5344CB8AC3E}">
        <p14:creationId xmlns:p14="http://schemas.microsoft.com/office/powerpoint/2010/main" val="1635625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Pods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r>
              <a:rPr lang="en-US" dirty="0"/>
              <a:t>Pods are the smallest deployment unit</a:t>
            </a:r>
          </a:p>
          <a:p>
            <a:endParaRPr lang="en-US" dirty="0"/>
          </a:p>
          <a:p>
            <a:r>
              <a:rPr lang="en-US" dirty="0"/>
              <a:t>A single Pod can hold multiple containers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131EA81A-652A-436F-AF9E-C689292A1A19}"/>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10" name="Group 9">
            <a:extLst>
              <a:ext uri="{FF2B5EF4-FFF2-40B4-BE49-F238E27FC236}">
                <a16:creationId xmlns:a16="http://schemas.microsoft.com/office/drawing/2014/main" id="{6FB1D45B-3C30-4691-85DB-9B48AF49559B}"/>
              </a:ext>
            </a:extLst>
          </p:cNvPr>
          <p:cNvGrpSpPr/>
          <p:nvPr/>
        </p:nvGrpSpPr>
        <p:grpSpPr>
          <a:xfrm>
            <a:off x="556054" y="4547286"/>
            <a:ext cx="1260389" cy="774081"/>
            <a:chOff x="556054" y="4547286"/>
            <a:chExt cx="1260389" cy="774081"/>
          </a:xfrm>
        </p:grpSpPr>
        <p:sp>
          <p:nvSpPr>
            <p:cNvPr id="7" name="Rectangle: Rounded Corners 6">
              <a:extLst>
                <a:ext uri="{FF2B5EF4-FFF2-40B4-BE49-F238E27FC236}">
                  <a16:creationId xmlns:a16="http://schemas.microsoft.com/office/drawing/2014/main" id="{27579412-D93A-41D2-911C-3735A149F5FD}"/>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8" name="Rectangle: Rounded Corners 7">
              <a:extLst>
                <a:ext uri="{FF2B5EF4-FFF2-40B4-BE49-F238E27FC236}">
                  <a16:creationId xmlns:a16="http://schemas.microsoft.com/office/drawing/2014/main" id="{C6480DAA-FC07-4C3E-983C-B3D0C363F42F}"/>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Rectangle: Rounded Corners 13">
            <a:extLst>
              <a:ext uri="{FF2B5EF4-FFF2-40B4-BE49-F238E27FC236}">
                <a16:creationId xmlns:a16="http://schemas.microsoft.com/office/drawing/2014/main" id="{E944C8F6-0618-4C48-8386-8E4C7D6A6F34}"/>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5" name="Rectangle: Rounded Corners 14">
            <a:extLst>
              <a:ext uri="{FF2B5EF4-FFF2-40B4-BE49-F238E27FC236}">
                <a16:creationId xmlns:a16="http://schemas.microsoft.com/office/drawing/2014/main" id="{DAF6E2E1-489B-47FD-BC35-ABEA133449B2}"/>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6" name="Group 15">
            <a:extLst>
              <a:ext uri="{FF2B5EF4-FFF2-40B4-BE49-F238E27FC236}">
                <a16:creationId xmlns:a16="http://schemas.microsoft.com/office/drawing/2014/main" id="{D934BB89-3D25-40E0-8383-7388C0159248}"/>
              </a:ext>
            </a:extLst>
          </p:cNvPr>
          <p:cNvGrpSpPr/>
          <p:nvPr/>
        </p:nvGrpSpPr>
        <p:grpSpPr>
          <a:xfrm>
            <a:off x="6377667" y="4572000"/>
            <a:ext cx="1260389" cy="774081"/>
            <a:chOff x="556054" y="4547286"/>
            <a:chExt cx="1260389" cy="774081"/>
          </a:xfrm>
        </p:grpSpPr>
        <p:sp>
          <p:nvSpPr>
            <p:cNvPr id="17" name="Rectangle: Rounded Corners 16">
              <a:extLst>
                <a:ext uri="{FF2B5EF4-FFF2-40B4-BE49-F238E27FC236}">
                  <a16:creationId xmlns:a16="http://schemas.microsoft.com/office/drawing/2014/main" id="{1158683F-D39A-484A-B6E1-BBB87E4008F2}"/>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8" name="Rectangle: Rounded Corners 17">
              <a:extLst>
                <a:ext uri="{FF2B5EF4-FFF2-40B4-BE49-F238E27FC236}">
                  <a16:creationId xmlns:a16="http://schemas.microsoft.com/office/drawing/2014/main" id="{85EAAFBA-08E5-42E9-8715-0F21BEEFE111}"/>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9" name="Group 18">
            <a:extLst>
              <a:ext uri="{FF2B5EF4-FFF2-40B4-BE49-F238E27FC236}">
                <a16:creationId xmlns:a16="http://schemas.microsoft.com/office/drawing/2014/main" id="{9C1C3CC1-0DA4-48D1-8D2D-BCC60D210A11}"/>
              </a:ext>
            </a:extLst>
          </p:cNvPr>
          <p:cNvGrpSpPr/>
          <p:nvPr/>
        </p:nvGrpSpPr>
        <p:grpSpPr>
          <a:xfrm>
            <a:off x="8355227" y="4568019"/>
            <a:ext cx="1260389" cy="774081"/>
            <a:chOff x="556054" y="4547286"/>
            <a:chExt cx="1260389" cy="774081"/>
          </a:xfrm>
        </p:grpSpPr>
        <p:sp>
          <p:nvSpPr>
            <p:cNvPr id="20" name="Rectangle: Rounded Corners 19">
              <a:extLst>
                <a:ext uri="{FF2B5EF4-FFF2-40B4-BE49-F238E27FC236}">
                  <a16:creationId xmlns:a16="http://schemas.microsoft.com/office/drawing/2014/main" id="{221C296C-6269-421C-B49B-8FE4CFCB7AA5}"/>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1" name="Rectangle: Rounded Corners 20">
              <a:extLst>
                <a:ext uri="{FF2B5EF4-FFF2-40B4-BE49-F238E27FC236}">
                  <a16:creationId xmlns:a16="http://schemas.microsoft.com/office/drawing/2014/main" id="{02A70D1B-4C57-44F8-B919-8D5CB1DB7090}"/>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3" name="Group 22">
            <a:extLst>
              <a:ext uri="{FF2B5EF4-FFF2-40B4-BE49-F238E27FC236}">
                <a16:creationId xmlns:a16="http://schemas.microsoft.com/office/drawing/2014/main" id="{7CDA6C26-EBDC-4E6C-9B75-E9C8BB2CFB5B}"/>
              </a:ext>
            </a:extLst>
          </p:cNvPr>
          <p:cNvGrpSpPr/>
          <p:nvPr/>
        </p:nvGrpSpPr>
        <p:grpSpPr>
          <a:xfrm>
            <a:off x="2561968" y="4547286"/>
            <a:ext cx="1260389" cy="1087395"/>
            <a:chOff x="2561968" y="4547286"/>
            <a:chExt cx="1260389" cy="1087395"/>
          </a:xfrm>
        </p:grpSpPr>
        <p:sp>
          <p:nvSpPr>
            <p:cNvPr id="12" name="Rectangle: Rounded Corners 11">
              <a:extLst>
                <a:ext uri="{FF2B5EF4-FFF2-40B4-BE49-F238E27FC236}">
                  <a16:creationId xmlns:a16="http://schemas.microsoft.com/office/drawing/2014/main" id="{2140C993-F4D7-440A-9487-CEEFB02313F7}"/>
                </a:ext>
              </a:extLst>
            </p:cNvPr>
            <p:cNvSpPr/>
            <p:nvPr/>
          </p:nvSpPr>
          <p:spPr>
            <a:xfrm>
              <a:off x="2561968" y="4547286"/>
              <a:ext cx="1260389" cy="108739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3" name="Rectangle: Rounded Corners 12">
              <a:extLst>
                <a:ext uri="{FF2B5EF4-FFF2-40B4-BE49-F238E27FC236}">
                  <a16:creationId xmlns:a16="http://schemas.microsoft.com/office/drawing/2014/main" id="{97CDB8A1-A360-4F57-925A-E35F8E8A70AD}"/>
                </a:ext>
              </a:extLst>
            </p:cNvPr>
            <p:cNvSpPr/>
            <p:nvPr/>
          </p:nvSpPr>
          <p:spPr>
            <a:xfrm>
              <a:off x="2747319"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sp>
          <p:nvSpPr>
            <p:cNvPr id="22" name="Rectangle: Rounded Corners 21">
              <a:extLst>
                <a:ext uri="{FF2B5EF4-FFF2-40B4-BE49-F238E27FC236}">
                  <a16:creationId xmlns:a16="http://schemas.microsoft.com/office/drawing/2014/main" id="{D19446CE-B2AB-44AB-BCE9-2D14D220FB01}"/>
                </a:ext>
              </a:extLst>
            </p:cNvPr>
            <p:cNvSpPr/>
            <p:nvPr/>
          </p:nvSpPr>
          <p:spPr>
            <a:xfrm>
              <a:off x="2742139" y="5305030"/>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app-d</a:t>
              </a:r>
            </a:p>
          </p:txBody>
        </p:sp>
      </p:grpSp>
    </p:spTree>
    <p:extLst>
      <p:ext uri="{BB962C8B-B14F-4D97-AF65-F5344CB8AC3E}">
        <p14:creationId xmlns:p14="http://schemas.microsoft.com/office/powerpoint/2010/main" val="283045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Desired State</a:t>
            </a:r>
            <a:br>
              <a:rPr lang="en-US" b="0" i="0" dirty="0">
                <a:solidFill>
                  <a:srgbClr val="222222"/>
                </a:solidFill>
                <a:effectLst/>
                <a:latin typeface="open sans" panose="020B0606030504020204" pitchFamily="34" charset="0"/>
              </a:rPr>
            </a:br>
            <a:endParaRPr lang="en-US" dirty="0"/>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pPr marL="152396" indent="0">
              <a:buNone/>
            </a:pPr>
            <a:r>
              <a:rPr lang="en-US" dirty="0"/>
              <a:t>Tell Kubernetes what you want, not what to do</a:t>
            </a:r>
          </a:p>
          <a:p>
            <a:pPr marL="152396" indent="0">
              <a:buNone/>
            </a:pPr>
            <a:endParaRPr lang="en-US" dirty="0"/>
          </a:p>
          <a:p>
            <a:pPr marL="152396" indent="0">
              <a:buNone/>
            </a:pPr>
            <a:r>
              <a:rPr lang="en-US" dirty="0"/>
              <a:t>Kubernetes always tries to steer the cluster to its desired state</a:t>
            </a:r>
          </a:p>
          <a:p>
            <a:pPr marL="152396" indent="0">
              <a:buNone/>
            </a:pPr>
            <a:endParaRPr lang="en-US" dirty="0"/>
          </a:p>
          <a:p>
            <a:r>
              <a:rPr lang="en-US" dirty="0"/>
              <a:t>You: “Hey, k8s, I want 3 replicas of app-a”</a:t>
            </a:r>
          </a:p>
          <a:p>
            <a:endParaRPr lang="en-US" dirty="0"/>
          </a:p>
          <a:p>
            <a:r>
              <a:rPr lang="en-US" dirty="0"/>
              <a:t>K8s: “Here are 3 replicas of app-a”</a:t>
            </a:r>
          </a:p>
          <a:p>
            <a:endParaRPr lang="en-US" dirty="0"/>
          </a:p>
          <a:p>
            <a:r>
              <a:rPr lang="en-US" dirty="0"/>
              <a:t>K8s: “</a:t>
            </a:r>
            <a:r>
              <a:rPr lang="en-US" dirty="0" err="1"/>
              <a:t>Upps</a:t>
            </a:r>
            <a:r>
              <a:rPr lang="en-US" dirty="0"/>
              <a:t>, one just died, I will try to find a node where I can spin up a new replica”</a:t>
            </a:r>
          </a:p>
          <a:p>
            <a:endParaRPr lang="en-US" dirty="0"/>
          </a:p>
          <a:p>
            <a:r>
              <a:rPr lang="en-US" dirty="0"/>
              <a:t>K8s: “Here are 3 replicas of app-a”</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Tree>
    <p:extLst>
      <p:ext uri="{BB962C8B-B14F-4D97-AF65-F5344CB8AC3E}">
        <p14:creationId xmlns:p14="http://schemas.microsoft.com/office/powerpoint/2010/main" val="3409023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r>
              <a:rPr lang="en-US" dirty="0"/>
              <a:t>Deployments are requirements you give to Kubernetes regarding your applications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5C8BF48-3C98-4BA1-9782-C97382897872}"/>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FBF21420-E673-42D4-87A7-6C8EA3DFA0A8}"/>
              </a:ext>
            </a:extLst>
          </p:cNvPr>
          <p:cNvGrpSpPr/>
          <p:nvPr/>
        </p:nvGrpSpPr>
        <p:grpSpPr>
          <a:xfrm>
            <a:off x="556054" y="4547286"/>
            <a:ext cx="1260389" cy="774081"/>
            <a:chOff x="556054" y="4547286"/>
            <a:chExt cx="1260389" cy="774081"/>
          </a:xfrm>
        </p:grpSpPr>
        <p:sp>
          <p:nvSpPr>
            <p:cNvPr id="8" name="Rectangle: Rounded Corners 7">
              <a:extLst>
                <a:ext uri="{FF2B5EF4-FFF2-40B4-BE49-F238E27FC236}">
                  <a16:creationId xmlns:a16="http://schemas.microsoft.com/office/drawing/2014/main" id="{9035A916-6293-409A-BCCD-66E209C3497B}"/>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03A9957A-C180-46CA-AB42-20459A8761C6}"/>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37EA55ED-54DC-435C-8AEC-99BF96D3A4B7}"/>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DFDD6E0F-394A-4506-82D0-107694495578}"/>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2" name="Group 11">
            <a:extLst>
              <a:ext uri="{FF2B5EF4-FFF2-40B4-BE49-F238E27FC236}">
                <a16:creationId xmlns:a16="http://schemas.microsoft.com/office/drawing/2014/main" id="{E90926C4-1C99-475C-8363-635C7261DF8C}"/>
              </a:ext>
            </a:extLst>
          </p:cNvPr>
          <p:cNvGrpSpPr/>
          <p:nvPr/>
        </p:nvGrpSpPr>
        <p:grpSpPr>
          <a:xfrm>
            <a:off x="6377667" y="4572000"/>
            <a:ext cx="1260389" cy="774081"/>
            <a:chOff x="556054" y="4547286"/>
            <a:chExt cx="1260389" cy="774081"/>
          </a:xfrm>
        </p:grpSpPr>
        <p:sp>
          <p:nvSpPr>
            <p:cNvPr id="13" name="Rectangle: Rounded Corners 12">
              <a:extLst>
                <a:ext uri="{FF2B5EF4-FFF2-40B4-BE49-F238E27FC236}">
                  <a16:creationId xmlns:a16="http://schemas.microsoft.com/office/drawing/2014/main" id="{2AE42FC0-42E3-4DBA-87A4-2778BD0FE6BB}"/>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A62A82D9-5D91-4157-8A88-37C525F803E1}"/>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BA4FCC77-2ED0-4BA5-A46A-ADCC79F7979D}"/>
              </a:ext>
            </a:extLst>
          </p:cNvPr>
          <p:cNvGrpSpPr/>
          <p:nvPr/>
        </p:nvGrpSpPr>
        <p:grpSpPr>
          <a:xfrm>
            <a:off x="8355227" y="4568019"/>
            <a:ext cx="1260389" cy="774081"/>
            <a:chOff x="556054" y="4547286"/>
            <a:chExt cx="1260389" cy="774081"/>
          </a:xfrm>
        </p:grpSpPr>
        <p:sp>
          <p:nvSpPr>
            <p:cNvPr id="16" name="Rectangle: Rounded Corners 15">
              <a:extLst>
                <a:ext uri="{FF2B5EF4-FFF2-40B4-BE49-F238E27FC236}">
                  <a16:creationId xmlns:a16="http://schemas.microsoft.com/office/drawing/2014/main" id="{C5212C18-BF98-4272-9FCC-D1F9BD7F742A}"/>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C8CA8BAC-0D85-45ED-88BB-0DC807AD17C2}"/>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21">
            <a:extLst>
              <a:ext uri="{FF2B5EF4-FFF2-40B4-BE49-F238E27FC236}">
                <a16:creationId xmlns:a16="http://schemas.microsoft.com/office/drawing/2014/main" id="{6F4444EE-58D9-4D74-B562-544934B98897}"/>
              </a:ext>
            </a:extLst>
          </p:cNvPr>
          <p:cNvSpPr/>
          <p:nvPr/>
        </p:nvSpPr>
        <p:spPr>
          <a:xfrm>
            <a:off x="210065" y="3991232"/>
            <a:ext cx="11714205" cy="2100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D286B15-BA8E-4958-8AC0-B5BAABC5A645}"/>
              </a:ext>
            </a:extLst>
          </p:cNvPr>
          <p:cNvPicPr>
            <a:picLocks noChangeAspect="1"/>
          </p:cNvPicPr>
          <p:nvPr/>
        </p:nvPicPr>
        <p:blipFill>
          <a:blip r:embed="rId4"/>
          <a:stretch>
            <a:fillRect/>
          </a:stretch>
        </p:blipFill>
        <p:spPr>
          <a:xfrm>
            <a:off x="556054" y="3774447"/>
            <a:ext cx="475394" cy="438551"/>
          </a:xfrm>
          <a:prstGeom prst="rect">
            <a:avLst/>
          </a:prstGeom>
        </p:spPr>
      </p:pic>
      <p:sp>
        <p:nvSpPr>
          <p:cNvPr id="25" name="Callout: Line with Accent Bar 24">
            <a:extLst>
              <a:ext uri="{FF2B5EF4-FFF2-40B4-BE49-F238E27FC236}">
                <a16:creationId xmlns:a16="http://schemas.microsoft.com/office/drawing/2014/main" id="{6345987B-5588-4AFA-B18D-1BB53A32D887}"/>
              </a:ext>
            </a:extLst>
          </p:cNvPr>
          <p:cNvSpPr/>
          <p:nvPr/>
        </p:nvSpPr>
        <p:spPr>
          <a:xfrm>
            <a:off x="2743200" y="3225065"/>
            <a:ext cx="6872416" cy="410825"/>
          </a:xfrm>
          <a:prstGeom prst="accentCallout1">
            <a:avLst>
              <a:gd name="adj1" fmla="val 38029"/>
              <a:gd name="adj2" fmla="val -1860"/>
              <a:gd name="adj3" fmla="val 134366"/>
              <a:gd name="adj4" fmla="val -252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k8s: I need 2 replicas of app-a and 3 replicas of app-b</a:t>
            </a:r>
          </a:p>
        </p:txBody>
      </p:sp>
      <p:grpSp>
        <p:nvGrpSpPr>
          <p:cNvPr id="26" name="Group 25">
            <a:extLst>
              <a:ext uri="{FF2B5EF4-FFF2-40B4-BE49-F238E27FC236}">
                <a16:creationId xmlns:a16="http://schemas.microsoft.com/office/drawing/2014/main" id="{D7153801-3A00-411D-B200-79F6F1E039E0}"/>
              </a:ext>
            </a:extLst>
          </p:cNvPr>
          <p:cNvGrpSpPr/>
          <p:nvPr/>
        </p:nvGrpSpPr>
        <p:grpSpPr>
          <a:xfrm>
            <a:off x="2548638" y="4571999"/>
            <a:ext cx="1260389" cy="774081"/>
            <a:chOff x="556054" y="4547286"/>
            <a:chExt cx="1260389" cy="774081"/>
          </a:xfrm>
        </p:grpSpPr>
        <p:sp>
          <p:nvSpPr>
            <p:cNvPr id="27" name="Rectangle: Rounded Corners 26">
              <a:extLst>
                <a:ext uri="{FF2B5EF4-FFF2-40B4-BE49-F238E27FC236}">
                  <a16:creationId xmlns:a16="http://schemas.microsoft.com/office/drawing/2014/main" id="{48C66C0A-7296-46EF-89EB-DC8BD7C3E288}"/>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0E722AF0-11C0-4089-8941-0D92909168F3}"/>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29" name="Group 28">
            <a:extLst>
              <a:ext uri="{FF2B5EF4-FFF2-40B4-BE49-F238E27FC236}">
                <a16:creationId xmlns:a16="http://schemas.microsoft.com/office/drawing/2014/main" id="{D720F680-2685-4322-8ABA-CB82A1D4629B}"/>
              </a:ext>
            </a:extLst>
          </p:cNvPr>
          <p:cNvGrpSpPr/>
          <p:nvPr/>
        </p:nvGrpSpPr>
        <p:grpSpPr>
          <a:xfrm>
            <a:off x="10217472" y="4543305"/>
            <a:ext cx="1260389" cy="774081"/>
            <a:chOff x="556054" y="4547286"/>
            <a:chExt cx="1260389" cy="774081"/>
          </a:xfrm>
        </p:grpSpPr>
        <p:sp>
          <p:nvSpPr>
            <p:cNvPr id="30" name="Rectangle: Rounded Corners 29">
              <a:extLst>
                <a:ext uri="{FF2B5EF4-FFF2-40B4-BE49-F238E27FC236}">
                  <a16:creationId xmlns:a16="http://schemas.microsoft.com/office/drawing/2014/main" id="{17AB6A70-167B-4BF1-B802-EC976E590F72}"/>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1" name="Rectangle: Rounded Corners 30">
              <a:extLst>
                <a:ext uri="{FF2B5EF4-FFF2-40B4-BE49-F238E27FC236}">
                  <a16:creationId xmlns:a16="http://schemas.microsoft.com/office/drawing/2014/main" id="{52878BEC-5862-4CB0-8A7E-C0B0122C14ED}"/>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spTree>
    <p:extLst>
      <p:ext uri="{BB962C8B-B14F-4D97-AF65-F5344CB8AC3E}">
        <p14:creationId xmlns:p14="http://schemas.microsoft.com/office/powerpoint/2010/main" val="920014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Services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r>
              <a:rPr lang="en-US" dirty="0"/>
              <a:t>Services are an abstract way to expose an application running on a set of Pods </a:t>
            </a:r>
          </a:p>
          <a:p>
            <a:r>
              <a:rPr lang="en-US" dirty="0"/>
              <a:t>A Service has a name and maps to a dynamic set of Pods defined by a label selector</a:t>
            </a:r>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CAD2DBB-A873-48B3-A95B-EAF924F49341}"/>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AE96118D-38E9-48CC-84CD-D618E5ECC3AD}"/>
              </a:ext>
            </a:extLst>
          </p:cNvPr>
          <p:cNvGrpSpPr/>
          <p:nvPr/>
        </p:nvGrpSpPr>
        <p:grpSpPr>
          <a:xfrm>
            <a:off x="556054" y="4547286"/>
            <a:ext cx="1260389" cy="774081"/>
            <a:chOff x="556054" y="4547286"/>
            <a:chExt cx="1260389" cy="774081"/>
          </a:xfrm>
        </p:grpSpPr>
        <p:sp>
          <p:nvSpPr>
            <p:cNvPr id="8" name="Rectangle: Rounded Corners 7">
              <a:extLst>
                <a:ext uri="{FF2B5EF4-FFF2-40B4-BE49-F238E27FC236}">
                  <a16:creationId xmlns:a16="http://schemas.microsoft.com/office/drawing/2014/main" id="{90D06FB9-6D7B-4F64-BC27-E8E86CDEB1C3}"/>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B5B3A6BE-415D-495C-88A1-44D9204316BB}"/>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6E61DBA9-5211-4447-98CF-AD4649191175}"/>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E71C6FC4-82BF-42E8-A0FD-BEF65B4D8EA0}"/>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2" name="Group 11">
            <a:extLst>
              <a:ext uri="{FF2B5EF4-FFF2-40B4-BE49-F238E27FC236}">
                <a16:creationId xmlns:a16="http://schemas.microsoft.com/office/drawing/2014/main" id="{B9F13DE2-5E95-4165-9E58-FBC2D2A71BBE}"/>
              </a:ext>
            </a:extLst>
          </p:cNvPr>
          <p:cNvGrpSpPr/>
          <p:nvPr/>
        </p:nvGrpSpPr>
        <p:grpSpPr>
          <a:xfrm>
            <a:off x="6377667" y="4572000"/>
            <a:ext cx="1260389" cy="774081"/>
            <a:chOff x="556054" y="4547286"/>
            <a:chExt cx="1260389" cy="774081"/>
          </a:xfrm>
        </p:grpSpPr>
        <p:sp>
          <p:nvSpPr>
            <p:cNvPr id="13" name="Rectangle: Rounded Corners 12">
              <a:extLst>
                <a:ext uri="{FF2B5EF4-FFF2-40B4-BE49-F238E27FC236}">
                  <a16:creationId xmlns:a16="http://schemas.microsoft.com/office/drawing/2014/main" id="{DC1D63E2-9BD7-430D-A6A3-61E77C0824B1}"/>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F1F4474D-7EC0-4074-AB60-99AADA854431}"/>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83EE193E-535C-46DF-A3AE-121CC17C1043}"/>
              </a:ext>
            </a:extLst>
          </p:cNvPr>
          <p:cNvGrpSpPr/>
          <p:nvPr/>
        </p:nvGrpSpPr>
        <p:grpSpPr>
          <a:xfrm>
            <a:off x="8355227" y="4568019"/>
            <a:ext cx="1260389" cy="774081"/>
            <a:chOff x="556054" y="4547286"/>
            <a:chExt cx="1260389" cy="774081"/>
          </a:xfrm>
        </p:grpSpPr>
        <p:sp>
          <p:nvSpPr>
            <p:cNvPr id="16" name="Rectangle: Rounded Corners 15">
              <a:extLst>
                <a:ext uri="{FF2B5EF4-FFF2-40B4-BE49-F238E27FC236}">
                  <a16:creationId xmlns:a16="http://schemas.microsoft.com/office/drawing/2014/main" id="{8B10094E-1F52-408E-9207-BE65890F6D67}"/>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3806BD8C-2766-48D7-ABE1-E773F5DB2AB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Rounded Corners 21">
            <a:extLst>
              <a:ext uri="{FF2B5EF4-FFF2-40B4-BE49-F238E27FC236}">
                <a16:creationId xmlns:a16="http://schemas.microsoft.com/office/drawing/2014/main" id="{89D62CBA-9711-4E55-9EC5-31DF089C20DE}"/>
              </a:ext>
            </a:extLst>
          </p:cNvPr>
          <p:cNvSpPr/>
          <p:nvPr/>
        </p:nvSpPr>
        <p:spPr>
          <a:xfrm>
            <a:off x="2561968" y="3429000"/>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sp>
        <p:nvSpPr>
          <p:cNvPr id="24" name="Freeform: Shape 23">
            <a:extLst>
              <a:ext uri="{FF2B5EF4-FFF2-40B4-BE49-F238E27FC236}">
                <a16:creationId xmlns:a16="http://schemas.microsoft.com/office/drawing/2014/main" id="{1A72755A-3F75-4984-9712-A96D253B6E9D}"/>
              </a:ext>
            </a:extLst>
          </p:cNvPr>
          <p:cNvSpPr/>
          <p:nvPr/>
        </p:nvSpPr>
        <p:spPr>
          <a:xfrm>
            <a:off x="1147283" y="3917092"/>
            <a:ext cx="1978976" cy="630194"/>
          </a:xfrm>
          <a:custGeom>
            <a:avLst/>
            <a:gdLst>
              <a:gd name="connsiteX0" fmla="*/ 1978976 w 1978976"/>
              <a:gd name="connsiteY0" fmla="*/ 0 h 630194"/>
              <a:gd name="connsiteX1" fmla="*/ 1917193 w 1978976"/>
              <a:gd name="connsiteY1" fmla="*/ 24713 h 630194"/>
              <a:gd name="connsiteX2" fmla="*/ 1880122 w 1978976"/>
              <a:gd name="connsiteY2" fmla="*/ 37070 h 630194"/>
              <a:gd name="connsiteX3" fmla="*/ 1843052 w 1978976"/>
              <a:gd name="connsiteY3" fmla="*/ 61784 h 630194"/>
              <a:gd name="connsiteX4" fmla="*/ 1805982 w 1978976"/>
              <a:gd name="connsiteY4" fmla="*/ 74140 h 630194"/>
              <a:gd name="connsiteX5" fmla="*/ 1694771 w 1978976"/>
              <a:gd name="connsiteY5" fmla="*/ 111211 h 630194"/>
              <a:gd name="connsiteX6" fmla="*/ 1620631 w 1978976"/>
              <a:gd name="connsiteY6" fmla="*/ 135924 h 630194"/>
              <a:gd name="connsiteX7" fmla="*/ 1583560 w 1978976"/>
              <a:gd name="connsiteY7" fmla="*/ 148281 h 630194"/>
              <a:gd name="connsiteX8" fmla="*/ 1521776 w 1978976"/>
              <a:gd name="connsiteY8" fmla="*/ 160638 h 630194"/>
              <a:gd name="connsiteX9" fmla="*/ 1101647 w 1978976"/>
              <a:gd name="connsiteY9" fmla="*/ 135924 h 630194"/>
              <a:gd name="connsiteX10" fmla="*/ 1052220 w 1978976"/>
              <a:gd name="connsiteY10" fmla="*/ 123567 h 630194"/>
              <a:gd name="connsiteX11" fmla="*/ 557949 w 1978976"/>
              <a:gd name="connsiteY11" fmla="*/ 135924 h 630194"/>
              <a:gd name="connsiteX12" fmla="*/ 520879 w 1978976"/>
              <a:gd name="connsiteY12" fmla="*/ 148281 h 630194"/>
              <a:gd name="connsiteX13" fmla="*/ 360241 w 1978976"/>
              <a:gd name="connsiteY13" fmla="*/ 185351 h 630194"/>
              <a:gd name="connsiteX14" fmla="*/ 236674 w 1978976"/>
              <a:gd name="connsiteY14" fmla="*/ 259492 h 630194"/>
              <a:gd name="connsiteX15" fmla="*/ 211960 w 1978976"/>
              <a:gd name="connsiteY15" fmla="*/ 296562 h 630194"/>
              <a:gd name="connsiteX16" fmla="*/ 150176 w 1978976"/>
              <a:gd name="connsiteY16" fmla="*/ 358346 h 630194"/>
              <a:gd name="connsiteX17" fmla="*/ 113106 w 1978976"/>
              <a:gd name="connsiteY17" fmla="*/ 469557 h 630194"/>
              <a:gd name="connsiteX18" fmla="*/ 100749 w 1978976"/>
              <a:gd name="connsiteY18" fmla="*/ 506627 h 630194"/>
              <a:gd name="connsiteX19" fmla="*/ 63679 w 1978976"/>
              <a:gd name="connsiteY19" fmla="*/ 580767 h 630194"/>
              <a:gd name="connsiteX20" fmla="*/ 38966 w 1978976"/>
              <a:gd name="connsiteY20" fmla="*/ 543697 h 630194"/>
              <a:gd name="connsiteX21" fmla="*/ 14252 w 1978976"/>
              <a:gd name="connsiteY21" fmla="*/ 469557 h 630194"/>
              <a:gd name="connsiteX22" fmla="*/ 1895 w 1978976"/>
              <a:gd name="connsiteY22" fmla="*/ 432486 h 630194"/>
              <a:gd name="connsiteX23" fmla="*/ 51322 w 1978976"/>
              <a:gd name="connsiteY23" fmla="*/ 506627 h 630194"/>
              <a:gd name="connsiteX24" fmla="*/ 76036 w 1978976"/>
              <a:gd name="connsiteY24" fmla="*/ 580767 h 630194"/>
              <a:gd name="connsiteX25" fmla="*/ 88393 w 1978976"/>
              <a:gd name="connsiteY25" fmla="*/ 617838 h 630194"/>
              <a:gd name="connsiteX26" fmla="*/ 125463 w 1978976"/>
              <a:gd name="connsiteY26" fmla="*/ 630194 h 630194"/>
              <a:gd name="connsiteX27" fmla="*/ 199603 w 1978976"/>
              <a:gd name="connsiteY27" fmla="*/ 568411 h 630194"/>
              <a:gd name="connsiteX28" fmla="*/ 249031 w 1978976"/>
              <a:gd name="connsiteY28" fmla="*/ 556054 h 630194"/>
              <a:gd name="connsiteX29" fmla="*/ 384955 w 1978976"/>
              <a:gd name="connsiteY29" fmla="*/ 543697 h 630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78976" h="630194">
                <a:moveTo>
                  <a:pt x="1978976" y="0"/>
                </a:moveTo>
                <a:cubicBezTo>
                  <a:pt x="1958382" y="8238"/>
                  <a:pt x="1937962" y="16925"/>
                  <a:pt x="1917193" y="24713"/>
                </a:cubicBezTo>
                <a:cubicBezTo>
                  <a:pt x="1904997" y="29287"/>
                  <a:pt x="1891772" y="31245"/>
                  <a:pt x="1880122" y="37070"/>
                </a:cubicBezTo>
                <a:cubicBezTo>
                  <a:pt x="1866839" y="43712"/>
                  <a:pt x="1856335" y="55142"/>
                  <a:pt x="1843052" y="61784"/>
                </a:cubicBezTo>
                <a:cubicBezTo>
                  <a:pt x="1831402" y="67609"/>
                  <a:pt x="1818178" y="69567"/>
                  <a:pt x="1805982" y="74140"/>
                </a:cubicBezTo>
                <a:cubicBezTo>
                  <a:pt x="1640800" y="136083"/>
                  <a:pt x="1832810" y="69800"/>
                  <a:pt x="1694771" y="111211"/>
                </a:cubicBezTo>
                <a:cubicBezTo>
                  <a:pt x="1669820" y="118696"/>
                  <a:pt x="1645344" y="127686"/>
                  <a:pt x="1620631" y="135924"/>
                </a:cubicBezTo>
                <a:cubicBezTo>
                  <a:pt x="1608274" y="140043"/>
                  <a:pt x="1596332" y="145726"/>
                  <a:pt x="1583560" y="148281"/>
                </a:cubicBezTo>
                <a:lnTo>
                  <a:pt x="1521776" y="160638"/>
                </a:lnTo>
                <a:cubicBezTo>
                  <a:pt x="1361258" y="154693"/>
                  <a:pt x="1245389" y="162060"/>
                  <a:pt x="1101647" y="135924"/>
                </a:cubicBezTo>
                <a:cubicBezTo>
                  <a:pt x="1084938" y="132886"/>
                  <a:pt x="1068696" y="127686"/>
                  <a:pt x="1052220" y="123567"/>
                </a:cubicBezTo>
                <a:cubicBezTo>
                  <a:pt x="887463" y="127686"/>
                  <a:pt x="722579" y="128267"/>
                  <a:pt x="557949" y="135924"/>
                </a:cubicBezTo>
                <a:cubicBezTo>
                  <a:pt x="544938" y="136529"/>
                  <a:pt x="533571" y="145352"/>
                  <a:pt x="520879" y="148281"/>
                </a:cubicBezTo>
                <a:cubicBezTo>
                  <a:pt x="343634" y="189184"/>
                  <a:pt x="449846" y="155483"/>
                  <a:pt x="360241" y="185351"/>
                </a:cubicBezTo>
                <a:cubicBezTo>
                  <a:pt x="270774" y="244996"/>
                  <a:pt x="312667" y="221495"/>
                  <a:pt x="236674" y="259492"/>
                </a:cubicBezTo>
                <a:cubicBezTo>
                  <a:pt x="228436" y="271849"/>
                  <a:pt x="222461" y="286061"/>
                  <a:pt x="211960" y="296562"/>
                </a:cubicBezTo>
                <a:cubicBezTo>
                  <a:pt x="129581" y="378941"/>
                  <a:pt x="216080" y="259493"/>
                  <a:pt x="150176" y="358346"/>
                </a:cubicBezTo>
                <a:lnTo>
                  <a:pt x="113106" y="469557"/>
                </a:lnTo>
                <a:cubicBezTo>
                  <a:pt x="108987" y="481914"/>
                  <a:pt x="107974" y="495789"/>
                  <a:pt x="100749" y="506627"/>
                </a:cubicBezTo>
                <a:cubicBezTo>
                  <a:pt x="68811" y="554535"/>
                  <a:pt x="80732" y="529608"/>
                  <a:pt x="63679" y="580767"/>
                </a:cubicBezTo>
                <a:cubicBezTo>
                  <a:pt x="55441" y="568410"/>
                  <a:pt x="44998" y="557268"/>
                  <a:pt x="38966" y="543697"/>
                </a:cubicBezTo>
                <a:cubicBezTo>
                  <a:pt x="28386" y="519892"/>
                  <a:pt x="22490" y="494270"/>
                  <a:pt x="14252" y="469557"/>
                </a:cubicBezTo>
                <a:cubicBezTo>
                  <a:pt x="10133" y="457200"/>
                  <a:pt x="-5330" y="421648"/>
                  <a:pt x="1895" y="432486"/>
                </a:cubicBezTo>
                <a:cubicBezTo>
                  <a:pt x="18371" y="457200"/>
                  <a:pt x="41929" y="478449"/>
                  <a:pt x="51322" y="506627"/>
                </a:cubicBezTo>
                <a:lnTo>
                  <a:pt x="76036" y="580767"/>
                </a:lnTo>
                <a:cubicBezTo>
                  <a:pt x="80155" y="593124"/>
                  <a:pt x="76036" y="613719"/>
                  <a:pt x="88393" y="617838"/>
                </a:cubicBezTo>
                <a:lnTo>
                  <a:pt x="125463" y="630194"/>
                </a:lnTo>
                <a:cubicBezTo>
                  <a:pt x="147731" y="607926"/>
                  <a:pt x="169497" y="581314"/>
                  <a:pt x="199603" y="568411"/>
                </a:cubicBezTo>
                <a:cubicBezTo>
                  <a:pt x="215213" y="561721"/>
                  <a:pt x="232279" y="558846"/>
                  <a:pt x="249031" y="556054"/>
                </a:cubicBezTo>
                <a:cubicBezTo>
                  <a:pt x="332368" y="542164"/>
                  <a:pt x="325014" y="543697"/>
                  <a:pt x="384955" y="5436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BB93E60-5A7B-4219-AE52-61934E3626AD}"/>
              </a:ext>
            </a:extLst>
          </p:cNvPr>
          <p:cNvSpPr/>
          <p:nvPr/>
        </p:nvSpPr>
        <p:spPr>
          <a:xfrm>
            <a:off x="3719384" y="3917092"/>
            <a:ext cx="4994777" cy="721014"/>
          </a:xfrm>
          <a:custGeom>
            <a:avLst/>
            <a:gdLst>
              <a:gd name="connsiteX0" fmla="*/ 0 w 4994777"/>
              <a:gd name="connsiteY0" fmla="*/ 0 h 721014"/>
              <a:gd name="connsiteX1" fmla="*/ 74140 w 4994777"/>
              <a:gd name="connsiteY1" fmla="*/ 12357 h 721014"/>
              <a:gd name="connsiteX2" fmla="*/ 148281 w 4994777"/>
              <a:gd name="connsiteY2" fmla="*/ 61784 h 721014"/>
              <a:gd name="connsiteX3" fmla="*/ 222421 w 4994777"/>
              <a:gd name="connsiteY3" fmla="*/ 98854 h 721014"/>
              <a:gd name="connsiteX4" fmla="*/ 271848 w 4994777"/>
              <a:gd name="connsiteY4" fmla="*/ 111211 h 721014"/>
              <a:gd name="connsiteX5" fmla="*/ 345989 w 4994777"/>
              <a:gd name="connsiteY5" fmla="*/ 148281 h 721014"/>
              <a:gd name="connsiteX6" fmla="*/ 518984 w 4994777"/>
              <a:gd name="connsiteY6" fmla="*/ 172994 h 721014"/>
              <a:gd name="connsiteX7" fmla="*/ 926757 w 4994777"/>
              <a:gd name="connsiteY7" fmla="*/ 197708 h 721014"/>
              <a:gd name="connsiteX8" fmla="*/ 1136821 w 4994777"/>
              <a:gd name="connsiteY8" fmla="*/ 222422 h 721014"/>
              <a:gd name="connsiteX9" fmla="*/ 1767016 w 4994777"/>
              <a:gd name="connsiteY9" fmla="*/ 210065 h 721014"/>
              <a:gd name="connsiteX10" fmla="*/ 1902940 w 4994777"/>
              <a:gd name="connsiteY10" fmla="*/ 172994 h 721014"/>
              <a:gd name="connsiteX11" fmla="*/ 1964724 w 4994777"/>
              <a:gd name="connsiteY11" fmla="*/ 160638 h 721014"/>
              <a:gd name="connsiteX12" fmla="*/ 2347784 w 4994777"/>
              <a:gd name="connsiteY12" fmla="*/ 135924 h 721014"/>
              <a:gd name="connsiteX13" fmla="*/ 3076832 w 4994777"/>
              <a:gd name="connsiteY13" fmla="*/ 148281 h 721014"/>
              <a:gd name="connsiteX14" fmla="*/ 3163330 w 4994777"/>
              <a:gd name="connsiteY14" fmla="*/ 172994 h 721014"/>
              <a:gd name="connsiteX15" fmla="*/ 3323967 w 4994777"/>
              <a:gd name="connsiteY15" fmla="*/ 185351 h 721014"/>
              <a:gd name="connsiteX16" fmla="*/ 3682313 w 4994777"/>
              <a:gd name="connsiteY16" fmla="*/ 210065 h 721014"/>
              <a:gd name="connsiteX17" fmla="*/ 3892378 w 4994777"/>
              <a:gd name="connsiteY17" fmla="*/ 234778 h 721014"/>
              <a:gd name="connsiteX18" fmla="*/ 3941805 w 4994777"/>
              <a:gd name="connsiteY18" fmla="*/ 247135 h 721014"/>
              <a:gd name="connsiteX19" fmla="*/ 4102443 w 4994777"/>
              <a:gd name="connsiteY19" fmla="*/ 259492 h 721014"/>
              <a:gd name="connsiteX20" fmla="*/ 4201297 w 4994777"/>
              <a:gd name="connsiteY20" fmla="*/ 284205 h 721014"/>
              <a:gd name="connsiteX21" fmla="*/ 4324865 w 4994777"/>
              <a:gd name="connsiteY21" fmla="*/ 321276 h 721014"/>
              <a:gd name="connsiteX22" fmla="*/ 4361935 w 4994777"/>
              <a:gd name="connsiteY22" fmla="*/ 333632 h 721014"/>
              <a:gd name="connsiteX23" fmla="*/ 4423719 w 4994777"/>
              <a:gd name="connsiteY23" fmla="*/ 345989 h 721014"/>
              <a:gd name="connsiteX24" fmla="*/ 4460789 w 4994777"/>
              <a:gd name="connsiteY24" fmla="*/ 370703 h 721014"/>
              <a:gd name="connsiteX25" fmla="*/ 4510216 w 4994777"/>
              <a:gd name="connsiteY25" fmla="*/ 383059 h 721014"/>
              <a:gd name="connsiteX26" fmla="*/ 4584357 w 4994777"/>
              <a:gd name="connsiteY26" fmla="*/ 407773 h 721014"/>
              <a:gd name="connsiteX27" fmla="*/ 4633784 w 4994777"/>
              <a:gd name="connsiteY27" fmla="*/ 432486 h 721014"/>
              <a:gd name="connsiteX28" fmla="*/ 4707924 w 4994777"/>
              <a:gd name="connsiteY28" fmla="*/ 457200 h 721014"/>
              <a:gd name="connsiteX29" fmla="*/ 4744994 w 4994777"/>
              <a:gd name="connsiteY29" fmla="*/ 469557 h 721014"/>
              <a:gd name="connsiteX30" fmla="*/ 4782065 w 4994777"/>
              <a:gd name="connsiteY30" fmla="*/ 481913 h 721014"/>
              <a:gd name="connsiteX31" fmla="*/ 4880919 w 4994777"/>
              <a:gd name="connsiteY31" fmla="*/ 568411 h 721014"/>
              <a:gd name="connsiteX32" fmla="*/ 4917989 w 4994777"/>
              <a:gd name="connsiteY32" fmla="*/ 605481 h 721014"/>
              <a:gd name="connsiteX33" fmla="*/ 4942702 w 4994777"/>
              <a:gd name="connsiteY33" fmla="*/ 642551 h 721014"/>
              <a:gd name="connsiteX34" fmla="*/ 4979773 w 4994777"/>
              <a:gd name="connsiteY34" fmla="*/ 667265 h 721014"/>
              <a:gd name="connsiteX35" fmla="*/ 4992130 w 4994777"/>
              <a:gd name="connsiteY35" fmla="*/ 704335 h 721014"/>
              <a:gd name="connsiteX36" fmla="*/ 4942702 w 4994777"/>
              <a:gd name="connsiteY36" fmla="*/ 630194 h 721014"/>
              <a:gd name="connsiteX37" fmla="*/ 4917989 w 4994777"/>
              <a:gd name="connsiteY37" fmla="*/ 531340 h 721014"/>
              <a:gd name="connsiteX38" fmla="*/ 4930346 w 4994777"/>
              <a:gd name="connsiteY38" fmla="*/ 568411 h 721014"/>
              <a:gd name="connsiteX39" fmla="*/ 4967416 w 4994777"/>
              <a:gd name="connsiteY39" fmla="*/ 642551 h 721014"/>
              <a:gd name="connsiteX40" fmla="*/ 4955059 w 4994777"/>
              <a:gd name="connsiteY40" fmla="*/ 716692 h 721014"/>
              <a:gd name="connsiteX41" fmla="*/ 4905632 w 4994777"/>
              <a:gd name="connsiteY41" fmla="*/ 704335 h 721014"/>
              <a:gd name="connsiteX42" fmla="*/ 4868562 w 4994777"/>
              <a:gd name="connsiteY42" fmla="*/ 667265 h 721014"/>
              <a:gd name="connsiteX43" fmla="*/ 4782065 w 4994777"/>
              <a:gd name="connsiteY43" fmla="*/ 654908 h 72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94777" h="721014">
                <a:moveTo>
                  <a:pt x="0" y="0"/>
                </a:moveTo>
                <a:cubicBezTo>
                  <a:pt x="24713" y="4119"/>
                  <a:pt x="51013" y="2721"/>
                  <a:pt x="74140" y="12357"/>
                </a:cubicBezTo>
                <a:cubicBezTo>
                  <a:pt x="101557" y="23781"/>
                  <a:pt x="121715" y="48501"/>
                  <a:pt x="148281" y="61784"/>
                </a:cubicBezTo>
                <a:cubicBezTo>
                  <a:pt x="172994" y="74141"/>
                  <a:pt x="196767" y="88592"/>
                  <a:pt x="222421" y="98854"/>
                </a:cubicBezTo>
                <a:cubicBezTo>
                  <a:pt x="238189" y="105161"/>
                  <a:pt x="256080" y="104904"/>
                  <a:pt x="271848" y="111211"/>
                </a:cubicBezTo>
                <a:cubicBezTo>
                  <a:pt x="297502" y="121473"/>
                  <a:pt x="320022" y="138838"/>
                  <a:pt x="345989" y="148281"/>
                </a:cubicBezTo>
                <a:cubicBezTo>
                  <a:pt x="380614" y="160872"/>
                  <a:pt x="500082" y="170894"/>
                  <a:pt x="518984" y="172994"/>
                </a:cubicBezTo>
                <a:cubicBezTo>
                  <a:pt x="689266" y="215565"/>
                  <a:pt x="516926" y="176137"/>
                  <a:pt x="926757" y="197708"/>
                </a:cubicBezTo>
                <a:cubicBezTo>
                  <a:pt x="954433" y="199165"/>
                  <a:pt x="1104715" y="218409"/>
                  <a:pt x="1136821" y="222422"/>
                </a:cubicBezTo>
                <a:lnTo>
                  <a:pt x="1767016" y="210065"/>
                </a:lnTo>
                <a:cubicBezTo>
                  <a:pt x="1828572" y="207867"/>
                  <a:pt x="1840841" y="185413"/>
                  <a:pt x="1902940" y="172994"/>
                </a:cubicBezTo>
                <a:lnTo>
                  <a:pt x="1964724" y="160638"/>
                </a:lnTo>
                <a:cubicBezTo>
                  <a:pt x="2121745" y="132090"/>
                  <a:pt x="2091051" y="146194"/>
                  <a:pt x="2347784" y="135924"/>
                </a:cubicBezTo>
                <a:cubicBezTo>
                  <a:pt x="2590800" y="140043"/>
                  <a:pt x="2834032" y="137245"/>
                  <a:pt x="3076832" y="148281"/>
                </a:cubicBezTo>
                <a:cubicBezTo>
                  <a:pt x="3106787" y="149643"/>
                  <a:pt x="3133675" y="168546"/>
                  <a:pt x="3163330" y="172994"/>
                </a:cubicBezTo>
                <a:cubicBezTo>
                  <a:pt x="3216440" y="180960"/>
                  <a:pt x="3270400" y="181525"/>
                  <a:pt x="3323967" y="185351"/>
                </a:cubicBezTo>
                <a:cubicBezTo>
                  <a:pt x="3443395" y="193882"/>
                  <a:pt x="3563175" y="198151"/>
                  <a:pt x="3682313" y="210065"/>
                </a:cubicBezTo>
                <a:cubicBezTo>
                  <a:pt x="3748570" y="216691"/>
                  <a:pt x="3825616" y="222640"/>
                  <a:pt x="3892378" y="234778"/>
                </a:cubicBezTo>
                <a:cubicBezTo>
                  <a:pt x="3909087" y="237816"/>
                  <a:pt x="3924939" y="245151"/>
                  <a:pt x="3941805" y="247135"/>
                </a:cubicBezTo>
                <a:cubicBezTo>
                  <a:pt x="3995141" y="253410"/>
                  <a:pt x="4048897" y="255373"/>
                  <a:pt x="4102443" y="259492"/>
                </a:cubicBezTo>
                <a:cubicBezTo>
                  <a:pt x="4135394" y="267730"/>
                  <a:pt x="4169075" y="273464"/>
                  <a:pt x="4201297" y="284205"/>
                </a:cubicBezTo>
                <a:cubicBezTo>
                  <a:pt x="4377447" y="342922"/>
                  <a:pt x="4194167" y="283934"/>
                  <a:pt x="4324865" y="321276"/>
                </a:cubicBezTo>
                <a:cubicBezTo>
                  <a:pt x="4337389" y="324854"/>
                  <a:pt x="4349299" y="330473"/>
                  <a:pt x="4361935" y="333632"/>
                </a:cubicBezTo>
                <a:cubicBezTo>
                  <a:pt x="4382310" y="338726"/>
                  <a:pt x="4403124" y="341870"/>
                  <a:pt x="4423719" y="345989"/>
                </a:cubicBezTo>
                <a:cubicBezTo>
                  <a:pt x="4436076" y="354227"/>
                  <a:pt x="4447139" y="364853"/>
                  <a:pt x="4460789" y="370703"/>
                </a:cubicBezTo>
                <a:cubicBezTo>
                  <a:pt x="4476399" y="377393"/>
                  <a:pt x="4493950" y="378179"/>
                  <a:pt x="4510216" y="383059"/>
                </a:cubicBezTo>
                <a:cubicBezTo>
                  <a:pt x="4535168" y="390544"/>
                  <a:pt x="4560170" y="398098"/>
                  <a:pt x="4584357" y="407773"/>
                </a:cubicBezTo>
                <a:cubicBezTo>
                  <a:pt x="4601460" y="414614"/>
                  <a:pt x="4616681" y="425645"/>
                  <a:pt x="4633784" y="432486"/>
                </a:cubicBezTo>
                <a:cubicBezTo>
                  <a:pt x="4657971" y="442161"/>
                  <a:pt x="4683211" y="448962"/>
                  <a:pt x="4707924" y="457200"/>
                </a:cubicBezTo>
                <a:lnTo>
                  <a:pt x="4744994" y="469557"/>
                </a:lnTo>
                <a:lnTo>
                  <a:pt x="4782065" y="481913"/>
                </a:lnTo>
                <a:cubicBezTo>
                  <a:pt x="4852083" y="586944"/>
                  <a:pt x="4736762" y="424254"/>
                  <a:pt x="4880919" y="568411"/>
                </a:cubicBezTo>
                <a:cubicBezTo>
                  <a:pt x="4893276" y="580768"/>
                  <a:pt x="4906802" y="592056"/>
                  <a:pt x="4917989" y="605481"/>
                </a:cubicBezTo>
                <a:cubicBezTo>
                  <a:pt x="4927496" y="616890"/>
                  <a:pt x="4932201" y="632050"/>
                  <a:pt x="4942702" y="642551"/>
                </a:cubicBezTo>
                <a:cubicBezTo>
                  <a:pt x="4953203" y="653052"/>
                  <a:pt x="4967416" y="659027"/>
                  <a:pt x="4979773" y="667265"/>
                </a:cubicBezTo>
                <a:cubicBezTo>
                  <a:pt x="4983892" y="679622"/>
                  <a:pt x="5001340" y="713545"/>
                  <a:pt x="4992130" y="704335"/>
                </a:cubicBezTo>
                <a:cubicBezTo>
                  <a:pt x="4971127" y="683332"/>
                  <a:pt x="4942702" y="630194"/>
                  <a:pt x="4942702" y="630194"/>
                </a:cubicBezTo>
                <a:cubicBezTo>
                  <a:pt x="4932952" y="600943"/>
                  <a:pt x="4917989" y="561159"/>
                  <a:pt x="4917989" y="531340"/>
                </a:cubicBezTo>
                <a:cubicBezTo>
                  <a:pt x="4917989" y="518315"/>
                  <a:pt x="4924521" y="556761"/>
                  <a:pt x="4930346" y="568411"/>
                </a:cubicBezTo>
                <a:cubicBezTo>
                  <a:pt x="4978255" y="664230"/>
                  <a:pt x="4936355" y="549371"/>
                  <a:pt x="4967416" y="642551"/>
                </a:cubicBezTo>
                <a:cubicBezTo>
                  <a:pt x="4963297" y="667265"/>
                  <a:pt x="4972775" y="698976"/>
                  <a:pt x="4955059" y="716692"/>
                </a:cubicBezTo>
                <a:cubicBezTo>
                  <a:pt x="4943050" y="728701"/>
                  <a:pt x="4920377" y="712761"/>
                  <a:pt x="4905632" y="704335"/>
                </a:cubicBezTo>
                <a:cubicBezTo>
                  <a:pt x="4890459" y="695665"/>
                  <a:pt x="4883735" y="675935"/>
                  <a:pt x="4868562" y="667265"/>
                </a:cubicBezTo>
                <a:cubicBezTo>
                  <a:pt x="4841693" y="651911"/>
                  <a:pt x="4810983" y="654908"/>
                  <a:pt x="4782065" y="65490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A07D9BE9-FC4F-4204-9436-5ED6A68F07F6}"/>
              </a:ext>
            </a:extLst>
          </p:cNvPr>
          <p:cNvSpPr/>
          <p:nvPr/>
        </p:nvSpPr>
        <p:spPr>
          <a:xfrm>
            <a:off x="7502132" y="3431274"/>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service-b</a:t>
            </a:r>
          </a:p>
        </p:txBody>
      </p:sp>
      <p:sp>
        <p:nvSpPr>
          <p:cNvPr id="29" name="Freeform: Shape 28">
            <a:extLst>
              <a:ext uri="{FF2B5EF4-FFF2-40B4-BE49-F238E27FC236}">
                <a16:creationId xmlns:a16="http://schemas.microsoft.com/office/drawing/2014/main" id="{200E2956-2E81-48FC-89B8-EF3B217E4EED}"/>
              </a:ext>
            </a:extLst>
          </p:cNvPr>
          <p:cNvSpPr/>
          <p:nvPr/>
        </p:nvSpPr>
        <p:spPr>
          <a:xfrm>
            <a:off x="7129849" y="3904735"/>
            <a:ext cx="1149178" cy="707809"/>
          </a:xfrm>
          <a:custGeom>
            <a:avLst/>
            <a:gdLst>
              <a:gd name="connsiteX0" fmla="*/ 1149178 w 1149178"/>
              <a:gd name="connsiteY0" fmla="*/ 0 h 707809"/>
              <a:gd name="connsiteX1" fmla="*/ 1087394 w 1149178"/>
              <a:gd name="connsiteY1" fmla="*/ 86497 h 707809"/>
              <a:gd name="connsiteX2" fmla="*/ 1025610 w 1149178"/>
              <a:gd name="connsiteY2" fmla="*/ 135924 h 707809"/>
              <a:gd name="connsiteX3" fmla="*/ 976183 w 1149178"/>
              <a:gd name="connsiteY3" fmla="*/ 185351 h 707809"/>
              <a:gd name="connsiteX4" fmla="*/ 902043 w 1149178"/>
              <a:gd name="connsiteY4" fmla="*/ 234779 h 707809"/>
              <a:gd name="connsiteX5" fmla="*/ 803189 w 1149178"/>
              <a:gd name="connsiteY5" fmla="*/ 259492 h 707809"/>
              <a:gd name="connsiteX6" fmla="*/ 667265 w 1149178"/>
              <a:gd name="connsiteY6" fmla="*/ 284206 h 707809"/>
              <a:gd name="connsiteX7" fmla="*/ 469556 w 1149178"/>
              <a:gd name="connsiteY7" fmla="*/ 308919 h 707809"/>
              <a:gd name="connsiteX8" fmla="*/ 383059 w 1149178"/>
              <a:gd name="connsiteY8" fmla="*/ 321276 h 707809"/>
              <a:gd name="connsiteX9" fmla="*/ 271848 w 1149178"/>
              <a:gd name="connsiteY9" fmla="*/ 383060 h 707809"/>
              <a:gd name="connsiteX10" fmla="*/ 234778 w 1149178"/>
              <a:gd name="connsiteY10" fmla="*/ 420130 h 707809"/>
              <a:gd name="connsiteX11" fmla="*/ 210065 w 1149178"/>
              <a:gd name="connsiteY11" fmla="*/ 457200 h 707809"/>
              <a:gd name="connsiteX12" fmla="*/ 172994 w 1149178"/>
              <a:gd name="connsiteY12" fmla="*/ 481914 h 707809"/>
              <a:gd name="connsiteX13" fmla="*/ 123567 w 1149178"/>
              <a:gd name="connsiteY13" fmla="*/ 556054 h 707809"/>
              <a:gd name="connsiteX14" fmla="*/ 61783 w 1149178"/>
              <a:gd name="connsiteY14" fmla="*/ 654908 h 707809"/>
              <a:gd name="connsiteX15" fmla="*/ 49427 w 1149178"/>
              <a:gd name="connsiteY15" fmla="*/ 704335 h 707809"/>
              <a:gd name="connsiteX16" fmla="*/ 61783 w 1149178"/>
              <a:gd name="connsiteY16" fmla="*/ 630195 h 707809"/>
              <a:gd name="connsiteX17" fmla="*/ 111210 w 1149178"/>
              <a:gd name="connsiteY17" fmla="*/ 556054 h 707809"/>
              <a:gd name="connsiteX18" fmla="*/ 135924 w 1149178"/>
              <a:gd name="connsiteY18" fmla="*/ 518984 h 707809"/>
              <a:gd name="connsiteX19" fmla="*/ 148281 w 1149178"/>
              <a:gd name="connsiteY19" fmla="*/ 481914 h 707809"/>
              <a:gd name="connsiteX20" fmla="*/ 123567 w 1149178"/>
              <a:gd name="connsiteY20" fmla="*/ 593124 h 707809"/>
              <a:gd name="connsiteX21" fmla="*/ 111210 w 1149178"/>
              <a:gd name="connsiteY21" fmla="*/ 642551 h 707809"/>
              <a:gd name="connsiteX22" fmla="*/ 98854 w 1149178"/>
              <a:gd name="connsiteY22" fmla="*/ 679622 h 707809"/>
              <a:gd name="connsiteX23" fmla="*/ 135924 w 1149178"/>
              <a:gd name="connsiteY23" fmla="*/ 667265 h 707809"/>
              <a:gd name="connsiteX24" fmla="*/ 185351 w 1149178"/>
              <a:gd name="connsiteY24" fmla="*/ 642551 h 707809"/>
              <a:gd name="connsiteX25" fmla="*/ 222421 w 1149178"/>
              <a:gd name="connsiteY25" fmla="*/ 617838 h 707809"/>
              <a:gd name="connsiteX26" fmla="*/ 296562 w 1149178"/>
              <a:gd name="connsiteY26" fmla="*/ 593124 h 707809"/>
              <a:gd name="connsiteX27" fmla="*/ 234778 w 1149178"/>
              <a:gd name="connsiteY27" fmla="*/ 605481 h 707809"/>
              <a:gd name="connsiteX28" fmla="*/ 185351 w 1149178"/>
              <a:gd name="connsiteY28" fmla="*/ 630195 h 707809"/>
              <a:gd name="connsiteX29" fmla="*/ 111210 w 1149178"/>
              <a:gd name="connsiteY29" fmla="*/ 679622 h 707809"/>
              <a:gd name="connsiteX30" fmla="*/ 74140 w 1149178"/>
              <a:gd name="connsiteY30" fmla="*/ 593124 h 707809"/>
              <a:gd name="connsiteX31" fmla="*/ 24713 w 1149178"/>
              <a:gd name="connsiteY31" fmla="*/ 469557 h 707809"/>
              <a:gd name="connsiteX32" fmla="*/ 0 w 1149178"/>
              <a:gd name="connsiteY32" fmla="*/ 457200 h 707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49178" h="707809">
                <a:moveTo>
                  <a:pt x="1149178" y="0"/>
                </a:moveTo>
                <a:cubicBezTo>
                  <a:pt x="1100519" y="121650"/>
                  <a:pt x="1155261" y="18630"/>
                  <a:pt x="1087394" y="86497"/>
                </a:cubicBezTo>
                <a:cubicBezTo>
                  <a:pt x="1031501" y="142390"/>
                  <a:pt x="1097780" y="111869"/>
                  <a:pt x="1025610" y="135924"/>
                </a:cubicBezTo>
                <a:cubicBezTo>
                  <a:pt x="1004642" y="198834"/>
                  <a:pt x="1030105" y="155395"/>
                  <a:pt x="976183" y="185351"/>
                </a:cubicBezTo>
                <a:cubicBezTo>
                  <a:pt x="950219" y="199776"/>
                  <a:pt x="930221" y="225387"/>
                  <a:pt x="902043" y="234779"/>
                </a:cubicBezTo>
                <a:cubicBezTo>
                  <a:pt x="835799" y="256859"/>
                  <a:pt x="892660" y="239609"/>
                  <a:pt x="803189" y="259492"/>
                </a:cubicBezTo>
                <a:cubicBezTo>
                  <a:pt x="710153" y="280167"/>
                  <a:pt x="796905" y="267297"/>
                  <a:pt x="667265" y="284206"/>
                </a:cubicBezTo>
                <a:lnTo>
                  <a:pt x="469556" y="308919"/>
                </a:lnTo>
                <a:lnTo>
                  <a:pt x="383059" y="321276"/>
                </a:lnTo>
                <a:cubicBezTo>
                  <a:pt x="336444" y="336815"/>
                  <a:pt x="314336" y="340572"/>
                  <a:pt x="271848" y="383060"/>
                </a:cubicBezTo>
                <a:cubicBezTo>
                  <a:pt x="259491" y="395417"/>
                  <a:pt x="245965" y="406705"/>
                  <a:pt x="234778" y="420130"/>
                </a:cubicBezTo>
                <a:cubicBezTo>
                  <a:pt x="225271" y="431539"/>
                  <a:pt x="220566" y="446699"/>
                  <a:pt x="210065" y="457200"/>
                </a:cubicBezTo>
                <a:cubicBezTo>
                  <a:pt x="199564" y="467701"/>
                  <a:pt x="185351" y="473676"/>
                  <a:pt x="172994" y="481914"/>
                </a:cubicBezTo>
                <a:cubicBezTo>
                  <a:pt x="132111" y="604559"/>
                  <a:pt x="200704" y="417205"/>
                  <a:pt x="123567" y="556054"/>
                </a:cubicBezTo>
                <a:cubicBezTo>
                  <a:pt x="63019" y="665043"/>
                  <a:pt x="138282" y="603911"/>
                  <a:pt x="61783" y="654908"/>
                </a:cubicBezTo>
                <a:cubicBezTo>
                  <a:pt x="57664" y="671384"/>
                  <a:pt x="49427" y="721318"/>
                  <a:pt x="49427" y="704335"/>
                </a:cubicBezTo>
                <a:cubicBezTo>
                  <a:pt x="49427" y="679281"/>
                  <a:pt x="56348" y="654653"/>
                  <a:pt x="61783" y="630195"/>
                </a:cubicBezTo>
                <a:cubicBezTo>
                  <a:pt x="73628" y="576893"/>
                  <a:pt x="73031" y="601868"/>
                  <a:pt x="111210" y="556054"/>
                </a:cubicBezTo>
                <a:cubicBezTo>
                  <a:pt x="120717" y="544645"/>
                  <a:pt x="129282" y="532267"/>
                  <a:pt x="135924" y="518984"/>
                </a:cubicBezTo>
                <a:cubicBezTo>
                  <a:pt x="141749" y="507334"/>
                  <a:pt x="148281" y="468889"/>
                  <a:pt x="148281" y="481914"/>
                </a:cubicBezTo>
                <a:cubicBezTo>
                  <a:pt x="148281" y="537663"/>
                  <a:pt x="136310" y="548526"/>
                  <a:pt x="123567" y="593124"/>
                </a:cubicBezTo>
                <a:cubicBezTo>
                  <a:pt x="118901" y="609453"/>
                  <a:pt x="115875" y="626222"/>
                  <a:pt x="111210" y="642551"/>
                </a:cubicBezTo>
                <a:cubicBezTo>
                  <a:pt x="107632" y="655075"/>
                  <a:pt x="89644" y="670412"/>
                  <a:pt x="98854" y="679622"/>
                </a:cubicBezTo>
                <a:cubicBezTo>
                  <a:pt x="108064" y="688832"/>
                  <a:pt x="123952" y="672396"/>
                  <a:pt x="135924" y="667265"/>
                </a:cubicBezTo>
                <a:cubicBezTo>
                  <a:pt x="152855" y="660009"/>
                  <a:pt x="169358" y="651690"/>
                  <a:pt x="185351" y="642551"/>
                </a:cubicBezTo>
                <a:cubicBezTo>
                  <a:pt x="198245" y="635183"/>
                  <a:pt x="208850" y="623869"/>
                  <a:pt x="222421" y="617838"/>
                </a:cubicBezTo>
                <a:cubicBezTo>
                  <a:pt x="246226" y="607258"/>
                  <a:pt x="322107" y="588015"/>
                  <a:pt x="296562" y="593124"/>
                </a:cubicBezTo>
                <a:lnTo>
                  <a:pt x="234778" y="605481"/>
                </a:lnTo>
                <a:cubicBezTo>
                  <a:pt x="218302" y="613719"/>
                  <a:pt x="201146" y="620718"/>
                  <a:pt x="185351" y="630195"/>
                </a:cubicBezTo>
                <a:cubicBezTo>
                  <a:pt x="159882" y="645477"/>
                  <a:pt x="111210" y="679622"/>
                  <a:pt x="111210" y="679622"/>
                </a:cubicBezTo>
                <a:cubicBezTo>
                  <a:pt x="89243" y="635686"/>
                  <a:pt x="86261" y="635549"/>
                  <a:pt x="74140" y="593124"/>
                </a:cubicBezTo>
                <a:cubicBezTo>
                  <a:pt x="62057" y="550835"/>
                  <a:pt x="57801" y="502645"/>
                  <a:pt x="24713" y="469557"/>
                </a:cubicBezTo>
                <a:cubicBezTo>
                  <a:pt x="18200" y="463044"/>
                  <a:pt x="8238" y="461319"/>
                  <a:pt x="0" y="457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8D10FB7-CABA-45D1-855F-7C218BED6025}"/>
              </a:ext>
            </a:extLst>
          </p:cNvPr>
          <p:cNvSpPr/>
          <p:nvPr/>
        </p:nvSpPr>
        <p:spPr>
          <a:xfrm>
            <a:off x="8217243" y="2730843"/>
            <a:ext cx="333633" cy="669308"/>
          </a:xfrm>
          <a:custGeom>
            <a:avLst/>
            <a:gdLst>
              <a:gd name="connsiteX0" fmla="*/ 86498 w 333633"/>
              <a:gd name="connsiteY0" fmla="*/ 0 h 669308"/>
              <a:gd name="connsiteX1" fmla="*/ 98854 w 333633"/>
              <a:gd name="connsiteY1" fmla="*/ 86498 h 669308"/>
              <a:gd name="connsiteX2" fmla="*/ 111211 w 333633"/>
              <a:gd name="connsiteY2" fmla="*/ 148281 h 669308"/>
              <a:gd name="connsiteX3" fmla="*/ 123568 w 333633"/>
              <a:gd name="connsiteY3" fmla="*/ 247135 h 669308"/>
              <a:gd name="connsiteX4" fmla="*/ 111211 w 333633"/>
              <a:gd name="connsiteY4" fmla="*/ 630195 h 669308"/>
              <a:gd name="connsiteX5" fmla="*/ 98854 w 333633"/>
              <a:gd name="connsiteY5" fmla="*/ 593125 h 669308"/>
              <a:gd name="connsiteX6" fmla="*/ 74141 w 333633"/>
              <a:gd name="connsiteY6" fmla="*/ 556054 h 669308"/>
              <a:gd name="connsiteX7" fmla="*/ 0 w 333633"/>
              <a:gd name="connsiteY7" fmla="*/ 494271 h 669308"/>
              <a:gd name="connsiteX8" fmla="*/ 86498 w 333633"/>
              <a:gd name="connsiteY8" fmla="*/ 580768 h 669308"/>
              <a:gd name="connsiteX9" fmla="*/ 123568 w 333633"/>
              <a:gd name="connsiteY9" fmla="*/ 605481 h 669308"/>
              <a:gd name="connsiteX10" fmla="*/ 135925 w 333633"/>
              <a:gd name="connsiteY10" fmla="*/ 667265 h 669308"/>
              <a:gd name="connsiteX11" fmla="*/ 172995 w 333633"/>
              <a:gd name="connsiteY11" fmla="*/ 642552 h 669308"/>
              <a:gd name="connsiteX12" fmla="*/ 222422 w 333633"/>
              <a:gd name="connsiteY12" fmla="*/ 568411 h 669308"/>
              <a:gd name="connsiteX13" fmla="*/ 247135 w 333633"/>
              <a:gd name="connsiteY13" fmla="*/ 531341 h 669308"/>
              <a:gd name="connsiteX14" fmla="*/ 333633 w 333633"/>
              <a:gd name="connsiteY14" fmla="*/ 469557 h 66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3633" h="669308">
                <a:moveTo>
                  <a:pt x="86498" y="0"/>
                </a:moveTo>
                <a:cubicBezTo>
                  <a:pt x="90617" y="28833"/>
                  <a:pt x="94066" y="57769"/>
                  <a:pt x="98854" y="86498"/>
                </a:cubicBezTo>
                <a:cubicBezTo>
                  <a:pt x="102307" y="107214"/>
                  <a:pt x="108017" y="127523"/>
                  <a:pt x="111211" y="148281"/>
                </a:cubicBezTo>
                <a:cubicBezTo>
                  <a:pt x="116261" y="181103"/>
                  <a:pt x="119449" y="214184"/>
                  <a:pt x="123568" y="247135"/>
                </a:cubicBezTo>
                <a:cubicBezTo>
                  <a:pt x="119449" y="374822"/>
                  <a:pt x="120313" y="502767"/>
                  <a:pt x="111211" y="630195"/>
                </a:cubicBezTo>
                <a:cubicBezTo>
                  <a:pt x="110283" y="643187"/>
                  <a:pt x="104679" y="604775"/>
                  <a:pt x="98854" y="593125"/>
                </a:cubicBezTo>
                <a:cubicBezTo>
                  <a:pt x="92212" y="579842"/>
                  <a:pt x="83648" y="567463"/>
                  <a:pt x="74141" y="556054"/>
                </a:cubicBezTo>
                <a:cubicBezTo>
                  <a:pt x="44409" y="520375"/>
                  <a:pt x="36450" y="518570"/>
                  <a:pt x="0" y="494271"/>
                </a:cubicBezTo>
                <a:cubicBezTo>
                  <a:pt x="21750" y="559519"/>
                  <a:pt x="1519" y="524116"/>
                  <a:pt x="86498" y="580768"/>
                </a:cubicBezTo>
                <a:lnTo>
                  <a:pt x="123568" y="605481"/>
                </a:lnTo>
                <a:cubicBezTo>
                  <a:pt x="127687" y="626076"/>
                  <a:pt x="119123" y="654663"/>
                  <a:pt x="135925" y="667265"/>
                </a:cubicBezTo>
                <a:cubicBezTo>
                  <a:pt x="147806" y="676176"/>
                  <a:pt x="163216" y="653728"/>
                  <a:pt x="172995" y="642552"/>
                </a:cubicBezTo>
                <a:cubicBezTo>
                  <a:pt x="192554" y="620199"/>
                  <a:pt x="205946" y="593125"/>
                  <a:pt x="222422" y="568411"/>
                </a:cubicBezTo>
                <a:cubicBezTo>
                  <a:pt x="230660" y="556054"/>
                  <a:pt x="234778" y="539579"/>
                  <a:pt x="247135" y="531341"/>
                </a:cubicBezTo>
                <a:cubicBezTo>
                  <a:pt x="326123" y="478683"/>
                  <a:pt x="300273" y="502917"/>
                  <a:pt x="333633" y="46955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D3BAEA2-A1A6-4BC6-8F1D-8D3EBB1A2EBD}"/>
              </a:ext>
            </a:extLst>
          </p:cNvPr>
          <p:cNvSpPr/>
          <p:nvPr/>
        </p:nvSpPr>
        <p:spPr>
          <a:xfrm>
            <a:off x="3190102" y="2739005"/>
            <a:ext cx="333633" cy="669308"/>
          </a:xfrm>
          <a:custGeom>
            <a:avLst/>
            <a:gdLst>
              <a:gd name="connsiteX0" fmla="*/ 86498 w 333633"/>
              <a:gd name="connsiteY0" fmla="*/ 0 h 669308"/>
              <a:gd name="connsiteX1" fmla="*/ 98854 w 333633"/>
              <a:gd name="connsiteY1" fmla="*/ 86498 h 669308"/>
              <a:gd name="connsiteX2" fmla="*/ 111211 w 333633"/>
              <a:gd name="connsiteY2" fmla="*/ 148281 h 669308"/>
              <a:gd name="connsiteX3" fmla="*/ 123568 w 333633"/>
              <a:gd name="connsiteY3" fmla="*/ 247135 h 669308"/>
              <a:gd name="connsiteX4" fmla="*/ 111211 w 333633"/>
              <a:gd name="connsiteY4" fmla="*/ 630195 h 669308"/>
              <a:gd name="connsiteX5" fmla="*/ 98854 w 333633"/>
              <a:gd name="connsiteY5" fmla="*/ 593125 h 669308"/>
              <a:gd name="connsiteX6" fmla="*/ 74141 w 333633"/>
              <a:gd name="connsiteY6" fmla="*/ 556054 h 669308"/>
              <a:gd name="connsiteX7" fmla="*/ 0 w 333633"/>
              <a:gd name="connsiteY7" fmla="*/ 494271 h 669308"/>
              <a:gd name="connsiteX8" fmla="*/ 86498 w 333633"/>
              <a:gd name="connsiteY8" fmla="*/ 580768 h 669308"/>
              <a:gd name="connsiteX9" fmla="*/ 123568 w 333633"/>
              <a:gd name="connsiteY9" fmla="*/ 605481 h 669308"/>
              <a:gd name="connsiteX10" fmla="*/ 135925 w 333633"/>
              <a:gd name="connsiteY10" fmla="*/ 667265 h 669308"/>
              <a:gd name="connsiteX11" fmla="*/ 172995 w 333633"/>
              <a:gd name="connsiteY11" fmla="*/ 642552 h 669308"/>
              <a:gd name="connsiteX12" fmla="*/ 222422 w 333633"/>
              <a:gd name="connsiteY12" fmla="*/ 568411 h 669308"/>
              <a:gd name="connsiteX13" fmla="*/ 247135 w 333633"/>
              <a:gd name="connsiteY13" fmla="*/ 531341 h 669308"/>
              <a:gd name="connsiteX14" fmla="*/ 333633 w 333633"/>
              <a:gd name="connsiteY14" fmla="*/ 469557 h 66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3633" h="669308">
                <a:moveTo>
                  <a:pt x="86498" y="0"/>
                </a:moveTo>
                <a:cubicBezTo>
                  <a:pt x="90617" y="28833"/>
                  <a:pt x="94066" y="57769"/>
                  <a:pt x="98854" y="86498"/>
                </a:cubicBezTo>
                <a:cubicBezTo>
                  <a:pt x="102307" y="107214"/>
                  <a:pt x="108017" y="127523"/>
                  <a:pt x="111211" y="148281"/>
                </a:cubicBezTo>
                <a:cubicBezTo>
                  <a:pt x="116261" y="181103"/>
                  <a:pt x="119449" y="214184"/>
                  <a:pt x="123568" y="247135"/>
                </a:cubicBezTo>
                <a:cubicBezTo>
                  <a:pt x="119449" y="374822"/>
                  <a:pt x="120313" y="502767"/>
                  <a:pt x="111211" y="630195"/>
                </a:cubicBezTo>
                <a:cubicBezTo>
                  <a:pt x="110283" y="643187"/>
                  <a:pt x="104679" y="604775"/>
                  <a:pt x="98854" y="593125"/>
                </a:cubicBezTo>
                <a:cubicBezTo>
                  <a:pt x="92212" y="579842"/>
                  <a:pt x="83648" y="567463"/>
                  <a:pt x="74141" y="556054"/>
                </a:cubicBezTo>
                <a:cubicBezTo>
                  <a:pt x="44409" y="520375"/>
                  <a:pt x="36450" y="518570"/>
                  <a:pt x="0" y="494271"/>
                </a:cubicBezTo>
                <a:cubicBezTo>
                  <a:pt x="21750" y="559519"/>
                  <a:pt x="1519" y="524116"/>
                  <a:pt x="86498" y="580768"/>
                </a:cubicBezTo>
                <a:lnTo>
                  <a:pt x="123568" y="605481"/>
                </a:lnTo>
                <a:cubicBezTo>
                  <a:pt x="127687" y="626076"/>
                  <a:pt x="119123" y="654663"/>
                  <a:pt x="135925" y="667265"/>
                </a:cubicBezTo>
                <a:cubicBezTo>
                  <a:pt x="147806" y="676176"/>
                  <a:pt x="163216" y="653728"/>
                  <a:pt x="172995" y="642552"/>
                </a:cubicBezTo>
                <a:cubicBezTo>
                  <a:pt x="192554" y="620199"/>
                  <a:pt x="205946" y="593125"/>
                  <a:pt x="222422" y="568411"/>
                </a:cubicBezTo>
                <a:cubicBezTo>
                  <a:pt x="230660" y="556054"/>
                  <a:pt x="234778" y="539579"/>
                  <a:pt x="247135" y="531341"/>
                </a:cubicBezTo>
                <a:cubicBezTo>
                  <a:pt x="326123" y="478683"/>
                  <a:pt x="300273" y="502917"/>
                  <a:pt x="333633" y="46955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CF88D2BB-C4A1-4685-BBA2-82F452B4DE97}"/>
              </a:ext>
            </a:extLst>
          </p:cNvPr>
          <p:cNvGrpSpPr/>
          <p:nvPr/>
        </p:nvGrpSpPr>
        <p:grpSpPr>
          <a:xfrm>
            <a:off x="10217472" y="4543305"/>
            <a:ext cx="1260389" cy="774081"/>
            <a:chOff x="556054" y="4547286"/>
            <a:chExt cx="1260389" cy="774081"/>
          </a:xfrm>
        </p:grpSpPr>
        <p:sp>
          <p:nvSpPr>
            <p:cNvPr id="35" name="Rectangle: Rounded Corners 34">
              <a:extLst>
                <a:ext uri="{FF2B5EF4-FFF2-40B4-BE49-F238E27FC236}">
                  <a16:creationId xmlns:a16="http://schemas.microsoft.com/office/drawing/2014/main" id="{4E6D7DCF-303C-43FC-BE13-A0C317BA508E}"/>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06737974-EAB8-40B2-9423-22E6094D1577}"/>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40" name="Group 39">
            <a:extLst>
              <a:ext uri="{FF2B5EF4-FFF2-40B4-BE49-F238E27FC236}">
                <a16:creationId xmlns:a16="http://schemas.microsoft.com/office/drawing/2014/main" id="{702C9135-BA82-4E9A-93C7-F07F1CE91A83}"/>
              </a:ext>
            </a:extLst>
          </p:cNvPr>
          <p:cNvGrpSpPr/>
          <p:nvPr/>
        </p:nvGrpSpPr>
        <p:grpSpPr>
          <a:xfrm>
            <a:off x="2548638" y="4571999"/>
            <a:ext cx="1260389" cy="774081"/>
            <a:chOff x="556054" y="4547286"/>
            <a:chExt cx="1260389" cy="774081"/>
          </a:xfrm>
        </p:grpSpPr>
        <p:sp>
          <p:nvSpPr>
            <p:cNvPr id="41" name="Rectangle: Rounded Corners 40">
              <a:extLst>
                <a:ext uri="{FF2B5EF4-FFF2-40B4-BE49-F238E27FC236}">
                  <a16:creationId xmlns:a16="http://schemas.microsoft.com/office/drawing/2014/main" id="{8B2AEBFD-C205-4108-BF3F-D6D6F302DF4E}"/>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2" name="Rectangle: Rounded Corners 41">
              <a:extLst>
                <a:ext uri="{FF2B5EF4-FFF2-40B4-BE49-F238E27FC236}">
                  <a16:creationId xmlns:a16="http://schemas.microsoft.com/office/drawing/2014/main" id="{E2C1A8A2-91D9-46DB-8FCC-3156013DCF7C}"/>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sp>
        <p:nvSpPr>
          <p:cNvPr id="43" name="Freeform: Shape 42">
            <a:extLst>
              <a:ext uri="{FF2B5EF4-FFF2-40B4-BE49-F238E27FC236}">
                <a16:creationId xmlns:a16="http://schemas.microsoft.com/office/drawing/2014/main" id="{93B85D91-BE5D-4A86-9091-628FF1A32E5E}"/>
              </a:ext>
            </a:extLst>
          </p:cNvPr>
          <p:cNvSpPr/>
          <p:nvPr/>
        </p:nvSpPr>
        <p:spPr>
          <a:xfrm>
            <a:off x="8303741" y="3904735"/>
            <a:ext cx="2730843" cy="719410"/>
          </a:xfrm>
          <a:custGeom>
            <a:avLst/>
            <a:gdLst>
              <a:gd name="connsiteX0" fmla="*/ 0 w 2730843"/>
              <a:gd name="connsiteY0" fmla="*/ 0 h 719410"/>
              <a:gd name="connsiteX1" fmla="*/ 61783 w 2730843"/>
              <a:gd name="connsiteY1" fmla="*/ 24714 h 719410"/>
              <a:gd name="connsiteX2" fmla="*/ 98854 w 2730843"/>
              <a:gd name="connsiteY2" fmla="*/ 37070 h 719410"/>
              <a:gd name="connsiteX3" fmla="*/ 135924 w 2730843"/>
              <a:gd name="connsiteY3" fmla="*/ 61784 h 719410"/>
              <a:gd name="connsiteX4" fmla="*/ 185351 w 2730843"/>
              <a:gd name="connsiteY4" fmla="*/ 86497 h 719410"/>
              <a:gd name="connsiteX5" fmla="*/ 222421 w 2730843"/>
              <a:gd name="connsiteY5" fmla="*/ 111211 h 719410"/>
              <a:gd name="connsiteX6" fmla="*/ 271848 w 2730843"/>
              <a:gd name="connsiteY6" fmla="*/ 123568 h 719410"/>
              <a:gd name="connsiteX7" fmla="*/ 321275 w 2730843"/>
              <a:gd name="connsiteY7" fmla="*/ 148281 h 719410"/>
              <a:gd name="connsiteX8" fmla="*/ 457200 w 2730843"/>
              <a:gd name="connsiteY8" fmla="*/ 185351 h 719410"/>
              <a:gd name="connsiteX9" fmla="*/ 531340 w 2730843"/>
              <a:gd name="connsiteY9" fmla="*/ 197708 h 719410"/>
              <a:gd name="connsiteX10" fmla="*/ 654908 w 2730843"/>
              <a:gd name="connsiteY10" fmla="*/ 247135 h 719410"/>
              <a:gd name="connsiteX11" fmla="*/ 840259 w 2730843"/>
              <a:gd name="connsiteY11" fmla="*/ 271849 h 719410"/>
              <a:gd name="connsiteX12" fmla="*/ 1248032 w 2730843"/>
              <a:gd name="connsiteY12" fmla="*/ 296562 h 719410"/>
              <a:gd name="connsiteX13" fmla="*/ 2014151 w 2730843"/>
              <a:gd name="connsiteY13" fmla="*/ 321276 h 719410"/>
              <a:gd name="connsiteX14" fmla="*/ 2162432 w 2730843"/>
              <a:gd name="connsiteY14" fmla="*/ 333633 h 719410"/>
              <a:gd name="connsiteX15" fmla="*/ 2273643 w 2730843"/>
              <a:gd name="connsiteY15" fmla="*/ 383060 h 719410"/>
              <a:gd name="connsiteX16" fmla="*/ 2360140 w 2730843"/>
              <a:gd name="connsiteY16" fmla="*/ 420130 h 719410"/>
              <a:gd name="connsiteX17" fmla="*/ 2434281 w 2730843"/>
              <a:gd name="connsiteY17" fmla="*/ 469557 h 719410"/>
              <a:gd name="connsiteX18" fmla="*/ 2508421 w 2730843"/>
              <a:gd name="connsiteY18" fmla="*/ 531341 h 719410"/>
              <a:gd name="connsiteX19" fmla="*/ 2533135 w 2730843"/>
              <a:gd name="connsiteY19" fmla="*/ 568411 h 719410"/>
              <a:gd name="connsiteX20" fmla="*/ 2619632 w 2730843"/>
              <a:gd name="connsiteY20" fmla="*/ 679622 h 719410"/>
              <a:gd name="connsiteX21" fmla="*/ 2631989 w 2730843"/>
              <a:gd name="connsiteY21" fmla="*/ 716692 h 719410"/>
              <a:gd name="connsiteX22" fmla="*/ 2570205 w 2730843"/>
              <a:gd name="connsiteY22" fmla="*/ 704335 h 719410"/>
              <a:gd name="connsiteX23" fmla="*/ 2496064 w 2730843"/>
              <a:gd name="connsiteY23" fmla="*/ 654908 h 719410"/>
              <a:gd name="connsiteX24" fmla="*/ 2458994 w 2730843"/>
              <a:gd name="connsiteY24" fmla="*/ 630195 h 719410"/>
              <a:gd name="connsiteX25" fmla="*/ 2421924 w 2730843"/>
              <a:gd name="connsiteY25" fmla="*/ 617838 h 719410"/>
              <a:gd name="connsiteX26" fmla="*/ 2384854 w 2730843"/>
              <a:gd name="connsiteY26" fmla="*/ 593124 h 719410"/>
              <a:gd name="connsiteX27" fmla="*/ 2458994 w 2730843"/>
              <a:gd name="connsiteY27" fmla="*/ 617838 h 719410"/>
              <a:gd name="connsiteX28" fmla="*/ 2582562 w 2730843"/>
              <a:gd name="connsiteY28" fmla="*/ 679622 h 719410"/>
              <a:gd name="connsiteX29" fmla="*/ 2582562 w 2730843"/>
              <a:gd name="connsiteY29" fmla="*/ 679622 h 719410"/>
              <a:gd name="connsiteX30" fmla="*/ 2656702 w 2730843"/>
              <a:gd name="connsiteY30" fmla="*/ 716692 h 719410"/>
              <a:gd name="connsiteX31" fmla="*/ 2681416 w 2730843"/>
              <a:gd name="connsiteY31" fmla="*/ 679622 h 719410"/>
              <a:gd name="connsiteX32" fmla="*/ 2706129 w 2730843"/>
              <a:gd name="connsiteY32" fmla="*/ 605481 h 719410"/>
              <a:gd name="connsiteX33" fmla="*/ 2730843 w 2730843"/>
              <a:gd name="connsiteY33" fmla="*/ 568411 h 71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730843" h="719410">
                <a:moveTo>
                  <a:pt x="0" y="0"/>
                </a:moveTo>
                <a:cubicBezTo>
                  <a:pt x="20594" y="8238"/>
                  <a:pt x="41014" y="16926"/>
                  <a:pt x="61783" y="24714"/>
                </a:cubicBezTo>
                <a:cubicBezTo>
                  <a:pt x="73979" y="29287"/>
                  <a:pt x="87204" y="31245"/>
                  <a:pt x="98854" y="37070"/>
                </a:cubicBezTo>
                <a:cubicBezTo>
                  <a:pt x="112137" y="43711"/>
                  <a:pt x="123030" y="54416"/>
                  <a:pt x="135924" y="61784"/>
                </a:cubicBezTo>
                <a:cubicBezTo>
                  <a:pt x="151917" y="70923"/>
                  <a:pt x="169358" y="77358"/>
                  <a:pt x="185351" y="86497"/>
                </a:cubicBezTo>
                <a:cubicBezTo>
                  <a:pt x="198245" y="93865"/>
                  <a:pt x="208771" y="105361"/>
                  <a:pt x="222421" y="111211"/>
                </a:cubicBezTo>
                <a:cubicBezTo>
                  <a:pt x="238031" y="117901"/>
                  <a:pt x="255947" y="117605"/>
                  <a:pt x="271848" y="123568"/>
                </a:cubicBezTo>
                <a:cubicBezTo>
                  <a:pt x="289095" y="130036"/>
                  <a:pt x="303964" y="141986"/>
                  <a:pt x="321275" y="148281"/>
                </a:cubicBezTo>
                <a:cubicBezTo>
                  <a:pt x="332789" y="152468"/>
                  <a:pt x="430397" y="179990"/>
                  <a:pt x="457200" y="185351"/>
                </a:cubicBezTo>
                <a:cubicBezTo>
                  <a:pt x="481768" y="190264"/>
                  <a:pt x="506627" y="193589"/>
                  <a:pt x="531340" y="197708"/>
                </a:cubicBezTo>
                <a:cubicBezTo>
                  <a:pt x="582476" y="223276"/>
                  <a:pt x="593826" y="231865"/>
                  <a:pt x="654908" y="247135"/>
                </a:cubicBezTo>
                <a:cubicBezTo>
                  <a:pt x="697441" y="257768"/>
                  <a:pt x="805972" y="268420"/>
                  <a:pt x="840259" y="271849"/>
                </a:cubicBezTo>
                <a:cubicBezTo>
                  <a:pt x="1028813" y="290705"/>
                  <a:pt x="1005917" y="285557"/>
                  <a:pt x="1248032" y="296562"/>
                </a:cubicBezTo>
                <a:cubicBezTo>
                  <a:pt x="1593765" y="334977"/>
                  <a:pt x="1219413" y="296822"/>
                  <a:pt x="2014151" y="321276"/>
                </a:cubicBezTo>
                <a:cubicBezTo>
                  <a:pt x="2063726" y="322801"/>
                  <a:pt x="2113005" y="329514"/>
                  <a:pt x="2162432" y="333633"/>
                </a:cubicBezTo>
                <a:cubicBezTo>
                  <a:pt x="2353713" y="397392"/>
                  <a:pt x="2156150" y="324313"/>
                  <a:pt x="2273643" y="383060"/>
                </a:cubicBezTo>
                <a:cubicBezTo>
                  <a:pt x="2375923" y="434200"/>
                  <a:pt x="2231556" y="342979"/>
                  <a:pt x="2360140" y="420130"/>
                </a:cubicBezTo>
                <a:cubicBezTo>
                  <a:pt x="2385609" y="435412"/>
                  <a:pt x="2413278" y="448554"/>
                  <a:pt x="2434281" y="469557"/>
                </a:cubicBezTo>
                <a:cubicBezTo>
                  <a:pt x="2481852" y="517128"/>
                  <a:pt x="2456811" y="496933"/>
                  <a:pt x="2508421" y="531341"/>
                </a:cubicBezTo>
                <a:cubicBezTo>
                  <a:pt x="2516659" y="543698"/>
                  <a:pt x="2523628" y="557002"/>
                  <a:pt x="2533135" y="568411"/>
                </a:cubicBezTo>
                <a:cubicBezTo>
                  <a:pt x="2568675" y="611058"/>
                  <a:pt x="2598811" y="617159"/>
                  <a:pt x="2619632" y="679622"/>
                </a:cubicBezTo>
                <a:cubicBezTo>
                  <a:pt x="2623751" y="691979"/>
                  <a:pt x="2643639" y="710867"/>
                  <a:pt x="2631989" y="716692"/>
                </a:cubicBezTo>
                <a:cubicBezTo>
                  <a:pt x="2613204" y="726084"/>
                  <a:pt x="2590800" y="708454"/>
                  <a:pt x="2570205" y="704335"/>
                </a:cubicBezTo>
                <a:lnTo>
                  <a:pt x="2496064" y="654908"/>
                </a:lnTo>
                <a:cubicBezTo>
                  <a:pt x="2483707" y="646670"/>
                  <a:pt x="2473083" y="634891"/>
                  <a:pt x="2458994" y="630195"/>
                </a:cubicBezTo>
                <a:cubicBezTo>
                  <a:pt x="2446637" y="626076"/>
                  <a:pt x="2433574" y="623663"/>
                  <a:pt x="2421924" y="617838"/>
                </a:cubicBezTo>
                <a:cubicBezTo>
                  <a:pt x="2408641" y="611196"/>
                  <a:pt x="2370003" y="593124"/>
                  <a:pt x="2384854" y="593124"/>
                </a:cubicBezTo>
                <a:cubicBezTo>
                  <a:pt x="2410904" y="593124"/>
                  <a:pt x="2458994" y="617838"/>
                  <a:pt x="2458994" y="617838"/>
                </a:cubicBezTo>
                <a:cubicBezTo>
                  <a:pt x="2529261" y="670538"/>
                  <a:pt x="2488883" y="648395"/>
                  <a:pt x="2582562" y="679622"/>
                </a:cubicBezTo>
                <a:lnTo>
                  <a:pt x="2582562" y="679622"/>
                </a:lnTo>
                <a:cubicBezTo>
                  <a:pt x="2630470" y="711560"/>
                  <a:pt x="2605543" y="699639"/>
                  <a:pt x="2656702" y="716692"/>
                </a:cubicBezTo>
                <a:cubicBezTo>
                  <a:pt x="2664940" y="704335"/>
                  <a:pt x="2675384" y="693193"/>
                  <a:pt x="2681416" y="679622"/>
                </a:cubicBezTo>
                <a:cubicBezTo>
                  <a:pt x="2691996" y="655817"/>
                  <a:pt x="2691679" y="627156"/>
                  <a:pt x="2706129" y="605481"/>
                </a:cubicBezTo>
                <a:lnTo>
                  <a:pt x="2730843" y="56841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D4453C2-9442-45CB-8FE2-40651E3F2287}"/>
              </a:ext>
            </a:extLst>
          </p:cNvPr>
          <p:cNvSpPr/>
          <p:nvPr/>
        </p:nvSpPr>
        <p:spPr>
          <a:xfrm>
            <a:off x="3048549" y="3941805"/>
            <a:ext cx="5218121" cy="657605"/>
          </a:xfrm>
          <a:custGeom>
            <a:avLst/>
            <a:gdLst>
              <a:gd name="connsiteX0" fmla="*/ 5218121 w 5218121"/>
              <a:gd name="connsiteY0" fmla="*/ 0 h 657605"/>
              <a:gd name="connsiteX1" fmla="*/ 5069840 w 5218121"/>
              <a:gd name="connsiteY1" fmla="*/ 74141 h 657605"/>
              <a:gd name="connsiteX2" fmla="*/ 5008056 w 5218121"/>
              <a:gd name="connsiteY2" fmla="*/ 86498 h 657605"/>
              <a:gd name="connsiteX3" fmla="*/ 4872132 w 5218121"/>
              <a:gd name="connsiteY3" fmla="*/ 111211 h 657605"/>
              <a:gd name="connsiteX4" fmla="*/ 4550856 w 5218121"/>
              <a:gd name="connsiteY4" fmla="*/ 135925 h 657605"/>
              <a:gd name="connsiteX5" fmla="*/ 3747667 w 5218121"/>
              <a:gd name="connsiteY5" fmla="*/ 123568 h 657605"/>
              <a:gd name="connsiteX6" fmla="*/ 3451105 w 5218121"/>
              <a:gd name="connsiteY6" fmla="*/ 98854 h 657605"/>
              <a:gd name="connsiteX7" fmla="*/ 3241040 w 5218121"/>
              <a:gd name="connsiteY7" fmla="*/ 86498 h 657605"/>
              <a:gd name="connsiteX8" fmla="*/ 2536705 w 5218121"/>
              <a:gd name="connsiteY8" fmla="*/ 74141 h 657605"/>
              <a:gd name="connsiteX9" fmla="*/ 1745873 w 5218121"/>
              <a:gd name="connsiteY9" fmla="*/ 86498 h 657605"/>
              <a:gd name="connsiteX10" fmla="*/ 1424597 w 5218121"/>
              <a:gd name="connsiteY10" fmla="*/ 111211 h 657605"/>
              <a:gd name="connsiteX11" fmla="*/ 1251602 w 5218121"/>
              <a:gd name="connsiteY11" fmla="*/ 135925 h 657605"/>
              <a:gd name="connsiteX12" fmla="*/ 1140392 w 5218121"/>
              <a:gd name="connsiteY12" fmla="*/ 148281 h 657605"/>
              <a:gd name="connsiteX13" fmla="*/ 1078608 w 5218121"/>
              <a:gd name="connsiteY13" fmla="*/ 160638 h 657605"/>
              <a:gd name="connsiteX14" fmla="*/ 880900 w 5218121"/>
              <a:gd name="connsiteY14" fmla="*/ 185352 h 657605"/>
              <a:gd name="connsiteX15" fmla="*/ 843829 w 5218121"/>
              <a:gd name="connsiteY15" fmla="*/ 197709 h 657605"/>
              <a:gd name="connsiteX16" fmla="*/ 658478 w 5218121"/>
              <a:gd name="connsiteY16" fmla="*/ 222422 h 657605"/>
              <a:gd name="connsiteX17" fmla="*/ 621408 w 5218121"/>
              <a:gd name="connsiteY17" fmla="*/ 234779 h 657605"/>
              <a:gd name="connsiteX18" fmla="*/ 547267 w 5218121"/>
              <a:gd name="connsiteY18" fmla="*/ 247136 h 657605"/>
              <a:gd name="connsiteX19" fmla="*/ 436056 w 5218121"/>
              <a:gd name="connsiteY19" fmla="*/ 284206 h 657605"/>
              <a:gd name="connsiteX20" fmla="*/ 361916 w 5218121"/>
              <a:gd name="connsiteY20" fmla="*/ 296563 h 657605"/>
              <a:gd name="connsiteX21" fmla="*/ 287775 w 5218121"/>
              <a:gd name="connsiteY21" fmla="*/ 321276 h 657605"/>
              <a:gd name="connsiteX22" fmla="*/ 250705 w 5218121"/>
              <a:gd name="connsiteY22" fmla="*/ 358346 h 657605"/>
              <a:gd name="connsiteX23" fmla="*/ 176565 w 5218121"/>
              <a:gd name="connsiteY23" fmla="*/ 407773 h 657605"/>
              <a:gd name="connsiteX24" fmla="*/ 151851 w 5218121"/>
              <a:gd name="connsiteY24" fmla="*/ 444844 h 657605"/>
              <a:gd name="connsiteX25" fmla="*/ 114781 w 5218121"/>
              <a:gd name="connsiteY25" fmla="*/ 469557 h 657605"/>
              <a:gd name="connsiteX26" fmla="*/ 52997 w 5218121"/>
              <a:gd name="connsiteY26" fmla="*/ 580768 h 657605"/>
              <a:gd name="connsiteX27" fmla="*/ 28283 w 5218121"/>
              <a:gd name="connsiteY27" fmla="*/ 617838 h 657605"/>
              <a:gd name="connsiteX28" fmla="*/ 15927 w 5218121"/>
              <a:gd name="connsiteY28" fmla="*/ 654909 h 657605"/>
              <a:gd name="connsiteX29" fmla="*/ 28283 w 5218121"/>
              <a:gd name="connsiteY29" fmla="*/ 469557 h 657605"/>
              <a:gd name="connsiteX30" fmla="*/ 40640 w 5218121"/>
              <a:gd name="connsiteY30" fmla="*/ 642552 h 657605"/>
              <a:gd name="connsiteX31" fmla="*/ 188921 w 5218121"/>
              <a:gd name="connsiteY31" fmla="*/ 617838 h 657605"/>
              <a:gd name="connsiteX32" fmla="*/ 225992 w 5218121"/>
              <a:gd name="connsiteY32" fmla="*/ 593125 h 657605"/>
              <a:gd name="connsiteX33" fmla="*/ 349559 w 5218121"/>
              <a:gd name="connsiteY33" fmla="*/ 568411 h 657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218121" h="657605">
                <a:moveTo>
                  <a:pt x="5218121" y="0"/>
                </a:moveTo>
                <a:cubicBezTo>
                  <a:pt x="5168694" y="24714"/>
                  <a:pt x="5124028" y="63303"/>
                  <a:pt x="5069840" y="74141"/>
                </a:cubicBezTo>
                <a:cubicBezTo>
                  <a:pt x="5049245" y="78260"/>
                  <a:pt x="5028558" y="81942"/>
                  <a:pt x="5008056" y="86498"/>
                </a:cubicBezTo>
                <a:cubicBezTo>
                  <a:pt x="4937778" y="102115"/>
                  <a:pt x="4962741" y="102974"/>
                  <a:pt x="4872132" y="111211"/>
                </a:cubicBezTo>
                <a:cubicBezTo>
                  <a:pt x="4765165" y="120935"/>
                  <a:pt x="4657948" y="127687"/>
                  <a:pt x="4550856" y="135925"/>
                </a:cubicBezTo>
                <a:lnTo>
                  <a:pt x="3747667" y="123568"/>
                </a:lnTo>
                <a:cubicBezTo>
                  <a:pt x="3408669" y="115198"/>
                  <a:pt x="3669868" y="116355"/>
                  <a:pt x="3451105" y="98854"/>
                </a:cubicBezTo>
                <a:cubicBezTo>
                  <a:pt x="3381186" y="93261"/>
                  <a:pt x="3311157" y="88393"/>
                  <a:pt x="3241040" y="86498"/>
                </a:cubicBezTo>
                <a:lnTo>
                  <a:pt x="2536705" y="74141"/>
                </a:lnTo>
                <a:lnTo>
                  <a:pt x="1745873" y="86498"/>
                </a:lnTo>
                <a:cubicBezTo>
                  <a:pt x="1699945" y="87676"/>
                  <a:pt x="1479033" y="106675"/>
                  <a:pt x="1424597" y="111211"/>
                </a:cubicBezTo>
                <a:cubicBezTo>
                  <a:pt x="1342706" y="138509"/>
                  <a:pt x="1406297" y="120456"/>
                  <a:pt x="1251602" y="135925"/>
                </a:cubicBezTo>
                <a:cubicBezTo>
                  <a:pt x="1214489" y="139636"/>
                  <a:pt x="1177315" y="143006"/>
                  <a:pt x="1140392" y="148281"/>
                </a:cubicBezTo>
                <a:cubicBezTo>
                  <a:pt x="1119601" y="151251"/>
                  <a:pt x="1099325" y="157185"/>
                  <a:pt x="1078608" y="160638"/>
                </a:cubicBezTo>
                <a:cubicBezTo>
                  <a:pt x="1008084" y="172392"/>
                  <a:pt x="953317" y="177305"/>
                  <a:pt x="880900" y="185352"/>
                </a:cubicBezTo>
                <a:cubicBezTo>
                  <a:pt x="868543" y="189471"/>
                  <a:pt x="856466" y="194550"/>
                  <a:pt x="843829" y="197709"/>
                </a:cubicBezTo>
                <a:cubicBezTo>
                  <a:pt x="775584" y="214770"/>
                  <a:pt x="735676" y="214702"/>
                  <a:pt x="658478" y="222422"/>
                </a:cubicBezTo>
                <a:cubicBezTo>
                  <a:pt x="646121" y="226541"/>
                  <a:pt x="634123" y="231953"/>
                  <a:pt x="621408" y="234779"/>
                </a:cubicBezTo>
                <a:cubicBezTo>
                  <a:pt x="596950" y="240214"/>
                  <a:pt x="571439" y="240544"/>
                  <a:pt x="547267" y="247136"/>
                </a:cubicBezTo>
                <a:cubicBezTo>
                  <a:pt x="397703" y="287926"/>
                  <a:pt x="562137" y="258989"/>
                  <a:pt x="436056" y="284206"/>
                </a:cubicBezTo>
                <a:cubicBezTo>
                  <a:pt x="411488" y="289120"/>
                  <a:pt x="386222" y="290486"/>
                  <a:pt x="361916" y="296563"/>
                </a:cubicBezTo>
                <a:cubicBezTo>
                  <a:pt x="336643" y="302881"/>
                  <a:pt x="287775" y="321276"/>
                  <a:pt x="287775" y="321276"/>
                </a:cubicBezTo>
                <a:cubicBezTo>
                  <a:pt x="275418" y="333633"/>
                  <a:pt x="264499" y="347617"/>
                  <a:pt x="250705" y="358346"/>
                </a:cubicBezTo>
                <a:cubicBezTo>
                  <a:pt x="227260" y="376581"/>
                  <a:pt x="176565" y="407773"/>
                  <a:pt x="176565" y="407773"/>
                </a:cubicBezTo>
                <a:cubicBezTo>
                  <a:pt x="168327" y="420130"/>
                  <a:pt x="162352" y="434343"/>
                  <a:pt x="151851" y="444844"/>
                </a:cubicBezTo>
                <a:cubicBezTo>
                  <a:pt x="141350" y="455345"/>
                  <a:pt x="124560" y="458381"/>
                  <a:pt x="114781" y="469557"/>
                </a:cubicBezTo>
                <a:cubicBezTo>
                  <a:pt x="23870" y="573456"/>
                  <a:pt x="89770" y="507223"/>
                  <a:pt x="52997" y="580768"/>
                </a:cubicBezTo>
                <a:cubicBezTo>
                  <a:pt x="46355" y="594051"/>
                  <a:pt x="36521" y="605481"/>
                  <a:pt x="28283" y="617838"/>
                </a:cubicBezTo>
                <a:cubicBezTo>
                  <a:pt x="24164" y="630195"/>
                  <a:pt x="15927" y="667934"/>
                  <a:pt x="15927" y="654909"/>
                </a:cubicBezTo>
                <a:cubicBezTo>
                  <a:pt x="15927" y="592988"/>
                  <a:pt x="-27100" y="497250"/>
                  <a:pt x="28283" y="469557"/>
                </a:cubicBezTo>
                <a:cubicBezTo>
                  <a:pt x="79991" y="443702"/>
                  <a:pt x="36521" y="584887"/>
                  <a:pt x="40640" y="642552"/>
                </a:cubicBezTo>
                <a:cubicBezTo>
                  <a:pt x="75883" y="638636"/>
                  <a:pt x="147516" y="638540"/>
                  <a:pt x="188921" y="617838"/>
                </a:cubicBezTo>
                <a:cubicBezTo>
                  <a:pt x="202204" y="611196"/>
                  <a:pt x="212421" y="599157"/>
                  <a:pt x="225992" y="593125"/>
                </a:cubicBezTo>
                <a:cubicBezTo>
                  <a:pt x="293322" y="563201"/>
                  <a:pt x="288275" y="568411"/>
                  <a:pt x="349559" y="56841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963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sz="4400" dirty="0">
                <a:latin typeface="+mj-lt"/>
                <a:ea typeface="+mj-ea"/>
                <a:cs typeface="+mj-cs"/>
              </a:rPr>
              <a:t>Azure Kubernetes Service (AKS)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58387" y="2390719"/>
            <a:ext cx="1569144" cy="1447534"/>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82B1CD66-C867-4A02-A6C9-85E293A3BE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1340" y="2339089"/>
            <a:ext cx="1856939" cy="1447534"/>
          </a:xfrm>
          <a:prstGeom prst="rect">
            <a:avLst/>
          </a:prstGeom>
        </p:spPr>
      </p:pic>
      <p:sp>
        <p:nvSpPr>
          <p:cNvPr id="8" name="TextBox 7">
            <a:extLst>
              <a:ext uri="{FF2B5EF4-FFF2-40B4-BE49-F238E27FC236}">
                <a16:creationId xmlns:a16="http://schemas.microsoft.com/office/drawing/2014/main" id="{EFD3F3F6-7B19-492E-A0CC-61F3511106EA}"/>
              </a:ext>
            </a:extLst>
          </p:cNvPr>
          <p:cNvSpPr txBox="1"/>
          <p:nvPr/>
        </p:nvSpPr>
        <p:spPr>
          <a:xfrm>
            <a:off x="3140544" y="2606655"/>
            <a:ext cx="567784" cy="1015663"/>
          </a:xfrm>
          <a:prstGeom prst="rect">
            <a:avLst/>
          </a:prstGeom>
          <a:noFill/>
        </p:spPr>
        <p:txBody>
          <a:bodyPr wrap="none" rtlCol="0">
            <a:spAutoFit/>
          </a:bodyPr>
          <a:lstStyle/>
          <a:p>
            <a:r>
              <a:rPr lang="en-US" sz="6000" dirty="0"/>
              <a:t>+</a:t>
            </a:r>
          </a:p>
        </p:txBody>
      </p:sp>
      <p:sp>
        <p:nvSpPr>
          <p:cNvPr id="9" name="TextBox 8">
            <a:extLst>
              <a:ext uri="{FF2B5EF4-FFF2-40B4-BE49-F238E27FC236}">
                <a16:creationId xmlns:a16="http://schemas.microsoft.com/office/drawing/2014/main" id="{604B9FE2-72F0-465A-9786-2096ADE4247E}"/>
              </a:ext>
            </a:extLst>
          </p:cNvPr>
          <p:cNvSpPr txBox="1"/>
          <p:nvPr/>
        </p:nvSpPr>
        <p:spPr>
          <a:xfrm>
            <a:off x="6324586" y="2644678"/>
            <a:ext cx="567784" cy="1015663"/>
          </a:xfrm>
          <a:prstGeom prst="rect">
            <a:avLst/>
          </a:prstGeom>
          <a:noFill/>
        </p:spPr>
        <p:txBody>
          <a:bodyPr wrap="none" rtlCol="0">
            <a:spAutoFit/>
          </a:bodyPr>
          <a:lstStyle/>
          <a:p>
            <a:r>
              <a:rPr lang="en-US" sz="6000" dirty="0"/>
              <a:t>=</a:t>
            </a:r>
          </a:p>
        </p:txBody>
      </p:sp>
      <p:pic>
        <p:nvPicPr>
          <p:cNvPr id="10" name="Picture 9">
            <a:extLst>
              <a:ext uri="{FF2B5EF4-FFF2-40B4-BE49-F238E27FC236}">
                <a16:creationId xmlns:a16="http://schemas.microsoft.com/office/drawing/2014/main" id="{07DFC5A5-DA0C-4FA6-88FE-446C21C97499}"/>
              </a:ext>
            </a:extLst>
          </p:cNvPr>
          <p:cNvPicPr>
            <a:picLocks noChangeAspect="1"/>
          </p:cNvPicPr>
          <p:nvPr/>
        </p:nvPicPr>
        <p:blipFill>
          <a:blip r:embed="rId6"/>
          <a:stretch>
            <a:fillRect/>
          </a:stretch>
        </p:blipFill>
        <p:spPr>
          <a:xfrm>
            <a:off x="7574059" y="2390719"/>
            <a:ext cx="1451420" cy="1451420"/>
          </a:xfrm>
          <a:prstGeom prst="rect">
            <a:avLst/>
          </a:prstGeom>
        </p:spPr>
      </p:pic>
    </p:spTree>
    <p:extLst>
      <p:ext uri="{BB962C8B-B14F-4D97-AF65-F5344CB8AC3E}">
        <p14:creationId xmlns:p14="http://schemas.microsoft.com/office/powerpoint/2010/main" val="2081774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cluster architecture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pic>
        <p:nvPicPr>
          <p:cNvPr id="7" name="Picture 6" descr="Diagram&#10;&#10;Description automatically generated">
            <a:extLst>
              <a:ext uri="{FF2B5EF4-FFF2-40B4-BE49-F238E27FC236}">
                <a16:creationId xmlns:a16="http://schemas.microsoft.com/office/drawing/2014/main" id="{A506BC3C-1392-4FD9-8097-BE8B56A0CE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340" y="1924690"/>
            <a:ext cx="9582704" cy="32850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1998922" y="6417317"/>
            <a:ext cx="8224944" cy="369332"/>
          </a:xfrm>
          <a:prstGeom prst="rect">
            <a:avLst/>
          </a:prstGeom>
          <a:noFill/>
        </p:spPr>
        <p:txBody>
          <a:bodyPr wrap="none" rtlCol="0">
            <a:spAutoFit/>
          </a:bodyPr>
          <a:lstStyle/>
          <a:p>
            <a:r>
              <a:rPr lang="en-US" dirty="0"/>
              <a:t>Image from </a:t>
            </a:r>
            <a:r>
              <a:rPr lang="en-US" dirty="0">
                <a:hlinkClick r:id="rId6"/>
              </a:rPr>
              <a:t>https://docs.microsoft.com/en-us/azure/aks/concepts-clusters-workloads</a:t>
            </a:r>
            <a:r>
              <a:rPr lang="en-US" dirty="0"/>
              <a:t> </a:t>
            </a:r>
          </a:p>
        </p:txBody>
      </p:sp>
    </p:spTree>
    <p:extLst>
      <p:ext uri="{BB962C8B-B14F-4D97-AF65-F5344CB8AC3E}">
        <p14:creationId xmlns:p14="http://schemas.microsoft.com/office/powerpoint/2010/main" val="315194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nodes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1998922" y="6417317"/>
            <a:ext cx="8224944" cy="369332"/>
          </a:xfrm>
          <a:prstGeom prst="rect">
            <a:avLst/>
          </a:prstGeom>
          <a:noFill/>
        </p:spPr>
        <p:txBody>
          <a:bodyPr wrap="none" rtlCol="0">
            <a:spAutoFit/>
          </a:bodyPr>
          <a:lstStyle/>
          <a:p>
            <a:r>
              <a:rPr lang="en-US" dirty="0"/>
              <a:t>Image from </a:t>
            </a:r>
            <a:r>
              <a:rPr lang="en-US" dirty="0">
                <a:hlinkClick r:id="rId5"/>
              </a:rPr>
              <a:t>https://docs.microsoft.com/en-us/azure/aks/concepts-clusters-workloads</a:t>
            </a:r>
            <a:r>
              <a:rPr lang="en-US" dirty="0"/>
              <a:t> </a:t>
            </a:r>
          </a:p>
        </p:txBody>
      </p:sp>
      <p:pic>
        <p:nvPicPr>
          <p:cNvPr id="9" name="Picture 8" descr="Diagram&#10;&#10;Description automatically generated">
            <a:extLst>
              <a:ext uri="{FF2B5EF4-FFF2-40B4-BE49-F238E27FC236}">
                <a16:creationId xmlns:a16="http://schemas.microsoft.com/office/drawing/2014/main" id="{56E5BFE9-BD0C-4C89-AFA2-105B32E16C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0802" y="2503857"/>
            <a:ext cx="9018808" cy="2121307"/>
          </a:xfrm>
          <a:prstGeom prst="rect">
            <a:avLst/>
          </a:prstGeom>
        </p:spPr>
      </p:pic>
    </p:spTree>
    <p:extLst>
      <p:ext uri="{BB962C8B-B14F-4D97-AF65-F5344CB8AC3E}">
        <p14:creationId xmlns:p14="http://schemas.microsoft.com/office/powerpoint/2010/main" val="3603823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scaling options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1998922" y="6417317"/>
            <a:ext cx="5803255" cy="369332"/>
          </a:xfrm>
          <a:prstGeom prst="rect">
            <a:avLst/>
          </a:prstGeom>
          <a:noFill/>
        </p:spPr>
        <p:txBody>
          <a:bodyPr wrap="none" rtlCol="0">
            <a:spAutoFit/>
          </a:bodyPr>
          <a:lstStyle/>
          <a:p>
            <a:r>
              <a:rPr lang="en-US" dirty="0">
                <a:hlinkClick r:id="rId5"/>
              </a:rPr>
              <a:t>https://docs.microsoft.com/en-us/azure/aks/concepts-scale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r>
              <a:rPr lang="en-US" dirty="0"/>
              <a:t>Manually scale pods or nodes</a:t>
            </a:r>
          </a:p>
          <a:p>
            <a:pPr marL="152396" indent="0">
              <a:buNone/>
            </a:pPr>
            <a:endParaRPr lang="en-US" dirty="0"/>
          </a:p>
          <a:p>
            <a:r>
              <a:rPr lang="en-US" dirty="0"/>
              <a:t>Horizontal pod </a:t>
            </a:r>
            <a:r>
              <a:rPr lang="en-US" dirty="0" err="1"/>
              <a:t>autoscaler</a:t>
            </a:r>
            <a:endParaRPr lang="en-US" dirty="0"/>
          </a:p>
          <a:p>
            <a:endParaRPr lang="en-US" dirty="0"/>
          </a:p>
          <a:p>
            <a:endParaRPr lang="en-US" dirty="0"/>
          </a:p>
          <a:p>
            <a:pPr marL="152396" indent="0">
              <a:buNone/>
            </a:pPr>
            <a:endParaRPr lang="en-US" dirty="0"/>
          </a:p>
          <a:p>
            <a:r>
              <a:rPr lang="en-US" dirty="0"/>
              <a:t>Cluster </a:t>
            </a:r>
            <a:r>
              <a:rPr lang="en-US" dirty="0" err="1"/>
              <a:t>autoscaler</a:t>
            </a:r>
            <a:endParaRPr lang="en-US" dirty="0"/>
          </a:p>
        </p:txBody>
      </p:sp>
      <p:pic>
        <p:nvPicPr>
          <p:cNvPr id="12" name="Picture 11" descr="Timeline&#10;&#10;Description automatically generated">
            <a:extLst>
              <a:ext uri="{FF2B5EF4-FFF2-40B4-BE49-F238E27FC236}">
                <a16:creationId xmlns:a16="http://schemas.microsoft.com/office/drawing/2014/main" id="{D798EEAB-823C-43EF-938B-858BC0238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3221" y="4155413"/>
            <a:ext cx="4157826" cy="2191419"/>
          </a:xfrm>
          <a:prstGeom prst="rect">
            <a:avLst/>
          </a:prstGeom>
        </p:spPr>
      </p:pic>
      <p:pic>
        <p:nvPicPr>
          <p:cNvPr id="14" name="Picture 13" descr="Timeline&#10;&#10;Description automatically generated">
            <a:extLst>
              <a:ext uri="{FF2B5EF4-FFF2-40B4-BE49-F238E27FC236}">
                <a16:creationId xmlns:a16="http://schemas.microsoft.com/office/drawing/2014/main" id="{FDD2CCE9-90DD-4BC7-856F-22F1A222C4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3221" y="2275314"/>
            <a:ext cx="4048125" cy="1676400"/>
          </a:xfrm>
          <a:prstGeom prst="rect">
            <a:avLst/>
          </a:prstGeom>
        </p:spPr>
      </p:pic>
    </p:spTree>
    <p:extLst>
      <p:ext uri="{BB962C8B-B14F-4D97-AF65-F5344CB8AC3E}">
        <p14:creationId xmlns:p14="http://schemas.microsoft.com/office/powerpoint/2010/main" val="4178526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scaling options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grpSp>
        <p:nvGrpSpPr>
          <p:cNvPr id="45" name="Group 44">
            <a:extLst>
              <a:ext uri="{FF2B5EF4-FFF2-40B4-BE49-F238E27FC236}">
                <a16:creationId xmlns:a16="http://schemas.microsoft.com/office/drawing/2014/main" id="{1AE18C0B-1646-41DC-A09C-901F60C4E33A}"/>
              </a:ext>
            </a:extLst>
          </p:cNvPr>
          <p:cNvGrpSpPr/>
          <p:nvPr/>
        </p:nvGrpSpPr>
        <p:grpSpPr>
          <a:xfrm>
            <a:off x="2659643" y="2004173"/>
            <a:ext cx="6310185" cy="3427798"/>
            <a:chOff x="2659643" y="2004173"/>
            <a:chExt cx="6310185" cy="3427798"/>
          </a:xfrm>
        </p:grpSpPr>
        <p:pic>
          <p:nvPicPr>
            <p:cNvPr id="5" name="Graphic 4">
              <a:extLst>
                <a:ext uri="{FF2B5EF4-FFF2-40B4-BE49-F238E27FC236}">
                  <a16:creationId xmlns:a16="http://schemas.microsoft.com/office/drawing/2014/main" id="{899A9778-2E59-4B0E-8B18-B2D2630531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92286" y="2712293"/>
              <a:ext cx="967468" cy="967468"/>
            </a:xfrm>
            <a:prstGeom prst="rect">
              <a:avLst/>
            </a:prstGeom>
          </p:spPr>
        </p:pic>
        <p:pic>
          <p:nvPicPr>
            <p:cNvPr id="10" name="Graphic 9">
              <a:extLst>
                <a:ext uri="{FF2B5EF4-FFF2-40B4-BE49-F238E27FC236}">
                  <a16:creationId xmlns:a16="http://schemas.microsoft.com/office/drawing/2014/main" id="{8C77DC00-4703-46F8-8A0E-B4921C43F8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04688" y="2712293"/>
              <a:ext cx="967467" cy="967467"/>
            </a:xfrm>
            <a:prstGeom prst="rect">
              <a:avLst/>
            </a:prstGeom>
          </p:spPr>
        </p:pic>
        <p:pic>
          <p:nvPicPr>
            <p:cNvPr id="13" name="Graphic 12">
              <a:extLst>
                <a:ext uri="{FF2B5EF4-FFF2-40B4-BE49-F238E27FC236}">
                  <a16:creationId xmlns:a16="http://schemas.microsoft.com/office/drawing/2014/main" id="{2BBD7743-5E87-4DE6-89AB-BD578DF1F1A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434929" y="4484676"/>
              <a:ext cx="539518" cy="539518"/>
            </a:xfrm>
            <a:prstGeom prst="rect">
              <a:avLst/>
            </a:prstGeom>
          </p:spPr>
        </p:pic>
        <p:cxnSp>
          <p:nvCxnSpPr>
            <p:cNvPr id="18" name="Straight Arrow Connector 17">
              <a:extLst>
                <a:ext uri="{FF2B5EF4-FFF2-40B4-BE49-F238E27FC236}">
                  <a16:creationId xmlns:a16="http://schemas.microsoft.com/office/drawing/2014/main" id="{03930D1A-C7FA-4582-9393-F20CC6283943}"/>
                </a:ext>
              </a:extLst>
            </p:cNvPr>
            <p:cNvCxnSpPr>
              <a:cxnSpLocks/>
            </p:cNvCxnSpPr>
            <p:nvPr/>
          </p:nvCxnSpPr>
          <p:spPr>
            <a:xfrm flipH="1">
              <a:off x="4626429" y="3196028"/>
              <a:ext cx="1981200"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AD5935B-A96A-49F4-A799-9B8B0FDA8028}"/>
                </a:ext>
              </a:extLst>
            </p:cNvPr>
            <p:cNvSpPr txBox="1"/>
            <p:nvPr/>
          </p:nvSpPr>
          <p:spPr>
            <a:xfrm>
              <a:off x="4902173" y="2967427"/>
              <a:ext cx="873829" cy="276999"/>
            </a:xfrm>
            <a:prstGeom prst="rect">
              <a:avLst/>
            </a:prstGeom>
            <a:noFill/>
          </p:spPr>
          <p:txBody>
            <a:bodyPr wrap="none" rtlCol="0">
              <a:spAutoFit/>
            </a:bodyPr>
            <a:lstStyle/>
            <a:p>
              <a:r>
                <a:rPr lang="en-US" sz="1200" dirty="0"/>
                <a:t>docker pull</a:t>
              </a:r>
            </a:p>
          </p:txBody>
        </p:sp>
        <p:cxnSp>
          <p:nvCxnSpPr>
            <p:cNvPr id="20" name="Straight Arrow Connector 19">
              <a:extLst>
                <a:ext uri="{FF2B5EF4-FFF2-40B4-BE49-F238E27FC236}">
                  <a16:creationId xmlns:a16="http://schemas.microsoft.com/office/drawing/2014/main" id="{682D46CF-8445-4B9D-BF41-C8CE292AECCC}"/>
                </a:ext>
              </a:extLst>
            </p:cNvPr>
            <p:cNvCxnSpPr>
              <a:cxnSpLocks/>
            </p:cNvCxnSpPr>
            <p:nvPr/>
          </p:nvCxnSpPr>
          <p:spPr>
            <a:xfrm>
              <a:off x="2659643" y="3196027"/>
              <a:ext cx="888420" cy="2"/>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22799DF-5191-426A-B067-E0AA2C91424D}"/>
                </a:ext>
              </a:extLst>
            </p:cNvPr>
            <p:cNvSpPr txBox="1"/>
            <p:nvPr/>
          </p:nvSpPr>
          <p:spPr>
            <a:xfrm>
              <a:off x="2659643" y="2967426"/>
              <a:ext cx="944361" cy="276999"/>
            </a:xfrm>
            <a:prstGeom prst="rect">
              <a:avLst/>
            </a:prstGeom>
            <a:noFill/>
          </p:spPr>
          <p:txBody>
            <a:bodyPr wrap="none" rtlCol="0">
              <a:spAutoFit/>
            </a:bodyPr>
            <a:lstStyle/>
            <a:p>
              <a:r>
                <a:rPr lang="en-US" sz="1200" dirty="0"/>
                <a:t>docker push</a:t>
              </a:r>
            </a:p>
          </p:txBody>
        </p:sp>
        <p:sp>
          <p:nvSpPr>
            <p:cNvPr id="25" name="Rectangle 24">
              <a:extLst>
                <a:ext uri="{FF2B5EF4-FFF2-40B4-BE49-F238E27FC236}">
                  <a16:creationId xmlns:a16="http://schemas.microsoft.com/office/drawing/2014/main" id="{7D73E2BF-697B-4489-BE2C-8844D0431502}"/>
                </a:ext>
              </a:extLst>
            </p:cNvPr>
            <p:cNvSpPr/>
            <p:nvPr/>
          </p:nvSpPr>
          <p:spPr>
            <a:xfrm>
              <a:off x="5776002" y="2313696"/>
              <a:ext cx="2995004" cy="186145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14BDE4AB-E871-47D9-BE34-48BDF11C3E87}"/>
                </a:ext>
              </a:extLst>
            </p:cNvPr>
            <p:cNvSpPr txBox="1"/>
            <p:nvPr/>
          </p:nvSpPr>
          <p:spPr>
            <a:xfrm>
              <a:off x="6059435" y="3920278"/>
              <a:ext cx="1176284" cy="276999"/>
            </a:xfrm>
            <a:prstGeom prst="rect">
              <a:avLst/>
            </a:prstGeom>
            <a:noFill/>
          </p:spPr>
          <p:txBody>
            <a:bodyPr wrap="none" rtlCol="0">
              <a:spAutoFit/>
            </a:bodyPr>
            <a:lstStyle/>
            <a:p>
              <a:r>
                <a:rPr lang="en-US" sz="1200" dirty="0"/>
                <a:t>Virtual Network</a:t>
              </a:r>
            </a:p>
          </p:txBody>
        </p:sp>
        <p:pic>
          <p:nvPicPr>
            <p:cNvPr id="28" name="Graphic 27">
              <a:extLst>
                <a:ext uri="{FF2B5EF4-FFF2-40B4-BE49-F238E27FC236}">
                  <a16:creationId xmlns:a16="http://schemas.microsoft.com/office/drawing/2014/main" id="{C9DD04EB-157A-4294-B32D-7FCEAD8778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37108" y="3909393"/>
              <a:ext cx="265760" cy="265760"/>
            </a:xfrm>
            <a:prstGeom prst="rect">
              <a:avLst/>
            </a:prstGeom>
          </p:spPr>
        </p:pic>
        <p:pic>
          <p:nvPicPr>
            <p:cNvPr id="34" name="Graphic 33">
              <a:extLst>
                <a:ext uri="{FF2B5EF4-FFF2-40B4-BE49-F238E27FC236}">
                  <a16:creationId xmlns:a16="http://schemas.microsoft.com/office/drawing/2014/main" id="{E16A9F7D-4370-45FC-92FE-480C8AD0360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02396" y="4550385"/>
              <a:ext cx="539518" cy="539518"/>
            </a:xfrm>
            <a:prstGeom prst="rect">
              <a:avLst/>
            </a:prstGeom>
          </p:spPr>
        </p:pic>
        <p:sp>
          <p:nvSpPr>
            <p:cNvPr id="35" name="TextBox 34">
              <a:extLst>
                <a:ext uri="{FF2B5EF4-FFF2-40B4-BE49-F238E27FC236}">
                  <a16:creationId xmlns:a16="http://schemas.microsoft.com/office/drawing/2014/main" id="{F88043A1-1919-44C2-815F-0C006ED3041D}"/>
                </a:ext>
              </a:extLst>
            </p:cNvPr>
            <p:cNvSpPr txBox="1"/>
            <p:nvPr/>
          </p:nvSpPr>
          <p:spPr>
            <a:xfrm>
              <a:off x="7363455" y="5028532"/>
              <a:ext cx="697755" cy="276999"/>
            </a:xfrm>
            <a:prstGeom prst="rect">
              <a:avLst/>
            </a:prstGeom>
            <a:noFill/>
          </p:spPr>
          <p:txBody>
            <a:bodyPr wrap="none" rtlCol="0">
              <a:spAutoFit/>
            </a:bodyPr>
            <a:lstStyle/>
            <a:p>
              <a:r>
                <a:rPr lang="en-US" sz="1200" dirty="0"/>
                <a:t>Monitor</a:t>
              </a:r>
            </a:p>
          </p:txBody>
        </p:sp>
        <p:sp>
          <p:nvSpPr>
            <p:cNvPr id="36" name="TextBox 35">
              <a:extLst>
                <a:ext uri="{FF2B5EF4-FFF2-40B4-BE49-F238E27FC236}">
                  <a16:creationId xmlns:a16="http://schemas.microsoft.com/office/drawing/2014/main" id="{7034E11E-92FA-4F05-B494-0FB42E6CF52E}"/>
                </a:ext>
              </a:extLst>
            </p:cNvPr>
            <p:cNvSpPr txBox="1"/>
            <p:nvPr/>
          </p:nvSpPr>
          <p:spPr>
            <a:xfrm>
              <a:off x="6108827" y="5041593"/>
              <a:ext cx="999761" cy="276999"/>
            </a:xfrm>
            <a:prstGeom prst="rect">
              <a:avLst/>
            </a:prstGeom>
            <a:noFill/>
          </p:spPr>
          <p:txBody>
            <a:bodyPr wrap="none" rtlCol="0">
              <a:spAutoFit/>
            </a:bodyPr>
            <a:lstStyle/>
            <a:p>
              <a:r>
                <a:rPr lang="en-US" sz="1200" dirty="0"/>
                <a:t>Log Analytics</a:t>
              </a:r>
            </a:p>
          </p:txBody>
        </p:sp>
        <p:sp>
          <p:nvSpPr>
            <p:cNvPr id="38" name="Rectangle 37">
              <a:extLst>
                <a:ext uri="{FF2B5EF4-FFF2-40B4-BE49-F238E27FC236}">
                  <a16:creationId xmlns:a16="http://schemas.microsoft.com/office/drawing/2014/main" id="{0BA9A745-1F05-44B8-8E3A-D2C28DF0B3D2}"/>
                </a:ext>
              </a:extLst>
            </p:cNvPr>
            <p:cNvSpPr/>
            <p:nvPr/>
          </p:nvSpPr>
          <p:spPr>
            <a:xfrm>
              <a:off x="3080397" y="2004173"/>
              <a:ext cx="5889431" cy="3427798"/>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Graphic 39">
              <a:extLst>
                <a:ext uri="{FF2B5EF4-FFF2-40B4-BE49-F238E27FC236}">
                  <a16:creationId xmlns:a16="http://schemas.microsoft.com/office/drawing/2014/main" id="{85002657-EBDE-4593-AB69-6DE8E12F130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31823" y="5073169"/>
              <a:ext cx="358802" cy="358802"/>
            </a:xfrm>
            <a:prstGeom prst="rect">
              <a:avLst/>
            </a:prstGeom>
          </p:spPr>
        </p:pic>
        <p:sp>
          <p:nvSpPr>
            <p:cNvPr id="41" name="TextBox 40">
              <a:extLst>
                <a:ext uri="{FF2B5EF4-FFF2-40B4-BE49-F238E27FC236}">
                  <a16:creationId xmlns:a16="http://schemas.microsoft.com/office/drawing/2014/main" id="{DC9CDC6A-742A-43B8-B3BD-9D1B4F038962}"/>
                </a:ext>
              </a:extLst>
            </p:cNvPr>
            <p:cNvSpPr txBox="1"/>
            <p:nvPr/>
          </p:nvSpPr>
          <p:spPr>
            <a:xfrm>
              <a:off x="3457500" y="5114070"/>
              <a:ext cx="1219180" cy="276999"/>
            </a:xfrm>
            <a:prstGeom prst="rect">
              <a:avLst/>
            </a:prstGeom>
            <a:noFill/>
          </p:spPr>
          <p:txBody>
            <a:bodyPr wrap="none" rtlCol="0">
              <a:spAutoFit/>
            </a:bodyPr>
            <a:lstStyle/>
            <a:p>
              <a:r>
                <a:rPr lang="en-US" sz="1200" dirty="0"/>
                <a:t>Resource Group</a:t>
              </a:r>
            </a:p>
          </p:txBody>
        </p:sp>
        <p:sp>
          <p:nvSpPr>
            <p:cNvPr id="43" name="TextBox 42">
              <a:extLst>
                <a:ext uri="{FF2B5EF4-FFF2-40B4-BE49-F238E27FC236}">
                  <a16:creationId xmlns:a16="http://schemas.microsoft.com/office/drawing/2014/main" id="{70C6B4CF-6314-4533-8A42-D45887466A88}"/>
                </a:ext>
              </a:extLst>
            </p:cNvPr>
            <p:cNvSpPr txBox="1"/>
            <p:nvPr/>
          </p:nvSpPr>
          <p:spPr>
            <a:xfrm>
              <a:off x="3856825" y="3718072"/>
              <a:ext cx="438390" cy="276999"/>
            </a:xfrm>
            <a:prstGeom prst="rect">
              <a:avLst/>
            </a:prstGeom>
            <a:noFill/>
          </p:spPr>
          <p:txBody>
            <a:bodyPr wrap="none" rtlCol="0">
              <a:spAutoFit/>
            </a:bodyPr>
            <a:lstStyle/>
            <a:p>
              <a:r>
                <a:rPr lang="en-US" sz="1200" dirty="0"/>
                <a:t>ACR</a:t>
              </a:r>
            </a:p>
          </p:txBody>
        </p:sp>
        <p:sp>
          <p:nvSpPr>
            <p:cNvPr id="44" name="TextBox 43">
              <a:extLst>
                <a:ext uri="{FF2B5EF4-FFF2-40B4-BE49-F238E27FC236}">
                  <a16:creationId xmlns:a16="http://schemas.microsoft.com/office/drawing/2014/main" id="{F805145E-E9FD-4A60-B7EF-10BDC26E82C6}"/>
                </a:ext>
              </a:extLst>
            </p:cNvPr>
            <p:cNvSpPr txBox="1"/>
            <p:nvPr/>
          </p:nvSpPr>
          <p:spPr>
            <a:xfrm>
              <a:off x="6963389" y="2459686"/>
              <a:ext cx="423770" cy="276999"/>
            </a:xfrm>
            <a:prstGeom prst="rect">
              <a:avLst/>
            </a:prstGeom>
            <a:noFill/>
          </p:spPr>
          <p:txBody>
            <a:bodyPr wrap="none" rtlCol="0">
              <a:spAutoFit/>
            </a:bodyPr>
            <a:lstStyle/>
            <a:p>
              <a:r>
                <a:rPr lang="en-US" sz="1200" dirty="0"/>
                <a:t>AKS</a:t>
              </a:r>
            </a:p>
          </p:txBody>
        </p:sp>
      </p:grpSp>
    </p:spTree>
    <p:extLst>
      <p:ext uri="{BB962C8B-B14F-4D97-AF65-F5344CB8AC3E}">
        <p14:creationId xmlns:p14="http://schemas.microsoft.com/office/powerpoint/2010/main" val="213550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User Group 2021 roadmap</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a:t>AKS workshops:</a:t>
            </a:r>
          </a:p>
          <a:p>
            <a:r>
              <a:rPr lang="en-US" dirty="0"/>
              <a:t>AKS and Kubernetes 101</a:t>
            </a:r>
          </a:p>
          <a:p>
            <a:r>
              <a:rPr lang="en-US" dirty="0"/>
              <a:t>Advanced AKS con</a:t>
            </a:r>
          </a:p>
          <a:p>
            <a:r>
              <a:rPr lang="en-US" dirty="0"/>
              <a:t>Use </a:t>
            </a:r>
            <a:r>
              <a:rPr lang="en-US" dirty="0" err="1"/>
              <a:t>Pulumi</a:t>
            </a:r>
            <a:r>
              <a:rPr lang="en-US" dirty="0"/>
              <a:t> to provision and configuring AKS </a:t>
            </a:r>
            <a:r>
              <a:rPr lang="en-US" dirty="0" err="1"/>
              <a:t>clusterfiguration</a:t>
            </a:r>
            <a:endParaRPr lang="en-US" dirty="0"/>
          </a:p>
          <a:p>
            <a:r>
              <a:rPr lang="en-US" dirty="0"/>
              <a:t>Service mesh with </a:t>
            </a:r>
            <a:r>
              <a:rPr lang="en-US" dirty="0" err="1"/>
              <a:t>linkerd</a:t>
            </a:r>
            <a:endParaRPr lang="en-US" dirty="0"/>
          </a:p>
          <a:p>
            <a:r>
              <a:rPr lang="en-US" dirty="0"/>
              <a:t>AKS application deployment strategy</a:t>
            </a:r>
          </a:p>
          <a:p>
            <a:r>
              <a:rPr lang="en-US" dirty="0"/>
              <a:t>AKS security</a:t>
            </a:r>
          </a:p>
          <a:p>
            <a:pPr marL="152396" indent="0">
              <a:buNone/>
            </a:pPr>
            <a:r>
              <a:rPr lang="en-US" dirty="0"/>
              <a:t>+ “regular” events (work in progress)</a:t>
            </a:r>
          </a:p>
          <a:p>
            <a:pPr marL="152396" indent="0">
              <a:buNone/>
            </a:pPr>
            <a:endParaRPr lang="en-US" dirty="0"/>
          </a:p>
          <a:p>
            <a:r>
              <a:rPr lang="en-US" dirty="0"/>
              <a:t>If you have any good AKS / Kubernetes / </a:t>
            </a:r>
            <a:r>
              <a:rPr lang="en-US" dirty="0" err="1"/>
              <a:t>IaC</a:t>
            </a:r>
            <a:r>
              <a:rPr lang="en-US" dirty="0"/>
              <a:t> story – welcome to share! </a:t>
            </a:r>
          </a:p>
          <a:p>
            <a:endParaRPr lang="en-US" dirty="0"/>
          </a:p>
          <a:p>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BECB7BE-A1DA-4603-B4F5-F0023373D9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Lab-01, 02, 03</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892168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581844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Pods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36819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4555200"/>
          </a:xfrm>
        </p:spPr>
        <p:txBody>
          <a:bodyPr/>
          <a:lstStyle/>
          <a:p>
            <a:pPr marL="152396" indent="0">
              <a:buNone/>
            </a:pPr>
            <a:r>
              <a:rPr lang="en-US" dirty="0"/>
              <a:t>A Pod is an abstraction that represents:</a:t>
            </a:r>
          </a:p>
          <a:p>
            <a:r>
              <a:rPr lang="en-US" dirty="0"/>
              <a:t>a group of one or more application containers</a:t>
            </a:r>
          </a:p>
          <a:p>
            <a:r>
              <a:rPr lang="en-US" dirty="0"/>
              <a:t>Shared storage, as Volumes</a:t>
            </a:r>
          </a:p>
          <a:p>
            <a:r>
              <a:rPr lang="en-US" dirty="0"/>
              <a:t>Networking, as a unique cluster IP address</a:t>
            </a:r>
          </a:p>
          <a:p>
            <a:r>
              <a:rPr lang="en-US" dirty="0"/>
              <a:t>Information about image version and specific ports to use</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6" name="Group 5">
            <a:extLst>
              <a:ext uri="{FF2B5EF4-FFF2-40B4-BE49-F238E27FC236}">
                <a16:creationId xmlns:a16="http://schemas.microsoft.com/office/drawing/2014/main" id="{B34FD8BB-24B9-450B-997E-848561E780CA}"/>
              </a:ext>
            </a:extLst>
          </p:cNvPr>
          <p:cNvGrpSpPr/>
          <p:nvPr/>
        </p:nvGrpSpPr>
        <p:grpSpPr>
          <a:xfrm>
            <a:off x="7612936" y="3952056"/>
            <a:ext cx="2613566" cy="2139777"/>
            <a:chOff x="7612936" y="3952056"/>
            <a:chExt cx="2613566" cy="2139777"/>
          </a:xfrm>
        </p:grpSpPr>
        <p:sp>
          <p:nvSpPr>
            <p:cNvPr id="28" name="Rectangle: Rounded Corners 27">
              <a:extLst>
                <a:ext uri="{FF2B5EF4-FFF2-40B4-BE49-F238E27FC236}">
                  <a16:creationId xmlns:a16="http://schemas.microsoft.com/office/drawing/2014/main" id="{F837506D-2344-43CF-AA9A-2B3680A9D159}"/>
                </a:ext>
              </a:extLst>
            </p:cNvPr>
            <p:cNvSpPr/>
            <p:nvPr/>
          </p:nvSpPr>
          <p:spPr>
            <a:xfrm>
              <a:off x="7612936" y="4148987"/>
              <a:ext cx="2613566" cy="1558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pod</a:t>
              </a:r>
            </a:p>
          </p:txBody>
        </p:sp>
        <p:sp>
          <p:nvSpPr>
            <p:cNvPr id="29" name="Rectangle: Rounded Corners 28">
              <a:extLst>
                <a:ext uri="{FF2B5EF4-FFF2-40B4-BE49-F238E27FC236}">
                  <a16:creationId xmlns:a16="http://schemas.microsoft.com/office/drawing/2014/main" id="{C4778205-FB0E-423A-8B9D-20A756E0B440}"/>
                </a:ext>
              </a:extLst>
            </p:cNvPr>
            <p:cNvSpPr/>
            <p:nvPr/>
          </p:nvSpPr>
          <p:spPr>
            <a:xfrm>
              <a:off x="8246961" y="5013752"/>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app-b</a:t>
              </a:r>
            </a:p>
          </p:txBody>
        </p:sp>
        <p:sp>
          <p:nvSpPr>
            <p:cNvPr id="30" name="Rectangle: Rounded Corners 29">
              <a:extLst>
                <a:ext uri="{FF2B5EF4-FFF2-40B4-BE49-F238E27FC236}">
                  <a16:creationId xmlns:a16="http://schemas.microsoft.com/office/drawing/2014/main" id="{2B1A75AE-B873-489B-8370-FF57830C63E7}"/>
                </a:ext>
              </a:extLst>
            </p:cNvPr>
            <p:cNvSpPr/>
            <p:nvPr/>
          </p:nvSpPr>
          <p:spPr>
            <a:xfrm>
              <a:off x="8240290" y="4557941"/>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a:t>
              </a:r>
            </a:p>
          </p:txBody>
        </p:sp>
        <p:sp>
          <p:nvSpPr>
            <p:cNvPr id="31" name="Cylinder 30">
              <a:extLst>
                <a:ext uri="{FF2B5EF4-FFF2-40B4-BE49-F238E27FC236}">
                  <a16:creationId xmlns:a16="http://schemas.microsoft.com/office/drawing/2014/main" id="{15D95A74-8E46-4B8D-A152-CE0BBF1BCE61}"/>
                </a:ext>
              </a:extLst>
            </p:cNvPr>
            <p:cNvSpPr/>
            <p:nvPr/>
          </p:nvSpPr>
          <p:spPr>
            <a:xfrm>
              <a:off x="8133515" y="5553600"/>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Config</a:t>
              </a:r>
            </a:p>
            <a:p>
              <a:pPr algn="ctr"/>
              <a:r>
                <a:rPr lang="en-US" sz="1100" dirty="0">
                  <a:solidFill>
                    <a:schemeClr val="tx1"/>
                  </a:solidFill>
                </a:rPr>
                <a:t>map</a:t>
              </a:r>
            </a:p>
          </p:txBody>
        </p:sp>
        <p:sp>
          <p:nvSpPr>
            <p:cNvPr id="32" name="Cylinder 31">
              <a:extLst>
                <a:ext uri="{FF2B5EF4-FFF2-40B4-BE49-F238E27FC236}">
                  <a16:creationId xmlns:a16="http://schemas.microsoft.com/office/drawing/2014/main" id="{B63F3C5E-2F4D-4BF4-9C5A-BADC9A24B760}"/>
                </a:ext>
              </a:extLst>
            </p:cNvPr>
            <p:cNvSpPr/>
            <p:nvPr/>
          </p:nvSpPr>
          <p:spPr>
            <a:xfrm>
              <a:off x="9180008" y="5536519"/>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Secrets</a:t>
              </a:r>
            </a:p>
          </p:txBody>
        </p:sp>
        <p:sp>
          <p:nvSpPr>
            <p:cNvPr id="33" name="Rectangle: Rounded Corners 32">
              <a:extLst>
                <a:ext uri="{FF2B5EF4-FFF2-40B4-BE49-F238E27FC236}">
                  <a16:creationId xmlns:a16="http://schemas.microsoft.com/office/drawing/2014/main" id="{6BE391E3-4666-4E99-8DBF-965AC4954744}"/>
                </a:ext>
              </a:extLst>
            </p:cNvPr>
            <p:cNvSpPr/>
            <p:nvPr/>
          </p:nvSpPr>
          <p:spPr>
            <a:xfrm>
              <a:off x="8926389" y="3952056"/>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grpSp>
    </p:spTree>
    <p:extLst>
      <p:ext uri="{BB962C8B-B14F-4D97-AF65-F5344CB8AC3E}">
        <p14:creationId xmlns:p14="http://schemas.microsoft.com/office/powerpoint/2010/main" val="2155284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Lab-04</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69575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Readiness and Liveness probes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165544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On every node is a daemon called a </a:t>
            </a:r>
            <a:r>
              <a:rPr lang="en-US" dirty="0" err="1"/>
              <a:t>Kubelet</a:t>
            </a:r>
            <a:endParaRPr lang="en-US" dirty="0"/>
          </a:p>
          <a:p>
            <a:r>
              <a:rPr lang="en-US" dirty="0"/>
              <a:t>One of the </a:t>
            </a:r>
            <a:r>
              <a:rPr lang="en-US" dirty="0" err="1"/>
              <a:t>Kubelet’s</a:t>
            </a:r>
            <a:r>
              <a:rPr lang="en-US" dirty="0"/>
              <a:t> jobs is to ensure that pods are healthy</a:t>
            </a:r>
          </a:p>
          <a:p>
            <a:r>
              <a:rPr lang="en-US" dirty="0" err="1"/>
              <a:t>Kubelet</a:t>
            </a:r>
            <a:r>
              <a:rPr lang="en-US" dirty="0"/>
              <a:t> sends out a liveness probe to a pod</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08602A51-AB11-46E9-941B-FA087D020BBA}"/>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2" name="Callout: Line with Border and Accent Bar 11">
            <a:extLst>
              <a:ext uri="{FF2B5EF4-FFF2-40B4-BE49-F238E27FC236}">
                <a16:creationId xmlns:a16="http://schemas.microsoft.com/office/drawing/2014/main" id="{C3C5EF18-2095-426E-8CD9-3AA02C782AED}"/>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p>
        </p:txBody>
      </p:sp>
    </p:spTree>
    <p:extLst>
      <p:ext uri="{BB962C8B-B14F-4D97-AF65-F5344CB8AC3E}">
        <p14:creationId xmlns:p14="http://schemas.microsoft.com/office/powerpoint/2010/main" val="178466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If the </a:t>
            </a:r>
            <a:r>
              <a:rPr lang="en-US" dirty="0" err="1"/>
              <a:t>Kubelet</a:t>
            </a:r>
            <a:r>
              <a:rPr lang="en-US" dirty="0"/>
              <a:t> gets back multiple bad responses </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A144A002-9363-4EA8-B4F7-D8E05CB583D5}"/>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restart!</a:t>
            </a:r>
          </a:p>
        </p:txBody>
      </p:sp>
    </p:spTree>
    <p:extLst>
      <p:ext uri="{BB962C8B-B14F-4D97-AF65-F5344CB8AC3E}">
        <p14:creationId xmlns:p14="http://schemas.microsoft.com/office/powerpoint/2010/main" val="337013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spTree>
    <p:extLst>
      <p:ext uri="{BB962C8B-B14F-4D97-AF65-F5344CB8AC3E}">
        <p14:creationId xmlns:p14="http://schemas.microsoft.com/office/powerpoint/2010/main" val="423092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app-a is already alive</a:t>
            </a:r>
          </a:p>
          <a:p>
            <a:r>
              <a:rPr lang="en-US" dirty="0" err="1"/>
              <a:t>kubelet</a:t>
            </a:r>
            <a:r>
              <a:rPr lang="en-US" dirty="0"/>
              <a:t> sends readiness probe</a:t>
            </a:r>
          </a:p>
          <a:p>
            <a:r>
              <a:rPr lang="en-US" dirty="0"/>
              <a:t>If app-a is not ready, wait and send new request</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 yet</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41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Mix of slides and labs with focus on labs</a:t>
            </a:r>
          </a:p>
          <a:p>
            <a:pPr marL="380990" indent="-380990">
              <a:spcAft>
                <a:spcPts val="2133"/>
              </a:spcAft>
            </a:pPr>
            <a:r>
              <a:rPr lang="en-US" dirty="0"/>
              <a:t>I don’t have moderator</a:t>
            </a:r>
            <a:endParaRPr lang="en-US" dirty="0">
              <a:sym typeface="Wingdings" panose="05000000000000000000" pitchFamily="2" charset="2"/>
            </a:endParaRPr>
          </a:p>
          <a:p>
            <a:pPr marL="380990" indent="-380990">
              <a:spcAft>
                <a:spcPts val="2133"/>
              </a:spcAft>
            </a:pPr>
            <a:r>
              <a:rPr lang="en-US" dirty="0">
                <a:sym typeface="Wingdings" panose="05000000000000000000" pitchFamily="2" charset="2"/>
              </a:rPr>
              <a:t>Let’s help each other, the one who finished earlier can help others</a:t>
            </a:r>
          </a:p>
          <a:p>
            <a:pPr marL="380990" indent="-380990">
              <a:spcAft>
                <a:spcPts val="2133"/>
              </a:spcAft>
            </a:pPr>
            <a:r>
              <a:rPr lang="en-US" dirty="0">
                <a:sym typeface="Wingdings" panose="05000000000000000000" pitchFamily="2" charset="2"/>
              </a:rPr>
              <a:t>Keep the same names as in labs -&gt; easier to troubleshot </a:t>
            </a:r>
            <a:endParaRPr lang="en-US" dirty="0"/>
          </a:p>
          <a:p>
            <a:pPr marL="380990" indent="-380990">
              <a:spcAft>
                <a:spcPts val="2133"/>
              </a:spcAft>
            </a:pPr>
            <a:r>
              <a:rPr lang="en-US" dirty="0">
                <a:sym typeface="Wingdings" panose="05000000000000000000" pitchFamily="2" charset="2"/>
              </a:rPr>
              <a:t>Share your screen if you stack with something</a:t>
            </a:r>
          </a:p>
          <a:p>
            <a:pPr marL="380990" indent="-380990">
              <a:spcAft>
                <a:spcPts val="2133"/>
              </a:spcAft>
            </a:pPr>
            <a:r>
              <a:rPr lang="en-US" dirty="0"/>
              <a:t>Labs are available after the event</a:t>
            </a:r>
          </a:p>
          <a:p>
            <a:pPr marL="380990" indent="-380990">
              <a:spcAft>
                <a:spcPts val="2133"/>
              </a:spcAft>
            </a:pPr>
            <a:endParaRPr lang="en-US" dirty="0"/>
          </a:p>
          <a:p>
            <a:pPr marL="380990" indent="-380990">
              <a:spcAft>
                <a:spcPts val="2133"/>
              </a:spcAft>
            </a:pPr>
            <a:endParaRPr lang="en-US" dirty="0"/>
          </a:p>
        </p:txBody>
      </p:sp>
      <p:pic>
        <p:nvPicPr>
          <p:cNvPr id="5" name="Google Shape;56;p13">
            <a:extLst>
              <a:ext uri="{FF2B5EF4-FFF2-40B4-BE49-F238E27FC236}">
                <a16:creationId xmlns:a16="http://schemas.microsoft.com/office/drawing/2014/main" id="{EF827ABA-BEE0-4CCD-A3C3-21D4EF756FDB}"/>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a:p>
            <a:r>
              <a:rPr lang="en-US" dirty="0"/>
              <a:t>Send traffic to app-a</a:t>
            </a:r>
          </a:p>
          <a:p>
            <a:pPr marL="152396" indent="0">
              <a:buNone/>
            </a:pP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8188223" y="3969863"/>
            <a:ext cx="176129" cy="115144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23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Lab-05</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679715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Deployments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966436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Deployments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4"/>
            <a:ext cx="11125611" cy="575196"/>
          </a:xfrm>
        </p:spPr>
        <p:txBody>
          <a:bodyPr/>
          <a:lstStyle/>
          <a:p>
            <a:r>
              <a:rPr lang="en-US" dirty="0"/>
              <a:t>Drive current state towards desired state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5" name="Rectangle: Rounded Corners 24">
            <a:extLst>
              <a:ext uri="{FF2B5EF4-FFF2-40B4-BE49-F238E27FC236}">
                <a16:creationId xmlns:a16="http://schemas.microsoft.com/office/drawing/2014/main" id="{50253087-B4AF-4E0D-AC42-8FF058890324}"/>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26" name="Group 25">
            <a:extLst>
              <a:ext uri="{FF2B5EF4-FFF2-40B4-BE49-F238E27FC236}">
                <a16:creationId xmlns:a16="http://schemas.microsoft.com/office/drawing/2014/main" id="{E9AA6210-76C6-4B82-881C-B9F6E8973AE8}"/>
              </a:ext>
            </a:extLst>
          </p:cNvPr>
          <p:cNvGrpSpPr/>
          <p:nvPr/>
        </p:nvGrpSpPr>
        <p:grpSpPr>
          <a:xfrm>
            <a:off x="556054" y="4547286"/>
            <a:ext cx="1260389" cy="774081"/>
            <a:chOff x="556054" y="4547286"/>
            <a:chExt cx="1260389" cy="774081"/>
          </a:xfrm>
        </p:grpSpPr>
        <p:sp>
          <p:nvSpPr>
            <p:cNvPr id="27" name="Rectangle: Rounded Corners 26">
              <a:extLst>
                <a:ext uri="{FF2B5EF4-FFF2-40B4-BE49-F238E27FC236}">
                  <a16:creationId xmlns:a16="http://schemas.microsoft.com/office/drawing/2014/main" id="{7EE6C34B-1226-49EC-88C4-0CA47CE26B09}"/>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E2E6ADD3-5D3C-4290-BEB2-F3549C768C39}"/>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9" name="Rectangle: Rounded Corners 28">
            <a:extLst>
              <a:ext uri="{FF2B5EF4-FFF2-40B4-BE49-F238E27FC236}">
                <a16:creationId xmlns:a16="http://schemas.microsoft.com/office/drawing/2014/main" id="{64896002-6420-483F-B66E-75897E632905}"/>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30" name="Rectangle: Rounded Corners 29">
            <a:extLst>
              <a:ext uri="{FF2B5EF4-FFF2-40B4-BE49-F238E27FC236}">
                <a16:creationId xmlns:a16="http://schemas.microsoft.com/office/drawing/2014/main" id="{732862A0-85C8-402B-B1B1-332D783399EE}"/>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sp>
        <p:nvSpPr>
          <p:cNvPr id="41" name="TextBox 40">
            <a:extLst>
              <a:ext uri="{FF2B5EF4-FFF2-40B4-BE49-F238E27FC236}">
                <a16:creationId xmlns:a16="http://schemas.microsoft.com/office/drawing/2014/main" id="{5F8BEF6A-8006-47B4-B024-8A3364601489}"/>
              </a:ext>
            </a:extLst>
          </p:cNvPr>
          <p:cNvSpPr txBox="1"/>
          <p:nvPr/>
        </p:nvSpPr>
        <p:spPr>
          <a:xfrm>
            <a:off x="741405" y="2228671"/>
            <a:ext cx="2198914" cy="830997"/>
          </a:xfrm>
          <a:prstGeom prst="rect">
            <a:avLst/>
          </a:prstGeom>
          <a:solidFill>
            <a:schemeClr val="bg1"/>
          </a:solidFill>
        </p:spPr>
        <p:txBody>
          <a:bodyPr wrap="square" rtlCol="0">
            <a:spAutoFit/>
          </a:bodyPr>
          <a:lstStyle/>
          <a:p>
            <a:r>
              <a:rPr lang="en-US" sz="2400" dirty="0"/>
              <a:t>app: app-a</a:t>
            </a:r>
          </a:p>
          <a:p>
            <a:r>
              <a:rPr lang="en-US" sz="2400" dirty="0"/>
              <a:t>replicas: 1</a:t>
            </a:r>
          </a:p>
        </p:txBody>
      </p:sp>
      <p:sp>
        <p:nvSpPr>
          <p:cNvPr id="42" name="TextBox 41">
            <a:extLst>
              <a:ext uri="{FF2B5EF4-FFF2-40B4-BE49-F238E27FC236}">
                <a16:creationId xmlns:a16="http://schemas.microsoft.com/office/drawing/2014/main" id="{7AFA8CA7-BCAC-43F5-B730-852F22FF3EFA}"/>
              </a:ext>
            </a:extLst>
          </p:cNvPr>
          <p:cNvSpPr txBox="1"/>
          <p:nvPr/>
        </p:nvSpPr>
        <p:spPr>
          <a:xfrm>
            <a:off x="741405" y="2225522"/>
            <a:ext cx="2198914" cy="830997"/>
          </a:xfrm>
          <a:prstGeom prst="rect">
            <a:avLst/>
          </a:prstGeom>
          <a:solidFill>
            <a:schemeClr val="bg1"/>
          </a:solidFill>
        </p:spPr>
        <p:txBody>
          <a:bodyPr wrap="square" rtlCol="0">
            <a:spAutoFit/>
          </a:bodyPr>
          <a:lstStyle/>
          <a:p>
            <a:r>
              <a:rPr lang="en-US" sz="2400" dirty="0"/>
              <a:t>app: app-a</a:t>
            </a:r>
          </a:p>
          <a:p>
            <a:r>
              <a:rPr lang="en-US" sz="2400" dirty="0">
                <a:solidFill>
                  <a:srgbClr val="FF0000"/>
                </a:solidFill>
              </a:rPr>
              <a:t>replicas: 3</a:t>
            </a:r>
          </a:p>
        </p:txBody>
      </p:sp>
      <p:grpSp>
        <p:nvGrpSpPr>
          <p:cNvPr id="43" name="Group 42">
            <a:extLst>
              <a:ext uri="{FF2B5EF4-FFF2-40B4-BE49-F238E27FC236}">
                <a16:creationId xmlns:a16="http://schemas.microsoft.com/office/drawing/2014/main" id="{79B96D74-C4BB-4DA7-84BA-5BF8CB4D4FE9}"/>
              </a:ext>
            </a:extLst>
          </p:cNvPr>
          <p:cNvGrpSpPr/>
          <p:nvPr/>
        </p:nvGrpSpPr>
        <p:grpSpPr>
          <a:xfrm>
            <a:off x="6390796" y="4547286"/>
            <a:ext cx="1260389" cy="774081"/>
            <a:chOff x="556054" y="4547286"/>
            <a:chExt cx="1260389" cy="774081"/>
          </a:xfrm>
        </p:grpSpPr>
        <p:sp>
          <p:nvSpPr>
            <p:cNvPr id="44" name="Rectangle: Rounded Corners 43">
              <a:extLst>
                <a:ext uri="{FF2B5EF4-FFF2-40B4-BE49-F238E27FC236}">
                  <a16:creationId xmlns:a16="http://schemas.microsoft.com/office/drawing/2014/main" id="{DC233141-9E01-4D86-849A-C70945DB4B18}"/>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5" name="Rectangle: Rounded Corners 44">
              <a:extLst>
                <a:ext uri="{FF2B5EF4-FFF2-40B4-BE49-F238E27FC236}">
                  <a16:creationId xmlns:a16="http://schemas.microsoft.com/office/drawing/2014/main" id="{2C80B220-FF7C-492D-A356-BE332E494C0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46" name="Group 45">
            <a:extLst>
              <a:ext uri="{FF2B5EF4-FFF2-40B4-BE49-F238E27FC236}">
                <a16:creationId xmlns:a16="http://schemas.microsoft.com/office/drawing/2014/main" id="{BBBEE9BC-06D8-46CB-9CD8-C05D58DE4442}"/>
              </a:ext>
            </a:extLst>
          </p:cNvPr>
          <p:cNvGrpSpPr/>
          <p:nvPr/>
        </p:nvGrpSpPr>
        <p:grpSpPr>
          <a:xfrm>
            <a:off x="10187674" y="4543305"/>
            <a:ext cx="1260389" cy="774081"/>
            <a:chOff x="556054" y="4547286"/>
            <a:chExt cx="1260389" cy="774081"/>
          </a:xfrm>
        </p:grpSpPr>
        <p:sp>
          <p:nvSpPr>
            <p:cNvPr id="47" name="Rectangle: Rounded Corners 46">
              <a:extLst>
                <a:ext uri="{FF2B5EF4-FFF2-40B4-BE49-F238E27FC236}">
                  <a16:creationId xmlns:a16="http://schemas.microsoft.com/office/drawing/2014/main" id="{58D05244-46CB-41D1-B20A-09E192C95491}"/>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8" name="Rectangle: Rounded Corners 47">
              <a:extLst>
                <a:ext uri="{FF2B5EF4-FFF2-40B4-BE49-F238E27FC236}">
                  <a16:creationId xmlns:a16="http://schemas.microsoft.com/office/drawing/2014/main" id="{2AAAA9F6-AAC4-4C54-8610-9EDE53D5EA1E}"/>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49" name="Rectangle: Rounded Corners 48">
            <a:extLst>
              <a:ext uri="{FF2B5EF4-FFF2-40B4-BE49-F238E27FC236}">
                <a16:creationId xmlns:a16="http://schemas.microsoft.com/office/drawing/2014/main" id="{768375C8-FE5C-4524-959D-A5EFA4980E94}"/>
              </a:ext>
            </a:extLst>
          </p:cNvPr>
          <p:cNvSpPr/>
          <p:nvPr/>
        </p:nvSpPr>
        <p:spPr>
          <a:xfrm>
            <a:off x="8053656" y="4331953"/>
            <a:ext cx="3589841" cy="1392770"/>
          </a:xfrm>
          <a:prstGeom prst="roundRect">
            <a:avLst/>
          </a:prstGeom>
          <a:solidFill>
            <a:srgbClr val="FF0000"/>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50" name="Group 49">
            <a:extLst>
              <a:ext uri="{FF2B5EF4-FFF2-40B4-BE49-F238E27FC236}">
                <a16:creationId xmlns:a16="http://schemas.microsoft.com/office/drawing/2014/main" id="{9D8D403C-6AD4-4BB7-A29B-5E2E93CD32C4}"/>
              </a:ext>
            </a:extLst>
          </p:cNvPr>
          <p:cNvGrpSpPr/>
          <p:nvPr/>
        </p:nvGrpSpPr>
        <p:grpSpPr>
          <a:xfrm>
            <a:off x="4469745" y="4539324"/>
            <a:ext cx="1260389" cy="774081"/>
            <a:chOff x="556054" y="4547286"/>
            <a:chExt cx="1260389" cy="774081"/>
          </a:xfrm>
        </p:grpSpPr>
        <p:sp>
          <p:nvSpPr>
            <p:cNvPr id="51" name="Rectangle: Rounded Corners 50">
              <a:extLst>
                <a:ext uri="{FF2B5EF4-FFF2-40B4-BE49-F238E27FC236}">
                  <a16:creationId xmlns:a16="http://schemas.microsoft.com/office/drawing/2014/main" id="{505D012F-6E95-4C67-9158-D9464C2AF70E}"/>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52" name="Rectangle: Rounded Corners 51">
              <a:extLst>
                <a:ext uri="{FF2B5EF4-FFF2-40B4-BE49-F238E27FC236}">
                  <a16:creationId xmlns:a16="http://schemas.microsoft.com/office/drawing/2014/main" id="{26D61B1A-29DA-4C11-A759-C9C1BD62C07D}"/>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Tree>
    <p:extLst>
      <p:ext uri="{BB962C8B-B14F-4D97-AF65-F5344CB8AC3E}">
        <p14:creationId xmlns:p14="http://schemas.microsoft.com/office/powerpoint/2010/main" val="156502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3007922" cy="121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62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712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12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831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34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1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380990" indent="-380990">
              <a:spcAft>
                <a:spcPts val="2133"/>
              </a:spcAft>
            </a:pPr>
            <a:r>
              <a:rPr lang="en-US" dirty="0"/>
              <a:t>Feel free to use video</a:t>
            </a:r>
          </a:p>
          <a:p>
            <a:pPr marL="380990" indent="-380990">
              <a:spcAft>
                <a:spcPts val="2133"/>
              </a:spcAft>
            </a:pPr>
            <a:r>
              <a:rPr lang="en-US" dirty="0"/>
              <a:t>«Rise your hand» if you need some attention</a:t>
            </a:r>
          </a:p>
          <a:p>
            <a:pPr marL="380990" indent="-380990">
              <a:spcAft>
                <a:spcPts val="2133"/>
              </a:spcAft>
            </a:pPr>
            <a:r>
              <a:rPr lang="en-US" dirty="0"/>
              <a:t>Conversation/chat</a:t>
            </a:r>
          </a:p>
          <a:p>
            <a:pPr marL="380990" indent="-380990">
              <a:spcAft>
                <a:spcPts val="2133"/>
              </a:spcAft>
            </a:pPr>
            <a:r>
              <a:rPr lang="en-US" dirty="0"/>
              <a:t>If you want to have private discussion, find </a:t>
            </a:r>
            <a:r>
              <a:rPr lang="en-US" dirty="0">
                <a:hlinkClick r:id="rId3"/>
              </a:rPr>
              <a:t>evgeny@enso.no</a:t>
            </a:r>
            <a:r>
              <a:rPr lang="en-US" dirty="0"/>
              <a:t> and start chat with me </a:t>
            </a:r>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4"/>
          <a:stretch>
            <a:fillRect/>
          </a:stretch>
        </p:blipFill>
        <p:spPr>
          <a:xfrm>
            <a:off x="3696563" y="3428999"/>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5"/>
          <a:stretch>
            <a:fillRect/>
          </a:stretch>
        </p:blipFill>
        <p:spPr>
          <a:xfrm>
            <a:off x="3028127" y="5321367"/>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7"/>
          <a:stretch>
            <a:fillRect/>
          </a:stretch>
        </p:blipFill>
        <p:spPr>
          <a:xfrm>
            <a:off x="7521682" y="2482032"/>
            <a:ext cx="4320914" cy="769687"/>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215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Lab-06</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050080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2888289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Services, Labels, Selectors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99862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Services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Persistent Endpoint for Pods</a:t>
            </a:r>
          </a:p>
          <a:p>
            <a:endParaRPr lang="en-US" dirty="0"/>
          </a:p>
          <a:p>
            <a:r>
              <a:rPr lang="en-US" dirty="0"/>
              <a:t>Use Labels </a:t>
            </a:r>
            <a:r>
              <a:rPr lang="en-US"/>
              <a:t>and Selectors to </a:t>
            </a:r>
            <a:r>
              <a:rPr lang="en-US" dirty="0"/>
              <a:t>select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23086" y="4659963"/>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18746" y="4659964"/>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14406" y="4659964"/>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2731746" cy="1215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077994" y="3831650"/>
            <a:ext cx="2646233" cy="1211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36086" cy="12153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AC367372-C5F5-42A3-A0A7-7DB9554FCF02}"/>
              </a:ext>
            </a:extLst>
          </p:cNvPr>
          <p:cNvSpPr/>
          <p:nvPr/>
        </p:nvSpPr>
        <p:spPr>
          <a:xfrm>
            <a:off x="2423086"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app: app-a</a:t>
            </a:r>
          </a:p>
        </p:txBody>
      </p:sp>
      <p:sp>
        <p:nvSpPr>
          <p:cNvPr id="35" name="Rectangle: Rounded Corners 34">
            <a:extLst>
              <a:ext uri="{FF2B5EF4-FFF2-40B4-BE49-F238E27FC236}">
                <a16:creationId xmlns:a16="http://schemas.microsoft.com/office/drawing/2014/main" id="{F74F1E26-6F2E-40AE-AA8D-A08C347E2CEC}"/>
              </a:ext>
            </a:extLst>
          </p:cNvPr>
          <p:cNvSpPr/>
          <p:nvPr/>
        </p:nvSpPr>
        <p:spPr>
          <a:xfrm>
            <a:off x="5130118"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app: app-a</a:t>
            </a:r>
          </a:p>
        </p:txBody>
      </p:sp>
      <p:sp>
        <p:nvSpPr>
          <p:cNvPr id="36" name="Rectangle: Rounded Corners 35">
            <a:extLst>
              <a:ext uri="{FF2B5EF4-FFF2-40B4-BE49-F238E27FC236}">
                <a16:creationId xmlns:a16="http://schemas.microsoft.com/office/drawing/2014/main" id="{051515AA-0B17-452E-A916-E2DA3FCEFFA7}"/>
              </a:ext>
            </a:extLst>
          </p:cNvPr>
          <p:cNvSpPr/>
          <p:nvPr/>
        </p:nvSpPr>
        <p:spPr>
          <a:xfrm>
            <a:off x="7837150" y="5673217"/>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app: app-a</a:t>
            </a:r>
          </a:p>
        </p:txBody>
      </p:sp>
    </p:spTree>
    <p:extLst>
      <p:ext uri="{BB962C8B-B14F-4D97-AF65-F5344CB8AC3E}">
        <p14:creationId xmlns:p14="http://schemas.microsoft.com/office/powerpoint/2010/main" val="30331199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7141028"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016589C-6BD9-4F55-A7E4-454C97328AB5}"/>
              </a:ext>
            </a:extLst>
          </p:cNvPr>
          <p:cNvSpPr txBox="1"/>
          <p:nvPr/>
        </p:nvSpPr>
        <p:spPr>
          <a:xfrm>
            <a:off x="870858" y="1785652"/>
            <a:ext cx="2198914" cy="830997"/>
          </a:xfrm>
          <a:prstGeom prst="rect">
            <a:avLst/>
          </a:prstGeom>
          <a:noFill/>
        </p:spPr>
        <p:txBody>
          <a:bodyPr wrap="square" rtlCol="0">
            <a:spAutoFit/>
          </a:bodyPr>
          <a:lstStyle/>
          <a:p>
            <a:r>
              <a:rPr lang="en-US" sz="2400" dirty="0"/>
              <a:t>selector: </a:t>
            </a:r>
          </a:p>
          <a:p>
            <a:r>
              <a:rPr lang="en-US" sz="2400" dirty="0"/>
              <a:t>  app: app-a</a:t>
            </a:r>
          </a:p>
        </p:txBody>
      </p:sp>
    </p:spTree>
    <p:extLst>
      <p:ext uri="{BB962C8B-B14F-4D97-AF65-F5344CB8AC3E}">
        <p14:creationId xmlns:p14="http://schemas.microsoft.com/office/powerpoint/2010/main" val="517086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a:t>
            </a:r>
            <a:r>
              <a:rPr lang="en-US" sz="1600" dirty="0">
                <a:solidFill>
                  <a:srgbClr val="FF0000"/>
                </a:solidFill>
              </a:rPr>
              <a:t>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a:t>
            </a:r>
            <a:r>
              <a:rPr lang="en-US" sz="1600" dirty="0">
                <a:solidFill>
                  <a:srgbClr val="FF0000"/>
                </a:solidFill>
              </a:rPr>
              <a:t>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2" name="TextBox 11">
            <a:extLst>
              <a:ext uri="{FF2B5EF4-FFF2-40B4-BE49-F238E27FC236}">
                <a16:creationId xmlns:a16="http://schemas.microsoft.com/office/drawing/2014/main" id="{138ECD5E-FCEB-4DC7-B444-448EB01F0BA9}"/>
              </a:ext>
            </a:extLst>
          </p:cNvPr>
          <p:cNvSpPr txBox="1"/>
          <p:nvPr/>
        </p:nvSpPr>
        <p:spPr>
          <a:xfrm>
            <a:off x="870858" y="1785652"/>
            <a:ext cx="2198914" cy="1200329"/>
          </a:xfrm>
          <a:prstGeom prst="rect">
            <a:avLst/>
          </a:prstGeom>
          <a:noFill/>
        </p:spPr>
        <p:txBody>
          <a:bodyPr wrap="square" rtlCol="0">
            <a:spAutoFit/>
          </a:bodyPr>
          <a:lstStyle/>
          <a:p>
            <a:r>
              <a:rPr lang="en-US" sz="2400" dirty="0"/>
              <a:t>selector: </a:t>
            </a:r>
          </a:p>
          <a:p>
            <a:r>
              <a:rPr lang="en-US" sz="2400" dirty="0"/>
              <a:t>  app: app-a</a:t>
            </a:r>
          </a:p>
          <a:p>
            <a:r>
              <a:rPr lang="en-US" sz="2400" dirty="0"/>
              <a:t>  version: v1</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4506685"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61337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Lab-07</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248160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a:t>
            </a:r>
            <a:r>
              <a:rPr lang="en-US" sz="5400" dirty="0" err="1">
                <a:latin typeface="+mj-lt"/>
                <a:ea typeface="+mj-ea"/>
                <a:cs typeface="+mj-cs"/>
              </a:rPr>
              <a:t>Configmaps</a:t>
            </a:r>
            <a:r>
              <a:rPr lang="en-US" sz="5400" dirty="0">
                <a:latin typeface="+mj-lt"/>
                <a:ea typeface="+mj-ea"/>
                <a:cs typeface="+mj-cs"/>
              </a:rPr>
              <a:t> and secrets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33978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Secrets and </a:t>
            </a:r>
            <a:r>
              <a:rPr lang="en-US" dirty="0" err="1"/>
              <a:t>ConfigMaps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5421085" y="2939143"/>
            <a:ext cx="4540267" cy="2339827"/>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7419758" y="3246286"/>
            <a:ext cx="2421148" cy="155256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7656522" y="3753659"/>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5578989" y="363552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6" name="Flowchart: Magnetic Disk 5">
            <a:extLst>
              <a:ext uri="{FF2B5EF4-FFF2-40B4-BE49-F238E27FC236}">
                <a16:creationId xmlns:a16="http://schemas.microsoft.com/office/drawing/2014/main" id="{7ABB8C9F-02A3-4665-8189-67144E4FE137}"/>
              </a:ext>
            </a:extLst>
          </p:cNvPr>
          <p:cNvSpPr/>
          <p:nvPr/>
        </p:nvSpPr>
        <p:spPr>
          <a:xfrm>
            <a:off x="8572222" y="4515901"/>
            <a:ext cx="1066711" cy="790318"/>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secret/</a:t>
            </a:r>
          </a:p>
          <a:p>
            <a:pPr algn="ctr"/>
            <a:r>
              <a:rPr lang="en-US" sz="1400" dirty="0" err="1">
                <a:solidFill>
                  <a:schemeClr val="tx1"/>
                </a:solidFill>
              </a:rPr>
              <a:t>ConfigMap</a:t>
            </a:r>
            <a:endParaRPr lang="en-US" sz="1400" dirty="0">
              <a:solidFill>
                <a:schemeClr val="tx1"/>
              </a:solidFill>
            </a:endParaRPr>
          </a:p>
        </p:txBody>
      </p:sp>
      <p:sp>
        <p:nvSpPr>
          <p:cNvPr id="18" name="Rectangle: Rounded Corners 17">
            <a:extLst>
              <a:ext uri="{FF2B5EF4-FFF2-40B4-BE49-F238E27FC236}">
                <a16:creationId xmlns:a16="http://schemas.microsoft.com/office/drawing/2014/main" id="{39F32886-EFC9-4218-AA2C-F825D82879AE}"/>
              </a:ext>
            </a:extLst>
          </p:cNvPr>
          <p:cNvSpPr/>
          <p:nvPr/>
        </p:nvSpPr>
        <p:spPr>
          <a:xfrm>
            <a:off x="7689178" y="4184369"/>
            <a:ext cx="1890249"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etc</a:t>
            </a:r>
            <a:r>
              <a:rPr lang="en-US" dirty="0"/>
              <a:t>/secrets</a:t>
            </a:r>
          </a:p>
        </p:txBody>
      </p:sp>
      <p:sp>
        <p:nvSpPr>
          <p:cNvPr id="19" name="Rectangle: Rounded Corners 18">
            <a:extLst>
              <a:ext uri="{FF2B5EF4-FFF2-40B4-BE49-F238E27FC236}">
                <a16:creationId xmlns:a16="http://schemas.microsoft.com/office/drawing/2014/main" id="{B1824E93-A0C2-4F16-B2F2-E3173FC1560E}"/>
              </a:ext>
            </a:extLst>
          </p:cNvPr>
          <p:cNvSpPr/>
          <p:nvPr/>
        </p:nvSpPr>
        <p:spPr>
          <a:xfrm>
            <a:off x="8548809" y="3098521"/>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sp>
        <p:nvSpPr>
          <p:cNvPr id="7" name="TextBox 6">
            <a:extLst>
              <a:ext uri="{FF2B5EF4-FFF2-40B4-BE49-F238E27FC236}">
                <a16:creationId xmlns:a16="http://schemas.microsoft.com/office/drawing/2014/main" id="{AE44FFB6-AFBB-4B40-8FED-B4324A605980}"/>
              </a:ext>
            </a:extLst>
          </p:cNvPr>
          <p:cNvSpPr txBox="1"/>
          <p:nvPr/>
        </p:nvSpPr>
        <p:spPr>
          <a:xfrm>
            <a:off x="838201" y="1963389"/>
            <a:ext cx="4314001" cy="369332"/>
          </a:xfrm>
          <a:prstGeom prst="rect">
            <a:avLst/>
          </a:prstGeom>
          <a:noFill/>
        </p:spPr>
        <p:txBody>
          <a:bodyPr wrap="none" rtlCol="0">
            <a:spAutoFit/>
          </a:bodyPr>
          <a:lstStyle/>
          <a:p>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create secret / </a:t>
            </a:r>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cerate cm</a:t>
            </a:r>
            <a:endParaRPr lang="en-US" dirty="0"/>
          </a:p>
        </p:txBody>
      </p:sp>
    </p:spTree>
    <p:extLst>
      <p:ext uri="{BB962C8B-B14F-4D97-AF65-F5344CB8AC3E}">
        <p14:creationId xmlns:p14="http://schemas.microsoft.com/office/powerpoint/2010/main" val="12875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6" grpId="0" animBg="1"/>
      <p:bldP spid="18" grpId="0" animBg="1"/>
      <p:bldP spid="19"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Each lab is time-boxed (</a:t>
            </a:r>
            <a:r>
              <a:rPr lang="en-US" dirty="0" err="1"/>
              <a:t>ish</a:t>
            </a:r>
            <a:r>
              <a:rPr lang="en-US" dirty="0"/>
              <a:t>…)</a:t>
            </a:r>
          </a:p>
          <a:p>
            <a:pPr marL="380990" indent="-380990">
              <a:spcAft>
                <a:spcPts val="2133"/>
              </a:spcAft>
            </a:pPr>
            <a:r>
              <a:rPr lang="en-US" dirty="0"/>
              <a:t>When you completed a lab, please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Labs will be available after the event</a:t>
            </a:r>
          </a:p>
          <a:p>
            <a:pPr marL="380990" indent="-380990">
              <a:spcAft>
                <a:spcPts val="2133"/>
              </a:spcAft>
            </a:pPr>
            <a:r>
              <a:rPr lang="en-US" dirty="0"/>
              <a:t>Feel free to contribute to the labs content by fixing gramma, typos, wrong commands etc..</a:t>
            </a:r>
          </a:p>
          <a:p>
            <a:pPr marL="380990" indent="-380990">
              <a:spcAft>
                <a:spcPts val="2133"/>
              </a:spcAft>
            </a:pPr>
            <a:r>
              <a:rPr lang="en-US" dirty="0"/>
              <a:t>Feel free to comment on each lab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7" name="Picture 6">
            <a:extLst>
              <a:ext uri="{FF2B5EF4-FFF2-40B4-BE49-F238E27FC236}">
                <a16:creationId xmlns:a16="http://schemas.microsoft.com/office/drawing/2014/main" id="{E7BDC0C7-9E31-40D3-BDD6-1ADA514B463B}"/>
              </a:ext>
            </a:extLst>
          </p:cNvPr>
          <p:cNvPicPr>
            <a:picLocks noChangeAspect="1"/>
          </p:cNvPicPr>
          <p:nvPr/>
        </p:nvPicPr>
        <p:blipFill>
          <a:blip r:embed="rId4"/>
          <a:stretch>
            <a:fillRect/>
          </a:stretch>
        </p:blipFill>
        <p:spPr>
          <a:xfrm>
            <a:off x="5948218" y="5478535"/>
            <a:ext cx="3897978" cy="1226595"/>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Lab-08, 09</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3837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agenda</a:t>
            </a:r>
            <a:endParaRPr dirty="0"/>
          </a:p>
        </p:txBody>
      </p:sp>
      <p:sp>
        <p:nvSpPr>
          <p:cNvPr id="62" name="Google Shape;62;p14"/>
          <p:cNvSpPr txBox="1">
            <a:spLocks noGrp="1"/>
          </p:cNvSpPr>
          <p:nvPr>
            <p:ph type="body" idx="1"/>
          </p:nvPr>
        </p:nvSpPr>
        <p:spPr>
          <a:xfrm>
            <a:off x="415600" y="1536633"/>
            <a:ext cx="11360800" cy="5221614"/>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1400" dirty="0"/>
              <a:t> Slides - Kubernetes and AKS introduction (10 min)</a:t>
            </a:r>
          </a:p>
          <a:p>
            <a:pPr marL="171450" indent="-171450">
              <a:spcAft>
                <a:spcPts val="600"/>
              </a:spcAft>
            </a:pPr>
            <a:r>
              <a:rPr lang="en-US" sz="1400" dirty="0"/>
              <a:t> Lab-01 - AKS setup (15 min)</a:t>
            </a:r>
          </a:p>
          <a:p>
            <a:pPr marL="171450" indent="-171450">
              <a:spcAft>
                <a:spcPts val="600"/>
              </a:spcAft>
            </a:pPr>
            <a:r>
              <a:rPr lang="en-US" sz="1400" dirty="0"/>
              <a:t> Lab-02 - setting up you shell for better AKS/</a:t>
            </a:r>
            <a:r>
              <a:rPr lang="en-US" sz="1400" dirty="0" err="1"/>
              <a:t>kubectl</a:t>
            </a:r>
            <a:r>
              <a:rPr lang="en-US" sz="1400" dirty="0"/>
              <a:t> experience (15 min)</a:t>
            </a:r>
          </a:p>
          <a:p>
            <a:pPr marL="171450" indent="-171450">
              <a:spcAft>
                <a:spcPts val="600"/>
              </a:spcAft>
            </a:pPr>
            <a:r>
              <a:rPr lang="en-US" sz="1400" dirty="0"/>
              <a:t> Slides - Introduce our "guinea pig" app (10 min)</a:t>
            </a:r>
          </a:p>
          <a:p>
            <a:pPr marL="171450" indent="-171450">
              <a:spcAft>
                <a:spcPts val="600"/>
              </a:spcAft>
            </a:pPr>
            <a:r>
              <a:rPr lang="en-US" sz="1400" dirty="0"/>
              <a:t> Lab-03 - Containerizing your application (15 min)</a:t>
            </a:r>
          </a:p>
          <a:p>
            <a:pPr marL="171450" indent="-171450">
              <a:spcAft>
                <a:spcPts val="600"/>
              </a:spcAft>
            </a:pPr>
            <a:r>
              <a:rPr lang="en-US" sz="1400" dirty="0"/>
              <a:t>Pause</a:t>
            </a:r>
          </a:p>
          <a:p>
            <a:pPr marL="171450" indent="-171450">
              <a:spcAft>
                <a:spcPts val="600"/>
              </a:spcAft>
            </a:pPr>
            <a:r>
              <a:rPr lang="en-US" sz="1400" dirty="0"/>
              <a:t> Slides - Pods, Namespaces (10 min)</a:t>
            </a:r>
          </a:p>
          <a:p>
            <a:pPr marL="171450" indent="-171450">
              <a:spcAft>
                <a:spcPts val="600"/>
              </a:spcAft>
            </a:pPr>
            <a:r>
              <a:rPr lang="en-US" sz="1400" dirty="0"/>
              <a:t> Lab-04 - Creating, managing and testing pods (15 min)</a:t>
            </a:r>
          </a:p>
          <a:p>
            <a:pPr marL="171450" indent="-171450">
              <a:spcAft>
                <a:spcPts val="600"/>
              </a:spcAft>
            </a:pPr>
            <a:r>
              <a:rPr lang="en-US" sz="1400" dirty="0"/>
              <a:t> Slides - Readiness and Liveness probes (15 min)</a:t>
            </a:r>
          </a:p>
          <a:p>
            <a:pPr marL="171450" indent="-171450">
              <a:spcAft>
                <a:spcPts val="600"/>
              </a:spcAft>
            </a:pPr>
            <a:r>
              <a:rPr lang="en-US" sz="1400" dirty="0"/>
              <a:t> Lab-05 - Readiness and Liveness probes (15 min)</a:t>
            </a:r>
          </a:p>
          <a:p>
            <a:pPr marL="171450" indent="-171450">
              <a:spcAft>
                <a:spcPts val="600"/>
              </a:spcAft>
            </a:pPr>
            <a:r>
              <a:rPr lang="en-US" sz="1400" dirty="0"/>
              <a:t> Slides - Deployments (5 min)</a:t>
            </a:r>
          </a:p>
          <a:p>
            <a:pPr marL="171450" indent="-171450">
              <a:spcAft>
                <a:spcPts val="600"/>
              </a:spcAft>
            </a:pPr>
            <a:r>
              <a:rPr lang="en-US" sz="1400" dirty="0"/>
              <a:t> Lab-06 - Deployments (15 min)</a:t>
            </a:r>
          </a:p>
          <a:p>
            <a:pPr marL="171450" indent="-171450">
              <a:spcAft>
                <a:spcPts val="600"/>
              </a:spcAft>
            </a:pPr>
            <a:r>
              <a:rPr lang="en-US" sz="1400" dirty="0"/>
              <a:t>Pause</a:t>
            </a:r>
          </a:p>
          <a:p>
            <a:pPr marL="171450" indent="-171450">
              <a:spcAft>
                <a:spcPts val="600"/>
              </a:spcAft>
            </a:pPr>
            <a:r>
              <a:rPr lang="en-US" sz="1400" dirty="0"/>
              <a:t> Slides - Services, Labels, Selectors (10 min)</a:t>
            </a:r>
          </a:p>
          <a:p>
            <a:pPr marL="171450" indent="-171450">
              <a:spcAft>
                <a:spcPts val="600"/>
              </a:spcAft>
            </a:pPr>
            <a:r>
              <a:rPr lang="en-US" sz="1400" dirty="0"/>
              <a:t> Lab-07 - Creating and Managing Services (15 min)</a:t>
            </a:r>
          </a:p>
          <a:p>
            <a:pPr marL="171450" indent="-171450">
              <a:spcAft>
                <a:spcPts val="600"/>
              </a:spcAft>
            </a:pPr>
            <a:r>
              <a:rPr lang="en-US" sz="1400" dirty="0"/>
              <a:t> Slides - </a:t>
            </a:r>
            <a:r>
              <a:rPr lang="en-US" sz="1400" dirty="0" err="1"/>
              <a:t>Configmaps</a:t>
            </a:r>
            <a:r>
              <a:rPr lang="en-US" sz="1400" dirty="0"/>
              <a:t> and secrets (5 min)</a:t>
            </a:r>
          </a:p>
          <a:p>
            <a:pPr marL="171450" indent="-171450">
              <a:spcAft>
                <a:spcPts val="600"/>
              </a:spcAft>
            </a:pPr>
            <a:r>
              <a:rPr lang="en-US" sz="1400" dirty="0"/>
              <a:t> Lab-08 - </a:t>
            </a:r>
            <a:r>
              <a:rPr lang="en-US" sz="1400" dirty="0" err="1"/>
              <a:t>Configmaps</a:t>
            </a:r>
            <a:r>
              <a:rPr lang="en-US" sz="1400" dirty="0"/>
              <a:t> and secrets (15 min)</a:t>
            </a:r>
          </a:p>
          <a:p>
            <a:pPr marL="171450" indent="-171450">
              <a:spcAft>
                <a:spcPts val="600"/>
              </a:spcAft>
            </a:pPr>
            <a:r>
              <a:rPr lang="en-US" sz="1400" dirty="0"/>
              <a:t> Lab-09 - AKS Kubernetes resources at the Azure portal (15 min)</a:t>
            </a:r>
          </a:p>
          <a:p>
            <a:pPr marL="171450" indent="-171450">
              <a:spcAft>
                <a:spcPts val="600"/>
              </a:spcAft>
            </a:pPr>
            <a:r>
              <a:rPr lang="en-US" sz="1400" dirty="0"/>
              <a:t> Lab-10 - Cleaning up (5 min)</a:t>
            </a:r>
          </a:p>
          <a:p>
            <a:pPr marL="0" indent="0">
              <a:buNone/>
            </a:pPr>
            <a:endParaRPr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915002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t>Kubernetes and AKS introduction</a:t>
            </a:r>
            <a:endParaRPr lang="en-US" sz="5400" dirty="0">
              <a:latin typeface="+mj-lt"/>
              <a:ea typeface="+mj-ea"/>
              <a:cs typeface="+mj-cs"/>
            </a:endParaRP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210405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What is Kubernetes (k8s)?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endParaRPr lang="en-US" dirty="0"/>
          </a:p>
          <a:p>
            <a:r>
              <a:rPr lang="en-US" dirty="0"/>
              <a:t>Kubernetes is a Container Orchestration System and cluster technology</a:t>
            </a:r>
          </a:p>
          <a:p>
            <a:pPr marL="152396" indent="0">
              <a:buNone/>
            </a:pPr>
            <a:endParaRPr lang="en-US" dirty="0"/>
          </a:p>
          <a:p>
            <a:r>
              <a:rPr lang="en-US" dirty="0"/>
              <a:t>Manage applications, not machines</a:t>
            </a:r>
          </a:p>
          <a:p>
            <a:endParaRPr lang="en-US" dirty="0"/>
          </a:p>
          <a:p>
            <a:r>
              <a:rPr lang="en-US" dirty="0"/>
              <a:t>Open source, open API container orchestrator </a:t>
            </a:r>
          </a:p>
          <a:p>
            <a:pPr marL="152396" indent="0">
              <a:buNone/>
            </a:pPr>
            <a:endParaRPr lang="en-US" dirty="0"/>
          </a:p>
          <a:p>
            <a:r>
              <a:rPr lang="en-US" dirty="0"/>
              <a:t>Inspired by Google’s experiences and internal systems</a:t>
            </a:r>
          </a:p>
          <a:p>
            <a:endParaRPr lang="en-US" dirty="0"/>
          </a:p>
          <a:p>
            <a:r>
              <a:rPr lang="en-US" dirty="0"/>
              <a:t>Greek for pilot or Helmsman – the person who steers a ship</a:t>
            </a:r>
          </a:p>
          <a:p>
            <a:endParaRPr lang="en-US" dirty="0"/>
          </a:p>
          <a:p>
            <a:r>
              <a:rPr lang="en-US" dirty="0"/>
              <a:t>Kubernetes -&gt; k(</a:t>
            </a:r>
            <a:r>
              <a:rPr lang="en-US" strike="sngStrike" dirty="0" err="1"/>
              <a:t>ubernete</a:t>
            </a:r>
            <a:r>
              <a:rPr lang="en-US" dirty="0"/>
              <a:t>)s -&gt; </a:t>
            </a:r>
            <a:r>
              <a:rPr lang="en-US" dirty="0" err="1"/>
              <a:t>len</a:t>
            </a:r>
            <a:r>
              <a:rPr lang="en-US" dirty="0"/>
              <a:t>(</a:t>
            </a:r>
            <a:r>
              <a:rPr lang="en-US" dirty="0" err="1"/>
              <a:t>ubernete</a:t>
            </a:r>
            <a:r>
              <a:rPr lang="en-US" dirty="0"/>
              <a:t>) = 8 -&gt;  k8s</a:t>
            </a:r>
          </a:p>
          <a:p>
            <a:pPr marL="152396" indent="0">
              <a:buNone/>
            </a:pPr>
            <a:endParaRPr lang="en-US" dirty="0"/>
          </a:p>
          <a:p>
            <a:endParaRPr lang="en-US" dirty="0"/>
          </a:p>
          <a:p>
            <a:endParaRPr lang="en-US" dirty="0"/>
          </a:p>
        </p:txBody>
      </p:sp>
    </p:spTree>
    <p:extLst>
      <p:ext uri="{BB962C8B-B14F-4D97-AF65-F5344CB8AC3E}">
        <p14:creationId xmlns:p14="http://schemas.microsoft.com/office/powerpoint/2010/main" val="220073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7" name="Text Placeholder 2">
            <a:extLst>
              <a:ext uri="{FF2B5EF4-FFF2-40B4-BE49-F238E27FC236}">
                <a16:creationId xmlns:a16="http://schemas.microsoft.com/office/drawing/2014/main" id="{3120CF29-1CEB-41D0-9950-097E4044F3E1}"/>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endParaRPr lang="en-US" dirty="0"/>
          </a:p>
          <a:p>
            <a:r>
              <a:rPr lang="en-US" dirty="0"/>
              <a:t>Nodes</a:t>
            </a:r>
          </a:p>
          <a:p>
            <a:endParaRPr lang="en-US" dirty="0"/>
          </a:p>
          <a:p>
            <a:r>
              <a:rPr lang="en-US" dirty="0"/>
              <a:t>Pods</a:t>
            </a:r>
          </a:p>
          <a:p>
            <a:endParaRPr lang="en-US" dirty="0"/>
          </a:p>
          <a:p>
            <a:r>
              <a:rPr lang="en-US" dirty="0"/>
              <a:t>Desired state </a:t>
            </a:r>
            <a:br>
              <a:rPr lang="en-US" dirty="0"/>
            </a:br>
            <a:r>
              <a:rPr lang="en-US" dirty="0"/>
              <a:t>(Imperative vs. Declarative)</a:t>
            </a:r>
          </a:p>
          <a:p>
            <a:pPr marL="152396" indent="0">
              <a:buNone/>
            </a:pPr>
            <a:endParaRPr lang="en-US" dirty="0"/>
          </a:p>
          <a:p>
            <a:r>
              <a:rPr lang="en-US" dirty="0"/>
              <a:t>Deployments</a:t>
            </a:r>
          </a:p>
          <a:p>
            <a:pPr marL="152396" indent="0">
              <a:buNone/>
            </a:pPr>
            <a:endParaRPr lang="en-US" dirty="0"/>
          </a:p>
          <a:p>
            <a:r>
              <a:rPr lang="en-US" dirty="0"/>
              <a:t>Services</a:t>
            </a:r>
          </a:p>
          <a:p>
            <a:endParaRPr lang="en-US" dirty="0"/>
          </a:p>
          <a:p>
            <a:endParaRPr lang="en-US" dirty="0"/>
          </a:p>
          <a:p>
            <a:endParaRPr lang="en-US" dirty="0"/>
          </a:p>
          <a:p>
            <a:endParaRPr lang="en-US" dirty="0"/>
          </a:p>
          <a:p>
            <a:endParaRPr lang="en-US" dirty="0"/>
          </a:p>
          <a:p>
            <a:endParaRPr lang="en-US" dirty="0"/>
          </a:p>
        </p:txBody>
      </p:sp>
      <p:pic>
        <p:nvPicPr>
          <p:cNvPr id="6" name="Picture 5" descr="Diagram&#10;&#10;Description automatically generated">
            <a:extLst>
              <a:ext uri="{FF2B5EF4-FFF2-40B4-BE49-F238E27FC236}">
                <a16:creationId xmlns:a16="http://schemas.microsoft.com/office/drawing/2014/main" id="{ADD43558-34BE-4D57-9743-D294604870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799" y="1614049"/>
            <a:ext cx="5538092" cy="4122443"/>
          </a:xfrm>
          <a:prstGeom prst="rect">
            <a:avLst/>
          </a:prstGeom>
        </p:spPr>
      </p:pic>
      <p:sp>
        <p:nvSpPr>
          <p:cNvPr id="8" name="TextBox 7">
            <a:extLst>
              <a:ext uri="{FF2B5EF4-FFF2-40B4-BE49-F238E27FC236}">
                <a16:creationId xmlns:a16="http://schemas.microsoft.com/office/drawing/2014/main" id="{2C0E8134-68CA-4565-8A4C-1E277C341B7E}"/>
              </a:ext>
            </a:extLst>
          </p:cNvPr>
          <p:cNvSpPr txBox="1"/>
          <p:nvPr/>
        </p:nvSpPr>
        <p:spPr>
          <a:xfrm>
            <a:off x="1814945" y="6377730"/>
            <a:ext cx="8681800" cy="369332"/>
          </a:xfrm>
          <a:prstGeom prst="rect">
            <a:avLst/>
          </a:prstGeom>
          <a:noFill/>
        </p:spPr>
        <p:txBody>
          <a:bodyPr wrap="none" rtlCol="0">
            <a:spAutoFit/>
          </a:bodyPr>
          <a:lstStyle/>
          <a:p>
            <a:r>
              <a:rPr lang="en-US" dirty="0"/>
              <a:t>Image from </a:t>
            </a:r>
            <a:r>
              <a:rPr lang="en-US" dirty="0">
                <a:hlinkClick r:id="rId6"/>
              </a:rPr>
              <a:t>https://kubernetes.io/docs/tutorials/kubernetes-basics/explore/explore-intro/</a:t>
            </a:r>
            <a:r>
              <a:rPr lang="en-US" dirty="0"/>
              <a:t> </a:t>
            </a:r>
          </a:p>
        </p:txBody>
      </p:sp>
    </p:spTree>
    <p:extLst>
      <p:ext uri="{BB962C8B-B14F-4D97-AF65-F5344CB8AC3E}">
        <p14:creationId xmlns:p14="http://schemas.microsoft.com/office/powerpoint/2010/main" val="2665280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3223</Words>
  <Application>Microsoft Office PowerPoint</Application>
  <PresentationFormat>Widescreen</PresentationFormat>
  <Paragraphs>560</Paragraphs>
  <Slides>50</Slides>
  <Notes>49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Comic Sans MS</vt:lpstr>
      <vt:lpstr>open sans</vt:lpstr>
      <vt:lpstr>Segoe UI</vt:lpstr>
      <vt:lpstr>Office Theme</vt:lpstr>
      <vt:lpstr>PowerPoint Presentation</vt:lpstr>
      <vt:lpstr>Infrastructure as Code User Group 2021 roadmap</vt:lpstr>
      <vt:lpstr>Practical information</vt:lpstr>
      <vt:lpstr>Microsoft Teams 101</vt:lpstr>
      <vt:lpstr>Practical information</vt:lpstr>
      <vt:lpstr>Workshop agenda</vt:lpstr>
      <vt:lpstr>PowerPoint Presentation</vt:lpstr>
      <vt:lpstr>What is Kubernetes (k8s)?</vt:lpstr>
      <vt:lpstr>Kubernetes concepts</vt:lpstr>
      <vt:lpstr>K8s 101: Nodes </vt:lpstr>
      <vt:lpstr>K8s 101: Pods </vt:lpstr>
      <vt:lpstr>K8s 101: Desired State </vt:lpstr>
      <vt:lpstr>K8s 101: Deployment </vt:lpstr>
      <vt:lpstr>K8s 101: Services </vt:lpstr>
      <vt:lpstr>Azure Kubernetes Service (AKS)</vt:lpstr>
      <vt:lpstr>AKS cluster architecture </vt:lpstr>
      <vt:lpstr>AKS nodes</vt:lpstr>
      <vt:lpstr>AKS scaling options</vt:lpstr>
      <vt:lpstr>AKS scaling options</vt:lpstr>
      <vt:lpstr>PowerPoint Presentation</vt:lpstr>
      <vt:lpstr>PowerPoint Presentation</vt:lpstr>
      <vt:lpstr>PowerPoint Presentation</vt:lpstr>
      <vt:lpstr>Pods</vt:lpstr>
      <vt:lpstr>PowerPoint Presentation</vt:lpstr>
      <vt:lpstr>PowerPoint Presentation</vt:lpstr>
      <vt:lpstr>Liveness probe</vt:lpstr>
      <vt:lpstr>Liveness probe</vt:lpstr>
      <vt:lpstr>Liveness probe</vt:lpstr>
      <vt:lpstr>Readiness probe</vt:lpstr>
      <vt:lpstr>Readiness probe</vt:lpstr>
      <vt:lpstr>PowerPoint Presentation</vt:lpstr>
      <vt:lpstr>PowerPoint Presentation</vt:lpstr>
      <vt:lpstr>Deployments</vt:lpstr>
      <vt:lpstr>Rolling Update</vt:lpstr>
      <vt:lpstr>Rolling Update</vt:lpstr>
      <vt:lpstr>Rolling Update</vt:lpstr>
      <vt:lpstr>Rolling Update</vt:lpstr>
      <vt:lpstr>Rolling Update</vt:lpstr>
      <vt:lpstr>Rolling Update</vt:lpstr>
      <vt:lpstr>Rolling Update</vt:lpstr>
      <vt:lpstr>PowerPoint Presentation</vt:lpstr>
      <vt:lpstr>PowerPoint Presentation</vt:lpstr>
      <vt:lpstr>PowerPoint Presentation</vt:lpstr>
      <vt:lpstr>Services</vt:lpstr>
      <vt:lpstr>Labels and selector</vt:lpstr>
      <vt:lpstr>Labels and selector</vt:lpstr>
      <vt:lpstr>PowerPoint Presentation</vt:lpstr>
      <vt:lpstr>PowerPoint Presentation</vt:lpstr>
      <vt:lpstr>Secrets and ConfigMaps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225</cp:revision>
  <dcterms:created xsi:type="dcterms:W3CDTF">2021-01-25T06:22:20Z</dcterms:created>
  <dcterms:modified xsi:type="dcterms:W3CDTF">2021-02-09T13:26:56Z</dcterms:modified>
</cp:coreProperties>
</file>