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076136271" r:id="rId3"/>
    <p:sldId id="301" r:id="rId4"/>
    <p:sldId id="258" r:id="rId5"/>
    <p:sldId id="260" r:id="rId6"/>
    <p:sldId id="259" r:id="rId7"/>
    <p:sldId id="2076136272" r:id="rId8"/>
    <p:sldId id="2076136274" r:id="rId9"/>
    <p:sldId id="2076136275" r:id="rId10"/>
    <p:sldId id="295" r:id="rId11"/>
    <p:sldId id="303" r:id="rId12"/>
    <p:sldId id="275" r:id="rId13"/>
    <p:sldId id="2076136279" r:id="rId14"/>
    <p:sldId id="2076136278" r:id="rId15"/>
    <p:sldId id="2076136280" r:id="rId16"/>
    <p:sldId id="2076136277" r:id="rId17"/>
    <p:sldId id="2076136281" r:id="rId18"/>
    <p:sldId id="2076136282" r:id="rId19"/>
    <p:sldId id="2076136284" r:id="rId20"/>
    <p:sldId id="2076136285" r:id="rId21"/>
    <p:sldId id="207613628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76" autoAdjust="0"/>
    <p:restoredTop sz="93013" autoAdjust="0"/>
  </p:normalViewPr>
  <p:slideViewPr>
    <p:cSldViewPr snapToGrid="0">
      <p:cViewPr varScale="1">
        <p:scale>
          <a:sx n="106" d="100"/>
          <a:sy n="106" d="100"/>
        </p:scale>
        <p:origin x="121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837477-D453-41A7-B038-AF1F6C7EED11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A560F4-8102-4EC4-BB24-179BCBD2E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037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560F4-8102-4EC4-BB24-179BCBD2EB8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301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560F4-8102-4EC4-BB24-179BCBD2EB8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0743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560F4-8102-4EC4-BB24-179BCBD2EB8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9992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560F4-8102-4EC4-BB24-179BCBD2EB8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6822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560F4-8102-4EC4-BB24-179BCBD2EB8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7892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560F4-8102-4EC4-BB24-179BCBD2EB8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4114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560F4-8102-4EC4-BB24-179BCBD2EB8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0752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560F4-8102-4EC4-BB24-179BCBD2EB8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9046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560F4-8102-4EC4-BB24-179BCBD2EB8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2290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560F4-8102-4EC4-BB24-179BCBD2EB8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7494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560F4-8102-4EC4-BB24-179BCBD2EB8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0584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2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B263312-38AA-4E1E-B2B5-0F8F122B24FE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05537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560F4-8102-4EC4-BB24-179BCBD2EB8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7980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fd950372b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fd950372b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fd950372b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fd950372b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7965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fd950372b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fd950372b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92174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560F4-8102-4EC4-BB24-179BCBD2EB8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0685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560F4-8102-4EC4-BB24-179BCBD2EB8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6935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560F4-8102-4EC4-BB24-179BCBD2EB8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3116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560F4-8102-4EC4-BB24-179BCBD2EB8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451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5B05E-8C55-4E3D-87AF-0BE07E65D3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3D8F83-E11B-44EB-A75F-0EFBFC1628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1DBE56-69B1-4AD1-A3A9-9A4916C72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BD8DAD-A041-4C95-8E1F-3CFF3CA14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DCF05E-7091-442F-8B56-1F36A93D1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709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CEAB0-F2C2-4FBE-AFAD-6B5212234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0BA780-10C0-4F70-A0D1-B53136B203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5EF692-F52E-4077-BDBD-D10760D06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E6BCC3-7E99-4491-BB6D-B5A02E4ED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DB861E-BEF2-4FBB-B8C3-DDD363DD3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467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210351-1056-45BF-80ED-FB2AFEAB75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1E463D-0C20-45A1-BAA1-A33BCE0BA1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18BC4-1FBE-4ED6-B83E-363176703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3FDFE6-A4EB-484B-9BCF-DFD93DD4E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8714F-37B7-4F0A-8C14-EE7B35051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6252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426849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8"/>
            <a:ext cx="11653523" cy="1796217"/>
          </a:xfrm>
          <a:noFill/>
        </p:spPr>
        <p:txBody>
          <a:bodyPr tIns="89626" bIns="89626" anchor="t" anchorCtr="0"/>
          <a:lstStyle>
            <a:lvl1pPr>
              <a:defRPr sz="8700" spc="-99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4172085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400BE-3C68-4679-AB73-34CD27E8B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6816D-8F3C-4ED2-9406-B7794103A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FDB5F-4ADD-42AF-B8DA-02FA0C8DF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40CF7A-56AB-4910-BA8F-ED6F6A3E1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5FA5E-8C0A-455A-A8D5-9E6DDEF86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972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8EDF8-CE44-4B51-8433-132B98B0E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931ED0-C0E4-4B37-AC49-0BE925C56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361188-0C17-48C0-BFC6-B0F7583F1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87DCA3-F8FE-4A60-B204-2F7455A7F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549576-B3BC-4688-9FD1-BD85BA109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524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7346E-3FAE-4FD4-90FE-7B06EAFA3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D9574-A827-4B3F-B385-EFBA0FDC79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3ADFAC-66BE-4303-BFC1-54C34F12E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421C22-0A60-4A0C-90C4-EC0A5D4D4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B00CB1-DD84-428C-8FE4-49AAFDEF2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F87ACD-AA51-4BDD-8AA3-B3F070626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105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F057D-2A7F-4469-A699-A21DD6985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FC04CE-6F7A-4403-ADBB-F949A12A59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C958FC-2FB0-4B7A-A8AE-77B7B2CCF8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9CBBAC-E054-4E99-A8F0-D0ACFCA380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E7065C-6641-440E-A5E3-F5BC083639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0726D5-E86B-41CA-9570-B52AF6437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68E487-7F4C-4BFA-8B3B-4A4C1C755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C0F434-81EE-4206-9E0A-83DB47B48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569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96A86-51DF-4F57-826C-04372D92C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BCBCEB-6F83-49D9-86C6-732AFB337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873546-0610-47AF-A571-EA5262334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EC86CA-C3D3-407D-BADC-82882A42B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908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294C46-F0DD-4F57-8A11-095BA9801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F11992-1285-4B63-9653-C4DE19A52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E82736-DE48-4560-B3A0-F8B6C1146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753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6352D-1F38-4344-907A-FEB99510F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08CB7-2A98-4948-82B5-EF924ACE6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87E24E-BAF7-48F1-A04E-9B92F4DFB0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E31D7-538E-4CF9-B549-4A3A00389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AB9163-D6A8-4C3A-8BCE-275E151D8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47A0D7-3C98-4F8A-8053-8F7A3D368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614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FF957-B711-4991-8E4D-20BAA7468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E82E31-E2A6-41B5-AC9E-CCE7FE8F41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278B72-739A-4E15-9198-1B88D76D1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D25B6A-7B94-48EF-A7B7-A55144141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140DE5-E1C5-46F0-8191-6AC9194FA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897576-4183-4532-AC43-3C749D50C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439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FDF9FE-18B1-4772-844B-D880F06D1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0C7DE2-AA30-4BE4-BC7F-D13D9009FE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4AE12-7B7F-4F60-BBAC-88B7880A6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8D40F-0E01-46E3-A0A3-09B1E418DDBF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55E7D0-3B7A-48E2-BBCC-6D8CDD5A86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B75E22-47B2-4AA9-890F-3ABD3F7E9D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200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hyperlink" Target="https://aka.ms/digital-badge" TargetMode="Externa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mailto:evgeny@enso.no" TargetMode="External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5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26" Type="http://schemas.openxmlformats.org/officeDocument/2006/relationships/image" Target="../media/image36.png"/><Relationship Id="rId3" Type="http://schemas.openxmlformats.org/officeDocument/2006/relationships/image" Target="../media/image3.png"/><Relationship Id="rId21" Type="http://schemas.openxmlformats.org/officeDocument/2006/relationships/image" Target="../media/image31.svg"/><Relationship Id="rId7" Type="http://schemas.openxmlformats.org/officeDocument/2006/relationships/image" Target="../media/image17.png"/><Relationship Id="rId12" Type="http://schemas.openxmlformats.org/officeDocument/2006/relationships/image" Target="../media/image22.svg"/><Relationship Id="rId17" Type="http://schemas.openxmlformats.org/officeDocument/2006/relationships/image" Target="../media/image27.svg"/><Relationship Id="rId25" Type="http://schemas.openxmlformats.org/officeDocument/2006/relationships/image" Target="../media/image35.sv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26.png"/><Relationship Id="rId20" Type="http://schemas.openxmlformats.org/officeDocument/2006/relationships/image" Target="../media/image30.png"/><Relationship Id="rId29" Type="http://schemas.openxmlformats.org/officeDocument/2006/relationships/image" Target="../media/image39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svg"/><Relationship Id="rId11" Type="http://schemas.openxmlformats.org/officeDocument/2006/relationships/image" Target="../media/image21.png"/><Relationship Id="rId24" Type="http://schemas.openxmlformats.org/officeDocument/2006/relationships/image" Target="../media/image34.png"/><Relationship Id="rId5" Type="http://schemas.openxmlformats.org/officeDocument/2006/relationships/image" Target="../media/image15.png"/><Relationship Id="rId15" Type="http://schemas.openxmlformats.org/officeDocument/2006/relationships/image" Target="../media/image25.svg"/><Relationship Id="rId23" Type="http://schemas.openxmlformats.org/officeDocument/2006/relationships/image" Target="../media/image33.svg"/><Relationship Id="rId28" Type="http://schemas.openxmlformats.org/officeDocument/2006/relationships/image" Target="../media/image38.png"/><Relationship Id="rId10" Type="http://schemas.openxmlformats.org/officeDocument/2006/relationships/image" Target="../media/image20.svg"/><Relationship Id="rId19" Type="http://schemas.openxmlformats.org/officeDocument/2006/relationships/image" Target="../media/image29.svg"/><Relationship Id="rId31" Type="http://schemas.openxmlformats.org/officeDocument/2006/relationships/image" Target="../media/image41.svg"/><Relationship Id="rId4" Type="http://schemas.openxmlformats.org/officeDocument/2006/relationships/image" Target="../media/image2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Relationship Id="rId22" Type="http://schemas.openxmlformats.org/officeDocument/2006/relationships/image" Target="../media/image32.png"/><Relationship Id="rId27" Type="http://schemas.openxmlformats.org/officeDocument/2006/relationships/image" Target="../media/image37.svg"/><Relationship Id="rId30" Type="http://schemas.openxmlformats.org/officeDocument/2006/relationships/image" Target="../media/image4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13" Type="http://schemas.openxmlformats.org/officeDocument/2006/relationships/image" Target="../media/image38.png"/><Relationship Id="rId18" Type="http://schemas.openxmlformats.org/officeDocument/2006/relationships/image" Target="../media/image45.svg"/><Relationship Id="rId3" Type="http://schemas.openxmlformats.org/officeDocument/2006/relationships/image" Target="../media/image3.png"/><Relationship Id="rId21" Type="http://schemas.openxmlformats.org/officeDocument/2006/relationships/image" Target="../media/image46.png"/><Relationship Id="rId7" Type="http://schemas.openxmlformats.org/officeDocument/2006/relationships/image" Target="../media/image28.png"/><Relationship Id="rId12" Type="http://schemas.openxmlformats.org/officeDocument/2006/relationships/image" Target="../media/image22.svg"/><Relationship Id="rId17" Type="http://schemas.openxmlformats.org/officeDocument/2006/relationships/image" Target="../media/image44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43.svg"/><Relationship Id="rId20" Type="http://schemas.openxmlformats.org/officeDocument/2006/relationships/image" Target="../media/image27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svg"/><Relationship Id="rId11" Type="http://schemas.openxmlformats.org/officeDocument/2006/relationships/image" Target="../media/image21.png"/><Relationship Id="rId5" Type="http://schemas.openxmlformats.org/officeDocument/2006/relationships/image" Target="../media/image4.png"/><Relationship Id="rId15" Type="http://schemas.openxmlformats.org/officeDocument/2006/relationships/image" Target="../media/image42.png"/><Relationship Id="rId10" Type="http://schemas.openxmlformats.org/officeDocument/2006/relationships/image" Target="../media/image31.svg"/><Relationship Id="rId19" Type="http://schemas.openxmlformats.org/officeDocument/2006/relationships/image" Target="../media/image26.png"/><Relationship Id="rId4" Type="http://schemas.openxmlformats.org/officeDocument/2006/relationships/image" Target="../media/image2.png"/><Relationship Id="rId9" Type="http://schemas.openxmlformats.org/officeDocument/2006/relationships/image" Target="../media/image30.png"/><Relationship Id="rId14" Type="http://schemas.openxmlformats.org/officeDocument/2006/relationships/image" Target="../media/image39.svg"/><Relationship Id="rId22" Type="http://schemas.openxmlformats.org/officeDocument/2006/relationships/image" Target="../media/image47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13" Type="http://schemas.openxmlformats.org/officeDocument/2006/relationships/image" Target="../media/image42.png"/><Relationship Id="rId18" Type="http://schemas.openxmlformats.org/officeDocument/2006/relationships/image" Target="../media/image27.svg"/><Relationship Id="rId26" Type="http://schemas.openxmlformats.org/officeDocument/2006/relationships/image" Target="../media/image47.svg"/><Relationship Id="rId3" Type="http://schemas.openxmlformats.org/officeDocument/2006/relationships/image" Target="../media/image3.png"/><Relationship Id="rId21" Type="http://schemas.openxmlformats.org/officeDocument/2006/relationships/image" Target="../media/image15.png"/><Relationship Id="rId7" Type="http://schemas.openxmlformats.org/officeDocument/2006/relationships/image" Target="../media/image30.png"/><Relationship Id="rId12" Type="http://schemas.openxmlformats.org/officeDocument/2006/relationships/image" Target="../media/image39.svg"/><Relationship Id="rId17" Type="http://schemas.openxmlformats.org/officeDocument/2006/relationships/image" Target="../media/image26.png"/><Relationship Id="rId25" Type="http://schemas.openxmlformats.org/officeDocument/2006/relationships/image" Target="../media/image46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45.svg"/><Relationship Id="rId20" Type="http://schemas.openxmlformats.org/officeDocument/2006/relationships/image" Target="../media/image5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9.svg"/><Relationship Id="rId11" Type="http://schemas.openxmlformats.org/officeDocument/2006/relationships/image" Target="../media/image38.png"/><Relationship Id="rId24" Type="http://schemas.openxmlformats.org/officeDocument/2006/relationships/image" Target="../media/image49.svg"/><Relationship Id="rId5" Type="http://schemas.openxmlformats.org/officeDocument/2006/relationships/image" Target="../media/image28.png"/><Relationship Id="rId15" Type="http://schemas.openxmlformats.org/officeDocument/2006/relationships/image" Target="../media/image44.png"/><Relationship Id="rId23" Type="http://schemas.openxmlformats.org/officeDocument/2006/relationships/image" Target="../media/image48.png"/><Relationship Id="rId10" Type="http://schemas.openxmlformats.org/officeDocument/2006/relationships/image" Target="../media/image22.svg"/><Relationship Id="rId19" Type="http://schemas.openxmlformats.org/officeDocument/2006/relationships/image" Target="../media/image4.png"/><Relationship Id="rId4" Type="http://schemas.openxmlformats.org/officeDocument/2006/relationships/image" Target="../media/image2.png"/><Relationship Id="rId9" Type="http://schemas.openxmlformats.org/officeDocument/2006/relationships/image" Target="../media/image21.png"/><Relationship Id="rId14" Type="http://schemas.openxmlformats.org/officeDocument/2006/relationships/image" Target="../media/image43.svg"/><Relationship Id="rId22" Type="http://schemas.openxmlformats.org/officeDocument/2006/relationships/image" Target="../media/image1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4E4288A-DFC8-40A2-90E5-70E851A93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63C2D82-D4FA-4A37-BB01-1E7B21E4F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5199" y="634058"/>
            <a:ext cx="1128382" cy="847206"/>
            <a:chOff x="5307830" y="325570"/>
            <a:chExt cx="1128382" cy="847206"/>
          </a:xfrm>
        </p:grpSpPr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C94E7FEF-0CE9-4AC2-94BB-02230C6DC0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EB546CC0-C1BC-48D2-8DA9-4B6028316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4CA4DF5-C512-4233-8F08-3FDA86F8239A}"/>
              </a:ext>
            </a:extLst>
          </p:cNvPr>
          <p:cNvSpPr txBox="1"/>
          <p:nvPr/>
        </p:nvSpPr>
        <p:spPr>
          <a:xfrm>
            <a:off x="965200" y="1371190"/>
            <a:ext cx="3363170" cy="218304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>
                <a:latin typeface="+mj-lt"/>
                <a:ea typeface="+mj-ea"/>
                <a:cs typeface="+mj-cs"/>
              </a:rPr>
              <a:t>Advanced AKS Configuration</a:t>
            </a:r>
          </a:p>
        </p:txBody>
      </p:sp>
      <p:sp>
        <p:nvSpPr>
          <p:cNvPr id="26" name="Freeform 5">
            <a:extLst>
              <a:ext uri="{FF2B5EF4-FFF2-40B4-BE49-F238E27FC236}">
                <a16:creationId xmlns:a16="http://schemas.microsoft.com/office/drawing/2014/main" id="{BD2BFF02-DF78-4F07-B176-52514E131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62174" y="1653645"/>
            <a:ext cx="4689240" cy="411502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0DB06EAB-7D8C-403A-86C5-B5FD79A13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42865" y="634058"/>
            <a:ext cx="3154669" cy="2796247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AEC2F9-08DB-41B5-823D-537809F93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6964" y="1180497"/>
            <a:ext cx="1846470" cy="17033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155673-E4BF-4691-91EF-AF8288758C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0038" y="2354401"/>
            <a:ext cx="2713512" cy="2713512"/>
          </a:xfrm>
          <a:prstGeom prst="rect">
            <a:avLst/>
          </a:prstGeom>
        </p:spPr>
      </p:pic>
      <p:pic>
        <p:nvPicPr>
          <p:cNvPr id="9" name="Google Shape;56;p13">
            <a:extLst>
              <a:ext uri="{FF2B5EF4-FFF2-40B4-BE49-F238E27FC236}">
                <a16:creationId xmlns:a16="http://schemas.microsoft.com/office/drawing/2014/main" id="{8B86C196-2125-4822-ACAC-63C2EC26B20A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raphic 4">
            <a:extLst>
              <a:ext uri="{FF2B5EF4-FFF2-40B4-BE49-F238E27FC236}">
                <a16:creationId xmlns:a16="http://schemas.microsoft.com/office/drawing/2014/main" id="{A39FC542-752A-4C84-B068-FE266CF5CE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3599" y="6114702"/>
            <a:ext cx="1718444" cy="574556"/>
          </a:xfrm>
          <a:prstGeom prst="rect">
            <a:avLst/>
          </a:prstGeom>
        </p:spPr>
      </p:pic>
      <p:sp>
        <p:nvSpPr>
          <p:cNvPr id="10" name="Google Shape;55;p13">
            <a:extLst>
              <a:ext uri="{FF2B5EF4-FFF2-40B4-BE49-F238E27FC236}">
                <a16:creationId xmlns:a16="http://schemas.microsoft.com/office/drawing/2014/main" id="{F6E61504-9462-4F2B-BF6D-31CBE01EBD3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965199" y="4624310"/>
            <a:ext cx="5924212" cy="10396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 sz="2000" dirty="0">
                <a:latin typeface="Comic Sans MS" panose="030F0702030302020204" pitchFamily="66" charset="0"/>
              </a:rPr>
              <a:t>Infrastructure as Code User Group Oslo</a:t>
            </a:r>
            <a:endParaRPr lang="en-US" sz="2000" dirty="0">
              <a:latin typeface="Comic Sans MS" panose="030F0702030302020204" pitchFamily="66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 sz="2000" dirty="0">
                <a:latin typeface="Comic Sans MS" panose="030F0702030302020204" pitchFamily="66" charset="0"/>
              </a:rPr>
              <a:t>20.04.2021</a:t>
            </a:r>
            <a:endParaRPr lang="en-US" sz="2000" dirty="0">
              <a:latin typeface="Comic Sans MS" panose="030F0702030302020204" pitchFamily="66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 sz="2000" dirty="0">
                <a:latin typeface="Comic Sans MS" panose="030F0702030302020204" pitchFamily="66" charset="0"/>
              </a:rPr>
              <a:t>Evgeny Borzenin</a:t>
            </a:r>
            <a:endParaRPr lang="en-US" sz="20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93580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29398BB-6F62-472B-88B2-8D942FEBF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646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3C0D298-47AC-4912-8022-B969E5732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6430" y="626107"/>
            <a:ext cx="1128382" cy="847206"/>
            <a:chOff x="5307830" y="325570"/>
            <a:chExt cx="1128382" cy="847206"/>
          </a:xfrm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F8ED9F95-2ADE-4C89-BD97-AF7DB8DB3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1DD52534-E915-42C0-890A-5B19A15B53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Freeform 5">
            <a:extLst>
              <a:ext uri="{FF2B5EF4-FFF2-40B4-BE49-F238E27FC236}">
                <a16:creationId xmlns:a16="http://schemas.microsoft.com/office/drawing/2014/main" id="{01F1CEA4-5DA0-41E1-A743-4F227AE62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958811" y="1645694"/>
            <a:ext cx="4689240" cy="411502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7D1A722-B699-4DA0-B7AC-F06CC81AD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39502" y="626107"/>
            <a:ext cx="3154669" cy="2796247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CA4DF5-C512-4233-8F08-3FDA86F8239A}"/>
              </a:ext>
            </a:extLst>
          </p:cNvPr>
          <p:cNvSpPr txBox="1"/>
          <p:nvPr/>
        </p:nvSpPr>
        <p:spPr>
          <a:xfrm>
            <a:off x="543949" y="4420696"/>
            <a:ext cx="6006864" cy="15664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000" dirty="0">
                <a:latin typeface="+mj-lt"/>
                <a:ea typeface="+mj-ea"/>
                <a:cs typeface="+mj-cs"/>
              </a:rPr>
              <a:t>AKS configuration options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5000" dirty="0"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AEC2F9-08DB-41B5-823D-537809F93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3601" y="1172546"/>
            <a:ext cx="1846470" cy="17033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155673-E4BF-4691-91EF-AF8288758C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6675" y="2346450"/>
            <a:ext cx="2713512" cy="2713512"/>
          </a:xfrm>
          <a:prstGeom prst="rect">
            <a:avLst/>
          </a:prstGeom>
        </p:spPr>
      </p:pic>
      <p:pic>
        <p:nvPicPr>
          <p:cNvPr id="9" name="Google Shape;56;p13">
            <a:extLst>
              <a:ext uri="{FF2B5EF4-FFF2-40B4-BE49-F238E27FC236}">
                <a16:creationId xmlns:a16="http://schemas.microsoft.com/office/drawing/2014/main" id="{8B86C196-2125-4822-ACAC-63C2EC26B20A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raphic 4">
            <a:extLst>
              <a:ext uri="{FF2B5EF4-FFF2-40B4-BE49-F238E27FC236}">
                <a16:creationId xmlns:a16="http://schemas.microsoft.com/office/drawing/2014/main" id="{A39FC542-752A-4C84-B068-FE266CF5CE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3599" y="6114702"/>
            <a:ext cx="1718444" cy="57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4053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08F16-5DBC-4B6A-8DFC-6213EECAA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AKS configuration options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7572EA-1EAB-40E7-BB72-53988D9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599" y="1536633"/>
            <a:ext cx="11125611" cy="1657829"/>
          </a:xfrm>
        </p:spPr>
        <p:txBody>
          <a:bodyPr/>
          <a:lstStyle/>
          <a:p>
            <a:r>
              <a:rPr lang="en-US" dirty="0"/>
              <a:t>Networking basic vs advanced</a:t>
            </a:r>
          </a:p>
          <a:p>
            <a:r>
              <a:rPr lang="en-US" dirty="0"/>
              <a:t>Network capacity planning</a:t>
            </a:r>
          </a:p>
          <a:p>
            <a:r>
              <a:rPr lang="en-US" dirty="0"/>
              <a:t>Integration with AAD</a:t>
            </a:r>
          </a:p>
          <a:p>
            <a:r>
              <a:rPr lang="en-US" dirty="0"/>
              <a:t>Monitoring with Log Analytics</a:t>
            </a:r>
          </a:p>
          <a:p>
            <a:endParaRPr lang="en-US" dirty="0"/>
          </a:p>
        </p:txBody>
      </p:sp>
      <p:pic>
        <p:nvPicPr>
          <p:cNvPr id="4" name="Google Shape;56;p13">
            <a:extLst>
              <a:ext uri="{FF2B5EF4-FFF2-40B4-BE49-F238E27FC236}">
                <a16:creationId xmlns:a16="http://schemas.microsoft.com/office/drawing/2014/main" id="{5DC2FED0-7C5F-460C-998D-2520FD32417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6A17813-B73F-471E-ABB2-08A18EC701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35891" y="593367"/>
            <a:ext cx="840509" cy="775369"/>
          </a:xfrm>
          <a:prstGeom prst="rect">
            <a:avLst/>
          </a:prstGeom>
        </p:spPr>
      </p:pic>
      <p:pic>
        <p:nvPicPr>
          <p:cNvPr id="14" name="Graphic 4">
            <a:extLst>
              <a:ext uri="{FF2B5EF4-FFF2-40B4-BE49-F238E27FC236}">
                <a16:creationId xmlns:a16="http://schemas.microsoft.com/office/drawing/2014/main" id="{6AB13A8A-95A1-436F-A858-2CAE645C2D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3599" y="6114702"/>
            <a:ext cx="1718444" cy="57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6686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29398BB-6F62-472B-88B2-8D942FEBF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646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3C0D298-47AC-4912-8022-B969E5732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6430" y="626107"/>
            <a:ext cx="1128382" cy="847206"/>
            <a:chOff x="5307830" y="325570"/>
            <a:chExt cx="1128382" cy="847206"/>
          </a:xfrm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F8ED9F95-2ADE-4C89-BD97-AF7DB8DB3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1DD52534-E915-42C0-890A-5B19A15B53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Freeform 5">
            <a:extLst>
              <a:ext uri="{FF2B5EF4-FFF2-40B4-BE49-F238E27FC236}">
                <a16:creationId xmlns:a16="http://schemas.microsoft.com/office/drawing/2014/main" id="{01F1CEA4-5DA0-41E1-A743-4F227AE62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958811" y="1645694"/>
            <a:ext cx="4689240" cy="411502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7D1A722-B699-4DA0-B7AC-F06CC81AD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39502" y="626107"/>
            <a:ext cx="3154669" cy="2796247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CA4DF5-C512-4233-8F08-3FDA86F8239A}"/>
              </a:ext>
            </a:extLst>
          </p:cNvPr>
          <p:cNvSpPr txBox="1"/>
          <p:nvPr/>
        </p:nvSpPr>
        <p:spPr>
          <a:xfrm>
            <a:off x="966430" y="3450865"/>
            <a:ext cx="6006864" cy="15664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dirty="0">
                <a:latin typeface="+mj-lt"/>
                <a:ea typeface="+mj-ea"/>
                <a:cs typeface="+mj-cs"/>
              </a:rPr>
              <a:t>Lab 02 – 15 min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AEC2F9-08DB-41B5-823D-537809F93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3601" y="1172546"/>
            <a:ext cx="1846470" cy="17033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155673-E4BF-4691-91EF-AF8288758C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6675" y="2346450"/>
            <a:ext cx="2713512" cy="2713512"/>
          </a:xfrm>
          <a:prstGeom prst="rect">
            <a:avLst/>
          </a:prstGeom>
        </p:spPr>
      </p:pic>
      <p:pic>
        <p:nvPicPr>
          <p:cNvPr id="9" name="Google Shape;56;p13">
            <a:extLst>
              <a:ext uri="{FF2B5EF4-FFF2-40B4-BE49-F238E27FC236}">
                <a16:creationId xmlns:a16="http://schemas.microsoft.com/office/drawing/2014/main" id="{8B86C196-2125-4822-ACAC-63C2EC26B20A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raphic 4">
            <a:extLst>
              <a:ext uri="{FF2B5EF4-FFF2-40B4-BE49-F238E27FC236}">
                <a16:creationId xmlns:a16="http://schemas.microsoft.com/office/drawing/2014/main" id="{A39FC542-752A-4C84-B068-FE266CF5CE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3599" y="6114702"/>
            <a:ext cx="1718444" cy="57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1682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29398BB-6F62-472B-88B2-8D942FEBF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646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3C0D298-47AC-4912-8022-B969E5732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6430" y="626107"/>
            <a:ext cx="1128382" cy="847206"/>
            <a:chOff x="5307830" y="325570"/>
            <a:chExt cx="1128382" cy="847206"/>
          </a:xfrm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F8ED9F95-2ADE-4C89-BD97-AF7DB8DB3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1DD52534-E915-42C0-890A-5B19A15B53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Freeform 5">
            <a:extLst>
              <a:ext uri="{FF2B5EF4-FFF2-40B4-BE49-F238E27FC236}">
                <a16:creationId xmlns:a16="http://schemas.microsoft.com/office/drawing/2014/main" id="{01F1CEA4-5DA0-41E1-A743-4F227AE62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958811" y="1645694"/>
            <a:ext cx="4689240" cy="411502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7D1A722-B699-4DA0-B7AC-F06CC81AD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39502" y="626107"/>
            <a:ext cx="3154669" cy="2796247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CA4DF5-C512-4233-8F08-3FDA86F8239A}"/>
              </a:ext>
            </a:extLst>
          </p:cNvPr>
          <p:cNvSpPr txBox="1"/>
          <p:nvPr/>
        </p:nvSpPr>
        <p:spPr>
          <a:xfrm>
            <a:off x="475974" y="3808333"/>
            <a:ext cx="6006864" cy="15664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000" dirty="0">
                <a:latin typeface="+mj-lt"/>
                <a:ea typeface="+mj-ea"/>
                <a:cs typeface="+mj-cs"/>
              </a:rPr>
              <a:t>guinea pig apps walk through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AEC2F9-08DB-41B5-823D-537809F93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3601" y="1172546"/>
            <a:ext cx="1846470" cy="17033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155673-E4BF-4691-91EF-AF8288758C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6675" y="2346450"/>
            <a:ext cx="2713512" cy="2713512"/>
          </a:xfrm>
          <a:prstGeom prst="rect">
            <a:avLst/>
          </a:prstGeom>
        </p:spPr>
      </p:pic>
      <p:pic>
        <p:nvPicPr>
          <p:cNvPr id="9" name="Google Shape;56;p13">
            <a:extLst>
              <a:ext uri="{FF2B5EF4-FFF2-40B4-BE49-F238E27FC236}">
                <a16:creationId xmlns:a16="http://schemas.microsoft.com/office/drawing/2014/main" id="{8B86C196-2125-4822-ACAC-63C2EC26B20A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raphic 4">
            <a:extLst>
              <a:ext uri="{FF2B5EF4-FFF2-40B4-BE49-F238E27FC236}">
                <a16:creationId xmlns:a16="http://schemas.microsoft.com/office/drawing/2014/main" id="{A39FC542-752A-4C84-B068-FE266CF5CE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3599" y="6114702"/>
            <a:ext cx="1718444" cy="57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3062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29398BB-6F62-472B-88B2-8D942FEBF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646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3C0D298-47AC-4912-8022-B969E5732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6430" y="626107"/>
            <a:ext cx="1128382" cy="847206"/>
            <a:chOff x="5307830" y="325570"/>
            <a:chExt cx="1128382" cy="847206"/>
          </a:xfrm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F8ED9F95-2ADE-4C89-BD97-AF7DB8DB3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1DD52534-E915-42C0-890A-5B19A15B53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Freeform 5">
            <a:extLst>
              <a:ext uri="{FF2B5EF4-FFF2-40B4-BE49-F238E27FC236}">
                <a16:creationId xmlns:a16="http://schemas.microsoft.com/office/drawing/2014/main" id="{01F1CEA4-5DA0-41E1-A743-4F227AE62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958811" y="1645694"/>
            <a:ext cx="4689240" cy="411502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7D1A722-B699-4DA0-B7AC-F06CC81AD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39502" y="626107"/>
            <a:ext cx="3154669" cy="2796247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CA4DF5-C512-4233-8F08-3FDA86F8239A}"/>
              </a:ext>
            </a:extLst>
          </p:cNvPr>
          <p:cNvSpPr txBox="1"/>
          <p:nvPr/>
        </p:nvSpPr>
        <p:spPr>
          <a:xfrm>
            <a:off x="966430" y="3450865"/>
            <a:ext cx="6006864" cy="15664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dirty="0">
                <a:latin typeface="+mj-lt"/>
                <a:ea typeface="+mj-ea"/>
                <a:cs typeface="+mj-cs"/>
              </a:rPr>
              <a:t>Lab-03 – 15 min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AEC2F9-08DB-41B5-823D-537809F93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3601" y="1172546"/>
            <a:ext cx="1846470" cy="17033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155673-E4BF-4691-91EF-AF8288758C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6675" y="2346450"/>
            <a:ext cx="2713512" cy="2713512"/>
          </a:xfrm>
          <a:prstGeom prst="rect">
            <a:avLst/>
          </a:prstGeom>
        </p:spPr>
      </p:pic>
      <p:pic>
        <p:nvPicPr>
          <p:cNvPr id="9" name="Google Shape;56;p13">
            <a:extLst>
              <a:ext uri="{FF2B5EF4-FFF2-40B4-BE49-F238E27FC236}">
                <a16:creationId xmlns:a16="http://schemas.microsoft.com/office/drawing/2014/main" id="{8B86C196-2125-4822-ACAC-63C2EC26B20A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raphic 4">
            <a:extLst>
              <a:ext uri="{FF2B5EF4-FFF2-40B4-BE49-F238E27FC236}">
                <a16:creationId xmlns:a16="http://schemas.microsoft.com/office/drawing/2014/main" id="{A39FC542-752A-4C84-B068-FE266CF5CE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3599" y="6114702"/>
            <a:ext cx="1718444" cy="57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1229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29398BB-6F62-472B-88B2-8D942FEBF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646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3C0D298-47AC-4912-8022-B969E5732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6430" y="626107"/>
            <a:ext cx="1128382" cy="847206"/>
            <a:chOff x="5307830" y="325570"/>
            <a:chExt cx="1128382" cy="847206"/>
          </a:xfrm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F8ED9F95-2ADE-4C89-BD97-AF7DB8DB3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1DD52534-E915-42C0-890A-5B19A15B53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Freeform 5">
            <a:extLst>
              <a:ext uri="{FF2B5EF4-FFF2-40B4-BE49-F238E27FC236}">
                <a16:creationId xmlns:a16="http://schemas.microsoft.com/office/drawing/2014/main" id="{01F1CEA4-5DA0-41E1-A743-4F227AE62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958811" y="1645694"/>
            <a:ext cx="4689240" cy="411502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7D1A722-B699-4DA0-B7AC-F06CC81AD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39502" y="626107"/>
            <a:ext cx="3154669" cy="2796247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CA4DF5-C512-4233-8F08-3FDA86F8239A}"/>
              </a:ext>
            </a:extLst>
          </p:cNvPr>
          <p:cNvSpPr txBox="1"/>
          <p:nvPr/>
        </p:nvSpPr>
        <p:spPr>
          <a:xfrm>
            <a:off x="475974" y="3968793"/>
            <a:ext cx="6006864" cy="70315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000" dirty="0">
                <a:latin typeface="+mj-lt"/>
                <a:ea typeface="+mj-ea"/>
                <a:cs typeface="+mj-cs"/>
              </a:rPr>
              <a:t>AKS node pools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AEC2F9-08DB-41B5-823D-537809F93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3601" y="1172546"/>
            <a:ext cx="1846470" cy="17033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155673-E4BF-4691-91EF-AF8288758C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6675" y="2346450"/>
            <a:ext cx="2713512" cy="2713512"/>
          </a:xfrm>
          <a:prstGeom prst="rect">
            <a:avLst/>
          </a:prstGeom>
        </p:spPr>
      </p:pic>
      <p:pic>
        <p:nvPicPr>
          <p:cNvPr id="9" name="Google Shape;56;p13">
            <a:extLst>
              <a:ext uri="{FF2B5EF4-FFF2-40B4-BE49-F238E27FC236}">
                <a16:creationId xmlns:a16="http://schemas.microsoft.com/office/drawing/2014/main" id="{8B86C196-2125-4822-ACAC-63C2EC26B20A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raphic 4">
            <a:extLst>
              <a:ext uri="{FF2B5EF4-FFF2-40B4-BE49-F238E27FC236}">
                <a16:creationId xmlns:a16="http://schemas.microsoft.com/office/drawing/2014/main" id="{A39FC542-752A-4C84-B068-FE266CF5CE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3599" y="6114702"/>
            <a:ext cx="1718444" cy="57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9158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08F16-5DBC-4B6A-8DFC-6213EECAA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AKS node pools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7572EA-1EAB-40E7-BB72-53988D9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599" y="1536633"/>
            <a:ext cx="11125611" cy="3651003"/>
          </a:xfrm>
        </p:spPr>
        <p:txBody>
          <a:bodyPr/>
          <a:lstStyle/>
          <a:p>
            <a:r>
              <a:rPr lang="en-US" dirty="0"/>
              <a:t>System vs User node pools</a:t>
            </a:r>
          </a:p>
          <a:p>
            <a:r>
              <a:rPr lang="en-US" dirty="0"/>
              <a:t>Node pools use-cases</a:t>
            </a:r>
          </a:p>
          <a:p>
            <a:r>
              <a:rPr lang="en-US" dirty="0"/>
              <a:t>spot node pool</a:t>
            </a:r>
          </a:p>
          <a:p>
            <a:r>
              <a:rPr lang="en-US" dirty="0"/>
              <a:t>Assigning Pods to Nodes</a:t>
            </a:r>
          </a:p>
          <a:p>
            <a:r>
              <a:rPr lang="en-US" dirty="0"/>
              <a:t>Taints and Tolerations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Google Shape;56;p13">
            <a:extLst>
              <a:ext uri="{FF2B5EF4-FFF2-40B4-BE49-F238E27FC236}">
                <a16:creationId xmlns:a16="http://schemas.microsoft.com/office/drawing/2014/main" id="{5DC2FED0-7C5F-460C-998D-2520FD32417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6A17813-B73F-471E-ABB2-08A18EC701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35891" y="593367"/>
            <a:ext cx="840509" cy="775369"/>
          </a:xfrm>
          <a:prstGeom prst="rect">
            <a:avLst/>
          </a:prstGeom>
        </p:spPr>
      </p:pic>
      <p:pic>
        <p:nvPicPr>
          <p:cNvPr id="14" name="Graphic 4">
            <a:extLst>
              <a:ext uri="{FF2B5EF4-FFF2-40B4-BE49-F238E27FC236}">
                <a16:creationId xmlns:a16="http://schemas.microsoft.com/office/drawing/2014/main" id="{6AB13A8A-95A1-436F-A858-2CAE645C2D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3599" y="6114702"/>
            <a:ext cx="1718444" cy="57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0082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29398BB-6F62-472B-88B2-8D942FEBF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646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3C0D298-47AC-4912-8022-B969E5732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6430" y="626107"/>
            <a:ext cx="1128382" cy="847206"/>
            <a:chOff x="5307830" y="325570"/>
            <a:chExt cx="1128382" cy="847206"/>
          </a:xfrm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F8ED9F95-2ADE-4C89-BD97-AF7DB8DB3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1DD52534-E915-42C0-890A-5B19A15B53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Freeform 5">
            <a:extLst>
              <a:ext uri="{FF2B5EF4-FFF2-40B4-BE49-F238E27FC236}">
                <a16:creationId xmlns:a16="http://schemas.microsoft.com/office/drawing/2014/main" id="{01F1CEA4-5DA0-41E1-A743-4F227AE62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958811" y="1645694"/>
            <a:ext cx="4689240" cy="411502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7D1A722-B699-4DA0-B7AC-F06CC81AD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39502" y="626107"/>
            <a:ext cx="3154669" cy="2796247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CA4DF5-C512-4233-8F08-3FDA86F8239A}"/>
              </a:ext>
            </a:extLst>
          </p:cNvPr>
          <p:cNvSpPr txBox="1"/>
          <p:nvPr/>
        </p:nvSpPr>
        <p:spPr>
          <a:xfrm>
            <a:off x="966430" y="3450865"/>
            <a:ext cx="6006864" cy="15664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dirty="0">
                <a:latin typeface="+mj-lt"/>
                <a:ea typeface="+mj-ea"/>
                <a:cs typeface="+mj-cs"/>
              </a:rPr>
              <a:t>Lab 04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AEC2F9-08DB-41B5-823D-537809F93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3601" y="1172546"/>
            <a:ext cx="1846470" cy="17033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155673-E4BF-4691-91EF-AF8288758C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6675" y="2346450"/>
            <a:ext cx="2713512" cy="2713512"/>
          </a:xfrm>
          <a:prstGeom prst="rect">
            <a:avLst/>
          </a:prstGeom>
        </p:spPr>
      </p:pic>
      <p:pic>
        <p:nvPicPr>
          <p:cNvPr id="9" name="Google Shape;56;p13">
            <a:extLst>
              <a:ext uri="{FF2B5EF4-FFF2-40B4-BE49-F238E27FC236}">
                <a16:creationId xmlns:a16="http://schemas.microsoft.com/office/drawing/2014/main" id="{8B86C196-2125-4822-ACAC-63C2EC26B20A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raphic 4">
            <a:extLst>
              <a:ext uri="{FF2B5EF4-FFF2-40B4-BE49-F238E27FC236}">
                <a16:creationId xmlns:a16="http://schemas.microsoft.com/office/drawing/2014/main" id="{A39FC542-752A-4C84-B068-FE266CF5CE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3599" y="6114702"/>
            <a:ext cx="1718444" cy="57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2111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29398BB-6F62-472B-88B2-8D942FEBF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646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3C0D298-47AC-4912-8022-B969E5732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6430" y="626107"/>
            <a:ext cx="1128382" cy="847206"/>
            <a:chOff x="5307830" y="325570"/>
            <a:chExt cx="1128382" cy="847206"/>
          </a:xfrm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F8ED9F95-2ADE-4C89-BD97-AF7DB8DB3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1DD52534-E915-42C0-890A-5B19A15B53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Freeform 5">
            <a:extLst>
              <a:ext uri="{FF2B5EF4-FFF2-40B4-BE49-F238E27FC236}">
                <a16:creationId xmlns:a16="http://schemas.microsoft.com/office/drawing/2014/main" id="{01F1CEA4-5DA0-41E1-A743-4F227AE62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958811" y="1645694"/>
            <a:ext cx="4689240" cy="411502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7D1A722-B699-4DA0-B7AC-F06CC81AD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39502" y="626107"/>
            <a:ext cx="3154669" cy="2796247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CA4DF5-C512-4233-8F08-3FDA86F8239A}"/>
              </a:ext>
            </a:extLst>
          </p:cNvPr>
          <p:cNvSpPr txBox="1"/>
          <p:nvPr/>
        </p:nvSpPr>
        <p:spPr>
          <a:xfrm>
            <a:off x="475974" y="3968793"/>
            <a:ext cx="6006864" cy="70315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000" dirty="0">
                <a:latin typeface="+mj-lt"/>
                <a:ea typeface="+mj-ea"/>
                <a:cs typeface="+mj-cs"/>
              </a:rPr>
              <a:t>Pod managed identities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AEC2F9-08DB-41B5-823D-537809F93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3601" y="1172546"/>
            <a:ext cx="1846470" cy="17033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155673-E4BF-4691-91EF-AF8288758C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6675" y="2346450"/>
            <a:ext cx="2713512" cy="2713512"/>
          </a:xfrm>
          <a:prstGeom prst="rect">
            <a:avLst/>
          </a:prstGeom>
        </p:spPr>
      </p:pic>
      <p:pic>
        <p:nvPicPr>
          <p:cNvPr id="9" name="Google Shape;56;p13">
            <a:extLst>
              <a:ext uri="{FF2B5EF4-FFF2-40B4-BE49-F238E27FC236}">
                <a16:creationId xmlns:a16="http://schemas.microsoft.com/office/drawing/2014/main" id="{8B86C196-2125-4822-ACAC-63C2EC26B20A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raphic 4">
            <a:extLst>
              <a:ext uri="{FF2B5EF4-FFF2-40B4-BE49-F238E27FC236}">
                <a16:creationId xmlns:a16="http://schemas.microsoft.com/office/drawing/2014/main" id="{A39FC542-752A-4C84-B068-FE266CF5CE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3599" y="6114702"/>
            <a:ext cx="1718444" cy="57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9808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08F16-5DBC-4B6A-8DFC-6213EECAA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+mj-lt"/>
                <a:ea typeface="+mj-ea"/>
                <a:cs typeface="+mj-cs"/>
              </a:rPr>
              <a:t>Pod managed identities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7572EA-1EAB-40E7-BB72-53988D9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599" y="1536633"/>
            <a:ext cx="11125611" cy="3651003"/>
          </a:xfrm>
        </p:spPr>
        <p:txBody>
          <a:bodyPr/>
          <a:lstStyle/>
          <a:p>
            <a:r>
              <a:rPr lang="en-US" dirty="0"/>
              <a:t>System vs User node pools</a:t>
            </a:r>
          </a:p>
          <a:p>
            <a:r>
              <a:rPr lang="en-US" dirty="0"/>
              <a:t>Node pools use-cases</a:t>
            </a:r>
          </a:p>
          <a:p>
            <a:r>
              <a:rPr lang="en-US" dirty="0"/>
              <a:t>spot node pool</a:t>
            </a:r>
          </a:p>
          <a:p>
            <a:r>
              <a:rPr lang="en-US" dirty="0"/>
              <a:t>Assigning Pods to Nodes</a:t>
            </a:r>
          </a:p>
          <a:p>
            <a:r>
              <a:rPr lang="en-US" dirty="0"/>
              <a:t>Taints and Tolerations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Google Shape;56;p13">
            <a:extLst>
              <a:ext uri="{FF2B5EF4-FFF2-40B4-BE49-F238E27FC236}">
                <a16:creationId xmlns:a16="http://schemas.microsoft.com/office/drawing/2014/main" id="{5DC2FED0-7C5F-460C-998D-2520FD32417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6A17813-B73F-471E-ABB2-08A18EC701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35891" y="593367"/>
            <a:ext cx="840509" cy="775369"/>
          </a:xfrm>
          <a:prstGeom prst="rect">
            <a:avLst/>
          </a:prstGeom>
        </p:spPr>
      </p:pic>
      <p:pic>
        <p:nvPicPr>
          <p:cNvPr id="14" name="Graphic 4">
            <a:extLst>
              <a:ext uri="{FF2B5EF4-FFF2-40B4-BE49-F238E27FC236}">
                <a16:creationId xmlns:a16="http://schemas.microsoft.com/office/drawing/2014/main" id="{6AB13A8A-95A1-436F-A858-2CAE645C2D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3599" y="6114702"/>
            <a:ext cx="1718444" cy="57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549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93A1531F-5F7F-4247-AE21-250E609607D7}"/>
              </a:ext>
            </a:extLst>
          </p:cNvPr>
          <p:cNvSpPr/>
          <p:nvPr/>
        </p:nvSpPr>
        <p:spPr>
          <a:xfrm>
            <a:off x="1" y="4507670"/>
            <a:ext cx="12192000" cy="235033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E74688-695E-4887-B9BC-D6A7D3D68D9C}"/>
              </a:ext>
            </a:extLst>
          </p:cNvPr>
          <p:cNvSpPr txBox="1"/>
          <p:nvPr/>
        </p:nvSpPr>
        <p:spPr>
          <a:xfrm>
            <a:off x="7775033" y="5564441"/>
            <a:ext cx="3590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7FB7CD-0128-4D65-AE5C-36A211ABFFF4}"/>
              </a:ext>
            </a:extLst>
          </p:cNvPr>
          <p:cNvSpPr txBox="1"/>
          <p:nvPr/>
        </p:nvSpPr>
        <p:spPr>
          <a:xfrm>
            <a:off x="-147638" y="439882"/>
            <a:ext cx="12269757" cy="4539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spcAft>
                <a:spcPts val="1200"/>
              </a:spcAft>
              <a:buFont typeface="+mj-lt"/>
              <a:buAutoNum type="arabicPeriod"/>
            </a:pPr>
            <a:r>
              <a:rPr lang="en-US" sz="2100" b="1" dirty="0">
                <a:latin typeface="Segoe UI" panose="020B0502040204020203" pitchFamily="34" charset="0"/>
                <a:cs typeface="Segoe UI" panose="020B0502040204020203" pitchFamily="34" charset="0"/>
              </a:rPr>
              <a:t>Learn more about AKS</a:t>
            </a:r>
            <a:br>
              <a:rPr lang="fi-FI" sz="2100" b="1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3600" u="sng" dirty="0">
                <a:latin typeface="Segoe UI" panose="020B0502040204020203" pitchFamily="34" charset="0"/>
                <a:cs typeface="Segoe UI" panose="020B0502040204020203" pitchFamily="34" charset="0"/>
              </a:rPr>
              <a:t>https://aka.ms/azure-aks</a:t>
            </a:r>
            <a:br>
              <a:rPr lang="en-US" sz="3600" u="sng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3600" u="sng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914400" lvl="1" indent="-457200">
              <a:spcAft>
                <a:spcPts val="1200"/>
              </a:spcAft>
              <a:buFont typeface="+mj-lt"/>
              <a:buAutoNum type="arabicPeriod"/>
            </a:pPr>
            <a:r>
              <a:rPr lang="en-US" sz="2100" b="1" dirty="0">
                <a:latin typeface="Segoe UI" panose="020B0502040204020203" pitchFamily="34" charset="0"/>
                <a:cs typeface="Segoe UI" panose="020B0502040204020203" pitchFamily="34" charset="0"/>
              </a:rPr>
              <a:t>Get your next Learner digital badge of Azure Heroes program</a:t>
            </a:r>
            <a:br>
              <a:rPr lang="fi-FI" sz="2100" b="1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3600" u="sng" dirty="0">
                <a:latin typeface="Segoe UI" panose="020B0502040204020203" pitchFamily="34" charset="0"/>
                <a:cs typeface="Segoe UI" panose="020B050204020402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https://aka.ms/digital-badge</a:t>
            </a:r>
            <a:br>
              <a:rPr lang="en-US" sz="3600" u="sng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3600" u="sng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914400" lvl="1" indent="-457200">
              <a:spcAft>
                <a:spcPts val="1200"/>
              </a:spcAft>
              <a:buFont typeface="+mj-lt"/>
              <a:buAutoNum type="arabicPeriod"/>
            </a:pPr>
            <a:r>
              <a:rPr lang="en-US" sz="2100" b="1" dirty="0">
                <a:latin typeface="Segoe UI" panose="020B0502040204020203" pitchFamily="34" charset="0"/>
                <a:cs typeface="Segoe UI" panose="020B0502040204020203" pitchFamily="34" charset="0"/>
              </a:rPr>
              <a:t>Win a cool Microsoft backpack!</a:t>
            </a:r>
          </a:p>
          <a:p>
            <a:pPr lvl="1">
              <a:spcAft>
                <a:spcPts val="1200"/>
              </a:spcAft>
            </a:pPr>
            <a:endParaRPr lang="en-US" sz="21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spcAft>
                <a:spcPts val="1200"/>
              </a:spcAft>
            </a:pPr>
            <a:endParaRPr lang="en-GB" sz="2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DC84543-AB3D-47DF-9B83-91EE0AC4D797}"/>
              </a:ext>
            </a:extLst>
          </p:cNvPr>
          <p:cNvSpPr/>
          <p:nvPr/>
        </p:nvSpPr>
        <p:spPr>
          <a:xfrm>
            <a:off x="1305222" y="4932586"/>
            <a:ext cx="715591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Don’t forget to add </a:t>
            </a: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Microsoft Azure skill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to your LinkedIn account to stay connected with a developer community</a:t>
            </a:r>
          </a:p>
        </p:txBody>
      </p:sp>
      <p:pic>
        <p:nvPicPr>
          <p:cNvPr id="5" name="Picture 4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21FCF232-8539-42B0-A74E-9CEBFAACD1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043" y="4932586"/>
            <a:ext cx="689221" cy="689221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D23E230-F5FE-40D5-BE12-397EA3A684F6}"/>
              </a:ext>
            </a:extLst>
          </p:cNvPr>
          <p:cNvSpPr/>
          <p:nvPr/>
        </p:nvSpPr>
        <p:spPr>
          <a:xfrm>
            <a:off x="8642097" y="5056436"/>
            <a:ext cx="3114859" cy="584036"/>
          </a:xfrm>
          <a:prstGeom prst="roundRect">
            <a:avLst/>
          </a:prstGeom>
          <a:solidFill>
            <a:schemeClr val="accent1">
              <a:alpha val="42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/>
              <a:t>+</a:t>
            </a:r>
            <a:r>
              <a:rPr lang="en-US" sz="2800"/>
              <a:t> Microsoft Azure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8EC4288-9B54-4F80-8087-B8572FCE1227}"/>
              </a:ext>
            </a:extLst>
          </p:cNvPr>
          <p:cNvSpPr/>
          <p:nvPr/>
        </p:nvSpPr>
        <p:spPr>
          <a:xfrm>
            <a:off x="1305222" y="5885859"/>
            <a:ext cx="715591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>
                <a:latin typeface="Segoe UI" panose="020B0502040204020203" pitchFamily="34" charset="0"/>
                <a:cs typeface="Segoe UI" panose="020B0502040204020203" pitchFamily="34" charset="0"/>
              </a:rPr>
              <a:t>We post the latest announces about </a:t>
            </a:r>
            <a:r>
              <a:rPr lang="en-US" sz="2000" b="1">
                <a:latin typeface="Segoe UI" panose="020B0502040204020203" pitchFamily="34" charset="0"/>
                <a:cs typeface="Segoe UI" panose="020B0502040204020203" pitchFamily="34" charset="0"/>
              </a:rPr>
              <a:t>free events for the developers</a:t>
            </a:r>
            <a:r>
              <a:rPr lang="en-US" sz="2000">
                <a:latin typeface="Segoe UI" panose="020B0502040204020203" pitchFamily="34" charset="0"/>
                <a:cs typeface="Segoe UI" panose="020B0502040204020203" pitchFamily="34" charset="0"/>
              </a:rPr>
              <a:t> in Norway on our official Twitter account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EAD4907-8E2D-4F83-9F81-7262DE07C0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5043" y="5887341"/>
            <a:ext cx="689221" cy="686256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7980173-7342-473E-8D8D-B27F00975F39}"/>
              </a:ext>
            </a:extLst>
          </p:cNvPr>
          <p:cNvSpPr/>
          <p:nvPr/>
        </p:nvSpPr>
        <p:spPr>
          <a:xfrm>
            <a:off x="8642097" y="5976101"/>
            <a:ext cx="3114859" cy="584036"/>
          </a:xfrm>
          <a:prstGeom prst="roundRect">
            <a:avLst/>
          </a:prstGeom>
          <a:solidFill>
            <a:schemeClr val="accent1">
              <a:alpha val="42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/>
              <a:t>@</a:t>
            </a:r>
            <a:r>
              <a:rPr lang="en-US" sz="2800" err="1"/>
              <a:t>MSDevNo</a:t>
            </a:r>
            <a:endParaRPr lang="en-US" sz="280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22A8EE6-2EDF-4EB4-8CCE-A510B59B5A7A}"/>
              </a:ext>
            </a:extLst>
          </p:cNvPr>
          <p:cNvGrpSpPr/>
          <p:nvPr/>
        </p:nvGrpSpPr>
        <p:grpSpPr>
          <a:xfrm>
            <a:off x="5091113" y="3142479"/>
            <a:ext cx="1242497" cy="1242497"/>
            <a:chOff x="6096000" y="3168367"/>
            <a:chExt cx="1242497" cy="124249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9AEBEF0-2A70-4F26-9646-51B46729DA9D}"/>
                </a:ext>
              </a:extLst>
            </p:cNvPr>
            <p:cNvSpPr/>
            <p:nvPr/>
          </p:nvSpPr>
          <p:spPr>
            <a:xfrm>
              <a:off x="6096000" y="3168367"/>
              <a:ext cx="1242497" cy="124249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4030D57-7FC2-4BFD-87E1-4ED484E9FC5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348250" y="3220454"/>
              <a:ext cx="737995" cy="1138322"/>
            </a:xfrm>
            <a:prstGeom prst="rect">
              <a:avLst/>
            </a:prstGeom>
          </p:spPr>
        </p:pic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2F0CBB36-077A-4A82-B60B-2CE25067383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95912" y="1602937"/>
            <a:ext cx="2634510" cy="2052637"/>
          </a:xfrm>
          <a:prstGeom prst="rect">
            <a:avLst/>
          </a:prstGeom>
        </p:spPr>
      </p:pic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5323D040-C3D8-479C-802F-98D93036980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1308" y="767545"/>
            <a:ext cx="1627993" cy="16279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9868466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75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08F16-5DBC-4B6A-8DFC-6213EECAA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+mj-lt"/>
                <a:ea typeface="+mj-ea"/>
                <a:cs typeface="+mj-cs"/>
              </a:rPr>
              <a:t>Pod managed identities</a:t>
            </a:r>
            <a:endParaRPr lang="en-US" dirty="0"/>
          </a:p>
        </p:txBody>
      </p:sp>
      <p:pic>
        <p:nvPicPr>
          <p:cNvPr id="4" name="Google Shape;56;p13">
            <a:extLst>
              <a:ext uri="{FF2B5EF4-FFF2-40B4-BE49-F238E27FC236}">
                <a16:creationId xmlns:a16="http://schemas.microsoft.com/office/drawing/2014/main" id="{5DC2FED0-7C5F-460C-998D-2520FD32417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6A17813-B73F-471E-ABB2-08A18EC701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35891" y="593367"/>
            <a:ext cx="840509" cy="775369"/>
          </a:xfrm>
          <a:prstGeom prst="rect">
            <a:avLst/>
          </a:prstGeom>
        </p:spPr>
      </p:pic>
      <p:pic>
        <p:nvPicPr>
          <p:cNvPr id="14" name="Graphic 4">
            <a:extLst>
              <a:ext uri="{FF2B5EF4-FFF2-40B4-BE49-F238E27FC236}">
                <a16:creationId xmlns:a16="http://schemas.microsoft.com/office/drawing/2014/main" id="{6AB13A8A-95A1-436F-A858-2CAE645C2D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3599" y="6114702"/>
            <a:ext cx="1718444" cy="5745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86A0159-F290-4B4C-80B4-2DD5B4AF6C7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25679" y="1876393"/>
            <a:ext cx="7437765" cy="3718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4197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29398BB-6F62-472B-88B2-8D942FEBF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646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3C0D298-47AC-4912-8022-B969E5732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6430" y="626107"/>
            <a:ext cx="1128382" cy="847206"/>
            <a:chOff x="5307830" y="325570"/>
            <a:chExt cx="1128382" cy="847206"/>
          </a:xfrm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F8ED9F95-2ADE-4C89-BD97-AF7DB8DB3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1DD52534-E915-42C0-890A-5B19A15B53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Freeform 5">
            <a:extLst>
              <a:ext uri="{FF2B5EF4-FFF2-40B4-BE49-F238E27FC236}">
                <a16:creationId xmlns:a16="http://schemas.microsoft.com/office/drawing/2014/main" id="{01F1CEA4-5DA0-41E1-A743-4F227AE62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958811" y="1645694"/>
            <a:ext cx="4689240" cy="411502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7D1A722-B699-4DA0-B7AC-F06CC81AD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39502" y="626107"/>
            <a:ext cx="3154669" cy="2796247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CA4DF5-C512-4233-8F08-3FDA86F8239A}"/>
              </a:ext>
            </a:extLst>
          </p:cNvPr>
          <p:cNvSpPr txBox="1"/>
          <p:nvPr/>
        </p:nvSpPr>
        <p:spPr>
          <a:xfrm>
            <a:off x="966430" y="3450865"/>
            <a:ext cx="6006864" cy="15664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dirty="0">
                <a:latin typeface="+mj-lt"/>
                <a:ea typeface="+mj-ea"/>
                <a:cs typeface="+mj-cs"/>
              </a:rPr>
              <a:t>Lab 05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AEC2F9-08DB-41B5-823D-537809F93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3601" y="1172546"/>
            <a:ext cx="1846470" cy="17033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155673-E4BF-4691-91EF-AF8288758C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6675" y="2346450"/>
            <a:ext cx="2713512" cy="2713512"/>
          </a:xfrm>
          <a:prstGeom prst="rect">
            <a:avLst/>
          </a:prstGeom>
        </p:spPr>
      </p:pic>
      <p:pic>
        <p:nvPicPr>
          <p:cNvPr id="9" name="Google Shape;56;p13">
            <a:extLst>
              <a:ext uri="{FF2B5EF4-FFF2-40B4-BE49-F238E27FC236}">
                <a16:creationId xmlns:a16="http://schemas.microsoft.com/office/drawing/2014/main" id="{8B86C196-2125-4822-ACAC-63C2EC26B20A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raphic 4">
            <a:extLst>
              <a:ext uri="{FF2B5EF4-FFF2-40B4-BE49-F238E27FC236}">
                <a16:creationId xmlns:a16="http://schemas.microsoft.com/office/drawing/2014/main" id="{A39FC542-752A-4C84-B068-FE266CF5CE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3599" y="6114702"/>
            <a:ext cx="1718444" cy="57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299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45236-91F1-45E7-A9D1-02CAD7660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Infrastructure as Code User Group 2021 roadmap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6017F3-C631-4BCA-8424-F9041D0AF2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396" indent="0">
              <a:buNone/>
            </a:pPr>
            <a:r>
              <a:rPr lang="en-US" dirty="0"/>
              <a:t>AKS workshops:</a:t>
            </a:r>
          </a:p>
          <a:p>
            <a:r>
              <a:rPr lang="en-US" dirty="0"/>
              <a:t>AKS and Kubernetes 101</a:t>
            </a:r>
          </a:p>
          <a:p>
            <a:r>
              <a:rPr lang="en-US" dirty="0"/>
              <a:t>Advanced AKS configuration</a:t>
            </a:r>
          </a:p>
          <a:p>
            <a:r>
              <a:rPr lang="en-US" dirty="0"/>
              <a:t>Use Pulumi to provision and configuring AKS </a:t>
            </a:r>
            <a:r>
              <a:rPr lang="en-US" dirty="0" err="1"/>
              <a:t>clusterfiguration</a:t>
            </a:r>
            <a:endParaRPr lang="en-US" dirty="0"/>
          </a:p>
          <a:p>
            <a:r>
              <a:rPr lang="en-US" dirty="0"/>
              <a:t>Service mesh with </a:t>
            </a:r>
            <a:r>
              <a:rPr lang="en-US" dirty="0" err="1"/>
              <a:t>linkerd</a:t>
            </a:r>
            <a:endParaRPr lang="en-US" dirty="0"/>
          </a:p>
          <a:p>
            <a:r>
              <a:rPr lang="en-US" dirty="0"/>
              <a:t>AKS application deployment strategy</a:t>
            </a:r>
          </a:p>
          <a:p>
            <a:r>
              <a:rPr lang="en-US" dirty="0"/>
              <a:t>AKS security</a:t>
            </a:r>
          </a:p>
          <a:p>
            <a:pPr marL="152396" indent="0">
              <a:buNone/>
            </a:pPr>
            <a:r>
              <a:rPr lang="en-US" dirty="0"/>
              <a:t>+ “regular” events (work in progress)</a:t>
            </a:r>
          </a:p>
          <a:p>
            <a:pPr marL="152396" indent="0">
              <a:buNone/>
            </a:pPr>
            <a:endParaRPr lang="en-US" dirty="0"/>
          </a:p>
          <a:p>
            <a:r>
              <a:rPr lang="en-US" dirty="0"/>
              <a:t>If you have any good AKS / Kubernetes / </a:t>
            </a:r>
            <a:r>
              <a:rPr lang="en-US" dirty="0" err="1"/>
              <a:t>IaC</a:t>
            </a:r>
            <a:r>
              <a:rPr lang="en-US" dirty="0"/>
              <a:t> story – welcome to share!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Google Shape;56;p13">
            <a:extLst>
              <a:ext uri="{FF2B5EF4-FFF2-40B4-BE49-F238E27FC236}">
                <a16:creationId xmlns:a16="http://schemas.microsoft.com/office/drawing/2014/main" id="{DC728A7C-EC78-437E-8CC7-5217F4BA2FA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0BECB7BE-A1DA-4603-B4F5-F0023373D9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3599" y="6114702"/>
            <a:ext cx="1718444" cy="57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258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nb-NO" dirty="0"/>
              <a:t>Practical information</a:t>
            </a:r>
            <a:endParaRPr dirty="0"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380990" indent="-380990">
              <a:spcAft>
                <a:spcPts val="2133"/>
              </a:spcAft>
            </a:pPr>
            <a:r>
              <a:rPr lang="en-US" dirty="0"/>
              <a:t>Mix of slides and labs with focus on labs</a:t>
            </a:r>
          </a:p>
          <a:p>
            <a:pPr marL="380990" indent="-380990">
              <a:spcAft>
                <a:spcPts val="2133"/>
              </a:spcAft>
            </a:pPr>
            <a:r>
              <a:rPr lang="en-US" dirty="0"/>
              <a:t>I don’t have moderator</a:t>
            </a:r>
            <a:endParaRPr lang="en-US" dirty="0">
              <a:sym typeface="Wingdings" panose="05000000000000000000" pitchFamily="2" charset="2"/>
            </a:endParaRPr>
          </a:p>
          <a:p>
            <a:pPr marL="380990" indent="-380990">
              <a:spcAft>
                <a:spcPts val="2133"/>
              </a:spcAft>
            </a:pPr>
            <a:r>
              <a:rPr lang="en-US" dirty="0">
                <a:sym typeface="Wingdings" panose="05000000000000000000" pitchFamily="2" charset="2"/>
              </a:rPr>
              <a:t>Let’s help each other, the one who finished earlier can help others</a:t>
            </a:r>
          </a:p>
          <a:p>
            <a:pPr marL="380990" indent="-380990">
              <a:spcAft>
                <a:spcPts val="2133"/>
              </a:spcAft>
            </a:pPr>
            <a:r>
              <a:rPr lang="en-US" dirty="0">
                <a:sym typeface="Wingdings" panose="05000000000000000000" pitchFamily="2" charset="2"/>
              </a:rPr>
              <a:t>Keep the same names as in labs -&gt; easier to troubleshot </a:t>
            </a:r>
            <a:endParaRPr lang="en-US" dirty="0"/>
          </a:p>
          <a:p>
            <a:pPr marL="380990" indent="-380990">
              <a:spcAft>
                <a:spcPts val="2133"/>
              </a:spcAft>
            </a:pPr>
            <a:r>
              <a:rPr lang="en-US" dirty="0">
                <a:sym typeface="Wingdings" panose="05000000000000000000" pitchFamily="2" charset="2"/>
              </a:rPr>
              <a:t>Share your screen if you stack with something</a:t>
            </a:r>
          </a:p>
          <a:p>
            <a:pPr marL="380990" indent="-380990">
              <a:spcAft>
                <a:spcPts val="2133"/>
              </a:spcAft>
            </a:pPr>
            <a:r>
              <a:rPr lang="en-US" dirty="0"/>
              <a:t>Labs are available after the event</a:t>
            </a:r>
          </a:p>
          <a:p>
            <a:pPr marL="380990" indent="-380990">
              <a:spcAft>
                <a:spcPts val="2133"/>
              </a:spcAft>
            </a:pPr>
            <a:endParaRPr lang="en-US" dirty="0"/>
          </a:p>
          <a:p>
            <a:pPr marL="380990" indent="-380990">
              <a:spcAft>
                <a:spcPts val="2133"/>
              </a:spcAft>
            </a:pPr>
            <a:endParaRPr lang="en-US" dirty="0"/>
          </a:p>
        </p:txBody>
      </p:sp>
      <p:pic>
        <p:nvPicPr>
          <p:cNvPr id="5" name="Google Shape;56;p13">
            <a:extLst>
              <a:ext uri="{FF2B5EF4-FFF2-40B4-BE49-F238E27FC236}">
                <a16:creationId xmlns:a16="http://schemas.microsoft.com/office/drawing/2014/main" id="{EF827ABA-BEE0-4CCD-A3C3-21D4EF756FD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raphic 4">
            <a:extLst>
              <a:ext uri="{FF2B5EF4-FFF2-40B4-BE49-F238E27FC236}">
                <a16:creationId xmlns:a16="http://schemas.microsoft.com/office/drawing/2014/main" id="{BECA1D7F-F184-4F73-8575-6FB9DC71AB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3599" y="6114702"/>
            <a:ext cx="1718444" cy="57455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nb-NO" dirty="0"/>
              <a:t>Microsoft Teams 101</a:t>
            </a:r>
            <a:endParaRPr dirty="0"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380990" indent="-380990">
              <a:spcAft>
                <a:spcPts val="2133"/>
              </a:spcAft>
            </a:pPr>
            <a:r>
              <a:rPr lang="en-US" dirty="0"/>
              <a:t>Mute your mic (but don’t forget to unmute when you speak)</a:t>
            </a:r>
          </a:p>
          <a:p>
            <a:pPr marL="380990" indent="-380990">
              <a:spcAft>
                <a:spcPts val="2133"/>
              </a:spcAft>
            </a:pPr>
            <a:r>
              <a:rPr lang="en-US" dirty="0"/>
              <a:t>Feel free to use video</a:t>
            </a:r>
          </a:p>
          <a:p>
            <a:pPr marL="380990" indent="-380990">
              <a:spcAft>
                <a:spcPts val="2133"/>
              </a:spcAft>
            </a:pPr>
            <a:r>
              <a:rPr lang="en-US" dirty="0"/>
              <a:t>«Rise your hand» if you need some attention</a:t>
            </a:r>
          </a:p>
          <a:p>
            <a:pPr marL="380990" indent="-380990">
              <a:spcAft>
                <a:spcPts val="2133"/>
              </a:spcAft>
            </a:pPr>
            <a:r>
              <a:rPr lang="en-US" dirty="0"/>
              <a:t>Conversation/chat</a:t>
            </a:r>
          </a:p>
          <a:p>
            <a:pPr marL="380990" indent="-380990">
              <a:spcAft>
                <a:spcPts val="2133"/>
              </a:spcAft>
            </a:pPr>
            <a:r>
              <a:rPr lang="en-US" dirty="0"/>
              <a:t>If you want to have private discussion, find </a:t>
            </a:r>
            <a:r>
              <a:rPr lang="en-US" dirty="0">
                <a:hlinkClick r:id="rId3"/>
              </a:rPr>
              <a:t>evgeny@enso.no</a:t>
            </a:r>
            <a:r>
              <a:rPr lang="en-US" dirty="0"/>
              <a:t> and start chat with me </a:t>
            </a:r>
          </a:p>
          <a:p>
            <a:pPr marL="380990" indent="-380990">
              <a:spcAft>
                <a:spcPts val="2133"/>
              </a:spcAft>
            </a:pPr>
            <a:r>
              <a:rPr lang="en-US" dirty="0"/>
              <a:t>Share screen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3FDAD15-0133-42CB-B22E-5EA0CBAB68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6563" y="3428999"/>
            <a:ext cx="3637396" cy="81904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C84819E-A625-40F0-BCDC-E2DFEF1115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28127" y="5321367"/>
            <a:ext cx="3447472" cy="702531"/>
          </a:xfrm>
          <a:prstGeom prst="rect">
            <a:avLst/>
          </a:prstGeom>
        </p:spPr>
      </p:pic>
      <p:pic>
        <p:nvPicPr>
          <p:cNvPr id="7" name="Google Shape;56;p13">
            <a:extLst>
              <a:ext uri="{FF2B5EF4-FFF2-40B4-BE49-F238E27FC236}">
                <a16:creationId xmlns:a16="http://schemas.microsoft.com/office/drawing/2014/main" id="{C7C3329F-2340-4248-9990-99A2AC41C156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811F3FE-AAEC-40BB-BF0A-BE959E31162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21682" y="2482032"/>
            <a:ext cx="4320914" cy="769687"/>
          </a:xfrm>
          <a:prstGeom prst="rect">
            <a:avLst/>
          </a:prstGeom>
        </p:spPr>
      </p:pic>
      <p:pic>
        <p:nvPicPr>
          <p:cNvPr id="8" name="Graphic 4">
            <a:extLst>
              <a:ext uri="{FF2B5EF4-FFF2-40B4-BE49-F238E27FC236}">
                <a16:creationId xmlns:a16="http://schemas.microsoft.com/office/drawing/2014/main" id="{2BE20EA8-D3EC-45F5-AC7B-08A3C95C4AD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43599" y="6114702"/>
            <a:ext cx="1718444" cy="57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844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nb-NO" dirty="0"/>
              <a:t>Practical information</a:t>
            </a:r>
            <a:endParaRPr dirty="0"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380990" indent="-380990">
              <a:spcAft>
                <a:spcPts val="2133"/>
              </a:spcAft>
            </a:pPr>
            <a:r>
              <a:rPr lang="en-US" dirty="0"/>
              <a:t>Each lab is time-boxed (</a:t>
            </a:r>
            <a:r>
              <a:rPr lang="en-US" dirty="0" err="1"/>
              <a:t>ish</a:t>
            </a:r>
            <a:r>
              <a:rPr lang="en-US" dirty="0"/>
              <a:t>…)</a:t>
            </a:r>
          </a:p>
          <a:p>
            <a:pPr marL="380990" indent="-380990">
              <a:spcAft>
                <a:spcPts val="2133"/>
              </a:spcAft>
            </a:pPr>
            <a:r>
              <a:rPr lang="en-US" dirty="0"/>
              <a:t>When you completed a lab, please post to the Conversation channel </a:t>
            </a:r>
          </a:p>
          <a:p>
            <a:pPr marL="0" indent="0">
              <a:spcAft>
                <a:spcPts val="2133"/>
              </a:spcAft>
              <a:buNone/>
            </a:pPr>
            <a:r>
              <a:rPr lang="en-US" dirty="0"/>
              <a:t>	lab-01 (lab-02, lab-03 </a:t>
            </a:r>
            <a:r>
              <a:rPr lang="en-US" dirty="0" err="1"/>
              <a:t>etc</a:t>
            </a:r>
            <a:r>
              <a:rPr lang="en-US" dirty="0"/>
              <a:t>…)</a:t>
            </a:r>
          </a:p>
          <a:p>
            <a:pPr marL="380990" indent="-380990">
              <a:spcAft>
                <a:spcPts val="2133"/>
              </a:spcAft>
            </a:pPr>
            <a:r>
              <a:rPr lang="en-US" dirty="0"/>
              <a:t>Labs will be available after the event</a:t>
            </a:r>
          </a:p>
          <a:p>
            <a:pPr marL="380990" indent="-380990">
              <a:spcAft>
                <a:spcPts val="2133"/>
              </a:spcAft>
            </a:pPr>
            <a:r>
              <a:rPr lang="en-US" dirty="0"/>
              <a:t>Feel free to contribute to the labs content by fixing gramma, typos, wrong commands etc..</a:t>
            </a:r>
          </a:p>
          <a:p>
            <a:pPr marL="380990" indent="-380990">
              <a:spcAft>
                <a:spcPts val="2133"/>
              </a:spcAft>
            </a:pPr>
            <a:r>
              <a:rPr lang="en-US" dirty="0"/>
              <a:t>Feel free to comment on each lab  </a:t>
            </a:r>
          </a:p>
        </p:txBody>
      </p:sp>
      <p:pic>
        <p:nvPicPr>
          <p:cNvPr id="5" name="Google Shape;56;p13">
            <a:extLst>
              <a:ext uri="{FF2B5EF4-FFF2-40B4-BE49-F238E27FC236}">
                <a16:creationId xmlns:a16="http://schemas.microsoft.com/office/drawing/2014/main" id="{81B3B5C5-01A2-434D-A011-DC806F05B87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BDC0C7-9E31-40D3-BDD6-1ADA514B46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8218" y="5478535"/>
            <a:ext cx="3897978" cy="1226595"/>
          </a:xfrm>
          <a:prstGeom prst="rect">
            <a:avLst/>
          </a:prstGeom>
        </p:spPr>
      </p:pic>
      <p:pic>
        <p:nvPicPr>
          <p:cNvPr id="6" name="Graphic 4">
            <a:extLst>
              <a:ext uri="{FF2B5EF4-FFF2-40B4-BE49-F238E27FC236}">
                <a16:creationId xmlns:a16="http://schemas.microsoft.com/office/drawing/2014/main" id="{2F56F404-D8E3-4B3F-9B42-03E11D13C1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3599" y="6114702"/>
            <a:ext cx="1718444" cy="57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140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08F16-5DBC-4B6A-8DFC-6213EECAA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349240"/>
            <a:ext cx="11360800" cy="763600"/>
          </a:xfrm>
        </p:spPr>
        <p:txBody>
          <a:bodyPr/>
          <a:lstStyle/>
          <a:p>
            <a:r>
              <a:rPr lang="en-US" dirty="0"/>
              <a:t>Infrastructure</a:t>
            </a:r>
          </a:p>
        </p:txBody>
      </p:sp>
      <p:pic>
        <p:nvPicPr>
          <p:cNvPr id="4" name="Google Shape;56;p13">
            <a:extLst>
              <a:ext uri="{FF2B5EF4-FFF2-40B4-BE49-F238E27FC236}">
                <a16:creationId xmlns:a16="http://schemas.microsoft.com/office/drawing/2014/main" id="{5DC2FED0-7C5F-460C-998D-2520FD32417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62789FC-24E6-41E1-B839-308F71066F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65535" y="469734"/>
            <a:ext cx="1010865" cy="1010865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92DE313B-900C-40F8-B44F-500D6420AD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911258" y="3799667"/>
            <a:ext cx="393217" cy="393217"/>
          </a:xfrm>
          <a:prstGeom prst="rect">
            <a:avLst/>
          </a:prstGeom>
        </p:spPr>
      </p:pic>
      <p:grpSp>
        <p:nvGrpSpPr>
          <p:cNvPr id="49" name="Group 48">
            <a:extLst>
              <a:ext uri="{FF2B5EF4-FFF2-40B4-BE49-F238E27FC236}">
                <a16:creationId xmlns:a16="http://schemas.microsoft.com/office/drawing/2014/main" id="{7750D624-94D9-4CA0-B825-123BD9CF770E}"/>
              </a:ext>
            </a:extLst>
          </p:cNvPr>
          <p:cNvGrpSpPr/>
          <p:nvPr/>
        </p:nvGrpSpPr>
        <p:grpSpPr>
          <a:xfrm>
            <a:off x="3388687" y="4726564"/>
            <a:ext cx="697627" cy="827116"/>
            <a:chOff x="3550948" y="3920375"/>
            <a:chExt cx="697627" cy="827116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52E93C3C-1655-40EE-A865-841A44028CD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667554" y="3920375"/>
              <a:ext cx="464416" cy="464416"/>
            </a:xfrm>
            <a:prstGeom prst="rect">
              <a:avLst/>
            </a:prstGeom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5AB030F-9807-484D-86BC-3A9EAC420485}"/>
                </a:ext>
              </a:extLst>
            </p:cNvPr>
            <p:cNvSpPr txBox="1"/>
            <p:nvPr/>
          </p:nvSpPr>
          <p:spPr>
            <a:xfrm>
              <a:off x="3550948" y="4347381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/>
                <a:t>System </a:t>
              </a:r>
            </a:p>
            <a:p>
              <a:pPr algn="ctr"/>
              <a:r>
                <a:rPr lang="en-US" sz="1000" dirty="0"/>
                <a:t>Nodepool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A058822C-E0AF-4FB9-8049-F047CB30558B}"/>
              </a:ext>
            </a:extLst>
          </p:cNvPr>
          <p:cNvGrpSpPr/>
          <p:nvPr/>
        </p:nvGrpSpPr>
        <p:grpSpPr>
          <a:xfrm>
            <a:off x="5315093" y="4710521"/>
            <a:ext cx="721672" cy="839412"/>
            <a:chOff x="4962626" y="3920375"/>
            <a:chExt cx="721672" cy="839412"/>
          </a:xfrm>
        </p:grpSpPr>
        <p:pic>
          <p:nvPicPr>
            <p:cNvPr id="42" name="Graphic 41">
              <a:extLst>
                <a:ext uri="{FF2B5EF4-FFF2-40B4-BE49-F238E27FC236}">
                  <a16:creationId xmlns:a16="http://schemas.microsoft.com/office/drawing/2014/main" id="{7C876E2A-10D7-4B53-969B-22F8D0302E3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091254" y="3920375"/>
              <a:ext cx="464416" cy="464416"/>
            </a:xfrm>
            <a:prstGeom prst="rect">
              <a:avLst/>
            </a:prstGeom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2000AB8-0FED-4BED-ADD1-AD89070BCD2A}"/>
                </a:ext>
              </a:extLst>
            </p:cNvPr>
            <p:cNvSpPr txBox="1"/>
            <p:nvPr/>
          </p:nvSpPr>
          <p:spPr>
            <a:xfrm>
              <a:off x="4962626" y="4359677"/>
              <a:ext cx="72167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/>
                <a:t>Workload </a:t>
              </a:r>
            </a:p>
            <a:p>
              <a:pPr algn="ctr"/>
              <a:r>
                <a:rPr lang="en-US" sz="1000" dirty="0"/>
                <a:t>Nodepool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79A2A45-1ECA-4E01-8990-9365FF2D6180}"/>
              </a:ext>
            </a:extLst>
          </p:cNvPr>
          <p:cNvGrpSpPr/>
          <p:nvPr/>
        </p:nvGrpSpPr>
        <p:grpSpPr>
          <a:xfrm>
            <a:off x="4284453" y="3970487"/>
            <a:ext cx="1484578" cy="464415"/>
            <a:chOff x="4350799" y="3212180"/>
            <a:chExt cx="1484578" cy="464415"/>
          </a:xfrm>
        </p:grpSpPr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2A6792FA-DB64-4DC7-8DB4-F840BDB2F40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350799" y="3212180"/>
              <a:ext cx="464415" cy="464415"/>
            </a:xfrm>
            <a:prstGeom prst="rect">
              <a:avLst/>
            </a:prstGeom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E4294BE-6E31-468E-A20A-6907EA24EE52}"/>
                </a:ext>
              </a:extLst>
            </p:cNvPr>
            <p:cNvSpPr txBox="1"/>
            <p:nvPr/>
          </p:nvSpPr>
          <p:spPr>
            <a:xfrm>
              <a:off x="4746328" y="3244332"/>
              <a:ext cx="108904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Nginx Ingress</a:t>
              </a:r>
            </a:p>
            <a:p>
              <a:r>
                <a:rPr lang="en-US" sz="1000" dirty="0"/>
                <a:t>controller (SLB)</a:t>
              </a:r>
            </a:p>
          </p:txBody>
        </p:sp>
      </p:grp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5E8C712E-08EF-4C7D-843F-29C88554DDC4}"/>
              </a:ext>
            </a:extLst>
          </p:cNvPr>
          <p:cNvCxnSpPr>
            <a:stCxn id="15" idx="2"/>
            <a:endCxn id="7" idx="0"/>
          </p:cNvCxnSpPr>
          <p:nvPr/>
        </p:nvCxnSpPr>
        <p:spPr>
          <a:xfrm rot="5400000">
            <a:off x="3981250" y="4191153"/>
            <a:ext cx="291662" cy="7791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3F0AA1B5-51EB-4D0C-9CD2-6C421A793121}"/>
              </a:ext>
            </a:extLst>
          </p:cNvPr>
          <p:cNvCxnSpPr>
            <a:cxnSpLocks/>
            <a:endCxn id="42" idx="0"/>
          </p:cNvCxnSpPr>
          <p:nvPr/>
        </p:nvCxnSpPr>
        <p:spPr>
          <a:xfrm>
            <a:off x="4516200" y="4591767"/>
            <a:ext cx="1159729" cy="11875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E4722500-60F2-496B-A0C8-BEFC7471E8FE}"/>
              </a:ext>
            </a:extLst>
          </p:cNvPr>
          <p:cNvCxnSpPr>
            <a:stCxn id="12" idx="2"/>
            <a:endCxn id="15" idx="0"/>
          </p:cNvCxnSpPr>
          <p:nvPr/>
        </p:nvCxnSpPr>
        <p:spPr>
          <a:xfrm rot="16200000" flipH="1">
            <a:off x="4101486" y="3555311"/>
            <a:ext cx="830349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F12E0C8-84BE-4571-8C84-4011E65346A0}"/>
              </a:ext>
            </a:extLst>
          </p:cNvPr>
          <p:cNvGrpSpPr/>
          <p:nvPr/>
        </p:nvGrpSpPr>
        <p:grpSpPr>
          <a:xfrm>
            <a:off x="1125655" y="4731777"/>
            <a:ext cx="1144865" cy="717444"/>
            <a:chOff x="1125655" y="4731777"/>
            <a:chExt cx="1144865" cy="717444"/>
          </a:xfrm>
        </p:grpSpPr>
        <p:pic>
          <p:nvPicPr>
            <p:cNvPr id="27" name="Graphic 26">
              <a:extLst>
                <a:ext uri="{FF2B5EF4-FFF2-40B4-BE49-F238E27FC236}">
                  <a16:creationId xmlns:a16="http://schemas.microsoft.com/office/drawing/2014/main" id="{8138B671-7F71-4E17-8C83-D031DF287F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465881" y="4731777"/>
              <a:ext cx="464414" cy="464414"/>
            </a:xfrm>
            <a:prstGeom prst="rect">
              <a:avLst/>
            </a:prstGeom>
          </p:spPr>
        </p:pic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8C3F45F0-365C-4378-B844-12F3101615BE}"/>
                </a:ext>
              </a:extLst>
            </p:cNvPr>
            <p:cNvSpPr txBox="1"/>
            <p:nvPr/>
          </p:nvSpPr>
          <p:spPr>
            <a:xfrm>
              <a:off x="1125655" y="5203000"/>
              <a:ext cx="114486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Container Registry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75D5DFD-07C9-4C1E-8835-56220B091075}"/>
              </a:ext>
            </a:extLst>
          </p:cNvPr>
          <p:cNvGrpSpPr/>
          <p:nvPr/>
        </p:nvGrpSpPr>
        <p:grpSpPr>
          <a:xfrm>
            <a:off x="2220082" y="2987409"/>
            <a:ext cx="447451" cy="1814111"/>
            <a:chOff x="2220082" y="2987409"/>
            <a:chExt cx="447451" cy="1814111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BE6F5629-6E61-4286-8A58-FA42169508C9}"/>
                </a:ext>
              </a:extLst>
            </p:cNvPr>
            <p:cNvSpPr txBox="1"/>
            <p:nvPr/>
          </p:nvSpPr>
          <p:spPr>
            <a:xfrm rot="16200000">
              <a:off x="1758330" y="3490192"/>
              <a:ext cx="11697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VNet peering</a:t>
              </a:r>
            </a:p>
          </p:txBody>
        </p:sp>
        <p:cxnSp>
          <p:nvCxnSpPr>
            <p:cNvPr id="104" name="Connector: Elbow 103">
              <a:extLst>
                <a:ext uri="{FF2B5EF4-FFF2-40B4-BE49-F238E27FC236}">
                  <a16:creationId xmlns:a16="http://schemas.microsoft.com/office/drawing/2014/main" id="{64222C99-BEDF-4E7E-A888-F99B3724DB78}"/>
                </a:ext>
              </a:extLst>
            </p:cNvPr>
            <p:cNvCxnSpPr>
              <a:cxnSpLocks/>
              <a:stCxn id="80" idx="1"/>
              <a:endCxn id="84" idx="1"/>
            </p:cNvCxnSpPr>
            <p:nvPr/>
          </p:nvCxnSpPr>
          <p:spPr>
            <a:xfrm rot="10800000" flipH="1">
              <a:off x="2664069" y="2987409"/>
              <a:ext cx="3464" cy="1814111"/>
            </a:xfrm>
            <a:prstGeom prst="bentConnector3">
              <a:avLst>
                <a:gd name="adj1" fmla="val -6599307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3479C7C3-4328-4B2C-A263-ADCA6A5D800F}"/>
              </a:ext>
            </a:extLst>
          </p:cNvPr>
          <p:cNvCxnSpPr>
            <a:cxnSpLocks/>
            <a:stCxn id="42" idx="3"/>
            <a:endCxn id="37" idx="0"/>
          </p:cNvCxnSpPr>
          <p:nvPr/>
        </p:nvCxnSpPr>
        <p:spPr>
          <a:xfrm>
            <a:off x="5908137" y="4942729"/>
            <a:ext cx="317644" cy="12413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4CC2C820-C2AE-44C7-BF18-B5F32EF48AD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128925" y="6162032"/>
            <a:ext cx="701101" cy="426757"/>
          </a:xfrm>
          <a:prstGeom prst="rect">
            <a:avLst/>
          </a:prstGeom>
        </p:spPr>
      </p:pic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AFB06820-2BCA-4A48-9787-E762AC5FDE31}"/>
              </a:ext>
            </a:extLst>
          </p:cNvPr>
          <p:cNvCxnSpPr>
            <a:cxnSpLocks/>
            <a:stCxn id="37" idx="3"/>
            <a:endCxn id="13" idx="1"/>
          </p:cNvCxnSpPr>
          <p:nvPr/>
        </p:nvCxnSpPr>
        <p:spPr>
          <a:xfrm>
            <a:off x="6411527" y="6369844"/>
            <a:ext cx="717398" cy="556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E95E8B4-B833-424A-9C50-3748026F3D55}"/>
              </a:ext>
            </a:extLst>
          </p:cNvPr>
          <p:cNvGrpSpPr/>
          <p:nvPr/>
        </p:nvGrpSpPr>
        <p:grpSpPr>
          <a:xfrm>
            <a:off x="6959581" y="2815283"/>
            <a:ext cx="967106" cy="694214"/>
            <a:chOff x="6959581" y="2815283"/>
            <a:chExt cx="967106" cy="694214"/>
          </a:xfrm>
        </p:grpSpPr>
        <p:pic>
          <p:nvPicPr>
            <p:cNvPr id="32" name="Graphic 31">
              <a:extLst>
                <a:ext uri="{FF2B5EF4-FFF2-40B4-BE49-F238E27FC236}">
                  <a16:creationId xmlns:a16="http://schemas.microsoft.com/office/drawing/2014/main" id="{D551EEB9-6F87-46CB-8FD5-78AD74791A2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210927" y="2815283"/>
              <a:ext cx="464414" cy="464414"/>
            </a:xfrm>
            <a:prstGeom prst="rect">
              <a:avLst/>
            </a:prstGeom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F2116D3-E722-45A8-B829-22245B693CA0}"/>
                </a:ext>
              </a:extLst>
            </p:cNvPr>
            <p:cNvSpPr txBox="1"/>
            <p:nvPr/>
          </p:nvSpPr>
          <p:spPr>
            <a:xfrm>
              <a:off x="6959581" y="3263276"/>
              <a:ext cx="96710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Monitor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8BC0E6F-EB06-486A-94E5-8256680F70BD}"/>
              </a:ext>
            </a:extLst>
          </p:cNvPr>
          <p:cNvGrpSpPr/>
          <p:nvPr/>
        </p:nvGrpSpPr>
        <p:grpSpPr>
          <a:xfrm>
            <a:off x="1930295" y="4931242"/>
            <a:ext cx="1574998" cy="246221"/>
            <a:chOff x="1930295" y="4931242"/>
            <a:chExt cx="1574998" cy="246221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896D548D-1BDE-4B48-A27D-3C1ABC29932A}"/>
                </a:ext>
              </a:extLst>
            </p:cNvPr>
            <p:cNvCxnSpPr>
              <a:cxnSpLocks/>
              <a:stCxn id="7" idx="1"/>
              <a:endCxn id="27" idx="3"/>
            </p:cNvCxnSpPr>
            <p:nvPr/>
          </p:nvCxnSpPr>
          <p:spPr>
            <a:xfrm flipH="1">
              <a:off x="1930295" y="4958772"/>
              <a:ext cx="1574998" cy="52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A45D468A-5E45-4F67-8979-B17153029538}"/>
                </a:ext>
              </a:extLst>
            </p:cNvPr>
            <p:cNvSpPr txBox="1"/>
            <p:nvPr/>
          </p:nvSpPr>
          <p:spPr>
            <a:xfrm>
              <a:off x="2193625" y="4931242"/>
              <a:ext cx="40563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pull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B3E869A-0ABB-4151-B63D-24F6142B5196}"/>
              </a:ext>
            </a:extLst>
          </p:cNvPr>
          <p:cNvGrpSpPr/>
          <p:nvPr/>
        </p:nvGrpSpPr>
        <p:grpSpPr>
          <a:xfrm>
            <a:off x="4284452" y="2675723"/>
            <a:ext cx="1726053" cy="487378"/>
            <a:chOff x="4284452" y="2780979"/>
            <a:chExt cx="1726053" cy="487378"/>
          </a:xfrm>
        </p:grpSpPr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2F77943D-6513-4FDF-9EC7-0AA5AC0DB242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4284452" y="2780979"/>
              <a:ext cx="464415" cy="464415"/>
            </a:xfrm>
            <a:prstGeom prst="rect">
              <a:avLst/>
            </a:prstGeom>
          </p:spPr>
        </p:pic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103B8D38-6883-4361-8AAB-DC4EC3A77339}"/>
                </a:ext>
              </a:extLst>
            </p:cNvPr>
            <p:cNvSpPr txBox="1"/>
            <p:nvPr/>
          </p:nvSpPr>
          <p:spPr>
            <a:xfrm>
              <a:off x="4682050" y="2868247"/>
              <a:ext cx="132845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API Management</a:t>
              </a:r>
            </a:p>
            <a:p>
              <a:r>
                <a:rPr lang="en-US" sz="1000" dirty="0"/>
                <a:t>(External)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CD8771F-FE1B-43B9-9308-DD14E6F5EBA6}"/>
              </a:ext>
            </a:extLst>
          </p:cNvPr>
          <p:cNvGrpSpPr/>
          <p:nvPr/>
        </p:nvGrpSpPr>
        <p:grpSpPr>
          <a:xfrm>
            <a:off x="2664069" y="3676558"/>
            <a:ext cx="3930695" cy="2275144"/>
            <a:chOff x="2664069" y="3676558"/>
            <a:chExt cx="3930695" cy="2275144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06D06C80-61AD-40AD-A254-90E26D89F9F3}"/>
                </a:ext>
              </a:extLst>
            </p:cNvPr>
            <p:cNvSpPr/>
            <p:nvPr/>
          </p:nvSpPr>
          <p:spPr>
            <a:xfrm>
              <a:off x="2664069" y="3676558"/>
              <a:ext cx="3930695" cy="2249922"/>
            </a:xfrm>
            <a:prstGeom prst="rect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C7A33962-800E-4C6D-A77F-7F2A1D60AE3F}"/>
                </a:ext>
              </a:extLst>
            </p:cNvPr>
            <p:cNvGrpSpPr/>
            <p:nvPr/>
          </p:nvGrpSpPr>
          <p:grpSpPr>
            <a:xfrm>
              <a:off x="2704578" y="5699014"/>
              <a:ext cx="1167662" cy="252688"/>
              <a:chOff x="2704578" y="5699014"/>
              <a:chExt cx="1167662" cy="252688"/>
            </a:xfrm>
          </p:grpSpPr>
          <p:pic>
            <p:nvPicPr>
              <p:cNvPr id="82" name="Graphic 81">
                <a:extLst>
                  <a:ext uri="{FF2B5EF4-FFF2-40B4-BE49-F238E27FC236}">
                    <a16:creationId xmlns:a16="http://schemas.microsoft.com/office/drawing/2014/main" id="{711CAAFD-17C2-4C96-9613-FEB58B352A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2704578" y="5699723"/>
                <a:ext cx="251979" cy="251979"/>
              </a:xfrm>
              <a:prstGeom prst="rect">
                <a:avLst/>
              </a:prstGeom>
            </p:spPr>
          </p:pic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01FF6855-8A3A-47DB-8567-4D615C557433}"/>
                  </a:ext>
                </a:extLst>
              </p:cNvPr>
              <p:cNvSpPr txBox="1"/>
              <p:nvPr/>
            </p:nvSpPr>
            <p:spPr>
              <a:xfrm>
                <a:off x="2905134" y="5699014"/>
                <a:ext cx="96710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AKS VNet</a:t>
                </a: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5A930C5-5BB4-4DB4-BF43-498214813661}"/>
                </a:ext>
              </a:extLst>
            </p:cNvPr>
            <p:cNvGrpSpPr/>
            <p:nvPr/>
          </p:nvGrpSpPr>
          <p:grpSpPr>
            <a:xfrm>
              <a:off x="2783571" y="3746482"/>
              <a:ext cx="3658793" cy="1952886"/>
              <a:chOff x="2783571" y="3746482"/>
              <a:chExt cx="3658793" cy="1952886"/>
            </a:xfrm>
          </p:grpSpPr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1145F759-F8D6-4D5C-A35D-FF3BD13F3B91}"/>
                  </a:ext>
                </a:extLst>
              </p:cNvPr>
              <p:cNvSpPr/>
              <p:nvPr/>
            </p:nvSpPr>
            <p:spPr>
              <a:xfrm>
                <a:off x="2842953" y="3746482"/>
                <a:ext cx="3599411" cy="1906285"/>
              </a:xfrm>
              <a:prstGeom prst="rect">
                <a:avLst/>
              </a:prstGeom>
              <a:noFill/>
              <a:ln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E4A4BB18-6F49-4F94-9A73-D439AF5BC5E4}"/>
                  </a:ext>
                </a:extLst>
              </p:cNvPr>
              <p:cNvSpPr txBox="1"/>
              <p:nvPr/>
            </p:nvSpPr>
            <p:spPr>
              <a:xfrm>
                <a:off x="2783571" y="5453147"/>
                <a:ext cx="96710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AKS subnet</a:t>
                </a:r>
              </a:p>
            </p:txBody>
          </p:sp>
          <p:pic>
            <p:nvPicPr>
              <p:cNvPr id="35" name="Graphic 34">
                <a:extLst>
                  <a:ext uri="{FF2B5EF4-FFF2-40B4-BE49-F238E27FC236}">
                    <a16:creationId xmlns:a16="http://schemas.microsoft.com/office/drawing/2014/main" id="{AA8DFD16-8C4D-4636-894D-1D61EE64B8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1"/>
                  </a:ext>
                </a:extLst>
              </a:blip>
              <a:stretch>
                <a:fillRect/>
              </a:stretch>
            </p:blipFill>
            <p:spPr>
              <a:xfrm>
                <a:off x="6255847" y="3777119"/>
                <a:ext cx="171450" cy="171450"/>
              </a:xfrm>
              <a:prstGeom prst="rect">
                <a:avLst/>
              </a:prstGeom>
            </p:spPr>
          </p:pic>
        </p:grp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44E5C9F-A3C6-4DEF-B929-3D404A7E8E9A}"/>
              </a:ext>
            </a:extLst>
          </p:cNvPr>
          <p:cNvGrpSpPr/>
          <p:nvPr/>
        </p:nvGrpSpPr>
        <p:grpSpPr>
          <a:xfrm>
            <a:off x="2667533" y="2460213"/>
            <a:ext cx="3930695" cy="1077768"/>
            <a:chOff x="2667533" y="2460213"/>
            <a:chExt cx="3930695" cy="1077768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34AF1769-897D-4665-BCB7-0D60288D2603}"/>
                </a:ext>
              </a:extLst>
            </p:cNvPr>
            <p:cNvGrpSpPr/>
            <p:nvPr/>
          </p:nvGrpSpPr>
          <p:grpSpPr>
            <a:xfrm>
              <a:off x="2667533" y="2460213"/>
              <a:ext cx="3930695" cy="1077768"/>
              <a:chOff x="2667533" y="2460213"/>
              <a:chExt cx="3930695" cy="1077768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A539E6F8-1035-4BAE-A592-F1D25CB1424A}"/>
                  </a:ext>
                </a:extLst>
              </p:cNvPr>
              <p:cNvGrpSpPr/>
              <p:nvPr/>
            </p:nvGrpSpPr>
            <p:grpSpPr>
              <a:xfrm>
                <a:off x="2697941" y="3286002"/>
                <a:ext cx="1174299" cy="251979"/>
                <a:chOff x="2697941" y="3286002"/>
                <a:chExt cx="1174299" cy="251979"/>
              </a:xfrm>
            </p:grpSpPr>
            <p:pic>
              <p:nvPicPr>
                <p:cNvPr id="85" name="Graphic 84">
                  <a:extLst>
                    <a:ext uri="{FF2B5EF4-FFF2-40B4-BE49-F238E27FC236}">
                      <a16:creationId xmlns:a16="http://schemas.microsoft.com/office/drawing/2014/main" id="{F42B162A-0AF5-4A4B-8B5B-CA2144BFA80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97941" y="3286002"/>
                  <a:ext cx="251979" cy="251979"/>
                </a:xfrm>
                <a:prstGeom prst="rect">
                  <a:avLst/>
                </a:prstGeom>
              </p:spPr>
            </p:pic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0D76ED6A-AF72-4363-9C6D-72205F9F3D63}"/>
                    </a:ext>
                  </a:extLst>
                </p:cNvPr>
                <p:cNvSpPr txBox="1"/>
                <p:nvPr/>
              </p:nvSpPr>
              <p:spPr>
                <a:xfrm>
                  <a:off x="2905134" y="3288792"/>
                  <a:ext cx="967106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/>
                    <a:t>APIM VNet</a:t>
                  </a:r>
                </a:p>
              </p:txBody>
            </p:sp>
          </p:grp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4BFF43BF-EF17-4EA8-BFF4-6C46DBD8EC95}"/>
                  </a:ext>
                </a:extLst>
              </p:cNvPr>
              <p:cNvSpPr/>
              <p:nvPr/>
            </p:nvSpPr>
            <p:spPr>
              <a:xfrm>
                <a:off x="2667533" y="2460213"/>
                <a:ext cx="3930695" cy="1054389"/>
              </a:xfrm>
              <a:prstGeom prst="rect">
                <a:avLst/>
              </a:prstGeom>
              <a:noFill/>
              <a:ln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570EAD59-4449-470D-AD26-631B0DF8F997}"/>
                </a:ext>
              </a:extLst>
            </p:cNvPr>
            <p:cNvGrpSpPr/>
            <p:nvPr/>
          </p:nvGrpSpPr>
          <p:grpSpPr>
            <a:xfrm>
              <a:off x="2842953" y="2557336"/>
              <a:ext cx="3651110" cy="736375"/>
              <a:chOff x="2842953" y="2557336"/>
              <a:chExt cx="3651110" cy="736375"/>
            </a:xfrm>
          </p:grpSpPr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8DABFB2F-B120-48F5-BF4B-8339C821B6D7}"/>
                  </a:ext>
                </a:extLst>
              </p:cNvPr>
              <p:cNvSpPr/>
              <p:nvPr/>
            </p:nvSpPr>
            <p:spPr>
              <a:xfrm>
                <a:off x="2842953" y="2557336"/>
                <a:ext cx="3599411" cy="688056"/>
              </a:xfrm>
              <a:prstGeom prst="rect">
                <a:avLst/>
              </a:prstGeom>
              <a:noFill/>
              <a:ln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8660CB76-795A-4458-94C1-09B5E8CF4DA8}"/>
                  </a:ext>
                </a:extLst>
              </p:cNvPr>
              <p:cNvSpPr txBox="1"/>
              <p:nvPr/>
            </p:nvSpPr>
            <p:spPr>
              <a:xfrm>
                <a:off x="5526957" y="3047490"/>
                <a:ext cx="96710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000" dirty="0"/>
                  <a:t>APIM subnet</a:t>
                </a:r>
              </a:p>
            </p:txBody>
          </p:sp>
          <p:pic>
            <p:nvPicPr>
              <p:cNvPr id="75" name="Graphic 74">
                <a:extLst>
                  <a:ext uri="{FF2B5EF4-FFF2-40B4-BE49-F238E27FC236}">
                    <a16:creationId xmlns:a16="http://schemas.microsoft.com/office/drawing/2014/main" id="{D502F66E-19DF-470E-82F2-3090370EB0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1"/>
                  </a:ext>
                </a:extLst>
              </a:blip>
              <a:stretch>
                <a:fillRect/>
              </a:stretch>
            </p:blipFill>
            <p:spPr>
              <a:xfrm>
                <a:off x="6257040" y="2591688"/>
                <a:ext cx="171450" cy="171450"/>
              </a:xfrm>
              <a:prstGeom prst="rect">
                <a:avLst/>
              </a:prstGeom>
            </p:spPr>
          </p:pic>
        </p:grp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8B6A42D-8108-4C3E-8783-44E39A8152D1}"/>
              </a:ext>
            </a:extLst>
          </p:cNvPr>
          <p:cNvGrpSpPr/>
          <p:nvPr/>
        </p:nvGrpSpPr>
        <p:grpSpPr>
          <a:xfrm>
            <a:off x="5874507" y="6184098"/>
            <a:ext cx="701101" cy="528576"/>
            <a:chOff x="5823976" y="5580210"/>
            <a:chExt cx="701101" cy="528576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2AA891F3-A26D-44F4-AA3F-84AEF4F46C66}"/>
                </a:ext>
              </a:extLst>
            </p:cNvPr>
            <p:cNvSpPr txBox="1"/>
            <p:nvPr/>
          </p:nvSpPr>
          <p:spPr>
            <a:xfrm>
              <a:off x="5823976" y="5862565"/>
              <a:ext cx="70110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egress IP</a:t>
              </a:r>
            </a:p>
          </p:txBody>
        </p:sp>
        <p:pic>
          <p:nvPicPr>
            <p:cNvPr id="37" name="Graphic 36">
              <a:extLst>
                <a:ext uri="{FF2B5EF4-FFF2-40B4-BE49-F238E27FC236}">
                  <a16:creationId xmlns:a16="http://schemas.microsoft.com/office/drawing/2014/main" id="{32DBFB4D-4EFB-4B25-B98C-8EDB3B49D3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5989504" y="5580210"/>
              <a:ext cx="371492" cy="371492"/>
            </a:xfrm>
            <a:prstGeom prst="rect">
              <a:avLst/>
            </a:prstGeom>
          </p:spPr>
        </p:pic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46EA5BB3-2634-419B-ACF1-B8D3285C4B9E}"/>
              </a:ext>
            </a:extLst>
          </p:cNvPr>
          <p:cNvGrpSpPr/>
          <p:nvPr/>
        </p:nvGrpSpPr>
        <p:grpSpPr>
          <a:xfrm>
            <a:off x="4159104" y="6182886"/>
            <a:ext cx="967106" cy="612230"/>
            <a:chOff x="4159104" y="6184098"/>
            <a:chExt cx="967106" cy="612230"/>
          </a:xfrm>
        </p:grpSpPr>
        <p:pic>
          <p:nvPicPr>
            <p:cNvPr id="30" name="Graphic 29">
              <a:extLst>
                <a:ext uri="{FF2B5EF4-FFF2-40B4-BE49-F238E27FC236}">
                  <a16:creationId xmlns:a16="http://schemas.microsoft.com/office/drawing/2014/main" id="{D84DA98C-5DFE-40E2-8064-ABD79B5522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4410449" y="6184098"/>
              <a:ext cx="464416" cy="464416"/>
            </a:xfrm>
            <a:prstGeom prst="rect">
              <a:avLst/>
            </a:prstGeom>
          </p:spPr>
        </p:pic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673476EF-17D5-4B62-B494-CBF9FD064295}"/>
                </a:ext>
              </a:extLst>
            </p:cNvPr>
            <p:cNvSpPr txBox="1"/>
            <p:nvPr/>
          </p:nvSpPr>
          <p:spPr>
            <a:xfrm>
              <a:off x="4159104" y="6550107"/>
              <a:ext cx="96710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CosmosDB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FEC7ABA4-22CC-46A1-9056-4FA019F0F18C}"/>
              </a:ext>
            </a:extLst>
          </p:cNvPr>
          <p:cNvGrpSpPr/>
          <p:nvPr/>
        </p:nvGrpSpPr>
        <p:grpSpPr>
          <a:xfrm>
            <a:off x="4839084" y="6182637"/>
            <a:ext cx="967106" cy="581931"/>
            <a:chOff x="4834631" y="6182637"/>
            <a:chExt cx="967106" cy="581931"/>
          </a:xfrm>
        </p:grpSpPr>
        <p:pic>
          <p:nvPicPr>
            <p:cNvPr id="56" name="Graphic 55">
              <a:extLst>
                <a:ext uri="{FF2B5EF4-FFF2-40B4-BE49-F238E27FC236}">
                  <a16:creationId xmlns:a16="http://schemas.microsoft.com/office/drawing/2014/main" id="{A4657D8D-D698-423C-92F4-DE73AC32EE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5117992" y="6182637"/>
              <a:ext cx="371491" cy="371491"/>
            </a:xfrm>
            <a:prstGeom prst="rect">
              <a:avLst/>
            </a:prstGeom>
          </p:spPr>
        </p:pic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594A9A13-2BA6-4E3E-80C3-EE1DE2CD231D}"/>
                </a:ext>
              </a:extLst>
            </p:cNvPr>
            <p:cNvSpPr txBox="1"/>
            <p:nvPr/>
          </p:nvSpPr>
          <p:spPr>
            <a:xfrm>
              <a:off x="4834631" y="6518347"/>
              <a:ext cx="96710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KeyVault</a:t>
              </a: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E62D6D58-DD12-40F4-91F7-ADBD431920EE}"/>
              </a:ext>
            </a:extLst>
          </p:cNvPr>
          <p:cNvGrpSpPr/>
          <p:nvPr/>
        </p:nvGrpSpPr>
        <p:grpSpPr>
          <a:xfrm>
            <a:off x="6997862" y="3556069"/>
            <a:ext cx="967106" cy="784999"/>
            <a:chOff x="7024664" y="3607940"/>
            <a:chExt cx="967106" cy="784999"/>
          </a:xfrm>
        </p:grpSpPr>
        <p:pic>
          <p:nvPicPr>
            <p:cNvPr id="88" name="Graphic 87">
              <a:extLst>
                <a:ext uri="{FF2B5EF4-FFF2-40B4-BE49-F238E27FC236}">
                  <a16:creationId xmlns:a16="http://schemas.microsoft.com/office/drawing/2014/main" id="{AA2EE23F-0BF1-4B89-B44B-1BBB5B530D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7276010" y="3607940"/>
              <a:ext cx="464414" cy="464414"/>
            </a:xfrm>
            <a:prstGeom prst="rect">
              <a:avLst/>
            </a:prstGeom>
          </p:spPr>
        </p:pic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506E47ED-284C-45AD-BCBA-0F07A155BA0D}"/>
                </a:ext>
              </a:extLst>
            </p:cNvPr>
            <p:cNvSpPr txBox="1"/>
            <p:nvPr/>
          </p:nvSpPr>
          <p:spPr>
            <a:xfrm>
              <a:off x="7024664" y="3992829"/>
              <a:ext cx="96710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Public IP</a:t>
              </a:r>
            </a:p>
            <a:p>
              <a:pPr algn="ctr"/>
              <a:r>
                <a:rPr lang="en-US" sz="1000" dirty="0"/>
                <a:t>Prefix</a:t>
              </a:r>
            </a:p>
          </p:txBody>
        </p:sp>
      </p:grp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73BF204-0D35-4AA1-8A88-7CAB07D90B25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4516418" y="2210719"/>
            <a:ext cx="242" cy="465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F4F1791A-87EE-4EB6-8CAC-E7715C8E60F3}"/>
              </a:ext>
            </a:extLst>
          </p:cNvPr>
          <p:cNvSpPr/>
          <p:nvPr/>
        </p:nvSpPr>
        <p:spPr>
          <a:xfrm>
            <a:off x="3631223" y="5822124"/>
            <a:ext cx="2044706" cy="1846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VNet Service Endpoints</a:t>
            </a:r>
          </a:p>
        </p:txBody>
      </p: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3E1CE9E3-A4D7-43AA-BCDF-AD91D6300A53}"/>
              </a:ext>
            </a:extLst>
          </p:cNvPr>
          <p:cNvCxnSpPr>
            <a:cxnSpLocks/>
            <a:stCxn id="42" idx="1"/>
            <a:endCxn id="56" idx="0"/>
          </p:cNvCxnSpPr>
          <p:nvPr/>
        </p:nvCxnSpPr>
        <p:spPr>
          <a:xfrm rot="10800000" flipV="1">
            <a:off x="5308191" y="4942729"/>
            <a:ext cx="135530" cy="123990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1691A7DD-32D0-492D-8B1E-91C72F976D2B}"/>
              </a:ext>
            </a:extLst>
          </p:cNvPr>
          <p:cNvCxnSpPr>
            <a:cxnSpLocks/>
            <a:stCxn id="42" idx="1"/>
            <a:endCxn id="30" idx="0"/>
          </p:cNvCxnSpPr>
          <p:nvPr/>
        </p:nvCxnSpPr>
        <p:spPr>
          <a:xfrm rot="10800000" flipV="1">
            <a:off x="4642657" y="4942728"/>
            <a:ext cx="801064" cy="12401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FD14DB1-8418-4327-9B45-D4D8D11F0CD1}"/>
              </a:ext>
            </a:extLst>
          </p:cNvPr>
          <p:cNvGrpSpPr/>
          <p:nvPr/>
        </p:nvGrpSpPr>
        <p:grpSpPr>
          <a:xfrm>
            <a:off x="7081305" y="4457861"/>
            <a:ext cx="800219" cy="647389"/>
            <a:chOff x="7081305" y="4457861"/>
            <a:chExt cx="800219" cy="647389"/>
          </a:xfrm>
        </p:grpSpPr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662AC5C0-19E8-4C58-A0B6-C2493F113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/>
            </a:stretch>
          </p:blipFill>
          <p:spPr>
            <a:xfrm>
              <a:off x="7244665" y="4457861"/>
              <a:ext cx="458571" cy="458571"/>
            </a:xfrm>
            <a:prstGeom prst="rect">
              <a:avLst/>
            </a:prstGeom>
          </p:spPr>
        </p:pic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B8CD9FC7-7FD5-4AC4-83B9-AC46A2931213}"/>
                </a:ext>
              </a:extLst>
            </p:cNvPr>
            <p:cNvSpPr txBox="1"/>
            <p:nvPr/>
          </p:nvSpPr>
          <p:spPr>
            <a:xfrm>
              <a:off x="7081305" y="4859029"/>
              <a:ext cx="80021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Private DNS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6039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08F16-5DBC-4B6A-8DFC-6213EECAA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349240"/>
            <a:ext cx="11360800" cy="763600"/>
          </a:xfrm>
        </p:spPr>
        <p:txBody>
          <a:bodyPr/>
          <a:lstStyle/>
          <a:p>
            <a:r>
              <a:rPr lang="en-US" dirty="0"/>
              <a:t>Infrastructure</a:t>
            </a:r>
          </a:p>
        </p:txBody>
      </p:sp>
      <p:pic>
        <p:nvPicPr>
          <p:cNvPr id="4" name="Google Shape;56;p13">
            <a:extLst>
              <a:ext uri="{FF2B5EF4-FFF2-40B4-BE49-F238E27FC236}">
                <a16:creationId xmlns:a16="http://schemas.microsoft.com/office/drawing/2014/main" id="{5DC2FED0-7C5F-460C-998D-2520FD32417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62789FC-24E6-41E1-B839-308F71066F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65535" y="469734"/>
            <a:ext cx="1010865" cy="1010865"/>
          </a:xfrm>
          <a:prstGeom prst="rect">
            <a:avLst/>
          </a:prstGeom>
        </p:spPr>
      </p:pic>
      <p:pic>
        <p:nvPicPr>
          <p:cNvPr id="27" name="Graphic 4">
            <a:extLst>
              <a:ext uri="{FF2B5EF4-FFF2-40B4-BE49-F238E27FC236}">
                <a16:creationId xmlns:a16="http://schemas.microsoft.com/office/drawing/2014/main" id="{6C31D57D-B1D7-4512-8812-BBBAEBCE29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3599" y="6114702"/>
            <a:ext cx="1718444" cy="574556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63E4E7C4-9837-4B3D-BE98-DA01CD588FCE}"/>
              </a:ext>
            </a:extLst>
          </p:cNvPr>
          <p:cNvGrpSpPr/>
          <p:nvPr/>
        </p:nvGrpSpPr>
        <p:grpSpPr>
          <a:xfrm>
            <a:off x="2757146" y="2911097"/>
            <a:ext cx="1330851" cy="251979"/>
            <a:chOff x="2697941" y="3286002"/>
            <a:chExt cx="1330851" cy="251979"/>
          </a:xfrm>
        </p:grpSpPr>
        <p:pic>
          <p:nvPicPr>
            <p:cNvPr id="29" name="Graphic 28">
              <a:extLst>
                <a:ext uri="{FF2B5EF4-FFF2-40B4-BE49-F238E27FC236}">
                  <a16:creationId xmlns:a16="http://schemas.microsoft.com/office/drawing/2014/main" id="{E3823610-D3BB-4E77-8E10-79175825FE0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697941" y="3286002"/>
              <a:ext cx="251979" cy="251979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4FF4892-C716-483E-8C51-6128D373B2AB}"/>
                </a:ext>
              </a:extLst>
            </p:cNvPr>
            <p:cNvSpPr txBox="1"/>
            <p:nvPr/>
          </p:nvSpPr>
          <p:spPr>
            <a:xfrm>
              <a:off x="2905133" y="3288792"/>
              <a:ext cx="112365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iac-ws2-vnet</a:t>
              </a:r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0247E58A-53D1-49F3-88A1-9E9682372D84}"/>
              </a:ext>
            </a:extLst>
          </p:cNvPr>
          <p:cNvSpPr/>
          <p:nvPr/>
        </p:nvSpPr>
        <p:spPr>
          <a:xfrm>
            <a:off x="2726738" y="2085308"/>
            <a:ext cx="3930695" cy="1054389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17BFB9E-C693-4404-B7CE-B0B73077197E}"/>
              </a:ext>
            </a:extLst>
          </p:cNvPr>
          <p:cNvSpPr/>
          <p:nvPr/>
        </p:nvSpPr>
        <p:spPr>
          <a:xfrm>
            <a:off x="2902158" y="2182431"/>
            <a:ext cx="3599411" cy="68805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82E3CE7-788A-462E-99A8-607CE3D243CB}"/>
              </a:ext>
            </a:extLst>
          </p:cNvPr>
          <p:cNvSpPr txBox="1"/>
          <p:nvPr/>
        </p:nvSpPr>
        <p:spPr>
          <a:xfrm>
            <a:off x="5586162" y="2672585"/>
            <a:ext cx="9671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/>
              <a:t>apim-net</a:t>
            </a:r>
          </a:p>
        </p:txBody>
      </p:sp>
      <p:pic>
        <p:nvPicPr>
          <p:cNvPr id="37" name="Graphic 36">
            <a:extLst>
              <a:ext uri="{FF2B5EF4-FFF2-40B4-BE49-F238E27FC236}">
                <a16:creationId xmlns:a16="http://schemas.microsoft.com/office/drawing/2014/main" id="{D867B185-36E7-46FE-902D-7422A83BBE3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316245" y="2216783"/>
            <a:ext cx="171450" cy="171450"/>
          </a:xfrm>
          <a:prstGeom prst="rect">
            <a:avLst/>
          </a:prstGeom>
        </p:spPr>
      </p:pic>
      <p:grpSp>
        <p:nvGrpSpPr>
          <p:cNvPr id="42" name="Group 41">
            <a:extLst>
              <a:ext uri="{FF2B5EF4-FFF2-40B4-BE49-F238E27FC236}">
                <a16:creationId xmlns:a16="http://schemas.microsoft.com/office/drawing/2014/main" id="{388E657B-B984-4456-B515-9A46578D4E57}"/>
              </a:ext>
            </a:extLst>
          </p:cNvPr>
          <p:cNvGrpSpPr/>
          <p:nvPr/>
        </p:nvGrpSpPr>
        <p:grpSpPr>
          <a:xfrm>
            <a:off x="1476091" y="2253780"/>
            <a:ext cx="1144865" cy="717444"/>
            <a:chOff x="1125655" y="4731777"/>
            <a:chExt cx="1144865" cy="717444"/>
          </a:xfrm>
        </p:grpSpPr>
        <p:pic>
          <p:nvPicPr>
            <p:cNvPr id="43" name="Graphic 42">
              <a:extLst>
                <a:ext uri="{FF2B5EF4-FFF2-40B4-BE49-F238E27FC236}">
                  <a16:creationId xmlns:a16="http://schemas.microsoft.com/office/drawing/2014/main" id="{4FF509F5-C322-4678-AC92-894184F9117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465881" y="4731777"/>
              <a:ext cx="464414" cy="464414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2360066-D0F2-4D5E-9F1E-4D1B338A1779}"/>
                </a:ext>
              </a:extLst>
            </p:cNvPr>
            <p:cNvSpPr txBox="1"/>
            <p:nvPr/>
          </p:nvSpPr>
          <p:spPr>
            <a:xfrm>
              <a:off x="1125655" y="5203000"/>
              <a:ext cx="114486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Container Registry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92B2579-5839-48F3-B667-F4C768C0D9CD}"/>
              </a:ext>
            </a:extLst>
          </p:cNvPr>
          <p:cNvGrpSpPr/>
          <p:nvPr/>
        </p:nvGrpSpPr>
        <p:grpSpPr>
          <a:xfrm>
            <a:off x="7653432" y="2212566"/>
            <a:ext cx="967106" cy="784999"/>
            <a:chOff x="7024664" y="3607940"/>
            <a:chExt cx="967106" cy="784999"/>
          </a:xfrm>
        </p:grpSpPr>
        <p:pic>
          <p:nvPicPr>
            <p:cNvPr id="47" name="Graphic 46">
              <a:extLst>
                <a:ext uri="{FF2B5EF4-FFF2-40B4-BE49-F238E27FC236}">
                  <a16:creationId xmlns:a16="http://schemas.microsoft.com/office/drawing/2014/main" id="{7815CD0B-82D1-4A81-9723-0B9AE6F2C3A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7276010" y="3607940"/>
              <a:ext cx="464414" cy="464414"/>
            </a:xfrm>
            <a:prstGeom prst="rect">
              <a:avLst/>
            </a:prstGeom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90A2CF9-F74A-4C25-9E1C-59DACC79E05D}"/>
                </a:ext>
              </a:extLst>
            </p:cNvPr>
            <p:cNvSpPr txBox="1"/>
            <p:nvPr/>
          </p:nvSpPr>
          <p:spPr>
            <a:xfrm>
              <a:off x="7024664" y="3992829"/>
              <a:ext cx="96710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Public IP</a:t>
              </a:r>
            </a:p>
            <a:p>
              <a:pPr algn="ctr"/>
              <a:r>
                <a:rPr lang="en-US" sz="1000" dirty="0"/>
                <a:t>Prefix</a:t>
              </a:r>
            </a:p>
          </p:txBody>
        </p: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B5E55FD3-AEDC-4253-B630-059668889B42}"/>
              </a:ext>
            </a:extLst>
          </p:cNvPr>
          <p:cNvSpPr/>
          <p:nvPr/>
        </p:nvSpPr>
        <p:spPr>
          <a:xfrm>
            <a:off x="1263316" y="1888461"/>
            <a:ext cx="8413536" cy="14032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Graphic 49">
            <a:extLst>
              <a:ext uri="{FF2B5EF4-FFF2-40B4-BE49-F238E27FC236}">
                <a16:creationId xmlns:a16="http://schemas.microsoft.com/office/drawing/2014/main" id="{B1527015-E8AF-44C8-9ED3-25AEEF178A7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295998" y="1907858"/>
            <a:ext cx="228803" cy="228803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C20A63EC-55C7-4132-A4D7-684B29BA25F2}"/>
              </a:ext>
            </a:extLst>
          </p:cNvPr>
          <p:cNvSpPr txBox="1"/>
          <p:nvPr/>
        </p:nvSpPr>
        <p:spPr>
          <a:xfrm>
            <a:off x="1463291" y="1899150"/>
            <a:ext cx="11236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iac-ws2-base-rg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17D41F26-9750-4CF3-ADC9-6945150C429B}"/>
              </a:ext>
            </a:extLst>
          </p:cNvPr>
          <p:cNvGrpSpPr/>
          <p:nvPr/>
        </p:nvGrpSpPr>
        <p:grpSpPr>
          <a:xfrm>
            <a:off x="6781808" y="2234787"/>
            <a:ext cx="967106" cy="710634"/>
            <a:chOff x="7079732" y="4051542"/>
            <a:chExt cx="967106" cy="710634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7C42344-A83A-4445-8182-FCA6949790D3}"/>
                </a:ext>
              </a:extLst>
            </p:cNvPr>
            <p:cNvSpPr txBox="1"/>
            <p:nvPr/>
          </p:nvSpPr>
          <p:spPr>
            <a:xfrm>
              <a:off x="7079732" y="4515955"/>
              <a:ext cx="96710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Log Analytics</a:t>
              </a:r>
            </a:p>
          </p:txBody>
        </p:sp>
        <p:pic>
          <p:nvPicPr>
            <p:cNvPr id="54" name="Graphic 53">
              <a:extLst>
                <a:ext uri="{FF2B5EF4-FFF2-40B4-BE49-F238E27FC236}">
                  <a16:creationId xmlns:a16="http://schemas.microsoft.com/office/drawing/2014/main" id="{F579BE2F-D9BE-4AD5-942C-6F63890A7009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7331078" y="4051542"/>
              <a:ext cx="464413" cy="464413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DC9E5119-824C-4969-ACD4-90C84A1D1A31}"/>
              </a:ext>
            </a:extLst>
          </p:cNvPr>
          <p:cNvGrpSpPr/>
          <p:nvPr/>
        </p:nvGrpSpPr>
        <p:grpSpPr>
          <a:xfrm>
            <a:off x="4078900" y="2308317"/>
            <a:ext cx="1726053" cy="487378"/>
            <a:chOff x="4284452" y="2780979"/>
            <a:chExt cx="1726053" cy="487378"/>
          </a:xfrm>
        </p:grpSpPr>
        <p:pic>
          <p:nvPicPr>
            <p:cNvPr id="56" name="Graphic 55">
              <a:extLst>
                <a:ext uri="{FF2B5EF4-FFF2-40B4-BE49-F238E27FC236}">
                  <a16:creationId xmlns:a16="http://schemas.microsoft.com/office/drawing/2014/main" id="{3CAC055F-9ED7-4121-AA26-429EBF595D10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4284452" y="2780979"/>
              <a:ext cx="464415" cy="464415"/>
            </a:xfrm>
            <a:prstGeom prst="rect">
              <a:avLst/>
            </a:prstGeom>
          </p:spPr>
        </p:pic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B6A0E0B-0106-4DA3-B59B-B13355A01739}"/>
                </a:ext>
              </a:extLst>
            </p:cNvPr>
            <p:cNvSpPr txBox="1"/>
            <p:nvPr/>
          </p:nvSpPr>
          <p:spPr>
            <a:xfrm>
              <a:off x="4682050" y="2868247"/>
              <a:ext cx="132845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API Management</a:t>
              </a:r>
            </a:p>
            <a:p>
              <a:r>
                <a:rPr lang="en-US" sz="1000" dirty="0"/>
                <a:t>(External)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3ECE6158-9A91-4089-93AA-FC7F5D30AB0C}"/>
              </a:ext>
            </a:extLst>
          </p:cNvPr>
          <p:cNvGrpSpPr/>
          <p:nvPr/>
        </p:nvGrpSpPr>
        <p:grpSpPr>
          <a:xfrm>
            <a:off x="8414419" y="2259999"/>
            <a:ext cx="1215580" cy="834633"/>
            <a:chOff x="8473625" y="1852137"/>
            <a:chExt cx="1215580" cy="834633"/>
          </a:xfrm>
        </p:grpSpPr>
        <p:pic>
          <p:nvPicPr>
            <p:cNvPr id="59" name="Graphic 58">
              <a:extLst>
                <a:ext uri="{FF2B5EF4-FFF2-40B4-BE49-F238E27FC236}">
                  <a16:creationId xmlns:a16="http://schemas.microsoft.com/office/drawing/2014/main" id="{B36DA424-DA68-49B5-9F8C-0B14C16BBE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8824485" y="1852137"/>
              <a:ext cx="458195" cy="458195"/>
            </a:xfrm>
            <a:prstGeom prst="rect">
              <a:avLst/>
            </a:prstGeom>
          </p:spPr>
        </p:pic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9CEA7269-F045-4887-BCC7-D22AE25E5B38}"/>
                </a:ext>
              </a:extLst>
            </p:cNvPr>
            <p:cNvSpPr txBox="1"/>
            <p:nvPr/>
          </p:nvSpPr>
          <p:spPr>
            <a:xfrm>
              <a:off x="8473625" y="2286660"/>
              <a:ext cx="12155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Application</a:t>
              </a:r>
              <a:br>
                <a:rPr lang="en-US" sz="1000" dirty="0"/>
              </a:br>
              <a:r>
                <a:rPr lang="en-US" sz="1000" dirty="0"/>
                <a:t>Insights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18970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08F16-5DBC-4B6A-8DFC-6213EECAA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349240"/>
            <a:ext cx="11360800" cy="763600"/>
          </a:xfrm>
        </p:spPr>
        <p:txBody>
          <a:bodyPr/>
          <a:lstStyle/>
          <a:p>
            <a:r>
              <a:rPr lang="en-US" dirty="0"/>
              <a:t>Infrastructure</a:t>
            </a:r>
          </a:p>
        </p:txBody>
      </p:sp>
      <p:pic>
        <p:nvPicPr>
          <p:cNvPr id="4" name="Google Shape;56;p13">
            <a:extLst>
              <a:ext uri="{FF2B5EF4-FFF2-40B4-BE49-F238E27FC236}">
                <a16:creationId xmlns:a16="http://schemas.microsoft.com/office/drawing/2014/main" id="{5DC2FED0-7C5F-460C-998D-2520FD32417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62789FC-24E6-41E1-B839-308F71066F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65535" y="469734"/>
            <a:ext cx="1010865" cy="1010865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A539E6F8-1035-4BAE-A592-F1D25CB1424A}"/>
              </a:ext>
            </a:extLst>
          </p:cNvPr>
          <p:cNvGrpSpPr/>
          <p:nvPr/>
        </p:nvGrpSpPr>
        <p:grpSpPr>
          <a:xfrm>
            <a:off x="2816352" y="2503235"/>
            <a:ext cx="1330851" cy="251979"/>
            <a:chOff x="2697941" y="3286002"/>
            <a:chExt cx="1330851" cy="251979"/>
          </a:xfrm>
        </p:grpSpPr>
        <p:pic>
          <p:nvPicPr>
            <p:cNvPr id="85" name="Graphic 84">
              <a:extLst>
                <a:ext uri="{FF2B5EF4-FFF2-40B4-BE49-F238E27FC236}">
                  <a16:creationId xmlns:a16="http://schemas.microsoft.com/office/drawing/2014/main" id="{F42B162A-0AF5-4A4B-8B5B-CA2144BFA80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697941" y="3286002"/>
              <a:ext cx="251979" cy="251979"/>
            </a:xfrm>
            <a:prstGeom prst="rect">
              <a:avLst/>
            </a:prstGeom>
          </p:spPr>
        </p:pic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0D76ED6A-AF72-4363-9C6D-72205F9F3D63}"/>
                </a:ext>
              </a:extLst>
            </p:cNvPr>
            <p:cNvSpPr txBox="1"/>
            <p:nvPr/>
          </p:nvSpPr>
          <p:spPr>
            <a:xfrm>
              <a:off x="2905133" y="3288792"/>
              <a:ext cx="112365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iac-ws2-vnet</a:t>
              </a:r>
            </a:p>
          </p:txBody>
        </p:sp>
      </p:grpSp>
      <p:sp>
        <p:nvSpPr>
          <p:cNvPr id="84" name="Rectangle 83">
            <a:extLst>
              <a:ext uri="{FF2B5EF4-FFF2-40B4-BE49-F238E27FC236}">
                <a16:creationId xmlns:a16="http://schemas.microsoft.com/office/drawing/2014/main" id="{4BFF43BF-EF17-4EA8-BFF4-6C46DBD8EC95}"/>
              </a:ext>
            </a:extLst>
          </p:cNvPr>
          <p:cNvSpPr/>
          <p:nvPr/>
        </p:nvSpPr>
        <p:spPr>
          <a:xfrm>
            <a:off x="2785944" y="1677446"/>
            <a:ext cx="3930695" cy="1054389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DABFB2F-B120-48F5-BF4B-8339C821B6D7}"/>
              </a:ext>
            </a:extLst>
          </p:cNvPr>
          <p:cNvSpPr/>
          <p:nvPr/>
        </p:nvSpPr>
        <p:spPr>
          <a:xfrm>
            <a:off x="2961364" y="1774569"/>
            <a:ext cx="3599411" cy="68805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660CB76-795A-4458-94C1-09B5E8CF4DA8}"/>
              </a:ext>
            </a:extLst>
          </p:cNvPr>
          <p:cNvSpPr txBox="1"/>
          <p:nvPr/>
        </p:nvSpPr>
        <p:spPr>
          <a:xfrm>
            <a:off x="5645368" y="2264723"/>
            <a:ext cx="9671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/>
              <a:t>apim-net</a:t>
            </a:r>
          </a:p>
        </p:txBody>
      </p:sp>
      <p:pic>
        <p:nvPicPr>
          <p:cNvPr id="75" name="Graphic 74">
            <a:extLst>
              <a:ext uri="{FF2B5EF4-FFF2-40B4-BE49-F238E27FC236}">
                <a16:creationId xmlns:a16="http://schemas.microsoft.com/office/drawing/2014/main" id="{D502F66E-19DF-470E-82F2-3090370EB0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375451" y="1808921"/>
            <a:ext cx="171450" cy="171450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CA3548AA-1FEC-455B-A206-716DB5A1D236}"/>
              </a:ext>
            </a:extLst>
          </p:cNvPr>
          <p:cNvGrpSpPr/>
          <p:nvPr/>
        </p:nvGrpSpPr>
        <p:grpSpPr>
          <a:xfrm>
            <a:off x="1535297" y="1845918"/>
            <a:ext cx="1144865" cy="717444"/>
            <a:chOff x="1125655" y="4731777"/>
            <a:chExt cx="1144865" cy="717444"/>
          </a:xfrm>
        </p:grpSpPr>
        <p:pic>
          <p:nvPicPr>
            <p:cNvPr id="33" name="Graphic 32">
              <a:extLst>
                <a:ext uri="{FF2B5EF4-FFF2-40B4-BE49-F238E27FC236}">
                  <a16:creationId xmlns:a16="http://schemas.microsoft.com/office/drawing/2014/main" id="{07AB9493-6FF5-4273-9E15-0D0CED85D93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465881" y="4731777"/>
              <a:ext cx="464414" cy="464414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90444C5-3F52-4886-AFEA-5172BA0CFB69}"/>
                </a:ext>
              </a:extLst>
            </p:cNvPr>
            <p:cNvSpPr txBox="1"/>
            <p:nvPr/>
          </p:nvSpPr>
          <p:spPr>
            <a:xfrm>
              <a:off x="1125655" y="5203000"/>
              <a:ext cx="114486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Container Registry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0460AF8-D4B8-4D8A-9BB6-787FAFCEFF9F}"/>
              </a:ext>
            </a:extLst>
          </p:cNvPr>
          <p:cNvGrpSpPr/>
          <p:nvPr/>
        </p:nvGrpSpPr>
        <p:grpSpPr>
          <a:xfrm>
            <a:off x="7712638" y="1804704"/>
            <a:ext cx="967106" cy="784999"/>
            <a:chOff x="7024664" y="3607940"/>
            <a:chExt cx="967106" cy="784999"/>
          </a:xfrm>
        </p:grpSpPr>
        <p:pic>
          <p:nvPicPr>
            <p:cNvPr id="40" name="Graphic 39">
              <a:extLst>
                <a:ext uri="{FF2B5EF4-FFF2-40B4-BE49-F238E27FC236}">
                  <a16:creationId xmlns:a16="http://schemas.microsoft.com/office/drawing/2014/main" id="{C1185322-14AA-4DE5-BF7D-0D0B00AD713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7276010" y="3607940"/>
              <a:ext cx="464414" cy="464414"/>
            </a:xfrm>
            <a:prstGeom prst="rect">
              <a:avLst/>
            </a:prstGeom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3FA9A3C-D035-40B8-AFC3-4B676D778AF6}"/>
                </a:ext>
              </a:extLst>
            </p:cNvPr>
            <p:cNvSpPr txBox="1"/>
            <p:nvPr/>
          </p:nvSpPr>
          <p:spPr>
            <a:xfrm>
              <a:off x="7024664" y="3992829"/>
              <a:ext cx="96710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Public IP</a:t>
              </a:r>
            </a:p>
            <a:p>
              <a:pPr algn="ctr"/>
              <a:r>
                <a:rPr lang="en-US" sz="1000" dirty="0"/>
                <a:t>Prefix</a:t>
              </a: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181298C4-C071-4271-8052-496A36C208CB}"/>
              </a:ext>
            </a:extLst>
          </p:cNvPr>
          <p:cNvSpPr/>
          <p:nvPr/>
        </p:nvSpPr>
        <p:spPr>
          <a:xfrm>
            <a:off x="1322522" y="1480599"/>
            <a:ext cx="8413536" cy="14032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7000204C-22AC-4B40-85AA-927C478EE24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355204" y="1499996"/>
            <a:ext cx="228803" cy="228803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7598C3EA-1FA3-4D34-827F-729D1C090DC7}"/>
              </a:ext>
            </a:extLst>
          </p:cNvPr>
          <p:cNvSpPr txBox="1"/>
          <p:nvPr/>
        </p:nvSpPr>
        <p:spPr>
          <a:xfrm>
            <a:off x="1522497" y="1491288"/>
            <a:ext cx="11236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iac-ws2-base-rg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814A492-F5D1-49AB-B90D-FE4ED11F18A7}"/>
              </a:ext>
            </a:extLst>
          </p:cNvPr>
          <p:cNvGrpSpPr/>
          <p:nvPr/>
        </p:nvGrpSpPr>
        <p:grpSpPr>
          <a:xfrm>
            <a:off x="6841014" y="1826925"/>
            <a:ext cx="967106" cy="710634"/>
            <a:chOff x="7079732" y="4051542"/>
            <a:chExt cx="967106" cy="710634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96478A0-37EE-4715-BD01-729C7EF5BA55}"/>
                </a:ext>
              </a:extLst>
            </p:cNvPr>
            <p:cNvSpPr txBox="1"/>
            <p:nvPr/>
          </p:nvSpPr>
          <p:spPr>
            <a:xfrm>
              <a:off x="7079732" y="4515955"/>
              <a:ext cx="96710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Log Analytics</a:t>
              </a:r>
            </a:p>
          </p:txBody>
        </p: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3B794B72-6994-4DA0-B300-6A8DD2A666B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7331078" y="4051542"/>
              <a:ext cx="464413" cy="464413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5B8C90B-1129-4082-A350-1F4287F64398}"/>
              </a:ext>
            </a:extLst>
          </p:cNvPr>
          <p:cNvGrpSpPr/>
          <p:nvPr/>
        </p:nvGrpSpPr>
        <p:grpSpPr>
          <a:xfrm>
            <a:off x="4138106" y="1900455"/>
            <a:ext cx="1726053" cy="487378"/>
            <a:chOff x="4284452" y="2780979"/>
            <a:chExt cx="1726053" cy="487378"/>
          </a:xfrm>
        </p:grpSpPr>
        <p:pic>
          <p:nvPicPr>
            <p:cNvPr id="25" name="Graphic 24">
              <a:extLst>
                <a:ext uri="{FF2B5EF4-FFF2-40B4-BE49-F238E27FC236}">
                  <a16:creationId xmlns:a16="http://schemas.microsoft.com/office/drawing/2014/main" id="{7130F49B-EFEF-495D-BAE5-D197B5B40A06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4284452" y="2780979"/>
              <a:ext cx="464415" cy="464415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1C790A9-DD3D-475B-9A1E-98131CC61C6B}"/>
                </a:ext>
              </a:extLst>
            </p:cNvPr>
            <p:cNvSpPr txBox="1"/>
            <p:nvPr/>
          </p:nvSpPr>
          <p:spPr>
            <a:xfrm>
              <a:off x="4682050" y="2868247"/>
              <a:ext cx="132845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API Management</a:t>
              </a:r>
            </a:p>
            <a:p>
              <a:r>
                <a:rPr lang="en-US" sz="1000" dirty="0"/>
                <a:t>(External)</a:t>
              </a:r>
            </a:p>
          </p:txBody>
        </p:sp>
      </p:grpSp>
      <p:pic>
        <p:nvPicPr>
          <p:cNvPr id="27" name="Graphic 4">
            <a:extLst>
              <a:ext uri="{FF2B5EF4-FFF2-40B4-BE49-F238E27FC236}">
                <a16:creationId xmlns:a16="http://schemas.microsoft.com/office/drawing/2014/main" id="{6C31D57D-B1D7-4512-8812-BBBAEBCE290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43599" y="6114702"/>
            <a:ext cx="1718444" cy="574556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F93AC285-77EB-4273-8666-5486E33C1635}"/>
              </a:ext>
            </a:extLst>
          </p:cNvPr>
          <p:cNvSpPr/>
          <p:nvPr/>
        </p:nvSpPr>
        <p:spPr>
          <a:xfrm>
            <a:off x="1322522" y="3116724"/>
            <a:ext cx="8413536" cy="14032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1EFB5EED-6603-4810-88A0-01E11C70FF9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355204" y="3136121"/>
            <a:ext cx="228803" cy="228803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404F7A9F-B79E-4648-A21A-87B53AAC2B19}"/>
              </a:ext>
            </a:extLst>
          </p:cNvPr>
          <p:cNvSpPr txBox="1"/>
          <p:nvPr/>
        </p:nvSpPr>
        <p:spPr>
          <a:xfrm>
            <a:off x="1522497" y="3127413"/>
            <a:ext cx="1501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iac-ws2-aks-blue-rg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637D51F-C9B0-484E-95F6-DD15071D00D7}"/>
              </a:ext>
            </a:extLst>
          </p:cNvPr>
          <p:cNvGrpSpPr/>
          <p:nvPr/>
        </p:nvGrpSpPr>
        <p:grpSpPr>
          <a:xfrm>
            <a:off x="2816352" y="4144901"/>
            <a:ext cx="1745809" cy="251979"/>
            <a:chOff x="2816352" y="4144901"/>
            <a:chExt cx="1745809" cy="251979"/>
          </a:xfrm>
        </p:grpSpPr>
        <p:pic>
          <p:nvPicPr>
            <p:cNvPr id="49" name="Graphic 48">
              <a:extLst>
                <a:ext uri="{FF2B5EF4-FFF2-40B4-BE49-F238E27FC236}">
                  <a16:creationId xmlns:a16="http://schemas.microsoft.com/office/drawing/2014/main" id="{901A6591-69CA-484F-976B-8D06CCA6BFF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816352" y="4144901"/>
              <a:ext cx="251979" cy="251979"/>
            </a:xfrm>
            <a:prstGeom prst="rect">
              <a:avLst/>
            </a:prstGeom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85E8B54-C9A0-4A12-B82F-BE9FED055B8E}"/>
                </a:ext>
              </a:extLst>
            </p:cNvPr>
            <p:cNvSpPr txBox="1"/>
            <p:nvPr/>
          </p:nvSpPr>
          <p:spPr>
            <a:xfrm>
              <a:off x="3023544" y="4147691"/>
              <a:ext cx="153861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iac-ws2-aks-blue-vnet</a:t>
              </a:r>
            </a:p>
          </p:txBody>
        </p: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1AD7FE61-DDC7-4657-9920-A6D670627FBE}"/>
              </a:ext>
            </a:extLst>
          </p:cNvPr>
          <p:cNvSpPr/>
          <p:nvPr/>
        </p:nvSpPr>
        <p:spPr>
          <a:xfrm>
            <a:off x="2785944" y="3319112"/>
            <a:ext cx="3930695" cy="1054389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0BB9398-3D11-4F0F-8B4E-4A8D76036E6E}"/>
              </a:ext>
            </a:extLst>
          </p:cNvPr>
          <p:cNvGrpSpPr/>
          <p:nvPr/>
        </p:nvGrpSpPr>
        <p:grpSpPr>
          <a:xfrm>
            <a:off x="2961364" y="3416235"/>
            <a:ext cx="3651110" cy="736375"/>
            <a:chOff x="2961364" y="3416235"/>
            <a:chExt cx="3651110" cy="736375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0AF69849-D71F-4EE1-AABA-013AD11C0BA0}"/>
                </a:ext>
              </a:extLst>
            </p:cNvPr>
            <p:cNvSpPr/>
            <p:nvPr/>
          </p:nvSpPr>
          <p:spPr>
            <a:xfrm>
              <a:off x="2961364" y="3416235"/>
              <a:ext cx="3599411" cy="688056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0FE2FC9-7E6C-42C2-A49C-B55BE6A26483}"/>
                </a:ext>
              </a:extLst>
            </p:cNvPr>
            <p:cNvSpPr txBox="1"/>
            <p:nvPr/>
          </p:nvSpPr>
          <p:spPr>
            <a:xfrm>
              <a:off x="5645368" y="3906389"/>
              <a:ext cx="96710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dirty="0"/>
                <a:t>aks-net</a:t>
              </a:r>
            </a:p>
          </p:txBody>
        </p:sp>
        <p:pic>
          <p:nvPicPr>
            <p:cNvPr id="54" name="Graphic 53">
              <a:extLst>
                <a:ext uri="{FF2B5EF4-FFF2-40B4-BE49-F238E27FC236}">
                  <a16:creationId xmlns:a16="http://schemas.microsoft.com/office/drawing/2014/main" id="{DCB63550-31CB-4F03-AC20-96E652028EC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375451" y="3450587"/>
              <a:ext cx="171450" cy="171450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D185BAC-B0E2-43B0-8C26-10EF9C6A2F8C}"/>
              </a:ext>
            </a:extLst>
          </p:cNvPr>
          <p:cNvGrpSpPr/>
          <p:nvPr/>
        </p:nvGrpSpPr>
        <p:grpSpPr>
          <a:xfrm>
            <a:off x="4160439" y="3587721"/>
            <a:ext cx="1686734" cy="393217"/>
            <a:chOff x="4339095" y="5180792"/>
            <a:chExt cx="1686734" cy="393217"/>
          </a:xfrm>
        </p:grpSpPr>
        <p:pic>
          <p:nvPicPr>
            <p:cNvPr id="55" name="Graphic 54">
              <a:extLst>
                <a:ext uri="{FF2B5EF4-FFF2-40B4-BE49-F238E27FC236}">
                  <a16:creationId xmlns:a16="http://schemas.microsoft.com/office/drawing/2014/main" id="{6EE09CF4-51DA-4478-999B-3823D625DA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4339095" y="5180792"/>
              <a:ext cx="393217" cy="393217"/>
            </a:xfrm>
            <a:prstGeom prst="rect">
              <a:avLst/>
            </a:prstGeom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CB09CE70-107F-4342-AD83-4FA857729AB0}"/>
                </a:ext>
              </a:extLst>
            </p:cNvPr>
            <p:cNvSpPr txBox="1"/>
            <p:nvPr/>
          </p:nvSpPr>
          <p:spPr>
            <a:xfrm>
              <a:off x="4761068" y="5254289"/>
              <a:ext cx="126476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iac-ws2-blue-aks</a:t>
              </a:r>
            </a:p>
          </p:txBody>
        </p:sp>
      </p:grp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3B299AF4-DFF3-46C6-AD45-FD7078EAF593}"/>
              </a:ext>
            </a:extLst>
          </p:cNvPr>
          <p:cNvCxnSpPr>
            <a:stCxn id="51" idx="3"/>
            <a:endCxn id="84" idx="3"/>
          </p:cNvCxnSpPr>
          <p:nvPr/>
        </p:nvCxnSpPr>
        <p:spPr>
          <a:xfrm flipV="1">
            <a:off x="6716639" y="2204641"/>
            <a:ext cx="12700" cy="1641666"/>
          </a:xfrm>
          <a:prstGeom prst="bentConnector3">
            <a:avLst>
              <a:gd name="adj1" fmla="val 1800000"/>
            </a:avLst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C020A34C-0BAD-4244-A951-C9D6E2F5AEB8}"/>
              </a:ext>
            </a:extLst>
          </p:cNvPr>
          <p:cNvSpPr txBox="1"/>
          <p:nvPr/>
        </p:nvSpPr>
        <p:spPr>
          <a:xfrm rot="16200000">
            <a:off x="6388950" y="2923804"/>
            <a:ext cx="9671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VNet peering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A9C2F55-F339-431F-A9BC-507F3B179737}"/>
              </a:ext>
            </a:extLst>
          </p:cNvPr>
          <p:cNvGrpSpPr/>
          <p:nvPr/>
        </p:nvGrpSpPr>
        <p:grpSpPr>
          <a:xfrm>
            <a:off x="1476535" y="3587721"/>
            <a:ext cx="1215580" cy="639438"/>
            <a:chOff x="1476535" y="3587721"/>
            <a:chExt cx="1215580" cy="639438"/>
          </a:xfrm>
        </p:grpSpPr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62EFD279-0926-4C0C-A22D-5E36950FA9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1887717" y="3587721"/>
              <a:ext cx="393217" cy="393217"/>
            </a:xfrm>
            <a:prstGeom prst="rect">
              <a:avLst/>
            </a:prstGeom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2101AF5B-F31D-4DB6-9C06-CE4132DCF15F}"/>
                </a:ext>
              </a:extLst>
            </p:cNvPr>
            <p:cNvSpPr txBox="1"/>
            <p:nvPr/>
          </p:nvSpPr>
          <p:spPr>
            <a:xfrm>
              <a:off x="1476535" y="3980938"/>
              <a:ext cx="12155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iac-ws2-aks-blue-mi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1068AB8-78D3-4328-80B5-043C829581BF}"/>
              </a:ext>
            </a:extLst>
          </p:cNvPr>
          <p:cNvGrpSpPr/>
          <p:nvPr/>
        </p:nvGrpSpPr>
        <p:grpSpPr>
          <a:xfrm>
            <a:off x="8473625" y="1852137"/>
            <a:ext cx="1215580" cy="834633"/>
            <a:chOff x="8473625" y="1852137"/>
            <a:chExt cx="1215580" cy="834633"/>
          </a:xfrm>
        </p:grpSpPr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456EA0A0-BB5C-49B2-9E8B-D85031FC7B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p:blipFill>
          <p:spPr>
            <a:xfrm>
              <a:off x="8824485" y="1852137"/>
              <a:ext cx="458195" cy="458195"/>
            </a:xfrm>
            <a:prstGeom prst="rect">
              <a:avLst/>
            </a:prstGeom>
          </p:spPr>
        </p:pic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9B78748B-C7A5-4D73-B834-750E998E43A9}"/>
                </a:ext>
              </a:extLst>
            </p:cNvPr>
            <p:cNvSpPr txBox="1"/>
            <p:nvPr/>
          </p:nvSpPr>
          <p:spPr>
            <a:xfrm>
              <a:off x="8473625" y="2286660"/>
              <a:ext cx="12155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Application</a:t>
              </a:r>
              <a:br>
                <a:rPr lang="en-US" sz="1000" dirty="0"/>
              </a:br>
              <a:r>
                <a:rPr lang="en-US" sz="1000" dirty="0"/>
                <a:t>Insights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47994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9204</TotalTime>
  <Words>514</Words>
  <Application>Microsoft Office PowerPoint</Application>
  <PresentationFormat>Widescreen</PresentationFormat>
  <Paragraphs>138</Paragraphs>
  <Slides>21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Comic Sans MS</vt:lpstr>
      <vt:lpstr>Segoe UI</vt:lpstr>
      <vt:lpstr>Office Theme</vt:lpstr>
      <vt:lpstr>PowerPoint Presentation</vt:lpstr>
      <vt:lpstr>PowerPoint Presentation</vt:lpstr>
      <vt:lpstr>Infrastructure as Code User Group 2021 roadmap</vt:lpstr>
      <vt:lpstr>Practical information</vt:lpstr>
      <vt:lpstr>Microsoft Teams 101</vt:lpstr>
      <vt:lpstr>Practical information</vt:lpstr>
      <vt:lpstr>Infrastructure</vt:lpstr>
      <vt:lpstr>Infrastructure</vt:lpstr>
      <vt:lpstr>Infrastructure</vt:lpstr>
      <vt:lpstr>PowerPoint Presentation</vt:lpstr>
      <vt:lpstr>AKS configuration options</vt:lpstr>
      <vt:lpstr>PowerPoint Presentation</vt:lpstr>
      <vt:lpstr>PowerPoint Presentation</vt:lpstr>
      <vt:lpstr>PowerPoint Presentation</vt:lpstr>
      <vt:lpstr>PowerPoint Presentation</vt:lpstr>
      <vt:lpstr>AKS node pools</vt:lpstr>
      <vt:lpstr>PowerPoint Presentation</vt:lpstr>
      <vt:lpstr>PowerPoint Presentation</vt:lpstr>
      <vt:lpstr>Pod managed identities</vt:lpstr>
      <vt:lpstr>Pod managed identities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Evgeny Borzenin</dc:creator>
  <cp:lastModifiedBy>Evgeny Borzenin</cp:lastModifiedBy>
  <cp:revision>342</cp:revision>
  <dcterms:created xsi:type="dcterms:W3CDTF">2021-01-25T06:22:20Z</dcterms:created>
  <dcterms:modified xsi:type="dcterms:W3CDTF">2021-04-11T08:41:33Z</dcterms:modified>
</cp:coreProperties>
</file>