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076136299" r:id="rId2"/>
    <p:sldId id="2076136300" r:id="rId3"/>
    <p:sldId id="2076136271" r:id="rId4"/>
    <p:sldId id="301" r:id="rId5"/>
    <p:sldId id="258" r:id="rId6"/>
    <p:sldId id="260" r:id="rId7"/>
    <p:sldId id="259" r:id="rId8"/>
    <p:sldId id="2076136272" r:id="rId9"/>
    <p:sldId id="2076136298" r:id="rId10"/>
    <p:sldId id="20761362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86572" autoAdjust="0"/>
  </p:normalViewPr>
  <p:slideViewPr>
    <p:cSldViewPr snapToGrid="0">
      <p:cViewPr varScale="1">
        <p:scale>
          <a:sx n="85" d="100"/>
          <a:sy n="85" d="100"/>
        </p:scale>
        <p:origin x="931" y="67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7477-D453-41A7-B038-AF1F6C7EED11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60F4-8102-4EC4-BB24-179BCBD2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0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553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8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80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6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68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720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aka.ms/digital-badg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2.pn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2.pn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5200" y="1371189"/>
            <a:ext cx="4268432" cy="2944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latin typeface="+mj-lt"/>
                <a:ea typeface="+mj-ea"/>
                <a:cs typeface="+mj-cs"/>
              </a:rPr>
              <a:t>Implement Immutable AKS Infrastructure with Bicep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5199" y="4624310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25.05.2021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1F5E5301-8AFC-4D97-9117-2F4F39368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632" y="1241026"/>
            <a:ext cx="1566407" cy="156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6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C0D298-47AC-4912-8022-B969E573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6430" y="626107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8ED9F95-2ADE-4C89-BD97-AF7DB8DB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DD52534-E915-42C0-890A-5B19A15B5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01F1CEA4-5DA0-41E1-A743-4F227AE62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8811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7D1A722-B699-4DA0-B7AC-F06CC81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9502" y="626107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966430" y="3450865"/>
            <a:ext cx="6006864" cy="1566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 01 – 15 min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675" y="2346450"/>
            <a:ext cx="2713512" cy="2713512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D1F0B81-6A54-4FEE-836D-B71A3A46E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632" y="1241026"/>
            <a:ext cx="1566407" cy="156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15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861394" y="3027117"/>
            <a:ext cx="5848275" cy="2944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Implement Immutable AKS </a:t>
            </a:r>
            <a:r>
              <a:rPr lang="en-US" sz="4800">
                <a:latin typeface="+mj-lt"/>
                <a:ea typeface="+mj-ea"/>
                <a:cs typeface="+mj-cs"/>
              </a:rPr>
              <a:t>Infrastructure with </a:t>
            </a:r>
            <a:r>
              <a:rPr lang="en-US" sz="4800" dirty="0">
                <a:latin typeface="+mj-lt"/>
                <a:ea typeface="+mj-ea"/>
                <a:cs typeface="+mj-cs"/>
              </a:rPr>
              <a:t>Bicep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F5E5301-8AFC-4D97-9117-2F4F39368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632" y="1241026"/>
            <a:ext cx="1566407" cy="156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94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A1531F-5F7F-4247-AE21-250E609607D7}"/>
              </a:ext>
            </a:extLst>
          </p:cNvPr>
          <p:cNvSpPr/>
          <p:nvPr/>
        </p:nvSpPr>
        <p:spPr>
          <a:xfrm>
            <a:off x="1" y="4507670"/>
            <a:ext cx="12192000" cy="2350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4688-695E-4887-B9BC-D6A7D3D68D9C}"/>
              </a:ext>
            </a:extLst>
          </p:cNvPr>
          <p:cNvSpPr txBox="1"/>
          <p:nvPr/>
        </p:nvSpPr>
        <p:spPr>
          <a:xfrm>
            <a:off x="7775033" y="5564441"/>
            <a:ext cx="35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FB7CD-0128-4D65-AE5C-36A211ABFFF4}"/>
              </a:ext>
            </a:extLst>
          </p:cNvPr>
          <p:cNvSpPr txBox="1"/>
          <p:nvPr/>
        </p:nvSpPr>
        <p:spPr>
          <a:xfrm>
            <a:off x="-147638" y="439882"/>
            <a:ext cx="1226975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Learn more about AKS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  <a:t>https://aka.ms/azure-aks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Get your next Learner digital badge of Azure Heroes program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https://aka.ms/digital-badge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Win a cool Microsoft backpack!</a:t>
            </a:r>
          </a:p>
          <a:p>
            <a:pPr lvl="1">
              <a:spcAft>
                <a:spcPts val="1200"/>
              </a:spcAft>
            </a:pP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1200"/>
              </a:spcAft>
            </a:pPr>
            <a:endParaRPr lang="en-GB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84543-AB3D-47DF-9B83-91EE0AC4D797}"/>
              </a:ext>
            </a:extLst>
          </p:cNvPr>
          <p:cNvSpPr/>
          <p:nvPr/>
        </p:nvSpPr>
        <p:spPr>
          <a:xfrm>
            <a:off x="1305222" y="4932586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Don’t forget to add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Azure skill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your LinkedIn account to stay connected with a developer community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1FCF232-8539-42B0-A74E-9CEBFAACD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3" y="4932586"/>
            <a:ext cx="689221" cy="6892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23E230-F5FE-40D5-BE12-397EA3A684F6}"/>
              </a:ext>
            </a:extLst>
          </p:cNvPr>
          <p:cNvSpPr/>
          <p:nvPr/>
        </p:nvSpPr>
        <p:spPr>
          <a:xfrm>
            <a:off x="8642097" y="5056436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+</a:t>
            </a:r>
            <a:r>
              <a:rPr lang="en-US" sz="2800"/>
              <a:t> Microsoft 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C4288-9B54-4F80-8087-B8572FCE1227}"/>
              </a:ext>
            </a:extLst>
          </p:cNvPr>
          <p:cNvSpPr/>
          <p:nvPr/>
        </p:nvSpPr>
        <p:spPr>
          <a:xfrm>
            <a:off x="1305222" y="5885859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We post the latest announces about </a:t>
            </a:r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free events for the developers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in Norway on our official Twitter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D4907-8E2D-4F83-9F81-7262DE07C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43" y="5887341"/>
            <a:ext cx="689221" cy="6862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980173-7342-473E-8D8D-B27F00975F39}"/>
              </a:ext>
            </a:extLst>
          </p:cNvPr>
          <p:cNvSpPr/>
          <p:nvPr/>
        </p:nvSpPr>
        <p:spPr>
          <a:xfrm>
            <a:off x="8642097" y="5976101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@</a:t>
            </a:r>
            <a:r>
              <a:rPr lang="en-US" sz="2800" err="1"/>
              <a:t>MSDevNo</a:t>
            </a:r>
            <a:endParaRPr lang="en-US" sz="2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2A8EE6-2EDF-4EB4-8CCE-A510B59B5A7A}"/>
              </a:ext>
            </a:extLst>
          </p:cNvPr>
          <p:cNvGrpSpPr/>
          <p:nvPr/>
        </p:nvGrpSpPr>
        <p:grpSpPr>
          <a:xfrm>
            <a:off x="5091113" y="3142479"/>
            <a:ext cx="1242497" cy="1242497"/>
            <a:chOff x="6096000" y="3168367"/>
            <a:chExt cx="1242497" cy="12424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EBEF0-2A70-4F26-9646-51B46729DA9D}"/>
                </a:ext>
              </a:extLst>
            </p:cNvPr>
            <p:cNvSpPr/>
            <p:nvPr/>
          </p:nvSpPr>
          <p:spPr>
            <a:xfrm>
              <a:off x="6096000" y="3168367"/>
              <a:ext cx="1242497" cy="12424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030D57-7FC2-4BFD-87E1-4ED484E9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8250" y="3220454"/>
              <a:ext cx="737995" cy="113832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F0CBB36-077A-4A82-B60B-2CE250673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912" y="1602937"/>
            <a:ext cx="2634510" cy="205263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23D040-C3D8-479C-802F-98D930369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08" y="767545"/>
            <a:ext cx="1627993" cy="162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684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2021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workshops:</a:t>
            </a:r>
          </a:p>
          <a:p>
            <a:r>
              <a:rPr lang="en-US" dirty="0"/>
              <a:t>[x] AKS and Kubernetes 101</a:t>
            </a:r>
          </a:p>
          <a:p>
            <a:r>
              <a:rPr lang="en-US" dirty="0"/>
              <a:t>[x] Advanced AKS configuration</a:t>
            </a:r>
          </a:p>
          <a:p>
            <a:r>
              <a:rPr lang="en-US" dirty="0"/>
              <a:t>[  ] Implement Immutable AKS Infrastructure on Azure with Bicep</a:t>
            </a:r>
          </a:p>
          <a:p>
            <a:r>
              <a:rPr lang="en-US" dirty="0"/>
              <a:t>[  ] Monitoring in AKS</a:t>
            </a:r>
          </a:p>
          <a:p>
            <a:r>
              <a:rPr lang="en-US" dirty="0"/>
              <a:t>[  ] Service mesh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[  ] AKS application deployment strategy</a:t>
            </a:r>
          </a:p>
          <a:p>
            <a:r>
              <a:rPr lang="en-US" dirty="0"/>
              <a:t>[  ] AKS security</a:t>
            </a:r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If you have any good AKS / Kubernetes / </a:t>
            </a:r>
            <a:r>
              <a:rPr lang="en-US" dirty="0" err="1"/>
              <a:t>IaC</a:t>
            </a:r>
            <a:r>
              <a:rPr lang="en-US" dirty="0"/>
              <a:t> story – welcome to share! 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BECB7BE-A1DA-4603-B4F5-F0023373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 issues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BECA1D7F-F184-4F73-8575-6FB9DC71A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83" y="4618836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  <p:pic>
        <p:nvPicPr>
          <p:cNvPr id="8" name="Graphic 4">
            <a:extLst>
              <a:ext uri="{FF2B5EF4-FFF2-40B4-BE49-F238E27FC236}">
                <a16:creationId xmlns:a16="http://schemas.microsoft.com/office/drawing/2014/main" id="{2BE20EA8-D3EC-45F5-AC7B-08A3C95C4A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40" y="4876672"/>
            <a:ext cx="3897978" cy="1226595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:a16="http://schemas.microsoft.com/office/drawing/2014/main" id="{2F56F404-D8E3-4B3F-9B42-03E11D13C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8ED6D932-EF25-41D6-BD97-81F7F9031272}"/>
              </a:ext>
            </a:extLst>
          </p:cNvPr>
          <p:cNvSpPr/>
          <p:nvPr/>
        </p:nvSpPr>
        <p:spPr>
          <a:xfrm>
            <a:off x="3342490" y="1960529"/>
            <a:ext cx="2100009" cy="1403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Workshop use-case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raphic 4">
            <a:extLst>
              <a:ext uri="{FF2B5EF4-FFF2-40B4-BE49-F238E27FC236}">
                <a16:creationId xmlns:a16="http://schemas.microsoft.com/office/drawing/2014/main" id="{A5107A7E-2920-403E-A503-3A993A9CD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B737CB5-C9C4-4DB6-BA5D-670AC2073B87}"/>
              </a:ext>
            </a:extLst>
          </p:cNvPr>
          <p:cNvSpPr/>
          <p:nvPr/>
        </p:nvSpPr>
        <p:spPr>
          <a:xfrm>
            <a:off x="2062043" y="3888884"/>
            <a:ext cx="2060898" cy="1403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E8DB2BB-66D0-41D0-A94B-C5F75F420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4725" y="3908281"/>
            <a:ext cx="228803" cy="22880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5A769F5-DDCC-4B44-A298-BD14944510C1}"/>
              </a:ext>
            </a:extLst>
          </p:cNvPr>
          <p:cNvSpPr txBox="1"/>
          <p:nvPr/>
        </p:nvSpPr>
        <p:spPr>
          <a:xfrm>
            <a:off x="2262018" y="3899573"/>
            <a:ext cx="150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iac-ws3-aks-blue-rg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10B5427-5155-48EA-A79E-CA74D1E84DE1}"/>
              </a:ext>
            </a:extLst>
          </p:cNvPr>
          <p:cNvGrpSpPr/>
          <p:nvPr/>
        </p:nvGrpSpPr>
        <p:grpSpPr>
          <a:xfrm>
            <a:off x="2169033" y="4990980"/>
            <a:ext cx="1745809" cy="251979"/>
            <a:chOff x="2816352" y="4144901"/>
            <a:chExt cx="1745809" cy="251979"/>
          </a:xfrm>
        </p:grpSpPr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CB6CA1EB-30EE-4A1C-9D01-82516F6C5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16352" y="4144901"/>
              <a:ext cx="251979" cy="251979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CFBD71B-D78F-4970-9A7C-C6E29C024FF9}"/>
                </a:ext>
              </a:extLst>
            </p:cNvPr>
            <p:cNvSpPr txBox="1"/>
            <p:nvPr/>
          </p:nvSpPr>
          <p:spPr>
            <a:xfrm>
              <a:off x="3023544" y="4147691"/>
              <a:ext cx="15386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iac-ws3-aks-blue-vnet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7BB5F1-0480-40FE-8AD6-AA74E72B60FE}"/>
              </a:ext>
            </a:extLst>
          </p:cNvPr>
          <p:cNvSpPr/>
          <p:nvPr/>
        </p:nvSpPr>
        <p:spPr>
          <a:xfrm>
            <a:off x="2138626" y="4165191"/>
            <a:ext cx="1902896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423847-FAD3-4AEE-8308-733E1969F5EE}"/>
              </a:ext>
            </a:extLst>
          </p:cNvPr>
          <p:cNvGrpSpPr/>
          <p:nvPr/>
        </p:nvGrpSpPr>
        <p:grpSpPr>
          <a:xfrm>
            <a:off x="2314045" y="4262314"/>
            <a:ext cx="1636580" cy="721769"/>
            <a:chOff x="2961364" y="3416235"/>
            <a:chExt cx="1636580" cy="721769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D122F86-E0DF-4B24-AE4E-ADF9690C0256}"/>
                </a:ext>
              </a:extLst>
            </p:cNvPr>
            <p:cNvSpPr/>
            <p:nvPr/>
          </p:nvSpPr>
          <p:spPr>
            <a:xfrm>
              <a:off x="2961364" y="3416235"/>
              <a:ext cx="1600797" cy="688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6BB9D5E-0840-4048-9BB4-B0061DC8D991}"/>
                </a:ext>
              </a:extLst>
            </p:cNvPr>
            <p:cNvSpPr txBox="1"/>
            <p:nvPr/>
          </p:nvSpPr>
          <p:spPr>
            <a:xfrm>
              <a:off x="3630838" y="3891783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aks-net</a:t>
              </a: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3A8CA124-C7E0-4C2F-95BE-2A3EEFACA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64207" y="3464306"/>
              <a:ext cx="171450" cy="171450"/>
            </a:xfrm>
            <a:prstGeom prst="rect">
              <a:avLst/>
            </a:prstGeom>
          </p:spPr>
        </p:pic>
      </p:grpSp>
      <p:pic>
        <p:nvPicPr>
          <p:cNvPr id="98" name="Graphic 97">
            <a:extLst>
              <a:ext uri="{FF2B5EF4-FFF2-40B4-BE49-F238E27FC236}">
                <a16:creationId xmlns:a16="http://schemas.microsoft.com/office/drawing/2014/main" id="{5171AA09-AE4B-4DF6-BF90-01AC01974E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01224" y="4402550"/>
            <a:ext cx="393217" cy="393217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9BA64D06-6D9F-441B-B05C-05CD92CA0CDB}"/>
              </a:ext>
            </a:extLst>
          </p:cNvPr>
          <p:cNvSpPr/>
          <p:nvPr/>
        </p:nvSpPr>
        <p:spPr>
          <a:xfrm>
            <a:off x="4584316" y="3888884"/>
            <a:ext cx="2060898" cy="1403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29FFC63E-F8C6-4D19-8FAA-A5A332040C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6998" y="3908281"/>
            <a:ext cx="228803" cy="228803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D546DD2D-8902-4DAC-8447-8BD1E63555F1}"/>
              </a:ext>
            </a:extLst>
          </p:cNvPr>
          <p:cNvSpPr txBox="1"/>
          <p:nvPr/>
        </p:nvSpPr>
        <p:spPr>
          <a:xfrm>
            <a:off x="4784291" y="3899573"/>
            <a:ext cx="150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iac-ws3-aks-green-rg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FCCA089-E380-45FC-9BB0-788E384B4389}"/>
              </a:ext>
            </a:extLst>
          </p:cNvPr>
          <p:cNvGrpSpPr/>
          <p:nvPr/>
        </p:nvGrpSpPr>
        <p:grpSpPr>
          <a:xfrm>
            <a:off x="4691306" y="4990980"/>
            <a:ext cx="1745809" cy="251979"/>
            <a:chOff x="2816352" y="4144901"/>
            <a:chExt cx="1745809" cy="251979"/>
          </a:xfrm>
        </p:grpSpPr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CC3C259A-11CC-4233-B77A-53B9C466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16352" y="4144901"/>
              <a:ext cx="251979" cy="251979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FA2FDD0-1D80-43BC-98A4-DD51D7A445F2}"/>
                </a:ext>
              </a:extLst>
            </p:cNvPr>
            <p:cNvSpPr txBox="1"/>
            <p:nvPr/>
          </p:nvSpPr>
          <p:spPr>
            <a:xfrm>
              <a:off x="3023544" y="4147691"/>
              <a:ext cx="15386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iac-ws3-aks-green-vnet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B2BD6C7-2818-4172-833A-5AE5614BBD6F}"/>
              </a:ext>
            </a:extLst>
          </p:cNvPr>
          <p:cNvSpPr/>
          <p:nvPr/>
        </p:nvSpPr>
        <p:spPr>
          <a:xfrm>
            <a:off x="4660899" y="4165191"/>
            <a:ext cx="1902896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A7F8D34-3E74-4F57-82C2-9128B53BF28E}"/>
              </a:ext>
            </a:extLst>
          </p:cNvPr>
          <p:cNvGrpSpPr/>
          <p:nvPr/>
        </p:nvGrpSpPr>
        <p:grpSpPr>
          <a:xfrm>
            <a:off x="4836318" y="4262314"/>
            <a:ext cx="1636580" cy="721769"/>
            <a:chOff x="2961364" y="3416235"/>
            <a:chExt cx="1636580" cy="72176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B16C6E5-950B-4A59-8D86-73F1BB708402}"/>
                </a:ext>
              </a:extLst>
            </p:cNvPr>
            <p:cNvSpPr/>
            <p:nvPr/>
          </p:nvSpPr>
          <p:spPr>
            <a:xfrm>
              <a:off x="2961364" y="3416235"/>
              <a:ext cx="1600797" cy="688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5FBB91C-422B-43E8-812B-80AC50C79421}"/>
                </a:ext>
              </a:extLst>
            </p:cNvPr>
            <p:cNvSpPr txBox="1"/>
            <p:nvPr/>
          </p:nvSpPr>
          <p:spPr>
            <a:xfrm>
              <a:off x="3630838" y="3891783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aks-net</a:t>
              </a:r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DB9E4B27-29A2-4CA6-8E16-EA56E7513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64207" y="3464306"/>
              <a:ext cx="171450" cy="171450"/>
            </a:xfrm>
            <a:prstGeom prst="rect">
              <a:avLst/>
            </a:prstGeom>
          </p:spPr>
        </p:pic>
      </p:grpSp>
      <p:pic>
        <p:nvPicPr>
          <p:cNvPr id="117" name="Graphic 116">
            <a:extLst>
              <a:ext uri="{FF2B5EF4-FFF2-40B4-BE49-F238E27FC236}">
                <a16:creationId xmlns:a16="http://schemas.microsoft.com/office/drawing/2014/main" id="{EAC5ABF5-1354-4249-A76F-6F85C9F72D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32330" y="4398971"/>
            <a:ext cx="393217" cy="393217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8CA2270-10F5-4F31-AA68-C22023E7A194}"/>
              </a:ext>
            </a:extLst>
          </p:cNvPr>
          <p:cNvGrpSpPr/>
          <p:nvPr/>
        </p:nvGrpSpPr>
        <p:grpSpPr>
          <a:xfrm>
            <a:off x="3497782" y="3065363"/>
            <a:ext cx="1330851" cy="251979"/>
            <a:chOff x="2697941" y="3286002"/>
            <a:chExt cx="1330851" cy="251979"/>
          </a:xfrm>
        </p:grpSpPr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id="{0FF15CD1-891E-4D22-8706-271948838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97941" y="3286002"/>
              <a:ext cx="251979" cy="251979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77EA628-EAB3-4EA9-A66A-8C68BC9A68BD}"/>
                </a:ext>
              </a:extLst>
            </p:cNvPr>
            <p:cNvSpPr txBox="1"/>
            <p:nvPr/>
          </p:nvSpPr>
          <p:spPr>
            <a:xfrm>
              <a:off x="2905133" y="32887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iac-ws3-vnet</a:t>
              </a: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59909D4-5994-4B95-A7BD-7DC04981B11C}"/>
              </a:ext>
            </a:extLst>
          </p:cNvPr>
          <p:cNvSpPr/>
          <p:nvPr/>
        </p:nvSpPr>
        <p:spPr>
          <a:xfrm>
            <a:off x="3467375" y="2239574"/>
            <a:ext cx="1905362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8D5C546-ED37-410D-BDDB-F1DDF1B2AB74}"/>
              </a:ext>
            </a:extLst>
          </p:cNvPr>
          <p:cNvSpPr/>
          <p:nvPr/>
        </p:nvSpPr>
        <p:spPr>
          <a:xfrm>
            <a:off x="3642795" y="2336697"/>
            <a:ext cx="1622952" cy="688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2E26A7-4271-47A8-8A69-D59AAB9776FE}"/>
              </a:ext>
            </a:extLst>
          </p:cNvPr>
          <p:cNvSpPr txBox="1"/>
          <p:nvPr/>
        </p:nvSpPr>
        <p:spPr>
          <a:xfrm>
            <a:off x="4332369" y="2818964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apim-net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66654CC0-8225-4D76-B299-DEA289EFCE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55896" y="2388915"/>
            <a:ext cx="171450" cy="17145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B521D69-0CE2-46BE-9562-F1A5C663D4A1}"/>
              </a:ext>
            </a:extLst>
          </p:cNvPr>
          <p:cNvGrpSpPr/>
          <p:nvPr/>
        </p:nvGrpSpPr>
        <p:grpSpPr>
          <a:xfrm>
            <a:off x="2169033" y="2626819"/>
            <a:ext cx="1144865" cy="717444"/>
            <a:chOff x="1125655" y="4731777"/>
            <a:chExt cx="1144865" cy="717444"/>
          </a:xfrm>
        </p:grpSpPr>
        <p:pic>
          <p:nvPicPr>
            <p:cNvPr id="127" name="Graphic 126">
              <a:extLst>
                <a:ext uri="{FF2B5EF4-FFF2-40B4-BE49-F238E27FC236}">
                  <a16:creationId xmlns:a16="http://schemas.microsoft.com/office/drawing/2014/main" id="{5064D09C-4E81-4641-93FE-5F56F964D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96A6140-881F-4BA8-8B80-A573A71A089D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pic>
        <p:nvPicPr>
          <p:cNvPr id="133" name="Graphic 132">
            <a:extLst>
              <a:ext uri="{FF2B5EF4-FFF2-40B4-BE49-F238E27FC236}">
                <a16:creationId xmlns:a16="http://schemas.microsoft.com/office/drawing/2014/main" id="{C37CB2DC-02A6-454E-AEB2-063699763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5172" y="1979926"/>
            <a:ext cx="228803" cy="228803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B0C60412-8906-44BC-89D1-3E0039520035}"/>
              </a:ext>
            </a:extLst>
          </p:cNvPr>
          <p:cNvSpPr txBox="1"/>
          <p:nvPr/>
        </p:nvSpPr>
        <p:spPr>
          <a:xfrm>
            <a:off x="3542465" y="1971218"/>
            <a:ext cx="112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iac-ws3-base-rg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3474BBF-4F02-4BB4-B278-2A4A8722C7D6}"/>
              </a:ext>
            </a:extLst>
          </p:cNvPr>
          <p:cNvGrpSpPr/>
          <p:nvPr/>
        </p:nvGrpSpPr>
        <p:grpSpPr>
          <a:xfrm>
            <a:off x="5809740" y="2899190"/>
            <a:ext cx="967106" cy="710634"/>
            <a:chOff x="7079732" y="4051542"/>
            <a:chExt cx="967106" cy="710634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DC2DCD0-C40D-470D-8C31-E27268B0C46C}"/>
                </a:ext>
              </a:extLst>
            </p:cNvPr>
            <p:cNvSpPr txBox="1"/>
            <p:nvPr/>
          </p:nvSpPr>
          <p:spPr>
            <a:xfrm>
              <a:off x="7079732" y="451595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 Analytics</a:t>
              </a:r>
            </a:p>
          </p:txBody>
        </p:sp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5080BCDE-AAB6-4F83-A3F3-8F365CD32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331078" y="4051542"/>
              <a:ext cx="464413" cy="464413"/>
            </a:xfrm>
            <a:prstGeom prst="rect">
              <a:avLst/>
            </a:prstGeom>
          </p:spPr>
        </p:pic>
      </p:grpSp>
      <p:pic>
        <p:nvPicPr>
          <p:cNvPr id="139" name="Graphic 138">
            <a:extLst>
              <a:ext uri="{FF2B5EF4-FFF2-40B4-BE49-F238E27FC236}">
                <a16:creationId xmlns:a16="http://schemas.microsoft.com/office/drawing/2014/main" id="{C0F25464-79AE-4674-9EF9-BEDB608928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31771" y="2439094"/>
            <a:ext cx="464415" cy="464415"/>
          </a:xfrm>
          <a:prstGeom prst="rect">
            <a:avLst/>
          </a:prstGeom>
        </p:spPr>
      </p:pic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CA274CE-3382-4FC4-B314-13DD318EA1C1}"/>
              </a:ext>
            </a:extLst>
          </p:cNvPr>
          <p:cNvGrpSpPr/>
          <p:nvPr/>
        </p:nvGrpSpPr>
        <p:grpSpPr>
          <a:xfrm>
            <a:off x="5654875" y="1849431"/>
            <a:ext cx="1215580" cy="834633"/>
            <a:chOff x="8473625" y="1852137"/>
            <a:chExt cx="1215580" cy="834633"/>
          </a:xfrm>
        </p:grpSpPr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4A446391-4715-4857-8EB7-11F1C627E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24485" y="1852137"/>
              <a:ext cx="458195" cy="458195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6902299-3525-482D-8382-4F7CE06C7384}"/>
                </a:ext>
              </a:extLst>
            </p:cNvPr>
            <p:cNvSpPr txBox="1"/>
            <p:nvPr/>
          </p:nvSpPr>
          <p:spPr>
            <a:xfrm>
              <a:off x="8473625" y="2286660"/>
              <a:ext cx="1215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Application</a:t>
              </a:r>
              <a:br>
                <a:rPr lang="en-US" sz="1000" dirty="0"/>
              </a:br>
              <a:r>
                <a:rPr lang="en-US" sz="1000" dirty="0"/>
                <a:t>Insights</a:t>
              </a: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F9307DE-7AD9-4534-AFD3-C881A942A5C2}"/>
              </a:ext>
            </a:extLst>
          </p:cNvPr>
          <p:cNvCxnSpPr>
            <a:cxnSpLocks/>
            <a:stCxn id="139" idx="2"/>
            <a:endCxn id="98" idx="0"/>
          </p:cNvCxnSpPr>
          <p:nvPr/>
        </p:nvCxnSpPr>
        <p:spPr>
          <a:xfrm rot="5400000">
            <a:off x="3031386" y="2969956"/>
            <a:ext cx="1499041" cy="13661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54B44BA-5861-4F96-A4F5-65BDA576A2CD}"/>
              </a:ext>
            </a:extLst>
          </p:cNvPr>
          <p:cNvCxnSpPr>
            <a:cxnSpLocks/>
            <a:stCxn id="139" idx="2"/>
            <a:endCxn id="117" idx="0"/>
          </p:cNvCxnSpPr>
          <p:nvPr/>
        </p:nvCxnSpPr>
        <p:spPr>
          <a:xfrm rot="16200000" flipH="1">
            <a:off x="4298728" y="3068760"/>
            <a:ext cx="1495462" cy="11649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8ED6D932-EF25-41D6-BD97-81F7F9031272}"/>
              </a:ext>
            </a:extLst>
          </p:cNvPr>
          <p:cNvSpPr/>
          <p:nvPr/>
        </p:nvSpPr>
        <p:spPr>
          <a:xfrm>
            <a:off x="3534311" y="1949803"/>
            <a:ext cx="2100009" cy="14032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Workshop use-case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raphic 4">
            <a:extLst>
              <a:ext uri="{FF2B5EF4-FFF2-40B4-BE49-F238E27FC236}">
                <a16:creationId xmlns:a16="http://schemas.microsoft.com/office/drawing/2014/main" id="{A5107A7E-2920-403E-A503-3A993A9CD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B737CB5-C9C4-4DB6-BA5D-670AC2073B87}"/>
              </a:ext>
            </a:extLst>
          </p:cNvPr>
          <p:cNvSpPr/>
          <p:nvPr/>
        </p:nvSpPr>
        <p:spPr>
          <a:xfrm>
            <a:off x="2062043" y="3888884"/>
            <a:ext cx="2060898" cy="1403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E8DB2BB-66D0-41D0-A94B-C5F75F420E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4725" y="3908281"/>
            <a:ext cx="228803" cy="228803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5A769F5-DDCC-4B44-A298-BD14944510C1}"/>
              </a:ext>
            </a:extLst>
          </p:cNvPr>
          <p:cNvSpPr txBox="1"/>
          <p:nvPr/>
        </p:nvSpPr>
        <p:spPr>
          <a:xfrm>
            <a:off x="2262018" y="3899573"/>
            <a:ext cx="150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iac-ws3-aks-blue-rg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10B5427-5155-48EA-A79E-CA74D1E84DE1}"/>
              </a:ext>
            </a:extLst>
          </p:cNvPr>
          <p:cNvGrpSpPr/>
          <p:nvPr/>
        </p:nvGrpSpPr>
        <p:grpSpPr>
          <a:xfrm>
            <a:off x="2169033" y="4990980"/>
            <a:ext cx="1745809" cy="251979"/>
            <a:chOff x="2816352" y="4144901"/>
            <a:chExt cx="1745809" cy="251979"/>
          </a:xfrm>
        </p:grpSpPr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CB6CA1EB-30EE-4A1C-9D01-82516F6C5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16352" y="4144901"/>
              <a:ext cx="251979" cy="251979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CFBD71B-D78F-4970-9A7C-C6E29C024FF9}"/>
                </a:ext>
              </a:extLst>
            </p:cNvPr>
            <p:cNvSpPr txBox="1"/>
            <p:nvPr/>
          </p:nvSpPr>
          <p:spPr>
            <a:xfrm>
              <a:off x="3023544" y="4147691"/>
              <a:ext cx="15386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iac-ws3-aks-blue-vnet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1E7BB5F1-0480-40FE-8AD6-AA74E72B60FE}"/>
              </a:ext>
            </a:extLst>
          </p:cNvPr>
          <p:cNvSpPr/>
          <p:nvPr/>
        </p:nvSpPr>
        <p:spPr>
          <a:xfrm>
            <a:off x="2138626" y="4165191"/>
            <a:ext cx="1902896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423847-FAD3-4AEE-8308-733E1969F5EE}"/>
              </a:ext>
            </a:extLst>
          </p:cNvPr>
          <p:cNvGrpSpPr/>
          <p:nvPr/>
        </p:nvGrpSpPr>
        <p:grpSpPr>
          <a:xfrm>
            <a:off x="2314045" y="4262314"/>
            <a:ext cx="1636580" cy="721769"/>
            <a:chOff x="2961364" y="3416235"/>
            <a:chExt cx="1636580" cy="721769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D122F86-E0DF-4B24-AE4E-ADF9690C0256}"/>
                </a:ext>
              </a:extLst>
            </p:cNvPr>
            <p:cNvSpPr/>
            <p:nvPr/>
          </p:nvSpPr>
          <p:spPr>
            <a:xfrm>
              <a:off x="2961364" y="3416235"/>
              <a:ext cx="1600797" cy="688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6BB9D5E-0840-4048-9BB4-B0061DC8D991}"/>
                </a:ext>
              </a:extLst>
            </p:cNvPr>
            <p:cNvSpPr txBox="1"/>
            <p:nvPr/>
          </p:nvSpPr>
          <p:spPr>
            <a:xfrm>
              <a:off x="3630838" y="3891783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aks-net</a:t>
              </a:r>
            </a:p>
          </p:txBody>
        </p:sp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3A8CA124-C7E0-4C2F-95BE-2A3EEFACA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64207" y="3464306"/>
              <a:ext cx="171450" cy="17145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B7D43DD-3D7B-413C-83C4-3D40FC3A6BA4}"/>
              </a:ext>
            </a:extLst>
          </p:cNvPr>
          <p:cNvGrpSpPr/>
          <p:nvPr/>
        </p:nvGrpSpPr>
        <p:grpSpPr>
          <a:xfrm>
            <a:off x="2436207" y="4409733"/>
            <a:ext cx="1686734" cy="393217"/>
            <a:chOff x="4339095" y="5180792"/>
            <a:chExt cx="1686734" cy="393217"/>
          </a:xfrm>
        </p:grpSpPr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5171AA09-AE4B-4DF6-BF90-01AC0197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39095" y="5180792"/>
              <a:ext cx="393217" cy="393217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0386E48-23A0-4B7C-9857-E111413AB822}"/>
                </a:ext>
              </a:extLst>
            </p:cNvPr>
            <p:cNvSpPr txBox="1"/>
            <p:nvPr/>
          </p:nvSpPr>
          <p:spPr>
            <a:xfrm>
              <a:off x="4761068" y="5254289"/>
              <a:ext cx="1264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iac-ws3-blue-aks</a:t>
              </a:r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BA64D06-6D9F-441B-B05C-05CD92CA0CDB}"/>
              </a:ext>
            </a:extLst>
          </p:cNvPr>
          <p:cNvSpPr/>
          <p:nvPr/>
        </p:nvSpPr>
        <p:spPr>
          <a:xfrm>
            <a:off x="4584316" y="3888884"/>
            <a:ext cx="2060898" cy="1403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29FFC63E-F8C6-4D19-8FAA-A5A332040C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16998" y="3908281"/>
            <a:ext cx="228803" cy="228803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D546DD2D-8902-4DAC-8447-8BD1E63555F1}"/>
              </a:ext>
            </a:extLst>
          </p:cNvPr>
          <p:cNvSpPr txBox="1"/>
          <p:nvPr/>
        </p:nvSpPr>
        <p:spPr>
          <a:xfrm>
            <a:off x="4784291" y="3899573"/>
            <a:ext cx="150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iac-ws3-aks-green-rg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FCCA089-E380-45FC-9BB0-788E384B4389}"/>
              </a:ext>
            </a:extLst>
          </p:cNvPr>
          <p:cNvGrpSpPr/>
          <p:nvPr/>
        </p:nvGrpSpPr>
        <p:grpSpPr>
          <a:xfrm>
            <a:off x="4691306" y="4990980"/>
            <a:ext cx="1745809" cy="251979"/>
            <a:chOff x="2816352" y="4144901"/>
            <a:chExt cx="1745809" cy="251979"/>
          </a:xfrm>
        </p:grpSpPr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CC3C259A-11CC-4233-B77A-53B9C4666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16352" y="4144901"/>
              <a:ext cx="251979" cy="251979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FA2FDD0-1D80-43BC-98A4-DD51D7A445F2}"/>
                </a:ext>
              </a:extLst>
            </p:cNvPr>
            <p:cNvSpPr txBox="1"/>
            <p:nvPr/>
          </p:nvSpPr>
          <p:spPr>
            <a:xfrm>
              <a:off x="3023544" y="4147691"/>
              <a:ext cx="15386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iac-ws3-aks-green-vnet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B2BD6C7-2818-4172-833A-5AE5614BBD6F}"/>
              </a:ext>
            </a:extLst>
          </p:cNvPr>
          <p:cNvSpPr/>
          <p:nvPr/>
        </p:nvSpPr>
        <p:spPr>
          <a:xfrm>
            <a:off x="4660899" y="4165191"/>
            <a:ext cx="1902896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A7F8D34-3E74-4F57-82C2-9128B53BF28E}"/>
              </a:ext>
            </a:extLst>
          </p:cNvPr>
          <p:cNvGrpSpPr/>
          <p:nvPr/>
        </p:nvGrpSpPr>
        <p:grpSpPr>
          <a:xfrm>
            <a:off x="4836318" y="4262314"/>
            <a:ext cx="1636580" cy="721769"/>
            <a:chOff x="2961364" y="3416235"/>
            <a:chExt cx="1636580" cy="72176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B16C6E5-950B-4A59-8D86-73F1BB708402}"/>
                </a:ext>
              </a:extLst>
            </p:cNvPr>
            <p:cNvSpPr/>
            <p:nvPr/>
          </p:nvSpPr>
          <p:spPr>
            <a:xfrm>
              <a:off x="2961364" y="3416235"/>
              <a:ext cx="1600797" cy="688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5FBB91C-422B-43E8-812B-80AC50C79421}"/>
                </a:ext>
              </a:extLst>
            </p:cNvPr>
            <p:cNvSpPr txBox="1"/>
            <p:nvPr/>
          </p:nvSpPr>
          <p:spPr>
            <a:xfrm>
              <a:off x="3630838" y="3891783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aks-net</a:t>
              </a:r>
            </a:p>
          </p:txBody>
        </p:sp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DB9E4B27-29A2-4CA6-8E16-EA56E7513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364207" y="3464306"/>
              <a:ext cx="171450" cy="17145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9C9F149-FF9B-4DD2-B372-ABB031F38A14}"/>
              </a:ext>
            </a:extLst>
          </p:cNvPr>
          <p:cNvGrpSpPr/>
          <p:nvPr/>
        </p:nvGrpSpPr>
        <p:grpSpPr>
          <a:xfrm>
            <a:off x="4958480" y="4409733"/>
            <a:ext cx="1686734" cy="393217"/>
            <a:chOff x="4339095" y="5180792"/>
            <a:chExt cx="1686734" cy="393217"/>
          </a:xfrm>
        </p:grpSpPr>
        <p:pic>
          <p:nvPicPr>
            <p:cNvPr id="117" name="Graphic 116">
              <a:extLst>
                <a:ext uri="{FF2B5EF4-FFF2-40B4-BE49-F238E27FC236}">
                  <a16:creationId xmlns:a16="http://schemas.microsoft.com/office/drawing/2014/main" id="{EAC5ABF5-1354-4249-A76F-6F85C9F72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39095" y="5180792"/>
              <a:ext cx="393217" cy="393217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3FAFB11-A88C-4776-8FCB-8E64AF19AC7F}"/>
                </a:ext>
              </a:extLst>
            </p:cNvPr>
            <p:cNvSpPr txBox="1"/>
            <p:nvPr/>
          </p:nvSpPr>
          <p:spPr>
            <a:xfrm>
              <a:off x="4761068" y="5254289"/>
              <a:ext cx="12647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iac-ws3-green-aks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8CA2270-10F5-4F31-AA68-C22023E7A194}"/>
              </a:ext>
            </a:extLst>
          </p:cNvPr>
          <p:cNvGrpSpPr/>
          <p:nvPr/>
        </p:nvGrpSpPr>
        <p:grpSpPr>
          <a:xfrm>
            <a:off x="3689603" y="3054637"/>
            <a:ext cx="1330851" cy="251979"/>
            <a:chOff x="2697941" y="3286002"/>
            <a:chExt cx="1330851" cy="251979"/>
          </a:xfrm>
        </p:grpSpPr>
        <p:pic>
          <p:nvPicPr>
            <p:cNvPr id="120" name="Graphic 119">
              <a:extLst>
                <a:ext uri="{FF2B5EF4-FFF2-40B4-BE49-F238E27FC236}">
                  <a16:creationId xmlns:a16="http://schemas.microsoft.com/office/drawing/2014/main" id="{0FF15CD1-891E-4D22-8706-271948838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97941" y="3286002"/>
              <a:ext cx="251979" cy="251979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77EA628-EAB3-4EA9-A66A-8C68BC9A68BD}"/>
                </a:ext>
              </a:extLst>
            </p:cNvPr>
            <p:cNvSpPr txBox="1"/>
            <p:nvPr/>
          </p:nvSpPr>
          <p:spPr>
            <a:xfrm>
              <a:off x="2905133" y="32887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iac-ws3-vnet</a:t>
              </a: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59909D4-5994-4B95-A7BD-7DC04981B11C}"/>
              </a:ext>
            </a:extLst>
          </p:cNvPr>
          <p:cNvSpPr/>
          <p:nvPr/>
        </p:nvSpPr>
        <p:spPr>
          <a:xfrm>
            <a:off x="3659196" y="2228848"/>
            <a:ext cx="1905362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8D5C546-ED37-410D-BDDB-F1DDF1B2AB74}"/>
              </a:ext>
            </a:extLst>
          </p:cNvPr>
          <p:cNvSpPr/>
          <p:nvPr/>
        </p:nvSpPr>
        <p:spPr>
          <a:xfrm>
            <a:off x="3834616" y="2325971"/>
            <a:ext cx="1622952" cy="688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E2E26A7-4271-47A8-8A69-D59AAB9776FE}"/>
              </a:ext>
            </a:extLst>
          </p:cNvPr>
          <p:cNvSpPr txBox="1"/>
          <p:nvPr/>
        </p:nvSpPr>
        <p:spPr>
          <a:xfrm>
            <a:off x="4524190" y="2808238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apim-net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66654CC0-8225-4D76-B299-DEA289EFCE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47717" y="2378189"/>
            <a:ext cx="171450" cy="17145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B521D69-0CE2-46BE-9562-F1A5C663D4A1}"/>
              </a:ext>
            </a:extLst>
          </p:cNvPr>
          <p:cNvGrpSpPr/>
          <p:nvPr/>
        </p:nvGrpSpPr>
        <p:grpSpPr>
          <a:xfrm>
            <a:off x="2169033" y="2626819"/>
            <a:ext cx="1144865" cy="717444"/>
            <a:chOff x="1125655" y="4731777"/>
            <a:chExt cx="1144865" cy="717444"/>
          </a:xfrm>
        </p:grpSpPr>
        <p:pic>
          <p:nvPicPr>
            <p:cNvPr id="127" name="Graphic 126">
              <a:extLst>
                <a:ext uri="{FF2B5EF4-FFF2-40B4-BE49-F238E27FC236}">
                  <a16:creationId xmlns:a16="http://schemas.microsoft.com/office/drawing/2014/main" id="{5064D09C-4E81-4641-93FE-5F56F964D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96A6140-881F-4BA8-8B80-A573A71A089D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pic>
        <p:nvPicPr>
          <p:cNvPr id="133" name="Graphic 132">
            <a:extLst>
              <a:ext uri="{FF2B5EF4-FFF2-40B4-BE49-F238E27FC236}">
                <a16:creationId xmlns:a16="http://schemas.microsoft.com/office/drawing/2014/main" id="{C37CB2DC-02A6-454E-AEB2-063699763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6993" y="1969200"/>
            <a:ext cx="228803" cy="228803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B0C60412-8906-44BC-89D1-3E0039520035}"/>
              </a:ext>
            </a:extLst>
          </p:cNvPr>
          <p:cNvSpPr txBox="1"/>
          <p:nvPr/>
        </p:nvSpPr>
        <p:spPr>
          <a:xfrm>
            <a:off x="3734286" y="1960492"/>
            <a:ext cx="112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iac-ws3-base-rg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3474BBF-4F02-4BB4-B278-2A4A8722C7D6}"/>
              </a:ext>
            </a:extLst>
          </p:cNvPr>
          <p:cNvGrpSpPr/>
          <p:nvPr/>
        </p:nvGrpSpPr>
        <p:grpSpPr>
          <a:xfrm>
            <a:off x="5809740" y="2899190"/>
            <a:ext cx="967106" cy="710634"/>
            <a:chOff x="7079732" y="4051542"/>
            <a:chExt cx="967106" cy="710634"/>
          </a:xfrm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DC2DCD0-C40D-470D-8C31-E27268B0C46C}"/>
                </a:ext>
              </a:extLst>
            </p:cNvPr>
            <p:cNvSpPr txBox="1"/>
            <p:nvPr/>
          </p:nvSpPr>
          <p:spPr>
            <a:xfrm>
              <a:off x="7079732" y="451595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 Analytics</a:t>
              </a:r>
            </a:p>
          </p:txBody>
        </p:sp>
        <p:pic>
          <p:nvPicPr>
            <p:cNvPr id="137" name="Graphic 136">
              <a:extLst>
                <a:ext uri="{FF2B5EF4-FFF2-40B4-BE49-F238E27FC236}">
                  <a16:creationId xmlns:a16="http://schemas.microsoft.com/office/drawing/2014/main" id="{5080BCDE-AAB6-4F83-A3F3-8F365CD32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331078" y="4051542"/>
              <a:ext cx="464413" cy="464413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5DACBA6-06F0-4974-A6F6-14AB5577DF55}"/>
              </a:ext>
            </a:extLst>
          </p:cNvPr>
          <p:cNvGrpSpPr/>
          <p:nvPr/>
        </p:nvGrpSpPr>
        <p:grpSpPr>
          <a:xfrm>
            <a:off x="3908267" y="2451857"/>
            <a:ext cx="1726053" cy="487378"/>
            <a:chOff x="4284452" y="2780979"/>
            <a:chExt cx="1726053" cy="487378"/>
          </a:xfrm>
        </p:grpSpPr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C0F25464-79AE-4674-9EF9-BEDB60892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8F96CC0-4401-4E51-978F-53543D4E23E7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CA274CE-3382-4FC4-B314-13DD318EA1C1}"/>
              </a:ext>
            </a:extLst>
          </p:cNvPr>
          <p:cNvGrpSpPr/>
          <p:nvPr/>
        </p:nvGrpSpPr>
        <p:grpSpPr>
          <a:xfrm>
            <a:off x="5654875" y="1849431"/>
            <a:ext cx="1215580" cy="834633"/>
            <a:chOff x="8473625" y="1852137"/>
            <a:chExt cx="1215580" cy="834633"/>
          </a:xfrm>
        </p:grpSpPr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4A446391-4715-4857-8EB7-11F1C627E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824485" y="1852137"/>
              <a:ext cx="458195" cy="458195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6902299-3525-482D-8382-4F7CE06C7384}"/>
                </a:ext>
              </a:extLst>
            </p:cNvPr>
            <p:cNvSpPr txBox="1"/>
            <p:nvPr/>
          </p:nvSpPr>
          <p:spPr>
            <a:xfrm>
              <a:off x="8473625" y="2286660"/>
              <a:ext cx="1215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Application</a:t>
              </a:r>
              <a:br>
                <a:rPr lang="en-US" sz="1000" dirty="0"/>
              </a:br>
              <a:r>
                <a:rPr lang="en-US" sz="1000" dirty="0"/>
                <a:t>Insights</a:t>
              </a:r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F9307DE-7AD9-4534-AFD3-C881A942A5C2}"/>
              </a:ext>
            </a:extLst>
          </p:cNvPr>
          <p:cNvCxnSpPr>
            <a:cxnSpLocks/>
          </p:cNvCxnSpPr>
          <p:nvPr/>
        </p:nvCxnSpPr>
        <p:spPr>
          <a:xfrm rot="5400000">
            <a:off x="2703374" y="3022751"/>
            <a:ext cx="1528504" cy="13456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54B44BA-5861-4F96-A4F5-65BDA576A2CD}"/>
              </a:ext>
            </a:extLst>
          </p:cNvPr>
          <p:cNvCxnSpPr>
            <a:cxnSpLocks/>
            <a:endCxn id="117" idx="0"/>
          </p:cNvCxnSpPr>
          <p:nvPr/>
        </p:nvCxnSpPr>
        <p:spPr>
          <a:xfrm rot="16200000" flipH="1">
            <a:off x="3918180" y="3172824"/>
            <a:ext cx="1470498" cy="10033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30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12453</TotalTime>
  <Words>380</Words>
  <Application>Microsoft Office PowerPoint</Application>
  <PresentationFormat>Widescreen</PresentationFormat>
  <Paragraphs>80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Segoe UI</vt:lpstr>
      <vt:lpstr>Office Theme</vt:lpstr>
      <vt:lpstr>PowerPoint Presentation</vt:lpstr>
      <vt:lpstr>PowerPoint Presentation</vt:lpstr>
      <vt:lpstr>PowerPoint Presentation</vt:lpstr>
      <vt:lpstr>Infrastructure as Code User Group 2021 roadmap</vt:lpstr>
      <vt:lpstr>Practical information</vt:lpstr>
      <vt:lpstr>Microsoft Teams 101</vt:lpstr>
      <vt:lpstr>Practical information</vt:lpstr>
      <vt:lpstr>Workshop use-case</vt:lpstr>
      <vt:lpstr>Workshop use-case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510</cp:revision>
  <dcterms:created xsi:type="dcterms:W3CDTF">2021-01-25T06:22:20Z</dcterms:created>
  <dcterms:modified xsi:type="dcterms:W3CDTF">2021-05-01T06:31:20Z</dcterms:modified>
</cp:coreProperties>
</file>