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89" r:id="rId10"/>
    <p:sldId id="295" r:id="rId11"/>
    <p:sldId id="2076136296" r:id="rId12"/>
    <p:sldId id="303" r:id="rId13"/>
    <p:sldId id="275" r:id="rId14"/>
    <p:sldId id="2076136279" r:id="rId15"/>
    <p:sldId id="2076136278" r:id="rId16"/>
    <p:sldId id="2076136280" r:id="rId17"/>
    <p:sldId id="2076136277" r:id="rId18"/>
    <p:sldId id="2076136281" r:id="rId19"/>
    <p:sldId id="2076136282" r:id="rId20"/>
    <p:sldId id="2076136284" r:id="rId21"/>
    <p:sldId id="2076136285" r:id="rId22"/>
    <p:sldId id="2076136286" r:id="rId23"/>
    <p:sldId id="2076136283" r:id="rId24"/>
    <p:sldId id="2076136287" r:id="rId25"/>
    <p:sldId id="2076136288" r:id="rId26"/>
    <p:sldId id="2076136290" r:id="rId27"/>
    <p:sldId id="2076136275" r:id="rId28"/>
    <p:sldId id="2076136291" r:id="rId29"/>
    <p:sldId id="2076136292" r:id="rId30"/>
    <p:sldId id="2076136293" r:id="rId31"/>
    <p:sldId id="2076136294" r:id="rId32"/>
    <p:sldId id="2076136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92" d="100"/>
          <a:sy n="9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8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9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2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2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9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9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8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27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26.png"/><Relationship Id="rId5" Type="http://schemas.openxmlformats.org/officeDocument/2006/relationships/image" Target="../media/image28.png"/><Relationship Id="rId15" Type="http://schemas.openxmlformats.org/officeDocument/2006/relationships/image" Target="../media/image15.png"/><Relationship Id="rId10" Type="http://schemas.openxmlformats.org/officeDocument/2006/relationships/image" Target="../media/image39.svg"/><Relationship Id="rId19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7.svg"/><Relationship Id="rId3" Type="http://schemas.openxmlformats.org/officeDocument/2006/relationships/image" Target="../media/image3.png"/><Relationship Id="rId21" Type="http://schemas.openxmlformats.org/officeDocument/2006/relationships/image" Target="../media/image32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sv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5.sv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Relationship Id="rId22" Type="http://schemas.openxmlformats.org/officeDocument/2006/relationships/image" Target="../media/image33.svg"/><Relationship Id="rId27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9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7.svg"/><Relationship Id="rId22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8.png"/><Relationship Id="rId18" Type="http://schemas.openxmlformats.org/officeDocument/2006/relationships/image" Target="../media/image27.svg"/><Relationship Id="rId26" Type="http://schemas.openxmlformats.org/officeDocument/2006/relationships/image" Target="../media/image43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7.svg"/><Relationship Id="rId17" Type="http://schemas.openxmlformats.org/officeDocument/2006/relationships/image" Target="../media/image26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6.png"/><Relationship Id="rId24" Type="http://schemas.openxmlformats.org/officeDocument/2006/relationships/image" Target="../media/image45.sv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39.sv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cluster design considerations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Cluster design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raphic 4">
            <a:extLst>
              <a:ext uri="{FF2B5EF4-FFF2-40B4-BE49-F238E27FC236}">
                <a16:creationId xmlns:a16="http://schemas.microsoft.com/office/drawing/2014/main" id="{A5107A7E-2920-403E-A503-3A993A9CD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2149535-2108-4E25-A7E5-45AACADE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063383" cy="4506720"/>
          </a:xfrm>
        </p:spPr>
        <p:txBody>
          <a:bodyPr/>
          <a:lstStyle/>
          <a:p>
            <a:r>
              <a:rPr lang="en-US" dirty="0"/>
              <a:t>Number of clusters / environment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Nodes size considerations</a:t>
            </a:r>
          </a:p>
          <a:p>
            <a:r>
              <a:rPr lang="en-US" dirty="0"/>
              <a:t>RBAC</a:t>
            </a:r>
          </a:p>
          <a:p>
            <a:r>
              <a:rPr lang="en-US" dirty="0"/>
              <a:t>Monitoring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02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Pod managed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A0159-F290-4B4C-80B4-2DD5B4AF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79" y="1876393"/>
            <a:ext cx="743776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800FA-B4D1-4EED-ADB5-DFF16C6C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81" y="1904868"/>
            <a:ext cx="665283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05 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NGINX ingress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Lab 06 </a:t>
            </a:r>
            <a:r>
              <a:rPr lang="en-US" sz="5400" dirty="0">
                <a:latin typeface="+mj-lt"/>
                <a:ea typeface="+mj-ea"/>
                <a:cs typeface="+mj-cs"/>
              </a:rPr>
              <a:t>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API Management 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97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APIM connectivity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3108452" y="288144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3078044" y="205565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3253464" y="215277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937468" y="264293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51" y="2187131"/>
            <a:ext cx="171450" cy="171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2938256" y="1858809"/>
            <a:ext cx="4503936" cy="1514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9999" y="3129020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3137292" y="3120312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430206" y="227866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2938256" y="3494934"/>
            <a:ext cx="4503936" cy="261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3642" y="5877189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3130935" y="5868481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3108452" y="552779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3078044" y="3697322"/>
            <a:ext cx="3930695" cy="2058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F69849-D71F-4EE1-AABA-013AD11C0BA0}"/>
              </a:ext>
            </a:extLst>
          </p:cNvPr>
          <p:cNvSpPr/>
          <p:nvPr/>
        </p:nvSpPr>
        <p:spPr>
          <a:xfrm>
            <a:off x="3253464" y="3794444"/>
            <a:ext cx="3599411" cy="17091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FE2FC9-7E6C-42C2-A49C-B55BE6A26483}"/>
              </a:ext>
            </a:extLst>
          </p:cNvPr>
          <p:cNvSpPr txBox="1"/>
          <p:nvPr/>
        </p:nvSpPr>
        <p:spPr>
          <a:xfrm>
            <a:off x="5940591" y="531254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aks-net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DCB63550-31CB-4F03-AC20-96E652028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51" y="3828797"/>
            <a:ext cx="171450" cy="17145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EE09CF4-51DA-4478-999B-3823D625DA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73795" y="3831121"/>
            <a:ext cx="246222" cy="246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cxnSpLocks/>
            <a:stCxn id="51" idx="3"/>
            <a:endCxn id="84" idx="3"/>
          </p:cNvCxnSpPr>
          <p:nvPr/>
        </p:nvCxnSpPr>
        <p:spPr>
          <a:xfrm flipV="1">
            <a:off x="7008739" y="2582851"/>
            <a:ext cx="12700" cy="214361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681050" y="330201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18821E-C274-4D98-89EB-DFF32E30820A}"/>
              </a:ext>
            </a:extLst>
          </p:cNvPr>
          <p:cNvGrpSpPr/>
          <p:nvPr/>
        </p:nvGrpSpPr>
        <p:grpSpPr>
          <a:xfrm>
            <a:off x="4432693" y="3880915"/>
            <a:ext cx="1484578" cy="464415"/>
            <a:chOff x="4350799" y="3212180"/>
            <a:chExt cx="1484578" cy="46441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E895A81-7D03-4E83-832E-367D18CD4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A2EDD7-E666-4DFF-B03B-B9C6F04B0123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8B0758-D395-4188-913A-BA25E913109D}"/>
              </a:ext>
            </a:extLst>
          </p:cNvPr>
          <p:cNvGrpSpPr/>
          <p:nvPr/>
        </p:nvGrpSpPr>
        <p:grpSpPr>
          <a:xfrm>
            <a:off x="3343840" y="4979680"/>
            <a:ext cx="741026" cy="465458"/>
            <a:chOff x="2423087" y="4659964"/>
            <a:chExt cx="741026" cy="46545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90060B0-5CEB-491E-BD0D-B9306BC485EE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3344AE3-58B6-4BBC-B1EE-F7036335894F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30C8872-7715-45C6-900E-C492FD788E79}"/>
              </a:ext>
            </a:extLst>
          </p:cNvPr>
          <p:cNvSpPr/>
          <p:nvPr/>
        </p:nvSpPr>
        <p:spPr>
          <a:xfrm>
            <a:off x="4218884" y="4564990"/>
            <a:ext cx="887057" cy="2135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api</a:t>
            </a:r>
            <a:r>
              <a:rPr lang="en-US" sz="800" b="1" dirty="0">
                <a:solidFill>
                  <a:schemeClr val="tx1"/>
                </a:solidFill>
              </a:rPr>
              <a:t>-b-service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4D16D17-8D1F-4892-8E03-A96DEE0ED396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 flipH="1">
            <a:off x="3700689" y="4778583"/>
            <a:ext cx="961724" cy="4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E0F3B4-0EF7-421C-9162-BEAA856FCBDF}"/>
              </a:ext>
            </a:extLst>
          </p:cNvPr>
          <p:cNvGrpSpPr/>
          <p:nvPr/>
        </p:nvGrpSpPr>
        <p:grpSpPr>
          <a:xfrm>
            <a:off x="4477944" y="4998243"/>
            <a:ext cx="741026" cy="465458"/>
            <a:chOff x="2423087" y="4659964"/>
            <a:chExt cx="741026" cy="46545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B6BD1A0-34F6-4B7C-803B-D3B564045135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838B17C-C305-4A38-B5FA-D269DFB3BB43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348CEF-F08C-418E-B759-04BCFB93413C}"/>
              </a:ext>
            </a:extLst>
          </p:cNvPr>
          <p:cNvCxnSpPr>
            <a:cxnSpLocks/>
            <a:stCxn id="77" idx="2"/>
            <a:endCxn id="100" idx="0"/>
          </p:cNvCxnSpPr>
          <p:nvPr/>
        </p:nvCxnSpPr>
        <p:spPr>
          <a:xfrm>
            <a:off x="4662413" y="4778583"/>
            <a:ext cx="172380" cy="4557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10EC8B-FF7E-4C65-A690-A9D0C52A4040}"/>
              </a:ext>
            </a:extLst>
          </p:cNvPr>
          <p:cNvGrpSpPr/>
          <p:nvPr/>
        </p:nvGrpSpPr>
        <p:grpSpPr>
          <a:xfrm>
            <a:off x="5442596" y="4979899"/>
            <a:ext cx="741026" cy="465458"/>
            <a:chOff x="2423087" y="4659964"/>
            <a:chExt cx="741026" cy="465458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65709AE-308D-4C92-92B4-A5C8722A6D52}"/>
                </a:ext>
              </a:extLst>
            </p:cNvPr>
            <p:cNvSpPr/>
            <p:nvPr/>
          </p:nvSpPr>
          <p:spPr>
            <a:xfrm>
              <a:off x="2423087" y="4659964"/>
              <a:ext cx="741026" cy="465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B21793F-2C21-4EF6-ADE0-9B21A0A3C0B3}"/>
                </a:ext>
              </a:extLst>
            </p:cNvPr>
            <p:cNvSpPr/>
            <p:nvPr/>
          </p:nvSpPr>
          <p:spPr>
            <a:xfrm>
              <a:off x="2558164" y="4896041"/>
              <a:ext cx="443544" cy="171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api-b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38027-E684-4326-8C21-7BABDA182481}"/>
              </a:ext>
            </a:extLst>
          </p:cNvPr>
          <p:cNvCxnSpPr>
            <a:cxnSpLocks/>
            <a:stCxn id="77" idx="2"/>
            <a:endCxn id="103" idx="0"/>
          </p:cNvCxnSpPr>
          <p:nvPr/>
        </p:nvCxnSpPr>
        <p:spPr>
          <a:xfrm>
            <a:off x="4662413" y="4778583"/>
            <a:ext cx="1137032" cy="4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0F912AF-5963-456B-AF4D-6FE3B4CF7225}"/>
              </a:ext>
            </a:extLst>
          </p:cNvPr>
          <p:cNvCxnSpPr>
            <a:stCxn id="25" idx="2"/>
            <a:endCxn id="61" idx="0"/>
          </p:cNvCxnSpPr>
          <p:nvPr/>
        </p:nvCxnSpPr>
        <p:spPr>
          <a:xfrm rot="16200000" flipH="1">
            <a:off x="4094740" y="3310753"/>
            <a:ext cx="1137835" cy="2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46B1187-10AA-470A-928D-3CCF6760E2A6}"/>
              </a:ext>
            </a:extLst>
          </p:cNvPr>
          <p:cNvCxnSpPr>
            <a:cxnSpLocks/>
            <a:stCxn id="61" idx="2"/>
            <a:endCxn id="77" idx="0"/>
          </p:cNvCxnSpPr>
          <p:nvPr/>
        </p:nvCxnSpPr>
        <p:spPr>
          <a:xfrm rot="5400000">
            <a:off x="4553827" y="4453916"/>
            <a:ext cx="219660" cy="2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FCFB136-91AA-423E-8BF3-A4D4BD537D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1701" y="5036627"/>
            <a:ext cx="132449" cy="12218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FD4D2DE-27AC-4009-9DE6-2A9391E023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22207" y="5043077"/>
            <a:ext cx="132449" cy="12218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A6DAEA4-A688-48E2-8594-A4AD08243E6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01622" y="5018860"/>
            <a:ext cx="132449" cy="12218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E115DF6-1062-401F-BADF-F5D55728DFE2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4300526" y="1916775"/>
            <a:ext cx="7237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llout: Line 119">
            <a:extLst>
              <a:ext uri="{FF2B5EF4-FFF2-40B4-BE49-F238E27FC236}">
                <a16:creationId xmlns:a16="http://schemas.microsoft.com/office/drawing/2014/main" id="{A5266CAE-BB58-4FC7-A128-94B02DAE3232}"/>
              </a:ext>
            </a:extLst>
          </p:cNvPr>
          <p:cNvSpPr/>
          <p:nvPr/>
        </p:nvSpPr>
        <p:spPr>
          <a:xfrm>
            <a:off x="5174196" y="1359114"/>
            <a:ext cx="2839502" cy="328175"/>
          </a:xfrm>
          <a:prstGeom prst="borderCallout1">
            <a:avLst>
              <a:gd name="adj1" fmla="val 49709"/>
              <a:gd name="adj2" fmla="val -933"/>
              <a:gd name="adj3" fmla="val 143459"/>
              <a:gd name="adj4" fmla="val -1821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https://iac-ws2-evg-apim.azure-api.net/api-b/api</a:t>
            </a:r>
            <a:r>
              <a:rPr lang="en-US" altLang="en-US" sz="800" dirty="0">
                <a:solidFill>
                  <a:schemeClr val="tx1"/>
                </a:solidFill>
              </a:rPr>
              <a:t>  HTTP/1.1</a:t>
            </a:r>
            <a:endParaRPr lang="en-US" dirty="0"/>
          </a:p>
        </p:txBody>
      </p:sp>
      <p:sp>
        <p:nvSpPr>
          <p:cNvPr id="121" name="Rectangle 1">
            <a:extLst>
              <a:ext uri="{FF2B5EF4-FFF2-40B4-BE49-F238E27FC236}">
                <a16:creationId xmlns:a16="http://schemas.microsoft.com/office/drawing/2014/main" id="{963D80FC-83A1-4535-A288-6A80A0D4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Callout: Line 122">
            <a:extLst>
              <a:ext uri="{FF2B5EF4-FFF2-40B4-BE49-F238E27FC236}">
                <a16:creationId xmlns:a16="http://schemas.microsoft.com/office/drawing/2014/main" id="{5599FCEF-55CF-45BE-8F66-AB4E002BE124}"/>
              </a:ext>
            </a:extLst>
          </p:cNvPr>
          <p:cNvSpPr/>
          <p:nvPr/>
        </p:nvSpPr>
        <p:spPr>
          <a:xfrm>
            <a:off x="5144430" y="3277616"/>
            <a:ext cx="1325735" cy="328175"/>
          </a:xfrm>
          <a:prstGeom prst="borderCallout1">
            <a:avLst>
              <a:gd name="adj1" fmla="val 49709"/>
              <a:gd name="adj2" fmla="val -933"/>
              <a:gd name="adj3" fmla="val 120240"/>
              <a:gd name="adj4" fmla="val -3615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http://10.11.0.146/api</a:t>
            </a:r>
            <a:endParaRPr lang="en-US" dirty="0"/>
          </a:p>
        </p:txBody>
      </p:sp>
      <p:sp>
        <p:nvSpPr>
          <p:cNvPr id="124" name="Callout: Line 123">
            <a:extLst>
              <a:ext uri="{FF2B5EF4-FFF2-40B4-BE49-F238E27FC236}">
                <a16:creationId xmlns:a16="http://schemas.microsoft.com/office/drawing/2014/main" id="{50DA7616-832B-4167-8E45-EDCBF47E83E8}"/>
              </a:ext>
            </a:extLst>
          </p:cNvPr>
          <p:cNvSpPr/>
          <p:nvPr/>
        </p:nvSpPr>
        <p:spPr>
          <a:xfrm>
            <a:off x="5159643" y="4249314"/>
            <a:ext cx="1639961" cy="328175"/>
          </a:xfrm>
          <a:prstGeom prst="borderCallout1">
            <a:avLst>
              <a:gd name="adj1" fmla="val 45840"/>
              <a:gd name="adj2" fmla="val -1708"/>
              <a:gd name="adj3" fmla="val 64126"/>
              <a:gd name="adj4" fmla="val -295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rgbClr val="333333"/>
                </a:solidFill>
                <a:latin typeface="Menlo"/>
              </a:rPr>
              <a:t>GET http://api-b-service:8081/api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07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egress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  ] Advanced AKS configuration</a:t>
            </a:r>
          </a:p>
          <a:p>
            <a:r>
              <a:rPr lang="en-US" dirty="0"/>
              <a:t>[  ] Implement Immutable Infrastructure on Azure with Bicep</a:t>
            </a:r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AKS application deployment strategy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08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9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Resource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09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Workshop use-case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6181" y="2771591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7453610" y="3698488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9380016" y="3682445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8349376" y="2942411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8046173" y="3163077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581123" y="3563691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8166409" y="2527235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7262970" y="5113491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6285005" y="1959333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9973060" y="3914653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3848" y="5133956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10476450" y="5341768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11024504" y="1787207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6D548D-1BDE-4B48-A27D-3C1ABC29932A}"/>
              </a:ext>
            </a:extLst>
          </p:cNvPr>
          <p:cNvCxnSpPr>
            <a:cxnSpLocks/>
            <a:stCxn id="46" idx="0"/>
            <a:endCxn id="27" idx="0"/>
          </p:cNvCxnSpPr>
          <p:nvPr/>
        </p:nvCxnSpPr>
        <p:spPr>
          <a:xfrm>
            <a:off x="7802424" y="4125494"/>
            <a:ext cx="32979" cy="98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5D468A-5E45-4F67-8979-B17153029538}"/>
              </a:ext>
            </a:extLst>
          </p:cNvPr>
          <p:cNvSpPr txBox="1"/>
          <p:nvPr/>
        </p:nvSpPr>
        <p:spPr>
          <a:xfrm>
            <a:off x="7759453" y="4629659"/>
            <a:ext cx="4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8349375" y="1647647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6728992" y="2648482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6732456" y="1432137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9939430" y="5156022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8904007" y="5154561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11062785" y="2527993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81341" y="1182643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9373114" y="3914653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4">
            <a:extLst>
              <a:ext uri="{FF2B5EF4-FFF2-40B4-BE49-F238E27FC236}">
                <a16:creationId xmlns:a16="http://schemas.microsoft.com/office/drawing/2014/main" id="{A5107A7E-2920-403E-A503-3A993A9CD91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2149535-2108-4E25-A7E5-45AACADE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655485" cy="4506720"/>
          </a:xfrm>
        </p:spPr>
        <p:txBody>
          <a:bodyPr/>
          <a:lstStyle/>
          <a:p>
            <a:r>
              <a:rPr lang="en-US" dirty="0"/>
              <a:t>AKS in private VNet</a:t>
            </a:r>
          </a:p>
          <a:p>
            <a:r>
              <a:rPr lang="en-US" dirty="0"/>
              <a:t>Use APIM to expos APIs</a:t>
            </a:r>
          </a:p>
          <a:p>
            <a:r>
              <a:rPr lang="en-US" dirty="0"/>
              <a:t>AAD RBAC</a:t>
            </a:r>
          </a:p>
          <a:p>
            <a:r>
              <a:rPr lang="en-US" dirty="0"/>
              <a:t>Monitoring with Log Analytics and AppInsights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11273</TotalTime>
  <Words>618</Words>
  <Application>Microsoft Office PowerPoint</Application>
  <PresentationFormat>Widescreen</PresentationFormat>
  <Paragraphs>183</Paragraphs>
  <Slides>32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Menlo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Workshop use-case</vt:lpstr>
      <vt:lpstr>Infrastructure</vt:lpstr>
      <vt:lpstr>Infrastructure</vt:lpstr>
      <vt:lpstr>PowerPoint Presentation</vt:lpstr>
      <vt:lpstr>Cluster design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  <vt:lpstr>PowerPoint Presentation</vt:lpstr>
      <vt:lpstr>Pod managed identities</vt:lpstr>
      <vt:lpstr>Pod managed identities</vt:lpstr>
      <vt:lpstr>Pod managed identities</vt:lpstr>
      <vt:lpstr>PowerPoint Presentation</vt:lpstr>
      <vt:lpstr>PowerPoint Presentation</vt:lpstr>
      <vt:lpstr>PowerPoint Presentation</vt:lpstr>
      <vt:lpstr>PowerPoint Presentation</vt:lpstr>
      <vt:lpstr>APIM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383</cp:revision>
  <dcterms:created xsi:type="dcterms:W3CDTF">2021-01-25T06:22:20Z</dcterms:created>
  <dcterms:modified xsi:type="dcterms:W3CDTF">2021-04-20T05:44:33Z</dcterms:modified>
</cp:coreProperties>
</file>