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076136271" r:id="rId3"/>
    <p:sldId id="301" r:id="rId4"/>
    <p:sldId id="258" r:id="rId5"/>
    <p:sldId id="260" r:id="rId6"/>
    <p:sldId id="259" r:id="rId7"/>
    <p:sldId id="261" r:id="rId8"/>
    <p:sldId id="295" r:id="rId9"/>
    <p:sldId id="264" r:id="rId10"/>
    <p:sldId id="299" r:id="rId11"/>
    <p:sldId id="268" r:id="rId12"/>
    <p:sldId id="296" r:id="rId13"/>
    <p:sldId id="293" r:id="rId14"/>
    <p:sldId id="297" r:id="rId15"/>
    <p:sldId id="298" r:id="rId16"/>
    <p:sldId id="269" r:id="rId17"/>
    <p:sldId id="271" r:id="rId18"/>
    <p:sldId id="272" r:id="rId19"/>
    <p:sldId id="273" r:id="rId20"/>
    <p:sldId id="320" r:id="rId21"/>
    <p:sldId id="275" r:id="rId22"/>
    <p:sldId id="279" r:id="rId23"/>
    <p:sldId id="280" r:id="rId24"/>
    <p:sldId id="300" r:id="rId25"/>
    <p:sldId id="281" r:id="rId26"/>
    <p:sldId id="282" r:id="rId27"/>
    <p:sldId id="303" r:id="rId28"/>
    <p:sldId id="304" r:id="rId29"/>
    <p:sldId id="305" r:id="rId30"/>
    <p:sldId id="306" r:id="rId31"/>
    <p:sldId id="307" r:id="rId32"/>
    <p:sldId id="283" r:id="rId33"/>
    <p:sldId id="289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285" r:id="rId43"/>
    <p:sldId id="292" r:id="rId44"/>
    <p:sldId id="290" r:id="rId45"/>
    <p:sldId id="308" r:id="rId46"/>
    <p:sldId id="309" r:id="rId47"/>
    <p:sldId id="310" r:id="rId48"/>
    <p:sldId id="286" r:id="rId49"/>
    <p:sldId id="291" r:id="rId50"/>
    <p:sldId id="319" r:id="rId51"/>
    <p:sldId id="287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58079" autoAdjust="0"/>
  </p:normalViewPr>
  <p:slideViewPr>
    <p:cSldViewPr snapToGrid="0">
      <p:cViewPr varScale="1">
        <p:scale>
          <a:sx n="66" d="100"/>
          <a:sy n="66" d="100"/>
        </p:scale>
        <p:origin x="25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37477-D453-41A7-B038-AF1F6C7EED11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560F4-8102-4EC4-BB24-179BCBD2EB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37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ks-engine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30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87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81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73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37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14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 Kubernetes Service (AKS) is a managed Kubernetes offering that simplifies container-based application deployment and management.</a:t>
            </a:r>
          </a:p>
          <a:p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Azure Kubernetes Service (AKS) provides a managed Kubernetes service that reduces the complexity for deployment and core management tasks, including coordinating upgrades.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04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The AKS control plane is managed by the Azure platform, and you only pay for the AKS nodes that run your applications. AKS is built on top of the open-source Azure Kubernetes Service Engine (</a:t>
            </a:r>
            <a:r>
              <a:rPr lang="en-US" b="0" i="0" u="none" strike="noStrike" dirty="0" err="1">
                <a:effectLst/>
                <a:latin typeface="Segoe UI" panose="020B0502040204020203" pitchFamily="34" charset="0"/>
                <a:hlinkClick r:id="rId3"/>
              </a:rPr>
              <a:t>aks</a:t>
            </a:r>
            <a:r>
              <a:rPr lang="en-US" b="0" i="0" u="none" strike="noStrike" dirty="0">
                <a:effectLst/>
                <a:latin typeface="Segoe UI" panose="020B0502040204020203" pitchFamily="34" charset="0"/>
                <a:hlinkClick r:id="rId3"/>
              </a:rPr>
              <a:t>-engine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).</a:t>
            </a:r>
            <a:endParaRPr lang="en-US" dirty="0"/>
          </a:p>
          <a:p>
            <a:endParaRPr lang="en-US" dirty="0"/>
          </a:p>
          <a:p>
            <a:r>
              <a:rPr lang="en-US" dirty="0"/>
              <a:t>When you create an AKS cluster, a control plane is automatically created and configured. This control plane is provided as a managed Azure resource abstracted from the user. There's no cost for the control plane, only the nodes that are part of the AKS cluster.</a:t>
            </a:r>
          </a:p>
          <a:p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kube-apiserver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- The API server is how the underlying Kubernetes APIs are exposed. This component provides the interaction for management tools, such as 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kubectl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or the Kubernetes dashboard.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etcd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- To maintain the state of your Kubernetes cluster and configuration, the highly available </a:t>
            </a:r>
            <a:r>
              <a:rPr lang="en-US" b="0" i="1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etcd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is a key value store within Kubernetes.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kube</a:t>
            </a:r>
            <a:r>
              <a:rPr lang="en-US" b="0" i="1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-scheduler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- When you create or scale applications, the Scheduler determines what nodes can run the workload and starts them.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1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kube</a:t>
            </a:r>
            <a:r>
              <a:rPr lang="en-US" b="0" i="1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-controller-manager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- The Controller Manager oversees a number of smaller Controllers that perform actions such as replicating pods and handling node operations.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443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run your applications and supporting services, you need a Kubernetes node. An AKS cluster has one or more nodes, which is an Azure virtual machine (VM) that runs the Kubernetes node components and container runtime.</a:t>
            </a:r>
          </a:p>
          <a:p>
            <a:endParaRPr lang="en-US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The 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kubelet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is the Kubernetes agent that processes the orchestration requests from the control plane and scheduling of running the requested containers.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Virtual networking is handled by the </a:t>
            </a:r>
            <a:r>
              <a:rPr lang="en-US" b="0" i="1" dirty="0" err="1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kube</a:t>
            </a:r>
            <a:r>
              <a:rPr lang="en-US" b="0" i="1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-proxy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on each node. The proxy routes network traffic and manages IP addressing for services and pods.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The </a:t>
            </a:r>
            <a:r>
              <a:rPr lang="en-US" b="0" i="1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container runtime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 is the component that allows containerized applications to run and interact with additional resources such as the virtual network and storage.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16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630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03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263312-38AA-4E1E-B2B5-0F8F122B24FE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05537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992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570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333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440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69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367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743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400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611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54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001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524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928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555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951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465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360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090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734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38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7965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231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438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275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588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847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06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5186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551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don’t want to hard code sensitive credentials directly into our code or configuration.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Secrets allow you to mount sensitive data as either a file in a volume, or directly into environment variables.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next few slides animates how it works in k8s.  The same applicable for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ConfigMaps</a:t>
            </a:r>
            <a:br>
              <a:rPr lang="en-US" dirty="0"/>
            </a:b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8909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155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d950372b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7fd950372b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21747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15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df43cfd70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df43cfd70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2218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51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Kubernetes is an open source project container automation framework. 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Kubernetes provides an open, pluggable API  that can work  with containers across multiple cloud providers. 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Kubernetes is based on learnings from how Google itself has been running applications and containers, internally. 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 Google employee in 2014 and in production v1 in 2015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These learnings have given rise to new primitives, new ways of looking at orchestrating the cloud in order to abstract away the underlying machines.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 that you can Manage applications, not machines</a:t>
            </a: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32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A560F4-8102-4EC4-BB24-179BCBD2EB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03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B05E-8C55-4E3D-87AF-0BE07E65D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F83-E11B-44EB-A75F-0EFBFC162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DBE56-69B1-4AD1-A3A9-9A4916C72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D8DAD-A041-4C95-8E1F-3CFF3CA1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CF05E-7091-442F-8B56-1F36A93D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0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EAB0-F2C2-4FBE-AFAD-6B521223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BA780-10C0-4F70-A0D1-B53136B2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EF692-F52E-4077-BDBD-D10760D0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6BCC3-7E99-4491-BB6D-B5A02E4ED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B861E-BEF2-4FBB-B8C3-DDD363DD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6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10351-1056-45BF-80ED-FB2AFEAB7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E463D-0C20-45A1-BAA1-A33BCE0BA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18BC4-1FBE-4ED6-B83E-36317670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FDFE6-A4EB-484B-9BCF-DFD93DD4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714F-37B7-4F0A-8C14-EE7B3505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25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42684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8"/>
            <a:ext cx="11653523" cy="1796217"/>
          </a:xfrm>
          <a:noFill/>
        </p:spPr>
        <p:txBody>
          <a:bodyPr tIns="89626" bIns="89626" anchor="t" anchorCtr="0"/>
          <a:lstStyle>
            <a:lvl1pPr>
              <a:defRPr sz="8700" spc="-9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17208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00BE-3C68-4679-AB73-34CD27E8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816D-8F3C-4ED2-9406-B7794103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FDB5F-4ADD-42AF-B8DA-02FA0C8D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0CF7A-56AB-4910-BA8F-ED6F6A3E1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5FA5E-8C0A-455A-A8D5-9E6DDEF8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7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EDF8-CE44-4B51-8433-132B98B0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31ED0-C0E4-4B37-AC49-0BE925C56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61188-0C17-48C0-BFC6-B0F7583F1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7DCA3-F8FE-4A60-B204-2F7455A7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49576-B3BC-4688-9FD1-BD85BA10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24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346E-3FAE-4FD4-90FE-7B06EAFA3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D9574-A827-4B3F-B385-EFBA0FDC7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ADFAC-66BE-4303-BFC1-54C34F12E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21C22-0A60-4A0C-90C4-EC0A5D4D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00CB1-DD84-428C-8FE4-49AAFDEF2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87ACD-AA51-4BDD-8AA3-B3F07062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0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057D-2A7F-4469-A699-A21DD698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04CE-6F7A-4403-ADBB-F949A12A5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958FC-2FB0-4B7A-A8AE-77B7B2CCF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CBBAC-E054-4E99-A8F0-D0ACFCA3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E7065C-6641-440E-A5E3-F5BC08363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726D5-E86B-41CA-9570-B52AF643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8E487-7F4C-4BFA-8B3B-4A4C1C75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0F434-81EE-4206-9E0A-83DB47B4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6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96A86-51DF-4F57-826C-04372D92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CBCEB-6F83-49D9-86C6-732AFB33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73546-0610-47AF-A571-EA526233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C86CA-C3D3-407D-BADC-82882A42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0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94C46-F0DD-4F57-8A11-095BA980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11992-1285-4B63-9653-C4DE19A52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82736-DE48-4560-B3A0-F8B6C114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5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352D-1F38-4344-907A-FEB99510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08CB7-2A98-4948-82B5-EF924ACE6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7E24E-BAF7-48F1-A04E-9B92F4DFB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E31D7-538E-4CF9-B549-4A3A0038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B9163-D6A8-4C3A-8BCE-275E151D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7A0D7-3C98-4F8A-8053-8F7A3D368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1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F957-B711-4991-8E4D-20BAA746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82E31-E2A6-41B5-AC9E-CCE7FE8F4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78B72-739A-4E15-9198-1B88D76D1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25B6A-7B94-48EF-A7B7-A55144141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8D40F-0E01-46E3-A0A3-09B1E418DDB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40DE5-E1C5-46F0-8191-6AC9194F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97576-4183-4532-AC43-3C749D50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3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DF9FE-18B1-4772-844B-D880F06D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C7DE2-AA30-4BE4-BC7F-D13D9009F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4AE12-7B7F-4F60-BBAC-88B7880A6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8D40F-0E01-46E3-A0A3-09B1E418DDBF}" type="datetimeFigureOut">
              <a:rPr lang="en-US" smtClean="0"/>
              <a:t>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5E7D0-3B7A-48E2-BBCC-6D8CDD5A8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75E22-47B2-4AA9-890F-3ABD3F7E9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946CE-0E75-440B-ABBF-AF945159F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0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kubernetes.io/docs/tutorials/kubernetes-basics/explore/explore-intro/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ocs.microsoft.com/en-us/azure/aks/concepts-clusters-workloads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hyperlink" Target="https://docs.microsoft.com/en-us/azure/aks/concepts-clusters-workloads" TargetMode="Externa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hyperlink" Target="https://docs.microsoft.com/en-us/azure/aks/concepts-scale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hyperlink" Target="https://aka.ms/digital-badge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32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svg"/><Relationship Id="rId4" Type="http://schemas.openxmlformats.org/officeDocument/2006/relationships/image" Target="../media/image2.png"/><Relationship Id="rId9" Type="http://schemas.openxmlformats.org/officeDocument/2006/relationships/image" Target="../media/image25.png"/><Relationship Id="rId14" Type="http://schemas.openxmlformats.org/officeDocument/2006/relationships/image" Target="../media/image30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evgeny@enso.no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937760" y="3865615"/>
            <a:ext cx="6757415" cy="17480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>
                <a:latin typeface="+mj-lt"/>
                <a:ea typeface="+mj-ea"/>
                <a:cs typeface="+mj-cs"/>
              </a:rPr>
              <a:t>Introduction to Azure Kubernetes Service (AKS)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F6E61504-9462-4F2B-BF6D-31CBE01EBD3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064967" y="5792301"/>
            <a:ext cx="5924212" cy="10396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Infrastructure as Code User Group Oslo</a:t>
            </a:r>
            <a:endParaRPr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09.02.2021</a:t>
            </a:r>
            <a:endParaRPr sz="2000" dirty="0">
              <a:latin typeface="Comic Sans MS" panose="030F0702030302020204" pitchFamily="66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mic Sans MS" panose="030F0702030302020204" pitchFamily="66" charset="0"/>
              </a:rPr>
              <a:t>Evgeny Borzenin</a:t>
            </a:r>
            <a:endParaRPr sz="2000" dirty="0">
              <a:latin typeface="Comic Sans MS" panose="030F0702030302020204" pitchFamily="66" charset="0"/>
            </a:endParaRPr>
          </a:p>
        </p:txBody>
      </p:sp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58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 concepts</a:t>
            </a:r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120CF29-1CEB-41D0-9950-097E4044F3E1}"/>
              </a:ext>
            </a:extLst>
          </p:cNvPr>
          <p:cNvSpPr txBox="1">
            <a:spLocks/>
          </p:cNvSpPr>
          <p:nvPr/>
        </p:nvSpPr>
        <p:spPr>
          <a:xfrm>
            <a:off x="415600" y="1368735"/>
            <a:ext cx="11076184" cy="489589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endParaRPr lang="en-US" dirty="0"/>
          </a:p>
          <a:p>
            <a:r>
              <a:rPr lang="en-US" dirty="0"/>
              <a:t>Nodes</a:t>
            </a:r>
          </a:p>
          <a:p>
            <a:endParaRPr lang="en-US" dirty="0"/>
          </a:p>
          <a:p>
            <a:r>
              <a:rPr lang="en-US" dirty="0"/>
              <a:t>Pods</a:t>
            </a:r>
          </a:p>
          <a:p>
            <a:endParaRPr lang="en-US" dirty="0"/>
          </a:p>
          <a:p>
            <a:r>
              <a:rPr lang="en-US" dirty="0"/>
              <a:t>Desired state </a:t>
            </a:r>
            <a:br>
              <a:rPr lang="en-US" dirty="0"/>
            </a:br>
            <a:r>
              <a:rPr lang="en-US" dirty="0"/>
              <a:t>(Imperative vs. Declarative)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Deployments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Services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DD43558-34BE-4D57-9743-D294604870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799" y="1614049"/>
            <a:ext cx="5538092" cy="41224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0E8134-68CA-4565-8A4C-1E277C341B7E}"/>
              </a:ext>
            </a:extLst>
          </p:cNvPr>
          <p:cNvSpPr txBox="1"/>
          <p:nvPr/>
        </p:nvSpPr>
        <p:spPr>
          <a:xfrm>
            <a:off x="1814945" y="6377730"/>
            <a:ext cx="8681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from </a:t>
            </a:r>
            <a:r>
              <a:rPr lang="en-US" dirty="0">
                <a:hlinkClick r:id="rId6"/>
              </a:rPr>
              <a:t>https://kubernetes.io/docs/tutorials/kubernetes-basics/explore/explore-intro/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5280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101: Nodes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</p:spPr>
        <p:txBody>
          <a:bodyPr/>
          <a:lstStyle/>
          <a:p>
            <a:pPr marL="152396" indent="0">
              <a:buNone/>
            </a:pPr>
            <a:endParaRPr lang="en-US" dirty="0"/>
          </a:p>
          <a:p>
            <a:r>
              <a:rPr lang="en-US" dirty="0"/>
              <a:t>Nodes are machines (VM) in your cluster </a:t>
            </a:r>
          </a:p>
          <a:p>
            <a:endParaRPr lang="en-US" dirty="0"/>
          </a:p>
          <a:p>
            <a:r>
              <a:rPr lang="en-US" dirty="0"/>
              <a:t>Nodes can come and go</a:t>
            </a:r>
          </a:p>
          <a:p>
            <a:endParaRPr lang="en-US" dirty="0"/>
          </a:p>
          <a:p>
            <a:r>
              <a:rPr lang="en-US" dirty="0"/>
              <a:t>Eventually, the nodes will host your applications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39EF628-823C-471B-B5B3-484E33D7BCC3}"/>
              </a:ext>
            </a:extLst>
          </p:cNvPr>
          <p:cNvSpPr/>
          <p:nvPr/>
        </p:nvSpPr>
        <p:spPr>
          <a:xfrm>
            <a:off x="415600" y="4343722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Node1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B74A205-8709-4664-A502-A9A27CB36511}"/>
              </a:ext>
            </a:extLst>
          </p:cNvPr>
          <p:cNvSpPr/>
          <p:nvPr/>
        </p:nvSpPr>
        <p:spPr>
          <a:xfrm>
            <a:off x="4244161" y="4343722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0BC3FE8-1936-4641-8DFE-5F64B898E02D}"/>
              </a:ext>
            </a:extLst>
          </p:cNvPr>
          <p:cNvSpPr/>
          <p:nvPr/>
        </p:nvSpPr>
        <p:spPr>
          <a:xfrm>
            <a:off x="8053656" y="4343722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Node3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851191A-D01B-4E85-BB25-AE9375DA0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625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101: Pods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Pods are the smallest deployment unit</a:t>
            </a:r>
          </a:p>
          <a:p>
            <a:endParaRPr lang="en-US" dirty="0"/>
          </a:p>
          <a:p>
            <a:r>
              <a:rPr lang="en-US" dirty="0"/>
              <a:t>A single Pod can hold multiple containers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1EA81A-652A-436F-AF9E-C689292A1A19}"/>
              </a:ext>
            </a:extLst>
          </p:cNvPr>
          <p:cNvSpPr/>
          <p:nvPr/>
        </p:nvSpPr>
        <p:spPr>
          <a:xfrm>
            <a:off x="415600" y="4343722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FB1D45B-3C30-4691-85DB-9B48AF49559B}"/>
              </a:ext>
            </a:extLst>
          </p:cNvPr>
          <p:cNvGrpSpPr/>
          <p:nvPr/>
        </p:nvGrpSpPr>
        <p:grpSpPr>
          <a:xfrm>
            <a:off x="556054" y="4547286"/>
            <a:ext cx="1260389" cy="774081"/>
            <a:chOff x="556054" y="4547286"/>
            <a:chExt cx="1260389" cy="77408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7579412-D93A-41D2-911C-3735A149F5FD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6480DAA-FC07-4C3E-983C-B3D0C363F42F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app-a</a:t>
              </a: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944C8F6-0618-4C48-8386-8E4C7D6A6F34}"/>
              </a:ext>
            </a:extLst>
          </p:cNvPr>
          <p:cNvSpPr/>
          <p:nvPr/>
        </p:nvSpPr>
        <p:spPr>
          <a:xfrm>
            <a:off x="4244161" y="4343722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F6E2E1-489B-47FD-BC35-ABEA133449B2}"/>
              </a:ext>
            </a:extLst>
          </p:cNvPr>
          <p:cNvSpPr/>
          <p:nvPr/>
        </p:nvSpPr>
        <p:spPr>
          <a:xfrm>
            <a:off x="8053656" y="4343722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Node3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34BB89-3D25-40E0-8383-7388C0159248}"/>
              </a:ext>
            </a:extLst>
          </p:cNvPr>
          <p:cNvGrpSpPr/>
          <p:nvPr/>
        </p:nvGrpSpPr>
        <p:grpSpPr>
          <a:xfrm>
            <a:off x="6377667" y="4572000"/>
            <a:ext cx="1260389" cy="774081"/>
            <a:chOff x="556054" y="4547286"/>
            <a:chExt cx="1260389" cy="774081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158683F-D39A-484A-B6E1-BBB87E4008F2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5EAAFBA-08E5-42E9-8715-0F21BEEFE111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app-b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C1C3CC1-0DA4-48D1-8D2D-BCC60D210A11}"/>
              </a:ext>
            </a:extLst>
          </p:cNvPr>
          <p:cNvGrpSpPr/>
          <p:nvPr/>
        </p:nvGrpSpPr>
        <p:grpSpPr>
          <a:xfrm>
            <a:off x="8355227" y="4568019"/>
            <a:ext cx="1260389" cy="774081"/>
            <a:chOff x="556054" y="4547286"/>
            <a:chExt cx="1260389" cy="774081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21C296C-6269-421C-B49B-8FE4CFCB7AA5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02A70D1B-4C57-44F8-B919-8D5CB1DB7090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app-a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CDA6C26-EBDC-4E6C-9B75-E9C8BB2CFB5B}"/>
              </a:ext>
            </a:extLst>
          </p:cNvPr>
          <p:cNvGrpSpPr/>
          <p:nvPr/>
        </p:nvGrpSpPr>
        <p:grpSpPr>
          <a:xfrm>
            <a:off x="2561968" y="4547286"/>
            <a:ext cx="1260389" cy="1087395"/>
            <a:chOff x="2561968" y="4547286"/>
            <a:chExt cx="1260389" cy="1087395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140C993-F4D7-440A-9487-CEEFB02313F7}"/>
                </a:ext>
              </a:extLst>
            </p:cNvPr>
            <p:cNvSpPr/>
            <p:nvPr/>
          </p:nvSpPr>
          <p:spPr>
            <a:xfrm>
              <a:off x="2561968" y="4547286"/>
              <a:ext cx="1260389" cy="108739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7CDB8A1-A360-4F57-925A-E35F8E8A70AD}"/>
                </a:ext>
              </a:extLst>
            </p:cNvPr>
            <p:cNvSpPr/>
            <p:nvPr/>
          </p:nvSpPr>
          <p:spPr>
            <a:xfrm>
              <a:off x="2747319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app-b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19446CE-B2AB-44AB-BCE9-2D14D220FB01}"/>
                </a:ext>
              </a:extLst>
            </p:cNvPr>
            <p:cNvSpPr/>
            <p:nvPr/>
          </p:nvSpPr>
          <p:spPr>
            <a:xfrm>
              <a:off x="2742139" y="5305030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0450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101: Desired State</a:t>
            </a:r>
            <a:b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Tell Kubernetes what you want, not what to do</a:t>
            </a:r>
          </a:p>
          <a:p>
            <a:pPr marL="152396" indent="0">
              <a:buNone/>
            </a:pPr>
            <a:endParaRPr lang="en-US" dirty="0"/>
          </a:p>
          <a:p>
            <a:pPr marL="152396" indent="0">
              <a:buNone/>
            </a:pPr>
            <a:r>
              <a:rPr lang="en-US" dirty="0"/>
              <a:t>Kubernetes always tries to steer the cluster to its desired state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You: “Hey, k8s, I want 3 replicas of app-a”</a:t>
            </a:r>
          </a:p>
          <a:p>
            <a:endParaRPr lang="en-US" dirty="0"/>
          </a:p>
          <a:p>
            <a:r>
              <a:rPr lang="en-US" dirty="0"/>
              <a:t>K8s: “Here are 3 replicas of app-a”</a:t>
            </a:r>
          </a:p>
          <a:p>
            <a:endParaRPr lang="en-US" dirty="0"/>
          </a:p>
          <a:p>
            <a:r>
              <a:rPr lang="en-US" dirty="0"/>
              <a:t>K8s: “</a:t>
            </a:r>
            <a:r>
              <a:rPr lang="en-US" dirty="0" err="1"/>
              <a:t>Upps</a:t>
            </a:r>
            <a:r>
              <a:rPr lang="en-US" dirty="0"/>
              <a:t>, one just died, I will try to find a node where I can spin up a new replica”</a:t>
            </a:r>
          </a:p>
          <a:p>
            <a:endParaRPr lang="en-US" dirty="0"/>
          </a:p>
          <a:p>
            <a:r>
              <a:rPr lang="en-US" dirty="0"/>
              <a:t>K8s: “Here are 3 replicas of app-a”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23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101: Deployment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Deployments are requirements you give to Kubernetes regarding your applications (Pods)</a:t>
            </a:r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5C8BF48-3C98-4BA1-9782-C97382897872}"/>
              </a:ext>
            </a:extLst>
          </p:cNvPr>
          <p:cNvSpPr/>
          <p:nvPr/>
        </p:nvSpPr>
        <p:spPr>
          <a:xfrm>
            <a:off x="415600" y="4343722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F21420-E673-42D4-87A7-6C8EA3DFA0A8}"/>
              </a:ext>
            </a:extLst>
          </p:cNvPr>
          <p:cNvGrpSpPr/>
          <p:nvPr/>
        </p:nvGrpSpPr>
        <p:grpSpPr>
          <a:xfrm>
            <a:off x="556054" y="4547286"/>
            <a:ext cx="1260389" cy="774081"/>
            <a:chOff x="556054" y="4547286"/>
            <a:chExt cx="1260389" cy="77408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035A916-6293-409A-BCCD-66E209C3497B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3A9957A-C180-46CA-AB42-20459A8761C6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app-a</a:t>
              </a: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7EA55ED-54DC-435C-8AEC-99BF96D3A4B7}"/>
              </a:ext>
            </a:extLst>
          </p:cNvPr>
          <p:cNvSpPr/>
          <p:nvPr/>
        </p:nvSpPr>
        <p:spPr>
          <a:xfrm>
            <a:off x="4244161" y="4343722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FDD6E0F-394A-4506-82D0-107694495578}"/>
              </a:ext>
            </a:extLst>
          </p:cNvPr>
          <p:cNvSpPr/>
          <p:nvPr/>
        </p:nvSpPr>
        <p:spPr>
          <a:xfrm>
            <a:off x="8053656" y="4343722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Node3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0926C4-1C99-475C-8363-635C7261DF8C}"/>
              </a:ext>
            </a:extLst>
          </p:cNvPr>
          <p:cNvGrpSpPr/>
          <p:nvPr/>
        </p:nvGrpSpPr>
        <p:grpSpPr>
          <a:xfrm>
            <a:off x="6377667" y="4572000"/>
            <a:ext cx="1260389" cy="774081"/>
            <a:chOff x="556054" y="4547286"/>
            <a:chExt cx="1260389" cy="774081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AE42FC0-42E3-4DBA-87A4-2778BD0FE6BB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62A82D9-5D91-4157-8A88-37C525F803E1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app-b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A4FCC77-2ED0-4BA5-A46A-ADCC79F7979D}"/>
              </a:ext>
            </a:extLst>
          </p:cNvPr>
          <p:cNvGrpSpPr/>
          <p:nvPr/>
        </p:nvGrpSpPr>
        <p:grpSpPr>
          <a:xfrm>
            <a:off x="8355227" y="4568019"/>
            <a:ext cx="1260389" cy="774081"/>
            <a:chOff x="556054" y="4547286"/>
            <a:chExt cx="1260389" cy="774081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5212C18-BF98-4272-9FCC-D1F9BD7F742A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8CA8BAC-0D85-45ED-88BB-0DC807AD17C2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app-a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F4444EE-58D9-4D74-B562-544934B98897}"/>
              </a:ext>
            </a:extLst>
          </p:cNvPr>
          <p:cNvSpPr/>
          <p:nvPr/>
        </p:nvSpPr>
        <p:spPr>
          <a:xfrm>
            <a:off x="210065" y="3991232"/>
            <a:ext cx="11714205" cy="21006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D286B15-BA8E-4958-8AC0-B5BAABC5A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54" y="3774447"/>
            <a:ext cx="475394" cy="438551"/>
          </a:xfrm>
          <a:prstGeom prst="rect">
            <a:avLst/>
          </a:prstGeom>
        </p:spPr>
      </p:pic>
      <p:sp>
        <p:nvSpPr>
          <p:cNvPr id="25" name="Callout: Line with Accent Bar 24">
            <a:extLst>
              <a:ext uri="{FF2B5EF4-FFF2-40B4-BE49-F238E27FC236}">
                <a16:creationId xmlns:a16="http://schemas.microsoft.com/office/drawing/2014/main" id="{6345987B-5588-4AFA-B18D-1BB53A32D887}"/>
              </a:ext>
            </a:extLst>
          </p:cNvPr>
          <p:cNvSpPr/>
          <p:nvPr/>
        </p:nvSpPr>
        <p:spPr>
          <a:xfrm>
            <a:off x="2743200" y="3225065"/>
            <a:ext cx="6872416" cy="410825"/>
          </a:xfrm>
          <a:prstGeom prst="accentCallout1">
            <a:avLst>
              <a:gd name="adj1" fmla="val 38029"/>
              <a:gd name="adj2" fmla="val -1860"/>
              <a:gd name="adj3" fmla="val 134366"/>
              <a:gd name="adj4" fmla="val -252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k8s: I need 2 replicas of app-a and 3 replicas of app-b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7153801-3A00-411D-B200-79F6F1E039E0}"/>
              </a:ext>
            </a:extLst>
          </p:cNvPr>
          <p:cNvGrpSpPr/>
          <p:nvPr/>
        </p:nvGrpSpPr>
        <p:grpSpPr>
          <a:xfrm>
            <a:off x="2548638" y="4571999"/>
            <a:ext cx="1260389" cy="774081"/>
            <a:chOff x="556054" y="4547286"/>
            <a:chExt cx="1260389" cy="774081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8C66C0A-7296-46EF-89EB-DC8BD7C3E288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0E722AF0-11C0-4089-8941-0D92909168F3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app-b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720F680-2685-4322-8ABA-CB82A1D4629B}"/>
              </a:ext>
            </a:extLst>
          </p:cNvPr>
          <p:cNvGrpSpPr/>
          <p:nvPr/>
        </p:nvGrpSpPr>
        <p:grpSpPr>
          <a:xfrm>
            <a:off x="10217472" y="4543305"/>
            <a:ext cx="1260389" cy="774081"/>
            <a:chOff x="556054" y="4547286"/>
            <a:chExt cx="1260389" cy="774081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7AB6A70-167B-4BF1-B802-EC976E590F72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52878BEC-5862-4CB0-8A7E-C0B0122C14ED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0014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K8s 101: Services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Services are an abstract way to expose an application running on a set of Pods </a:t>
            </a:r>
          </a:p>
          <a:p>
            <a:r>
              <a:rPr lang="en-US" dirty="0"/>
              <a:t>A Service has a name and maps to a dynamic set of Pods defined by a label selector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CAD2DBB-A873-48B3-A95B-EAF924F49341}"/>
              </a:ext>
            </a:extLst>
          </p:cNvPr>
          <p:cNvSpPr/>
          <p:nvPr/>
        </p:nvSpPr>
        <p:spPr>
          <a:xfrm>
            <a:off x="415600" y="4343722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E96118D-38E9-48CC-84CD-D618E5ECC3AD}"/>
              </a:ext>
            </a:extLst>
          </p:cNvPr>
          <p:cNvGrpSpPr/>
          <p:nvPr/>
        </p:nvGrpSpPr>
        <p:grpSpPr>
          <a:xfrm>
            <a:off x="556054" y="4547286"/>
            <a:ext cx="1260389" cy="774081"/>
            <a:chOff x="556054" y="4547286"/>
            <a:chExt cx="1260389" cy="77408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0D06FB9-6D7B-4F64-BC27-E8E86CDEB1C3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5B3A6BE-415D-495C-88A1-44D9204316BB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app-a</a:t>
              </a: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61DBA9-5211-4447-98CF-AD4649191175}"/>
              </a:ext>
            </a:extLst>
          </p:cNvPr>
          <p:cNvSpPr/>
          <p:nvPr/>
        </p:nvSpPr>
        <p:spPr>
          <a:xfrm>
            <a:off x="4244161" y="4343722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71C6FC4-82BF-42E8-A0FD-BEF65B4D8EA0}"/>
              </a:ext>
            </a:extLst>
          </p:cNvPr>
          <p:cNvSpPr/>
          <p:nvPr/>
        </p:nvSpPr>
        <p:spPr>
          <a:xfrm>
            <a:off x="8053656" y="4343722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Node3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F13DE2-5E95-4165-9E58-FBC2D2A71BBE}"/>
              </a:ext>
            </a:extLst>
          </p:cNvPr>
          <p:cNvGrpSpPr/>
          <p:nvPr/>
        </p:nvGrpSpPr>
        <p:grpSpPr>
          <a:xfrm>
            <a:off x="6377667" y="4572000"/>
            <a:ext cx="1260389" cy="774081"/>
            <a:chOff x="556054" y="4547286"/>
            <a:chExt cx="1260389" cy="774081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C1D63E2-9BD7-430D-A6A3-61E77C0824B1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1F4474D-7EC0-4074-AB60-99AADA854431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app-b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EE193E-535C-46DF-A3AE-121CC17C1043}"/>
              </a:ext>
            </a:extLst>
          </p:cNvPr>
          <p:cNvGrpSpPr/>
          <p:nvPr/>
        </p:nvGrpSpPr>
        <p:grpSpPr>
          <a:xfrm>
            <a:off x="8355227" y="4568019"/>
            <a:ext cx="1260389" cy="774081"/>
            <a:chOff x="556054" y="4547286"/>
            <a:chExt cx="1260389" cy="774081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B10094E-1F52-408E-9207-BE65890F6D67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806BD8C-2766-48D7-ABE1-E773F5DB2AB8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app-a</a:t>
              </a:r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9D62CBA-9711-4E55-9EC5-31DF089C20DE}"/>
              </a:ext>
            </a:extLst>
          </p:cNvPr>
          <p:cNvSpPr/>
          <p:nvPr/>
        </p:nvSpPr>
        <p:spPr>
          <a:xfrm>
            <a:off x="2561968" y="3429000"/>
            <a:ext cx="1589902" cy="45752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service-a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A72755A-3F75-4984-9712-A96D253B6E9D}"/>
              </a:ext>
            </a:extLst>
          </p:cNvPr>
          <p:cNvSpPr/>
          <p:nvPr/>
        </p:nvSpPr>
        <p:spPr>
          <a:xfrm>
            <a:off x="1147283" y="3917092"/>
            <a:ext cx="1978976" cy="630194"/>
          </a:xfrm>
          <a:custGeom>
            <a:avLst/>
            <a:gdLst>
              <a:gd name="connsiteX0" fmla="*/ 1978976 w 1978976"/>
              <a:gd name="connsiteY0" fmla="*/ 0 h 630194"/>
              <a:gd name="connsiteX1" fmla="*/ 1917193 w 1978976"/>
              <a:gd name="connsiteY1" fmla="*/ 24713 h 630194"/>
              <a:gd name="connsiteX2" fmla="*/ 1880122 w 1978976"/>
              <a:gd name="connsiteY2" fmla="*/ 37070 h 630194"/>
              <a:gd name="connsiteX3" fmla="*/ 1843052 w 1978976"/>
              <a:gd name="connsiteY3" fmla="*/ 61784 h 630194"/>
              <a:gd name="connsiteX4" fmla="*/ 1805982 w 1978976"/>
              <a:gd name="connsiteY4" fmla="*/ 74140 h 630194"/>
              <a:gd name="connsiteX5" fmla="*/ 1694771 w 1978976"/>
              <a:gd name="connsiteY5" fmla="*/ 111211 h 630194"/>
              <a:gd name="connsiteX6" fmla="*/ 1620631 w 1978976"/>
              <a:gd name="connsiteY6" fmla="*/ 135924 h 630194"/>
              <a:gd name="connsiteX7" fmla="*/ 1583560 w 1978976"/>
              <a:gd name="connsiteY7" fmla="*/ 148281 h 630194"/>
              <a:gd name="connsiteX8" fmla="*/ 1521776 w 1978976"/>
              <a:gd name="connsiteY8" fmla="*/ 160638 h 630194"/>
              <a:gd name="connsiteX9" fmla="*/ 1101647 w 1978976"/>
              <a:gd name="connsiteY9" fmla="*/ 135924 h 630194"/>
              <a:gd name="connsiteX10" fmla="*/ 1052220 w 1978976"/>
              <a:gd name="connsiteY10" fmla="*/ 123567 h 630194"/>
              <a:gd name="connsiteX11" fmla="*/ 557949 w 1978976"/>
              <a:gd name="connsiteY11" fmla="*/ 135924 h 630194"/>
              <a:gd name="connsiteX12" fmla="*/ 520879 w 1978976"/>
              <a:gd name="connsiteY12" fmla="*/ 148281 h 630194"/>
              <a:gd name="connsiteX13" fmla="*/ 360241 w 1978976"/>
              <a:gd name="connsiteY13" fmla="*/ 185351 h 630194"/>
              <a:gd name="connsiteX14" fmla="*/ 236674 w 1978976"/>
              <a:gd name="connsiteY14" fmla="*/ 259492 h 630194"/>
              <a:gd name="connsiteX15" fmla="*/ 211960 w 1978976"/>
              <a:gd name="connsiteY15" fmla="*/ 296562 h 630194"/>
              <a:gd name="connsiteX16" fmla="*/ 150176 w 1978976"/>
              <a:gd name="connsiteY16" fmla="*/ 358346 h 630194"/>
              <a:gd name="connsiteX17" fmla="*/ 113106 w 1978976"/>
              <a:gd name="connsiteY17" fmla="*/ 469557 h 630194"/>
              <a:gd name="connsiteX18" fmla="*/ 100749 w 1978976"/>
              <a:gd name="connsiteY18" fmla="*/ 506627 h 630194"/>
              <a:gd name="connsiteX19" fmla="*/ 63679 w 1978976"/>
              <a:gd name="connsiteY19" fmla="*/ 580767 h 630194"/>
              <a:gd name="connsiteX20" fmla="*/ 38966 w 1978976"/>
              <a:gd name="connsiteY20" fmla="*/ 543697 h 630194"/>
              <a:gd name="connsiteX21" fmla="*/ 14252 w 1978976"/>
              <a:gd name="connsiteY21" fmla="*/ 469557 h 630194"/>
              <a:gd name="connsiteX22" fmla="*/ 1895 w 1978976"/>
              <a:gd name="connsiteY22" fmla="*/ 432486 h 630194"/>
              <a:gd name="connsiteX23" fmla="*/ 51322 w 1978976"/>
              <a:gd name="connsiteY23" fmla="*/ 506627 h 630194"/>
              <a:gd name="connsiteX24" fmla="*/ 76036 w 1978976"/>
              <a:gd name="connsiteY24" fmla="*/ 580767 h 630194"/>
              <a:gd name="connsiteX25" fmla="*/ 88393 w 1978976"/>
              <a:gd name="connsiteY25" fmla="*/ 617838 h 630194"/>
              <a:gd name="connsiteX26" fmla="*/ 125463 w 1978976"/>
              <a:gd name="connsiteY26" fmla="*/ 630194 h 630194"/>
              <a:gd name="connsiteX27" fmla="*/ 199603 w 1978976"/>
              <a:gd name="connsiteY27" fmla="*/ 568411 h 630194"/>
              <a:gd name="connsiteX28" fmla="*/ 249031 w 1978976"/>
              <a:gd name="connsiteY28" fmla="*/ 556054 h 630194"/>
              <a:gd name="connsiteX29" fmla="*/ 384955 w 1978976"/>
              <a:gd name="connsiteY29" fmla="*/ 543697 h 630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978976" h="630194">
                <a:moveTo>
                  <a:pt x="1978976" y="0"/>
                </a:moveTo>
                <a:cubicBezTo>
                  <a:pt x="1958382" y="8238"/>
                  <a:pt x="1937962" y="16925"/>
                  <a:pt x="1917193" y="24713"/>
                </a:cubicBezTo>
                <a:cubicBezTo>
                  <a:pt x="1904997" y="29287"/>
                  <a:pt x="1891772" y="31245"/>
                  <a:pt x="1880122" y="37070"/>
                </a:cubicBezTo>
                <a:cubicBezTo>
                  <a:pt x="1866839" y="43712"/>
                  <a:pt x="1856335" y="55142"/>
                  <a:pt x="1843052" y="61784"/>
                </a:cubicBezTo>
                <a:cubicBezTo>
                  <a:pt x="1831402" y="67609"/>
                  <a:pt x="1818178" y="69567"/>
                  <a:pt x="1805982" y="74140"/>
                </a:cubicBezTo>
                <a:cubicBezTo>
                  <a:pt x="1640800" y="136083"/>
                  <a:pt x="1832810" y="69800"/>
                  <a:pt x="1694771" y="111211"/>
                </a:cubicBezTo>
                <a:cubicBezTo>
                  <a:pt x="1669820" y="118696"/>
                  <a:pt x="1645344" y="127686"/>
                  <a:pt x="1620631" y="135924"/>
                </a:cubicBezTo>
                <a:cubicBezTo>
                  <a:pt x="1608274" y="140043"/>
                  <a:pt x="1596332" y="145726"/>
                  <a:pt x="1583560" y="148281"/>
                </a:cubicBezTo>
                <a:lnTo>
                  <a:pt x="1521776" y="160638"/>
                </a:lnTo>
                <a:cubicBezTo>
                  <a:pt x="1361258" y="154693"/>
                  <a:pt x="1245389" y="162060"/>
                  <a:pt x="1101647" y="135924"/>
                </a:cubicBezTo>
                <a:cubicBezTo>
                  <a:pt x="1084938" y="132886"/>
                  <a:pt x="1068696" y="127686"/>
                  <a:pt x="1052220" y="123567"/>
                </a:cubicBezTo>
                <a:cubicBezTo>
                  <a:pt x="887463" y="127686"/>
                  <a:pt x="722579" y="128267"/>
                  <a:pt x="557949" y="135924"/>
                </a:cubicBezTo>
                <a:cubicBezTo>
                  <a:pt x="544938" y="136529"/>
                  <a:pt x="533571" y="145352"/>
                  <a:pt x="520879" y="148281"/>
                </a:cubicBezTo>
                <a:cubicBezTo>
                  <a:pt x="343634" y="189184"/>
                  <a:pt x="449846" y="155483"/>
                  <a:pt x="360241" y="185351"/>
                </a:cubicBezTo>
                <a:cubicBezTo>
                  <a:pt x="270774" y="244996"/>
                  <a:pt x="312667" y="221495"/>
                  <a:pt x="236674" y="259492"/>
                </a:cubicBezTo>
                <a:cubicBezTo>
                  <a:pt x="228436" y="271849"/>
                  <a:pt x="222461" y="286061"/>
                  <a:pt x="211960" y="296562"/>
                </a:cubicBezTo>
                <a:cubicBezTo>
                  <a:pt x="129581" y="378941"/>
                  <a:pt x="216080" y="259493"/>
                  <a:pt x="150176" y="358346"/>
                </a:cubicBezTo>
                <a:lnTo>
                  <a:pt x="113106" y="469557"/>
                </a:lnTo>
                <a:cubicBezTo>
                  <a:pt x="108987" y="481914"/>
                  <a:pt x="107974" y="495789"/>
                  <a:pt x="100749" y="506627"/>
                </a:cubicBezTo>
                <a:cubicBezTo>
                  <a:pt x="68811" y="554535"/>
                  <a:pt x="80732" y="529608"/>
                  <a:pt x="63679" y="580767"/>
                </a:cubicBezTo>
                <a:cubicBezTo>
                  <a:pt x="55441" y="568410"/>
                  <a:pt x="44998" y="557268"/>
                  <a:pt x="38966" y="543697"/>
                </a:cubicBezTo>
                <a:cubicBezTo>
                  <a:pt x="28386" y="519892"/>
                  <a:pt x="22490" y="494270"/>
                  <a:pt x="14252" y="469557"/>
                </a:cubicBezTo>
                <a:cubicBezTo>
                  <a:pt x="10133" y="457200"/>
                  <a:pt x="-5330" y="421648"/>
                  <a:pt x="1895" y="432486"/>
                </a:cubicBezTo>
                <a:cubicBezTo>
                  <a:pt x="18371" y="457200"/>
                  <a:pt x="41929" y="478449"/>
                  <a:pt x="51322" y="506627"/>
                </a:cubicBezTo>
                <a:lnTo>
                  <a:pt x="76036" y="580767"/>
                </a:lnTo>
                <a:cubicBezTo>
                  <a:pt x="80155" y="593124"/>
                  <a:pt x="76036" y="613719"/>
                  <a:pt x="88393" y="617838"/>
                </a:cubicBezTo>
                <a:lnTo>
                  <a:pt x="125463" y="630194"/>
                </a:lnTo>
                <a:cubicBezTo>
                  <a:pt x="147731" y="607926"/>
                  <a:pt x="169497" y="581314"/>
                  <a:pt x="199603" y="568411"/>
                </a:cubicBezTo>
                <a:cubicBezTo>
                  <a:pt x="215213" y="561721"/>
                  <a:pt x="232279" y="558846"/>
                  <a:pt x="249031" y="556054"/>
                </a:cubicBezTo>
                <a:cubicBezTo>
                  <a:pt x="332368" y="542164"/>
                  <a:pt x="325014" y="543697"/>
                  <a:pt x="384955" y="54369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BB93E60-5A7B-4219-AE52-61934E3626AD}"/>
              </a:ext>
            </a:extLst>
          </p:cNvPr>
          <p:cNvSpPr/>
          <p:nvPr/>
        </p:nvSpPr>
        <p:spPr>
          <a:xfrm>
            <a:off x="3719384" y="3917092"/>
            <a:ext cx="4994777" cy="721014"/>
          </a:xfrm>
          <a:custGeom>
            <a:avLst/>
            <a:gdLst>
              <a:gd name="connsiteX0" fmla="*/ 0 w 4994777"/>
              <a:gd name="connsiteY0" fmla="*/ 0 h 721014"/>
              <a:gd name="connsiteX1" fmla="*/ 74140 w 4994777"/>
              <a:gd name="connsiteY1" fmla="*/ 12357 h 721014"/>
              <a:gd name="connsiteX2" fmla="*/ 148281 w 4994777"/>
              <a:gd name="connsiteY2" fmla="*/ 61784 h 721014"/>
              <a:gd name="connsiteX3" fmla="*/ 222421 w 4994777"/>
              <a:gd name="connsiteY3" fmla="*/ 98854 h 721014"/>
              <a:gd name="connsiteX4" fmla="*/ 271848 w 4994777"/>
              <a:gd name="connsiteY4" fmla="*/ 111211 h 721014"/>
              <a:gd name="connsiteX5" fmla="*/ 345989 w 4994777"/>
              <a:gd name="connsiteY5" fmla="*/ 148281 h 721014"/>
              <a:gd name="connsiteX6" fmla="*/ 518984 w 4994777"/>
              <a:gd name="connsiteY6" fmla="*/ 172994 h 721014"/>
              <a:gd name="connsiteX7" fmla="*/ 926757 w 4994777"/>
              <a:gd name="connsiteY7" fmla="*/ 197708 h 721014"/>
              <a:gd name="connsiteX8" fmla="*/ 1136821 w 4994777"/>
              <a:gd name="connsiteY8" fmla="*/ 222422 h 721014"/>
              <a:gd name="connsiteX9" fmla="*/ 1767016 w 4994777"/>
              <a:gd name="connsiteY9" fmla="*/ 210065 h 721014"/>
              <a:gd name="connsiteX10" fmla="*/ 1902940 w 4994777"/>
              <a:gd name="connsiteY10" fmla="*/ 172994 h 721014"/>
              <a:gd name="connsiteX11" fmla="*/ 1964724 w 4994777"/>
              <a:gd name="connsiteY11" fmla="*/ 160638 h 721014"/>
              <a:gd name="connsiteX12" fmla="*/ 2347784 w 4994777"/>
              <a:gd name="connsiteY12" fmla="*/ 135924 h 721014"/>
              <a:gd name="connsiteX13" fmla="*/ 3076832 w 4994777"/>
              <a:gd name="connsiteY13" fmla="*/ 148281 h 721014"/>
              <a:gd name="connsiteX14" fmla="*/ 3163330 w 4994777"/>
              <a:gd name="connsiteY14" fmla="*/ 172994 h 721014"/>
              <a:gd name="connsiteX15" fmla="*/ 3323967 w 4994777"/>
              <a:gd name="connsiteY15" fmla="*/ 185351 h 721014"/>
              <a:gd name="connsiteX16" fmla="*/ 3682313 w 4994777"/>
              <a:gd name="connsiteY16" fmla="*/ 210065 h 721014"/>
              <a:gd name="connsiteX17" fmla="*/ 3892378 w 4994777"/>
              <a:gd name="connsiteY17" fmla="*/ 234778 h 721014"/>
              <a:gd name="connsiteX18" fmla="*/ 3941805 w 4994777"/>
              <a:gd name="connsiteY18" fmla="*/ 247135 h 721014"/>
              <a:gd name="connsiteX19" fmla="*/ 4102443 w 4994777"/>
              <a:gd name="connsiteY19" fmla="*/ 259492 h 721014"/>
              <a:gd name="connsiteX20" fmla="*/ 4201297 w 4994777"/>
              <a:gd name="connsiteY20" fmla="*/ 284205 h 721014"/>
              <a:gd name="connsiteX21" fmla="*/ 4324865 w 4994777"/>
              <a:gd name="connsiteY21" fmla="*/ 321276 h 721014"/>
              <a:gd name="connsiteX22" fmla="*/ 4361935 w 4994777"/>
              <a:gd name="connsiteY22" fmla="*/ 333632 h 721014"/>
              <a:gd name="connsiteX23" fmla="*/ 4423719 w 4994777"/>
              <a:gd name="connsiteY23" fmla="*/ 345989 h 721014"/>
              <a:gd name="connsiteX24" fmla="*/ 4460789 w 4994777"/>
              <a:gd name="connsiteY24" fmla="*/ 370703 h 721014"/>
              <a:gd name="connsiteX25" fmla="*/ 4510216 w 4994777"/>
              <a:gd name="connsiteY25" fmla="*/ 383059 h 721014"/>
              <a:gd name="connsiteX26" fmla="*/ 4584357 w 4994777"/>
              <a:gd name="connsiteY26" fmla="*/ 407773 h 721014"/>
              <a:gd name="connsiteX27" fmla="*/ 4633784 w 4994777"/>
              <a:gd name="connsiteY27" fmla="*/ 432486 h 721014"/>
              <a:gd name="connsiteX28" fmla="*/ 4707924 w 4994777"/>
              <a:gd name="connsiteY28" fmla="*/ 457200 h 721014"/>
              <a:gd name="connsiteX29" fmla="*/ 4744994 w 4994777"/>
              <a:gd name="connsiteY29" fmla="*/ 469557 h 721014"/>
              <a:gd name="connsiteX30" fmla="*/ 4782065 w 4994777"/>
              <a:gd name="connsiteY30" fmla="*/ 481913 h 721014"/>
              <a:gd name="connsiteX31" fmla="*/ 4880919 w 4994777"/>
              <a:gd name="connsiteY31" fmla="*/ 568411 h 721014"/>
              <a:gd name="connsiteX32" fmla="*/ 4917989 w 4994777"/>
              <a:gd name="connsiteY32" fmla="*/ 605481 h 721014"/>
              <a:gd name="connsiteX33" fmla="*/ 4942702 w 4994777"/>
              <a:gd name="connsiteY33" fmla="*/ 642551 h 721014"/>
              <a:gd name="connsiteX34" fmla="*/ 4979773 w 4994777"/>
              <a:gd name="connsiteY34" fmla="*/ 667265 h 721014"/>
              <a:gd name="connsiteX35" fmla="*/ 4992130 w 4994777"/>
              <a:gd name="connsiteY35" fmla="*/ 704335 h 721014"/>
              <a:gd name="connsiteX36" fmla="*/ 4942702 w 4994777"/>
              <a:gd name="connsiteY36" fmla="*/ 630194 h 721014"/>
              <a:gd name="connsiteX37" fmla="*/ 4917989 w 4994777"/>
              <a:gd name="connsiteY37" fmla="*/ 531340 h 721014"/>
              <a:gd name="connsiteX38" fmla="*/ 4930346 w 4994777"/>
              <a:gd name="connsiteY38" fmla="*/ 568411 h 721014"/>
              <a:gd name="connsiteX39" fmla="*/ 4967416 w 4994777"/>
              <a:gd name="connsiteY39" fmla="*/ 642551 h 721014"/>
              <a:gd name="connsiteX40" fmla="*/ 4955059 w 4994777"/>
              <a:gd name="connsiteY40" fmla="*/ 716692 h 721014"/>
              <a:gd name="connsiteX41" fmla="*/ 4905632 w 4994777"/>
              <a:gd name="connsiteY41" fmla="*/ 704335 h 721014"/>
              <a:gd name="connsiteX42" fmla="*/ 4868562 w 4994777"/>
              <a:gd name="connsiteY42" fmla="*/ 667265 h 721014"/>
              <a:gd name="connsiteX43" fmla="*/ 4782065 w 4994777"/>
              <a:gd name="connsiteY43" fmla="*/ 654908 h 72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994777" h="721014">
                <a:moveTo>
                  <a:pt x="0" y="0"/>
                </a:moveTo>
                <a:cubicBezTo>
                  <a:pt x="24713" y="4119"/>
                  <a:pt x="51013" y="2721"/>
                  <a:pt x="74140" y="12357"/>
                </a:cubicBezTo>
                <a:cubicBezTo>
                  <a:pt x="101557" y="23781"/>
                  <a:pt x="121715" y="48501"/>
                  <a:pt x="148281" y="61784"/>
                </a:cubicBezTo>
                <a:cubicBezTo>
                  <a:pt x="172994" y="74141"/>
                  <a:pt x="196767" y="88592"/>
                  <a:pt x="222421" y="98854"/>
                </a:cubicBezTo>
                <a:cubicBezTo>
                  <a:pt x="238189" y="105161"/>
                  <a:pt x="256080" y="104904"/>
                  <a:pt x="271848" y="111211"/>
                </a:cubicBezTo>
                <a:cubicBezTo>
                  <a:pt x="297502" y="121473"/>
                  <a:pt x="320022" y="138838"/>
                  <a:pt x="345989" y="148281"/>
                </a:cubicBezTo>
                <a:cubicBezTo>
                  <a:pt x="380614" y="160872"/>
                  <a:pt x="500082" y="170894"/>
                  <a:pt x="518984" y="172994"/>
                </a:cubicBezTo>
                <a:cubicBezTo>
                  <a:pt x="689266" y="215565"/>
                  <a:pt x="516926" y="176137"/>
                  <a:pt x="926757" y="197708"/>
                </a:cubicBezTo>
                <a:cubicBezTo>
                  <a:pt x="954433" y="199165"/>
                  <a:pt x="1104715" y="218409"/>
                  <a:pt x="1136821" y="222422"/>
                </a:cubicBezTo>
                <a:lnTo>
                  <a:pt x="1767016" y="210065"/>
                </a:lnTo>
                <a:cubicBezTo>
                  <a:pt x="1828572" y="207867"/>
                  <a:pt x="1840841" y="185413"/>
                  <a:pt x="1902940" y="172994"/>
                </a:cubicBezTo>
                <a:lnTo>
                  <a:pt x="1964724" y="160638"/>
                </a:lnTo>
                <a:cubicBezTo>
                  <a:pt x="2121745" y="132090"/>
                  <a:pt x="2091051" y="146194"/>
                  <a:pt x="2347784" y="135924"/>
                </a:cubicBezTo>
                <a:cubicBezTo>
                  <a:pt x="2590800" y="140043"/>
                  <a:pt x="2834032" y="137245"/>
                  <a:pt x="3076832" y="148281"/>
                </a:cubicBezTo>
                <a:cubicBezTo>
                  <a:pt x="3106787" y="149643"/>
                  <a:pt x="3133675" y="168546"/>
                  <a:pt x="3163330" y="172994"/>
                </a:cubicBezTo>
                <a:cubicBezTo>
                  <a:pt x="3216440" y="180960"/>
                  <a:pt x="3270400" y="181525"/>
                  <a:pt x="3323967" y="185351"/>
                </a:cubicBezTo>
                <a:cubicBezTo>
                  <a:pt x="3443395" y="193882"/>
                  <a:pt x="3563175" y="198151"/>
                  <a:pt x="3682313" y="210065"/>
                </a:cubicBezTo>
                <a:cubicBezTo>
                  <a:pt x="3748570" y="216691"/>
                  <a:pt x="3825616" y="222640"/>
                  <a:pt x="3892378" y="234778"/>
                </a:cubicBezTo>
                <a:cubicBezTo>
                  <a:pt x="3909087" y="237816"/>
                  <a:pt x="3924939" y="245151"/>
                  <a:pt x="3941805" y="247135"/>
                </a:cubicBezTo>
                <a:cubicBezTo>
                  <a:pt x="3995141" y="253410"/>
                  <a:pt x="4048897" y="255373"/>
                  <a:pt x="4102443" y="259492"/>
                </a:cubicBezTo>
                <a:cubicBezTo>
                  <a:pt x="4135394" y="267730"/>
                  <a:pt x="4169075" y="273464"/>
                  <a:pt x="4201297" y="284205"/>
                </a:cubicBezTo>
                <a:cubicBezTo>
                  <a:pt x="4377447" y="342922"/>
                  <a:pt x="4194167" y="283934"/>
                  <a:pt x="4324865" y="321276"/>
                </a:cubicBezTo>
                <a:cubicBezTo>
                  <a:pt x="4337389" y="324854"/>
                  <a:pt x="4349299" y="330473"/>
                  <a:pt x="4361935" y="333632"/>
                </a:cubicBezTo>
                <a:cubicBezTo>
                  <a:pt x="4382310" y="338726"/>
                  <a:pt x="4403124" y="341870"/>
                  <a:pt x="4423719" y="345989"/>
                </a:cubicBezTo>
                <a:cubicBezTo>
                  <a:pt x="4436076" y="354227"/>
                  <a:pt x="4447139" y="364853"/>
                  <a:pt x="4460789" y="370703"/>
                </a:cubicBezTo>
                <a:cubicBezTo>
                  <a:pt x="4476399" y="377393"/>
                  <a:pt x="4493950" y="378179"/>
                  <a:pt x="4510216" y="383059"/>
                </a:cubicBezTo>
                <a:cubicBezTo>
                  <a:pt x="4535168" y="390544"/>
                  <a:pt x="4560170" y="398098"/>
                  <a:pt x="4584357" y="407773"/>
                </a:cubicBezTo>
                <a:cubicBezTo>
                  <a:pt x="4601460" y="414614"/>
                  <a:pt x="4616681" y="425645"/>
                  <a:pt x="4633784" y="432486"/>
                </a:cubicBezTo>
                <a:cubicBezTo>
                  <a:pt x="4657971" y="442161"/>
                  <a:pt x="4683211" y="448962"/>
                  <a:pt x="4707924" y="457200"/>
                </a:cubicBezTo>
                <a:lnTo>
                  <a:pt x="4744994" y="469557"/>
                </a:lnTo>
                <a:lnTo>
                  <a:pt x="4782065" y="481913"/>
                </a:lnTo>
                <a:cubicBezTo>
                  <a:pt x="4852083" y="586944"/>
                  <a:pt x="4736762" y="424254"/>
                  <a:pt x="4880919" y="568411"/>
                </a:cubicBezTo>
                <a:cubicBezTo>
                  <a:pt x="4893276" y="580768"/>
                  <a:pt x="4906802" y="592056"/>
                  <a:pt x="4917989" y="605481"/>
                </a:cubicBezTo>
                <a:cubicBezTo>
                  <a:pt x="4927496" y="616890"/>
                  <a:pt x="4932201" y="632050"/>
                  <a:pt x="4942702" y="642551"/>
                </a:cubicBezTo>
                <a:cubicBezTo>
                  <a:pt x="4953203" y="653052"/>
                  <a:pt x="4967416" y="659027"/>
                  <a:pt x="4979773" y="667265"/>
                </a:cubicBezTo>
                <a:cubicBezTo>
                  <a:pt x="4983892" y="679622"/>
                  <a:pt x="5001340" y="713545"/>
                  <a:pt x="4992130" y="704335"/>
                </a:cubicBezTo>
                <a:cubicBezTo>
                  <a:pt x="4971127" y="683332"/>
                  <a:pt x="4942702" y="630194"/>
                  <a:pt x="4942702" y="630194"/>
                </a:cubicBezTo>
                <a:cubicBezTo>
                  <a:pt x="4932952" y="600943"/>
                  <a:pt x="4917989" y="561159"/>
                  <a:pt x="4917989" y="531340"/>
                </a:cubicBezTo>
                <a:cubicBezTo>
                  <a:pt x="4917989" y="518315"/>
                  <a:pt x="4924521" y="556761"/>
                  <a:pt x="4930346" y="568411"/>
                </a:cubicBezTo>
                <a:cubicBezTo>
                  <a:pt x="4978255" y="664230"/>
                  <a:pt x="4936355" y="549371"/>
                  <a:pt x="4967416" y="642551"/>
                </a:cubicBezTo>
                <a:cubicBezTo>
                  <a:pt x="4963297" y="667265"/>
                  <a:pt x="4972775" y="698976"/>
                  <a:pt x="4955059" y="716692"/>
                </a:cubicBezTo>
                <a:cubicBezTo>
                  <a:pt x="4943050" y="728701"/>
                  <a:pt x="4920377" y="712761"/>
                  <a:pt x="4905632" y="704335"/>
                </a:cubicBezTo>
                <a:cubicBezTo>
                  <a:pt x="4890459" y="695665"/>
                  <a:pt x="4883735" y="675935"/>
                  <a:pt x="4868562" y="667265"/>
                </a:cubicBezTo>
                <a:cubicBezTo>
                  <a:pt x="4841693" y="651911"/>
                  <a:pt x="4810983" y="654908"/>
                  <a:pt x="4782065" y="6549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07D9BE9-FC4F-4204-9436-5ED6A68F07F6}"/>
              </a:ext>
            </a:extLst>
          </p:cNvPr>
          <p:cNvSpPr/>
          <p:nvPr/>
        </p:nvSpPr>
        <p:spPr>
          <a:xfrm>
            <a:off x="7502132" y="3431274"/>
            <a:ext cx="1589902" cy="45752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service-b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00E2956-2E81-48FC-89B8-EF3B217E4EED}"/>
              </a:ext>
            </a:extLst>
          </p:cNvPr>
          <p:cNvSpPr/>
          <p:nvPr/>
        </p:nvSpPr>
        <p:spPr>
          <a:xfrm>
            <a:off x="7129849" y="3904735"/>
            <a:ext cx="1149178" cy="707809"/>
          </a:xfrm>
          <a:custGeom>
            <a:avLst/>
            <a:gdLst>
              <a:gd name="connsiteX0" fmla="*/ 1149178 w 1149178"/>
              <a:gd name="connsiteY0" fmla="*/ 0 h 707809"/>
              <a:gd name="connsiteX1" fmla="*/ 1087394 w 1149178"/>
              <a:gd name="connsiteY1" fmla="*/ 86497 h 707809"/>
              <a:gd name="connsiteX2" fmla="*/ 1025610 w 1149178"/>
              <a:gd name="connsiteY2" fmla="*/ 135924 h 707809"/>
              <a:gd name="connsiteX3" fmla="*/ 976183 w 1149178"/>
              <a:gd name="connsiteY3" fmla="*/ 185351 h 707809"/>
              <a:gd name="connsiteX4" fmla="*/ 902043 w 1149178"/>
              <a:gd name="connsiteY4" fmla="*/ 234779 h 707809"/>
              <a:gd name="connsiteX5" fmla="*/ 803189 w 1149178"/>
              <a:gd name="connsiteY5" fmla="*/ 259492 h 707809"/>
              <a:gd name="connsiteX6" fmla="*/ 667265 w 1149178"/>
              <a:gd name="connsiteY6" fmla="*/ 284206 h 707809"/>
              <a:gd name="connsiteX7" fmla="*/ 469556 w 1149178"/>
              <a:gd name="connsiteY7" fmla="*/ 308919 h 707809"/>
              <a:gd name="connsiteX8" fmla="*/ 383059 w 1149178"/>
              <a:gd name="connsiteY8" fmla="*/ 321276 h 707809"/>
              <a:gd name="connsiteX9" fmla="*/ 271848 w 1149178"/>
              <a:gd name="connsiteY9" fmla="*/ 383060 h 707809"/>
              <a:gd name="connsiteX10" fmla="*/ 234778 w 1149178"/>
              <a:gd name="connsiteY10" fmla="*/ 420130 h 707809"/>
              <a:gd name="connsiteX11" fmla="*/ 210065 w 1149178"/>
              <a:gd name="connsiteY11" fmla="*/ 457200 h 707809"/>
              <a:gd name="connsiteX12" fmla="*/ 172994 w 1149178"/>
              <a:gd name="connsiteY12" fmla="*/ 481914 h 707809"/>
              <a:gd name="connsiteX13" fmla="*/ 123567 w 1149178"/>
              <a:gd name="connsiteY13" fmla="*/ 556054 h 707809"/>
              <a:gd name="connsiteX14" fmla="*/ 61783 w 1149178"/>
              <a:gd name="connsiteY14" fmla="*/ 654908 h 707809"/>
              <a:gd name="connsiteX15" fmla="*/ 49427 w 1149178"/>
              <a:gd name="connsiteY15" fmla="*/ 704335 h 707809"/>
              <a:gd name="connsiteX16" fmla="*/ 61783 w 1149178"/>
              <a:gd name="connsiteY16" fmla="*/ 630195 h 707809"/>
              <a:gd name="connsiteX17" fmla="*/ 111210 w 1149178"/>
              <a:gd name="connsiteY17" fmla="*/ 556054 h 707809"/>
              <a:gd name="connsiteX18" fmla="*/ 135924 w 1149178"/>
              <a:gd name="connsiteY18" fmla="*/ 518984 h 707809"/>
              <a:gd name="connsiteX19" fmla="*/ 148281 w 1149178"/>
              <a:gd name="connsiteY19" fmla="*/ 481914 h 707809"/>
              <a:gd name="connsiteX20" fmla="*/ 123567 w 1149178"/>
              <a:gd name="connsiteY20" fmla="*/ 593124 h 707809"/>
              <a:gd name="connsiteX21" fmla="*/ 111210 w 1149178"/>
              <a:gd name="connsiteY21" fmla="*/ 642551 h 707809"/>
              <a:gd name="connsiteX22" fmla="*/ 98854 w 1149178"/>
              <a:gd name="connsiteY22" fmla="*/ 679622 h 707809"/>
              <a:gd name="connsiteX23" fmla="*/ 135924 w 1149178"/>
              <a:gd name="connsiteY23" fmla="*/ 667265 h 707809"/>
              <a:gd name="connsiteX24" fmla="*/ 185351 w 1149178"/>
              <a:gd name="connsiteY24" fmla="*/ 642551 h 707809"/>
              <a:gd name="connsiteX25" fmla="*/ 222421 w 1149178"/>
              <a:gd name="connsiteY25" fmla="*/ 617838 h 707809"/>
              <a:gd name="connsiteX26" fmla="*/ 296562 w 1149178"/>
              <a:gd name="connsiteY26" fmla="*/ 593124 h 707809"/>
              <a:gd name="connsiteX27" fmla="*/ 234778 w 1149178"/>
              <a:gd name="connsiteY27" fmla="*/ 605481 h 707809"/>
              <a:gd name="connsiteX28" fmla="*/ 185351 w 1149178"/>
              <a:gd name="connsiteY28" fmla="*/ 630195 h 707809"/>
              <a:gd name="connsiteX29" fmla="*/ 111210 w 1149178"/>
              <a:gd name="connsiteY29" fmla="*/ 679622 h 707809"/>
              <a:gd name="connsiteX30" fmla="*/ 74140 w 1149178"/>
              <a:gd name="connsiteY30" fmla="*/ 593124 h 707809"/>
              <a:gd name="connsiteX31" fmla="*/ 24713 w 1149178"/>
              <a:gd name="connsiteY31" fmla="*/ 469557 h 707809"/>
              <a:gd name="connsiteX32" fmla="*/ 0 w 1149178"/>
              <a:gd name="connsiteY32" fmla="*/ 457200 h 707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149178" h="707809">
                <a:moveTo>
                  <a:pt x="1149178" y="0"/>
                </a:moveTo>
                <a:cubicBezTo>
                  <a:pt x="1100519" y="121650"/>
                  <a:pt x="1155261" y="18630"/>
                  <a:pt x="1087394" y="86497"/>
                </a:cubicBezTo>
                <a:cubicBezTo>
                  <a:pt x="1031501" y="142390"/>
                  <a:pt x="1097780" y="111869"/>
                  <a:pt x="1025610" y="135924"/>
                </a:cubicBezTo>
                <a:cubicBezTo>
                  <a:pt x="1004642" y="198834"/>
                  <a:pt x="1030105" y="155395"/>
                  <a:pt x="976183" y="185351"/>
                </a:cubicBezTo>
                <a:cubicBezTo>
                  <a:pt x="950219" y="199776"/>
                  <a:pt x="930221" y="225387"/>
                  <a:pt x="902043" y="234779"/>
                </a:cubicBezTo>
                <a:cubicBezTo>
                  <a:pt x="835799" y="256859"/>
                  <a:pt x="892660" y="239609"/>
                  <a:pt x="803189" y="259492"/>
                </a:cubicBezTo>
                <a:cubicBezTo>
                  <a:pt x="710153" y="280167"/>
                  <a:pt x="796905" y="267297"/>
                  <a:pt x="667265" y="284206"/>
                </a:cubicBezTo>
                <a:lnTo>
                  <a:pt x="469556" y="308919"/>
                </a:lnTo>
                <a:lnTo>
                  <a:pt x="383059" y="321276"/>
                </a:lnTo>
                <a:cubicBezTo>
                  <a:pt x="336444" y="336815"/>
                  <a:pt x="314336" y="340572"/>
                  <a:pt x="271848" y="383060"/>
                </a:cubicBezTo>
                <a:cubicBezTo>
                  <a:pt x="259491" y="395417"/>
                  <a:pt x="245965" y="406705"/>
                  <a:pt x="234778" y="420130"/>
                </a:cubicBezTo>
                <a:cubicBezTo>
                  <a:pt x="225271" y="431539"/>
                  <a:pt x="220566" y="446699"/>
                  <a:pt x="210065" y="457200"/>
                </a:cubicBezTo>
                <a:cubicBezTo>
                  <a:pt x="199564" y="467701"/>
                  <a:pt x="185351" y="473676"/>
                  <a:pt x="172994" y="481914"/>
                </a:cubicBezTo>
                <a:cubicBezTo>
                  <a:pt x="132111" y="604559"/>
                  <a:pt x="200704" y="417205"/>
                  <a:pt x="123567" y="556054"/>
                </a:cubicBezTo>
                <a:cubicBezTo>
                  <a:pt x="63019" y="665043"/>
                  <a:pt x="138282" y="603911"/>
                  <a:pt x="61783" y="654908"/>
                </a:cubicBezTo>
                <a:cubicBezTo>
                  <a:pt x="57664" y="671384"/>
                  <a:pt x="49427" y="721318"/>
                  <a:pt x="49427" y="704335"/>
                </a:cubicBezTo>
                <a:cubicBezTo>
                  <a:pt x="49427" y="679281"/>
                  <a:pt x="56348" y="654653"/>
                  <a:pt x="61783" y="630195"/>
                </a:cubicBezTo>
                <a:cubicBezTo>
                  <a:pt x="73628" y="576893"/>
                  <a:pt x="73031" y="601868"/>
                  <a:pt x="111210" y="556054"/>
                </a:cubicBezTo>
                <a:cubicBezTo>
                  <a:pt x="120717" y="544645"/>
                  <a:pt x="129282" y="532267"/>
                  <a:pt x="135924" y="518984"/>
                </a:cubicBezTo>
                <a:cubicBezTo>
                  <a:pt x="141749" y="507334"/>
                  <a:pt x="148281" y="468889"/>
                  <a:pt x="148281" y="481914"/>
                </a:cubicBezTo>
                <a:cubicBezTo>
                  <a:pt x="148281" y="537663"/>
                  <a:pt x="136310" y="548526"/>
                  <a:pt x="123567" y="593124"/>
                </a:cubicBezTo>
                <a:cubicBezTo>
                  <a:pt x="118901" y="609453"/>
                  <a:pt x="115875" y="626222"/>
                  <a:pt x="111210" y="642551"/>
                </a:cubicBezTo>
                <a:cubicBezTo>
                  <a:pt x="107632" y="655075"/>
                  <a:pt x="89644" y="670412"/>
                  <a:pt x="98854" y="679622"/>
                </a:cubicBezTo>
                <a:cubicBezTo>
                  <a:pt x="108064" y="688832"/>
                  <a:pt x="123952" y="672396"/>
                  <a:pt x="135924" y="667265"/>
                </a:cubicBezTo>
                <a:cubicBezTo>
                  <a:pt x="152855" y="660009"/>
                  <a:pt x="169358" y="651690"/>
                  <a:pt x="185351" y="642551"/>
                </a:cubicBezTo>
                <a:cubicBezTo>
                  <a:pt x="198245" y="635183"/>
                  <a:pt x="208850" y="623869"/>
                  <a:pt x="222421" y="617838"/>
                </a:cubicBezTo>
                <a:cubicBezTo>
                  <a:pt x="246226" y="607258"/>
                  <a:pt x="322107" y="588015"/>
                  <a:pt x="296562" y="593124"/>
                </a:cubicBezTo>
                <a:lnTo>
                  <a:pt x="234778" y="605481"/>
                </a:lnTo>
                <a:cubicBezTo>
                  <a:pt x="218302" y="613719"/>
                  <a:pt x="201146" y="620718"/>
                  <a:pt x="185351" y="630195"/>
                </a:cubicBezTo>
                <a:cubicBezTo>
                  <a:pt x="159882" y="645477"/>
                  <a:pt x="111210" y="679622"/>
                  <a:pt x="111210" y="679622"/>
                </a:cubicBezTo>
                <a:cubicBezTo>
                  <a:pt x="89243" y="635686"/>
                  <a:pt x="86261" y="635549"/>
                  <a:pt x="74140" y="593124"/>
                </a:cubicBezTo>
                <a:cubicBezTo>
                  <a:pt x="62057" y="550835"/>
                  <a:pt x="57801" y="502645"/>
                  <a:pt x="24713" y="469557"/>
                </a:cubicBezTo>
                <a:cubicBezTo>
                  <a:pt x="18200" y="463044"/>
                  <a:pt x="8238" y="461319"/>
                  <a:pt x="0" y="4572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8D10FB7-CABA-45D1-855F-7C218BED6025}"/>
              </a:ext>
            </a:extLst>
          </p:cNvPr>
          <p:cNvSpPr/>
          <p:nvPr/>
        </p:nvSpPr>
        <p:spPr>
          <a:xfrm>
            <a:off x="8217243" y="2730843"/>
            <a:ext cx="333633" cy="669308"/>
          </a:xfrm>
          <a:custGeom>
            <a:avLst/>
            <a:gdLst>
              <a:gd name="connsiteX0" fmla="*/ 86498 w 333633"/>
              <a:gd name="connsiteY0" fmla="*/ 0 h 669308"/>
              <a:gd name="connsiteX1" fmla="*/ 98854 w 333633"/>
              <a:gd name="connsiteY1" fmla="*/ 86498 h 669308"/>
              <a:gd name="connsiteX2" fmla="*/ 111211 w 333633"/>
              <a:gd name="connsiteY2" fmla="*/ 148281 h 669308"/>
              <a:gd name="connsiteX3" fmla="*/ 123568 w 333633"/>
              <a:gd name="connsiteY3" fmla="*/ 247135 h 669308"/>
              <a:gd name="connsiteX4" fmla="*/ 111211 w 333633"/>
              <a:gd name="connsiteY4" fmla="*/ 630195 h 669308"/>
              <a:gd name="connsiteX5" fmla="*/ 98854 w 333633"/>
              <a:gd name="connsiteY5" fmla="*/ 593125 h 669308"/>
              <a:gd name="connsiteX6" fmla="*/ 74141 w 333633"/>
              <a:gd name="connsiteY6" fmla="*/ 556054 h 669308"/>
              <a:gd name="connsiteX7" fmla="*/ 0 w 333633"/>
              <a:gd name="connsiteY7" fmla="*/ 494271 h 669308"/>
              <a:gd name="connsiteX8" fmla="*/ 86498 w 333633"/>
              <a:gd name="connsiteY8" fmla="*/ 580768 h 669308"/>
              <a:gd name="connsiteX9" fmla="*/ 123568 w 333633"/>
              <a:gd name="connsiteY9" fmla="*/ 605481 h 669308"/>
              <a:gd name="connsiteX10" fmla="*/ 135925 w 333633"/>
              <a:gd name="connsiteY10" fmla="*/ 667265 h 669308"/>
              <a:gd name="connsiteX11" fmla="*/ 172995 w 333633"/>
              <a:gd name="connsiteY11" fmla="*/ 642552 h 669308"/>
              <a:gd name="connsiteX12" fmla="*/ 222422 w 333633"/>
              <a:gd name="connsiteY12" fmla="*/ 568411 h 669308"/>
              <a:gd name="connsiteX13" fmla="*/ 247135 w 333633"/>
              <a:gd name="connsiteY13" fmla="*/ 531341 h 669308"/>
              <a:gd name="connsiteX14" fmla="*/ 333633 w 333633"/>
              <a:gd name="connsiteY14" fmla="*/ 469557 h 669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3633" h="669308">
                <a:moveTo>
                  <a:pt x="86498" y="0"/>
                </a:moveTo>
                <a:cubicBezTo>
                  <a:pt x="90617" y="28833"/>
                  <a:pt x="94066" y="57769"/>
                  <a:pt x="98854" y="86498"/>
                </a:cubicBezTo>
                <a:cubicBezTo>
                  <a:pt x="102307" y="107214"/>
                  <a:pt x="108017" y="127523"/>
                  <a:pt x="111211" y="148281"/>
                </a:cubicBezTo>
                <a:cubicBezTo>
                  <a:pt x="116261" y="181103"/>
                  <a:pt x="119449" y="214184"/>
                  <a:pt x="123568" y="247135"/>
                </a:cubicBezTo>
                <a:cubicBezTo>
                  <a:pt x="119449" y="374822"/>
                  <a:pt x="120313" y="502767"/>
                  <a:pt x="111211" y="630195"/>
                </a:cubicBezTo>
                <a:cubicBezTo>
                  <a:pt x="110283" y="643187"/>
                  <a:pt x="104679" y="604775"/>
                  <a:pt x="98854" y="593125"/>
                </a:cubicBezTo>
                <a:cubicBezTo>
                  <a:pt x="92212" y="579842"/>
                  <a:pt x="83648" y="567463"/>
                  <a:pt x="74141" y="556054"/>
                </a:cubicBezTo>
                <a:cubicBezTo>
                  <a:pt x="44409" y="520375"/>
                  <a:pt x="36450" y="518570"/>
                  <a:pt x="0" y="494271"/>
                </a:cubicBezTo>
                <a:cubicBezTo>
                  <a:pt x="21750" y="559519"/>
                  <a:pt x="1519" y="524116"/>
                  <a:pt x="86498" y="580768"/>
                </a:cubicBezTo>
                <a:lnTo>
                  <a:pt x="123568" y="605481"/>
                </a:lnTo>
                <a:cubicBezTo>
                  <a:pt x="127687" y="626076"/>
                  <a:pt x="119123" y="654663"/>
                  <a:pt x="135925" y="667265"/>
                </a:cubicBezTo>
                <a:cubicBezTo>
                  <a:pt x="147806" y="676176"/>
                  <a:pt x="163216" y="653728"/>
                  <a:pt x="172995" y="642552"/>
                </a:cubicBezTo>
                <a:cubicBezTo>
                  <a:pt x="192554" y="620199"/>
                  <a:pt x="205946" y="593125"/>
                  <a:pt x="222422" y="568411"/>
                </a:cubicBezTo>
                <a:cubicBezTo>
                  <a:pt x="230660" y="556054"/>
                  <a:pt x="234778" y="539579"/>
                  <a:pt x="247135" y="531341"/>
                </a:cubicBezTo>
                <a:cubicBezTo>
                  <a:pt x="326123" y="478683"/>
                  <a:pt x="300273" y="502917"/>
                  <a:pt x="333633" y="4695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D3BAEA2-A1A6-4BC6-8F1D-8D3EBB1A2EBD}"/>
              </a:ext>
            </a:extLst>
          </p:cNvPr>
          <p:cNvSpPr/>
          <p:nvPr/>
        </p:nvSpPr>
        <p:spPr>
          <a:xfrm>
            <a:off x="3190102" y="2739005"/>
            <a:ext cx="333633" cy="669308"/>
          </a:xfrm>
          <a:custGeom>
            <a:avLst/>
            <a:gdLst>
              <a:gd name="connsiteX0" fmla="*/ 86498 w 333633"/>
              <a:gd name="connsiteY0" fmla="*/ 0 h 669308"/>
              <a:gd name="connsiteX1" fmla="*/ 98854 w 333633"/>
              <a:gd name="connsiteY1" fmla="*/ 86498 h 669308"/>
              <a:gd name="connsiteX2" fmla="*/ 111211 w 333633"/>
              <a:gd name="connsiteY2" fmla="*/ 148281 h 669308"/>
              <a:gd name="connsiteX3" fmla="*/ 123568 w 333633"/>
              <a:gd name="connsiteY3" fmla="*/ 247135 h 669308"/>
              <a:gd name="connsiteX4" fmla="*/ 111211 w 333633"/>
              <a:gd name="connsiteY4" fmla="*/ 630195 h 669308"/>
              <a:gd name="connsiteX5" fmla="*/ 98854 w 333633"/>
              <a:gd name="connsiteY5" fmla="*/ 593125 h 669308"/>
              <a:gd name="connsiteX6" fmla="*/ 74141 w 333633"/>
              <a:gd name="connsiteY6" fmla="*/ 556054 h 669308"/>
              <a:gd name="connsiteX7" fmla="*/ 0 w 333633"/>
              <a:gd name="connsiteY7" fmla="*/ 494271 h 669308"/>
              <a:gd name="connsiteX8" fmla="*/ 86498 w 333633"/>
              <a:gd name="connsiteY8" fmla="*/ 580768 h 669308"/>
              <a:gd name="connsiteX9" fmla="*/ 123568 w 333633"/>
              <a:gd name="connsiteY9" fmla="*/ 605481 h 669308"/>
              <a:gd name="connsiteX10" fmla="*/ 135925 w 333633"/>
              <a:gd name="connsiteY10" fmla="*/ 667265 h 669308"/>
              <a:gd name="connsiteX11" fmla="*/ 172995 w 333633"/>
              <a:gd name="connsiteY11" fmla="*/ 642552 h 669308"/>
              <a:gd name="connsiteX12" fmla="*/ 222422 w 333633"/>
              <a:gd name="connsiteY12" fmla="*/ 568411 h 669308"/>
              <a:gd name="connsiteX13" fmla="*/ 247135 w 333633"/>
              <a:gd name="connsiteY13" fmla="*/ 531341 h 669308"/>
              <a:gd name="connsiteX14" fmla="*/ 333633 w 333633"/>
              <a:gd name="connsiteY14" fmla="*/ 469557 h 669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3633" h="669308">
                <a:moveTo>
                  <a:pt x="86498" y="0"/>
                </a:moveTo>
                <a:cubicBezTo>
                  <a:pt x="90617" y="28833"/>
                  <a:pt x="94066" y="57769"/>
                  <a:pt x="98854" y="86498"/>
                </a:cubicBezTo>
                <a:cubicBezTo>
                  <a:pt x="102307" y="107214"/>
                  <a:pt x="108017" y="127523"/>
                  <a:pt x="111211" y="148281"/>
                </a:cubicBezTo>
                <a:cubicBezTo>
                  <a:pt x="116261" y="181103"/>
                  <a:pt x="119449" y="214184"/>
                  <a:pt x="123568" y="247135"/>
                </a:cubicBezTo>
                <a:cubicBezTo>
                  <a:pt x="119449" y="374822"/>
                  <a:pt x="120313" y="502767"/>
                  <a:pt x="111211" y="630195"/>
                </a:cubicBezTo>
                <a:cubicBezTo>
                  <a:pt x="110283" y="643187"/>
                  <a:pt x="104679" y="604775"/>
                  <a:pt x="98854" y="593125"/>
                </a:cubicBezTo>
                <a:cubicBezTo>
                  <a:pt x="92212" y="579842"/>
                  <a:pt x="83648" y="567463"/>
                  <a:pt x="74141" y="556054"/>
                </a:cubicBezTo>
                <a:cubicBezTo>
                  <a:pt x="44409" y="520375"/>
                  <a:pt x="36450" y="518570"/>
                  <a:pt x="0" y="494271"/>
                </a:cubicBezTo>
                <a:cubicBezTo>
                  <a:pt x="21750" y="559519"/>
                  <a:pt x="1519" y="524116"/>
                  <a:pt x="86498" y="580768"/>
                </a:cubicBezTo>
                <a:lnTo>
                  <a:pt x="123568" y="605481"/>
                </a:lnTo>
                <a:cubicBezTo>
                  <a:pt x="127687" y="626076"/>
                  <a:pt x="119123" y="654663"/>
                  <a:pt x="135925" y="667265"/>
                </a:cubicBezTo>
                <a:cubicBezTo>
                  <a:pt x="147806" y="676176"/>
                  <a:pt x="163216" y="653728"/>
                  <a:pt x="172995" y="642552"/>
                </a:cubicBezTo>
                <a:cubicBezTo>
                  <a:pt x="192554" y="620199"/>
                  <a:pt x="205946" y="593125"/>
                  <a:pt x="222422" y="568411"/>
                </a:cubicBezTo>
                <a:cubicBezTo>
                  <a:pt x="230660" y="556054"/>
                  <a:pt x="234778" y="539579"/>
                  <a:pt x="247135" y="531341"/>
                </a:cubicBezTo>
                <a:cubicBezTo>
                  <a:pt x="326123" y="478683"/>
                  <a:pt x="300273" y="502917"/>
                  <a:pt x="333633" y="4695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F88D2BB-C4A1-4685-BBA2-82F452B4DE97}"/>
              </a:ext>
            </a:extLst>
          </p:cNvPr>
          <p:cNvGrpSpPr/>
          <p:nvPr/>
        </p:nvGrpSpPr>
        <p:grpSpPr>
          <a:xfrm>
            <a:off x="10217472" y="4543305"/>
            <a:ext cx="1260389" cy="774081"/>
            <a:chOff x="556054" y="4547286"/>
            <a:chExt cx="1260389" cy="774081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4E6D7DCF-303C-43FC-BE13-A0C317BA508E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06737974-EAB8-40B2-9423-22E6094D1577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app-b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02C9135-BA82-4E9A-93C7-F07F1CE91A83}"/>
              </a:ext>
            </a:extLst>
          </p:cNvPr>
          <p:cNvGrpSpPr/>
          <p:nvPr/>
        </p:nvGrpSpPr>
        <p:grpSpPr>
          <a:xfrm>
            <a:off x="2548638" y="4571999"/>
            <a:ext cx="1260389" cy="774081"/>
            <a:chOff x="556054" y="4547286"/>
            <a:chExt cx="1260389" cy="774081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B2AEBFD-C205-4108-BF3F-D6D6F302DF4E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E2C1A8A2-91D9-46DB-8FCC-3156013DCF7C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app-b</a:t>
              </a:r>
            </a:p>
          </p:txBody>
        </p:sp>
      </p:grp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3B85D91-BE5D-4A86-9091-628FF1A32E5E}"/>
              </a:ext>
            </a:extLst>
          </p:cNvPr>
          <p:cNvSpPr/>
          <p:nvPr/>
        </p:nvSpPr>
        <p:spPr>
          <a:xfrm>
            <a:off x="8303741" y="3904735"/>
            <a:ext cx="2730843" cy="719410"/>
          </a:xfrm>
          <a:custGeom>
            <a:avLst/>
            <a:gdLst>
              <a:gd name="connsiteX0" fmla="*/ 0 w 2730843"/>
              <a:gd name="connsiteY0" fmla="*/ 0 h 719410"/>
              <a:gd name="connsiteX1" fmla="*/ 61783 w 2730843"/>
              <a:gd name="connsiteY1" fmla="*/ 24714 h 719410"/>
              <a:gd name="connsiteX2" fmla="*/ 98854 w 2730843"/>
              <a:gd name="connsiteY2" fmla="*/ 37070 h 719410"/>
              <a:gd name="connsiteX3" fmla="*/ 135924 w 2730843"/>
              <a:gd name="connsiteY3" fmla="*/ 61784 h 719410"/>
              <a:gd name="connsiteX4" fmla="*/ 185351 w 2730843"/>
              <a:gd name="connsiteY4" fmla="*/ 86497 h 719410"/>
              <a:gd name="connsiteX5" fmla="*/ 222421 w 2730843"/>
              <a:gd name="connsiteY5" fmla="*/ 111211 h 719410"/>
              <a:gd name="connsiteX6" fmla="*/ 271848 w 2730843"/>
              <a:gd name="connsiteY6" fmla="*/ 123568 h 719410"/>
              <a:gd name="connsiteX7" fmla="*/ 321275 w 2730843"/>
              <a:gd name="connsiteY7" fmla="*/ 148281 h 719410"/>
              <a:gd name="connsiteX8" fmla="*/ 457200 w 2730843"/>
              <a:gd name="connsiteY8" fmla="*/ 185351 h 719410"/>
              <a:gd name="connsiteX9" fmla="*/ 531340 w 2730843"/>
              <a:gd name="connsiteY9" fmla="*/ 197708 h 719410"/>
              <a:gd name="connsiteX10" fmla="*/ 654908 w 2730843"/>
              <a:gd name="connsiteY10" fmla="*/ 247135 h 719410"/>
              <a:gd name="connsiteX11" fmla="*/ 840259 w 2730843"/>
              <a:gd name="connsiteY11" fmla="*/ 271849 h 719410"/>
              <a:gd name="connsiteX12" fmla="*/ 1248032 w 2730843"/>
              <a:gd name="connsiteY12" fmla="*/ 296562 h 719410"/>
              <a:gd name="connsiteX13" fmla="*/ 2014151 w 2730843"/>
              <a:gd name="connsiteY13" fmla="*/ 321276 h 719410"/>
              <a:gd name="connsiteX14" fmla="*/ 2162432 w 2730843"/>
              <a:gd name="connsiteY14" fmla="*/ 333633 h 719410"/>
              <a:gd name="connsiteX15" fmla="*/ 2273643 w 2730843"/>
              <a:gd name="connsiteY15" fmla="*/ 383060 h 719410"/>
              <a:gd name="connsiteX16" fmla="*/ 2360140 w 2730843"/>
              <a:gd name="connsiteY16" fmla="*/ 420130 h 719410"/>
              <a:gd name="connsiteX17" fmla="*/ 2434281 w 2730843"/>
              <a:gd name="connsiteY17" fmla="*/ 469557 h 719410"/>
              <a:gd name="connsiteX18" fmla="*/ 2508421 w 2730843"/>
              <a:gd name="connsiteY18" fmla="*/ 531341 h 719410"/>
              <a:gd name="connsiteX19" fmla="*/ 2533135 w 2730843"/>
              <a:gd name="connsiteY19" fmla="*/ 568411 h 719410"/>
              <a:gd name="connsiteX20" fmla="*/ 2619632 w 2730843"/>
              <a:gd name="connsiteY20" fmla="*/ 679622 h 719410"/>
              <a:gd name="connsiteX21" fmla="*/ 2631989 w 2730843"/>
              <a:gd name="connsiteY21" fmla="*/ 716692 h 719410"/>
              <a:gd name="connsiteX22" fmla="*/ 2570205 w 2730843"/>
              <a:gd name="connsiteY22" fmla="*/ 704335 h 719410"/>
              <a:gd name="connsiteX23" fmla="*/ 2496064 w 2730843"/>
              <a:gd name="connsiteY23" fmla="*/ 654908 h 719410"/>
              <a:gd name="connsiteX24" fmla="*/ 2458994 w 2730843"/>
              <a:gd name="connsiteY24" fmla="*/ 630195 h 719410"/>
              <a:gd name="connsiteX25" fmla="*/ 2421924 w 2730843"/>
              <a:gd name="connsiteY25" fmla="*/ 617838 h 719410"/>
              <a:gd name="connsiteX26" fmla="*/ 2384854 w 2730843"/>
              <a:gd name="connsiteY26" fmla="*/ 593124 h 719410"/>
              <a:gd name="connsiteX27" fmla="*/ 2458994 w 2730843"/>
              <a:gd name="connsiteY27" fmla="*/ 617838 h 719410"/>
              <a:gd name="connsiteX28" fmla="*/ 2582562 w 2730843"/>
              <a:gd name="connsiteY28" fmla="*/ 679622 h 719410"/>
              <a:gd name="connsiteX29" fmla="*/ 2582562 w 2730843"/>
              <a:gd name="connsiteY29" fmla="*/ 679622 h 719410"/>
              <a:gd name="connsiteX30" fmla="*/ 2656702 w 2730843"/>
              <a:gd name="connsiteY30" fmla="*/ 716692 h 719410"/>
              <a:gd name="connsiteX31" fmla="*/ 2681416 w 2730843"/>
              <a:gd name="connsiteY31" fmla="*/ 679622 h 719410"/>
              <a:gd name="connsiteX32" fmla="*/ 2706129 w 2730843"/>
              <a:gd name="connsiteY32" fmla="*/ 605481 h 719410"/>
              <a:gd name="connsiteX33" fmla="*/ 2730843 w 2730843"/>
              <a:gd name="connsiteY33" fmla="*/ 568411 h 719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730843" h="719410">
                <a:moveTo>
                  <a:pt x="0" y="0"/>
                </a:moveTo>
                <a:cubicBezTo>
                  <a:pt x="20594" y="8238"/>
                  <a:pt x="41014" y="16926"/>
                  <a:pt x="61783" y="24714"/>
                </a:cubicBezTo>
                <a:cubicBezTo>
                  <a:pt x="73979" y="29287"/>
                  <a:pt x="87204" y="31245"/>
                  <a:pt x="98854" y="37070"/>
                </a:cubicBezTo>
                <a:cubicBezTo>
                  <a:pt x="112137" y="43711"/>
                  <a:pt x="123030" y="54416"/>
                  <a:pt x="135924" y="61784"/>
                </a:cubicBezTo>
                <a:cubicBezTo>
                  <a:pt x="151917" y="70923"/>
                  <a:pt x="169358" y="77358"/>
                  <a:pt x="185351" y="86497"/>
                </a:cubicBezTo>
                <a:cubicBezTo>
                  <a:pt x="198245" y="93865"/>
                  <a:pt x="208771" y="105361"/>
                  <a:pt x="222421" y="111211"/>
                </a:cubicBezTo>
                <a:cubicBezTo>
                  <a:pt x="238031" y="117901"/>
                  <a:pt x="255947" y="117605"/>
                  <a:pt x="271848" y="123568"/>
                </a:cubicBezTo>
                <a:cubicBezTo>
                  <a:pt x="289095" y="130036"/>
                  <a:pt x="303964" y="141986"/>
                  <a:pt x="321275" y="148281"/>
                </a:cubicBezTo>
                <a:cubicBezTo>
                  <a:pt x="332789" y="152468"/>
                  <a:pt x="430397" y="179990"/>
                  <a:pt x="457200" y="185351"/>
                </a:cubicBezTo>
                <a:cubicBezTo>
                  <a:pt x="481768" y="190264"/>
                  <a:pt x="506627" y="193589"/>
                  <a:pt x="531340" y="197708"/>
                </a:cubicBezTo>
                <a:cubicBezTo>
                  <a:pt x="582476" y="223276"/>
                  <a:pt x="593826" y="231865"/>
                  <a:pt x="654908" y="247135"/>
                </a:cubicBezTo>
                <a:cubicBezTo>
                  <a:pt x="697441" y="257768"/>
                  <a:pt x="805972" y="268420"/>
                  <a:pt x="840259" y="271849"/>
                </a:cubicBezTo>
                <a:cubicBezTo>
                  <a:pt x="1028813" y="290705"/>
                  <a:pt x="1005917" y="285557"/>
                  <a:pt x="1248032" y="296562"/>
                </a:cubicBezTo>
                <a:cubicBezTo>
                  <a:pt x="1593765" y="334977"/>
                  <a:pt x="1219413" y="296822"/>
                  <a:pt x="2014151" y="321276"/>
                </a:cubicBezTo>
                <a:cubicBezTo>
                  <a:pt x="2063726" y="322801"/>
                  <a:pt x="2113005" y="329514"/>
                  <a:pt x="2162432" y="333633"/>
                </a:cubicBezTo>
                <a:cubicBezTo>
                  <a:pt x="2353713" y="397392"/>
                  <a:pt x="2156150" y="324313"/>
                  <a:pt x="2273643" y="383060"/>
                </a:cubicBezTo>
                <a:cubicBezTo>
                  <a:pt x="2375923" y="434200"/>
                  <a:pt x="2231556" y="342979"/>
                  <a:pt x="2360140" y="420130"/>
                </a:cubicBezTo>
                <a:cubicBezTo>
                  <a:pt x="2385609" y="435412"/>
                  <a:pt x="2413278" y="448554"/>
                  <a:pt x="2434281" y="469557"/>
                </a:cubicBezTo>
                <a:cubicBezTo>
                  <a:pt x="2481852" y="517128"/>
                  <a:pt x="2456811" y="496933"/>
                  <a:pt x="2508421" y="531341"/>
                </a:cubicBezTo>
                <a:cubicBezTo>
                  <a:pt x="2516659" y="543698"/>
                  <a:pt x="2523628" y="557002"/>
                  <a:pt x="2533135" y="568411"/>
                </a:cubicBezTo>
                <a:cubicBezTo>
                  <a:pt x="2568675" y="611058"/>
                  <a:pt x="2598811" y="617159"/>
                  <a:pt x="2619632" y="679622"/>
                </a:cubicBezTo>
                <a:cubicBezTo>
                  <a:pt x="2623751" y="691979"/>
                  <a:pt x="2643639" y="710867"/>
                  <a:pt x="2631989" y="716692"/>
                </a:cubicBezTo>
                <a:cubicBezTo>
                  <a:pt x="2613204" y="726084"/>
                  <a:pt x="2590800" y="708454"/>
                  <a:pt x="2570205" y="704335"/>
                </a:cubicBezTo>
                <a:lnTo>
                  <a:pt x="2496064" y="654908"/>
                </a:lnTo>
                <a:cubicBezTo>
                  <a:pt x="2483707" y="646670"/>
                  <a:pt x="2473083" y="634891"/>
                  <a:pt x="2458994" y="630195"/>
                </a:cubicBezTo>
                <a:cubicBezTo>
                  <a:pt x="2446637" y="626076"/>
                  <a:pt x="2433574" y="623663"/>
                  <a:pt x="2421924" y="617838"/>
                </a:cubicBezTo>
                <a:cubicBezTo>
                  <a:pt x="2408641" y="611196"/>
                  <a:pt x="2370003" y="593124"/>
                  <a:pt x="2384854" y="593124"/>
                </a:cubicBezTo>
                <a:cubicBezTo>
                  <a:pt x="2410904" y="593124"/>
                  <a:pt x="2458994" y="617838"/>
                  <a:pt x="2458994" y="617838"/>
                </a:cubicBezTo>
                <a:cubicBezTo>
                  <a:pt x="2529261" y="670538"/>
                  <a:pt x="2488883" y="648395"/>
                  <a:pt x="2582562" y="679622"/>
                </a:cubicBezTo>
                <a:lnTo>
                  <a:pt x="2582562" y="679622"/>
                </a:lnTo>
                <a:cubicBezTo>
                  <a:pt x="2630470" y="711560"/>
                  <a:pt x="2605543" y="699639"/>
                  <a:pt x="2656702" y="716692"/>
                </a:cubicBezTo>
                <a:cubicBezTo>
                  <a:pt x="2664940" y="704335"/>
                  <a:pt x="2675384" y="693193"/>
                  <a:pt x="2681416" y="679622"/>
                </a:cubicBezTo>
                <a:cubicBezTo>
                  <a:pt x="2691996" y="655817"/>
                  <a:pt x="2691679" y="627156"/>
                  <a:pt x="2706129" y="605481"/>
                </a:cubicBezTo>
                <a:lnTo>
                  <a:pt x="2730843" y="56841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D4453C2-9442-45CB-8FE2-40651E3F2287}"/>
              </a:ext>
            </a:extLst>
          </p:cNvPr>
          <p:cNvSpPr/>
          <p:nvPr/>
        </p:nvSpPr>
        <p:spPr>
          <a:xfrm>
            <a:off x="3048549" y="3941805"/>
            <a:ext cx="5218121" cy="657605"/>
          </a:xfrm>
          <a:custGeom>
            <a:avLst/>
            <a:gdLst>
              <a:gd name="connsiteX0" fmla="*/ 5218121 w 5218121"/>
              <a:gd name="connsiteY0" fmla="*/ 0 h 657605"/>
              <a:gd name="connsiteX1" fmla="*/ 5069840 w 5218121"/>
              <a:gd name="connsiteY1" fmla="*/ 74141 h 657605"/>
              <a:gd name="connsiteX2" fmla="*/ 5008056 w 5218121"/>
              <a:gd name="connsiteY2" fmla="*/ 86498 h 657605"/>
              <a:gd name="connsiteX3" fmla="*/ 4872132 w 5218121"/>
              <a:gd name="connsiteY3" fmla="*/ 111211 h 657605"/>
              <a:gd name="connsiteX4" fmla="*/ 4550856 w 5218121"/>
              <a:gd name="connsiteY4" fmla="*/ 135925 h 657605"/>
              <a:gd name="connsiteX5" fmla="*/ 3747667 w 5218121"/>
              <a:gd name="connsiteY5" fmla="*/ 123568 h 657605"/>
              <a:gd name="connsiteX6" fmla="*/ 3451105 w 5218121"/>
              <a:gd name="connsiteY6" fmla="*/ 98854 h 657605"/>
              <a:gd name="connsiteX7" fmla="*/ 3241040 w 5218121"/>
              <a:gd name="connsiteY7" fmla="*/ 86498 h 657605"/>
              <a:gd name="connsiteX8" fmla="*/ 2536705 w 5218121"/>
              <a:gd name="connsiteY8" fmla="*/ 74141 h 657605"/>
              <a:gd name="connsiteX9" fmla="*/ 1745873 w 5218121"/>
              <a:gd name="connsiteY9" fmla="*/ 86498 h 657605"/>
              <a:gd name="connsiteX10" fmla="*/ 1424597 w 5218121"/>
              <a:gd name="connsiteY10" fmla="*/ 111211 h 657605"/>
              <a:gd name="connsiteX11" fmla="*/ 1251602 w 5218121"/>
              <a:gd name="connsiteY11" fmla="*/ 135925 h 657605"/>
              <a:gd name="connsiteX12" fmla="*/ 1140392 w 5218121"/>
              <a:gd name="connsiteY12" fmla="*/ 148281 h 657605"/>
              <a:gd name="connsiteX13" fmla="*/ 1078608 w 5218121"/>
              <a:gd name="connsiteY13" fmla="*/ 160638 h 657605"/>
              <a:gd name="connsiteX14" fmla="*/ 880900 w 5218121"/>
              <a:gd name="connsiteY14" fmla="*/ 185352 h 657605"/>
              <a:gd name="connsiteX15" fmla="*/ 843829 w 5218121"/>
              <a:gd name="connsiteY15" fmla="*/ 197709 h 657605"/>
              <a:gd name="connsiteX16" fmla="*/ 658478 w 5218121"/>
              <a:gd name="connsiteY16" fmla="*/ 222422 h 657605"/>
              <a:gd name="connsiteX17" fmla="*/ 621408 w 5218121"/>
              <a:gd name="connsiteY17" fmla="*/ 234779 h 657605"/>
              <a:gd name="connsiteX18" fmla="*/ 547267 w 5218121"/>
              <a:gd name="connsiteY18" fmla="*/ 247136 h 657605"/>
              <a:gd name="connsiteX19" fmla="*/ 436056 w 5218121"/>
              <a:gd name="connsiteY19" fmla="*/ 284206 h 657605"/>
              <a:gd name="connsiteX20" fmla="*/ 361916 w 5218121"/>
              <a:gd name="connsiteY20" fmla="*/ 296563 h 657605"/>
              <a:gd name="connsiteX21" fmla="*/ 287775 w 5218121"/>
              <a:gd name="connsiteY21" fmla="*/ 321276 h 657605"/>
              <a:gd name="connsiteX22" fmla="*/ 250705 w 5218121"/>
              <a:gd name="connsiteY22" fmla="*/ 358346 h 657605"/>
              <a:gd name="connsiteX23" fmla="*/ 176565 w 5218121"/>
              <a:gd name="connsiteY23" fmla="*/ 407773 h 657605"/>
              <a:gd name="connsiteX24" fmla="*/ 151851 w 5218121"/>
              <a:gd name="connsiteY24" fmla="*/ 444844 h 657605"/>
              <a:gd name="connsiteX25" fmla="*/ 114781 w 5218121"/>
              <a:gd name="connsiteY25" fmla="*/ 469557 h 657605"/>
              <a:gd name="connsiteX26" fmla="*/ 52997 w 5218121"/>
              <a:gd name="connsiteY26" fmla="*/ 580768 h 657605"/>
              <a:gd name="connsiteX27" fmla="*/ 28283 w 5218121"/>
              <a:gd name="connsiteY27" fmla="*/ 617838 h 657605"/>
              <a:gd name="connsiteX28" fmla="*/ 15927 w 5218121"/>
              <a:gd name="connsiteY28" fmla="*/ 654909 h 657605"/>
              <a:gd name="connsiteX29" fmla="*/ 28283 w 5218121"/>
              <a:gd name="connsiteY29" fmla="*/ 469557 h 657605"/>
              <a:gd name="connsiteX30" fmla="*/ 40640 w 5218121"/>
              <a:gd name="connsiteY30" fmla="*/ 642552 h 657605"/>
              <a:gd name="connsiteX31" fmla="*/ 188921 w 5218121"/>
              <a:gd name="connsiteY31" fmla="*/ 617838 h 657605"/>
              <a:gd name="connsiteX32" fmla="*/ 225992 w 5218121"/>
              <a:gd name="connsiteY32" fmla="*/ 593125 h 657605"/>
              <a:gd name="connsiteX33" fmla="*/ 349559 w 5218121"/>
              <a:gd name="connsiteY33" fmla="*/ 568411 h 657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218121" h="657605">
                <a:moveTo>
                  <a:pt x="5218121" y="0"/>
                </a:moveTo>
                <a:cubicBezTo>
                  <a:pt x="5168694" y="24714"/>
                  <a:pt x="5124028" y="63303"/>
                  <a:pt x="5069840" y="74141"/>
                </a:cubicBezTo>
                <a:cubicBezTo>
                  <a:pt x="5049245" y="78260"/>
                  <a:pt x="5028558" y="81942"/>
                  <a:pt x="5008056" y="86498"/>
                </a:cubicBezTo>
                <a:cubicBezTo>
                  <a:pt x="4937778" y="102115"/>
                  <a:pt x="4962741" y="102974"/>
                  <a:pt x="4872132" y="111211"/>
                </a:cubicBezTo>
                <a:cubicBezTo>
                  <a:pt x="4765165" y="120935"/>
                  <a:pt x="4657948" y="127687"/>
                  <a:pt x="4550856" y="135925"/>
                </a:cubicBezTo>
                <a:lnTo>
                  <a:pt x="3747667" y="123568"/>
                </a:lnTo>
                <a:cubicBezTo>
                  <a:pt x="3408669" y="115198"/>
                  <a:pt x="3669868" y="116355"/>
                  <a:pt x="3451105" y="98854"/>
                </a:cubicBezTo>
                <a:cubicBezTo>
                  <a:pt x="3381186" y="93261"/>
                  <a:pt x="3311157" y="88393"/>
                  <a:pt x="3241040" y="86498"/>
                </a:cubicBezTo>
                <a:lnTo>
                  <a:pt x="2536705" y="74141"/>
                </a:lnTo>
                <a:lnTo>
                  <a:pt x="1745873" y="86498"/>
                </a:lnTo>
                <a:cubicBezTo>
                  <a:pt x="1699945" y="87676"/>
                  <a:pt x="1479033" y="106675"/>
                  <a:pt x="1424597" y="111211"/>
                </a:cubicBezTo>
                <a:cubicBezTo>
                  <a:pt x="1342706" y="138509"/>
                  <a:pt x="1406297" y="120456"/>
                  <a:pt x="1251602" y="135925"/>
                </a:cubicBezTo>
                <a:cubicBezTo>
                  <a:pt x="1214489" y="139636"/>
                  <a:pt x="1177315" y="143006"/>
                  <a:pt x="1140392" y="148281"/>
                </a:cubicBezTo>
                <a:cubicBezTo>
                  <a:pt x="1119601" y="151251"/>
                  <a:pt x="1099325" y="157185"/>
                  <a:pt x="1078608" y="160638"/>
                </a:cubicBezTo>
                <a:cubicBezTo>
                  <a:pt x="1008084" y="172392"/>
                  <a:pt x="953317" y="177305"/>
                  <a:pt x="880900" y="185352"/>
                </a:cubicBezTo>
                <a:cubicBezTo>
                  <a:pt x="868543" y="189471"/>
                  <a:pt x="856466" y="194550"/>
                  <a:pt x="843829" y="197709"/>
                </a:cubicBezTo>
                <a:cubicBezTo>
                  <a:pt x="775584" y="214770"/>
                  <a:pt x="735676" y="214702"/>
                  <a:pt x="658478" y="222422"/>
                </a:cubicBezTo>
                <a:cubicBezTo>
                  <a:pt x="646121" y="226541"/>
                  <a:pt x="634123" y="231953"/>
                  <a:pt x="621408" y="234779"/>
                </a:cubicBezTo>
                <a:cubicBezTo>
                  <a:pt x="596950" y="240214"/>
                  <a:pt x="571439" y="240544"/>
                  <a:pt x="547267" y="247136"/>
                </a:cubicBezTo>
                <a:cubicBezTo>
                  <a:pt x="397703" y="287926"/>
                  <a:pt x="562137" y="258989"/>
                  <a:pt x="436056" y="284206"/>
                </a:cubicBezTo>
                <a:cubicBezTo>
                  <a:pt x="411488" y="289120"/>
                  <a:pt x="386222" y="290486"/>
                  <a:pt x="361916" y="296563"/>
                </a:cubicBezTo>
                <a:cubicBezTo>
                  <a:pt x="336643" y="302881"/>
                  <a:pt x="287775" y="321276"/>
                  <a:pt x="287775" y="321276"/>
                </a:cubicBezTo>
                <a:cubicBezTo>
                  <a:pt x="275418" y="333633"/>
                  <a:pt x="264499" y="347617"/>
                  <a:pt x="250705" y="358346"/>
                </a:cubicBezTo>
                <a:cubicBezTo>
                  <a:pt x="227260" y="376581"/>
                  <a:pt x="176565" y="407773"/>
                  <a:pt x="176565" y="407773"/>
                </a:cubicBezTo>
                <a:cubicBezTo>
                  <a:pt x="168327" y="420130"/>
                  <a:pt x="162352" y="434343"/>
                  <a:pt x="151851" y="444844"/>
                </a:cubicBezTo>
                <a:cubicBezTo>
                  <a:pt x="141350" y="455345"/>
                  <a:pt x="124560" y="458381"/>
                  <a:pt x="114781" y="469557"/>
                </a:cubicBezTo>
                <a:cubicBezTo>
                  <a:pt x="23870" y="573456"/>
                  <a:pt x="89770" y="507223"/>
                  <a:pt x="52997" y="580768"/>
                </a:cubicBezTo>
                <a:cubicBezTo>
                  <a:pt x="46355" y="594051"/>
                  <a:pt x="36521" y="605481"/>
                  <a:pt x="28283" y="617838"/>
                </a:cubicBezTo>
                <a:cubicBezTo>
                  <a:pt x="24164" y="630195"/>
                  <a:pt x="15927" y="667934"/>
                  <a:pt x="15927" y="654909"/>
                </a:cubicBezTo>
                <a:cubicBezTo>
                  <a:pt x="15927" y="592988"/>
                  <a:pt x="-27100" y="497250"/>
                  <a:pt x="28283" y="469557"/>
                </a:cubicBezTo>
                <a:cubicBezTo>
                  <a:pt x="79991" y="443702"/>
                  <a:pt x="36521" y="584887"/>
                  <a:pt x="40640" y="642552"/>
                </a:cubicBezTo>
                <a:cubicBezTo>
                  <a:pt x="75883" y="638636"/>
                  <a:pt x="147516" y="638540"/>
                  <a:pt x="188921" y="617838"/>
                </a:cubicBezTo>
                <a:cubicBezTo>
                  <a:pt x="202204" y="611196"/>
                  <a:pt x="212421" y="599157"/>
                  <a:pt x="225992" y="593125"/>
                </a:cubicBezTo>
                <a:cubicBezTo>
                  <a:pt x="293322" y="563201"/>
                  <a:pt x="288275" y="568411"/>
                  <a:pt x="349559" y="56841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34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+mj-lt"/>
                <a:ea typeface="+mj-ea"/>
                <a:cs typeface="+mj-cs"/>
              </a:rPr>
              <a:t>Azure Kubernetes Service (AKS)</a:t>
            </a:r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387" y="2390719"/>
            <a:ext cx="1569144" cy="1447534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2B1CD66-C867-4A02-A6C9-85E293A3BE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340" y="2339089"/>
            <a:ext cx="1856939" cy="14475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D3F3F6-7B19-492E-A0CC-61F3511106EA}"/>
              </a:ext>
            </a:extLst>
          </p:cNvPr>
          <p:cNvSpPr txBox="1"/>
          <p:nvPr/>
        </p:nvSpPr>
        <p:spPr>
          <a:xfrm>
            <a:off x="3140544" y="2606655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4B9FE2-72F0-465A-9786-2096ADE4247E}"/>
              </a:ext>
            </a:extLst>
          </p:cNvPr>
          <p:cNvSpPr txBox="1"/>
          <p:nvPr/>
        </p:nvSpPr>
        <p:spPr>
          <a:xfrm>
            <a:off x="6324586" y="2644678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=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DFC5A5-DA0C-4FA6-88FE-446C21C974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4059" y="2390719"/>
            <a:ext cx="1451420" cy="145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74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AKS cluster architecture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2789FC-24E6-41E1-B839-308F71066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5535" y="469734"/>
            <a:ext cx="1010865" cy="1010865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506BC3C-1392-4FD9-8097-BE8B56A0CE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40" y="1924690"/>
            <a:ext cx="9582704" cy="32850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1E9EAF-1317-4910-9931-50E6F3EB5ADD}"/>
              </a:ext>
            </a:extLst>
          </p:cNvPr>
          <p:cNvSpPr txBox="1"/>
          <p:nvPr/>
        </p:nvSpPr>
        <p:spPr>
          <a:xfrm>
            <a:off x="1998922" y="6417317"/>
            <a:ext cx="822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from </a:t>
            </a:r>
            <a:r>
              <a:rPr lang="en-US" dirty="0">
                <a:hlinkClick r:id="rId6"/>
              </a:rPr>
              <a:t>https://docs.microsoft.com/en-us/azure/aks/concepts-clusters-workloads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1946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AKS nodes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2789FC-24E6-41E1-B839-308F71066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5535" y="469734"/>
            <a:ext cx="1010865" cy="10108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1E9EAF-1317-4910-9931-50E6F3EB5ADD}"/>
              </a:ext>
            </a:extLst>
          </p:cNvPr>
          <p:cNvSpPr txBox="1"/>
          <p:nvPr/>
        </p:nvSpPr>
        <p:spPr>
          <a:xfrm>
            <a:off x="1998922" y="6417317"/>
            <a:ext cx="822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from </a:t>
            </a:r>
            <a:r>
              <a:rPr lang="en-US" dirty="0">
                <a:hlinkClick r:id="rId5"/>
              </a:rPr>
              <a:t>https://docs.microsoft.com/en-us/azure/aks/concepts-clusters-workloads</a:t>
            </a:r>
            <a:r>
              <a:rPr lang="en-US" dirty="0"/>
              <a:t> 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56E5BFE9-BD0C-4C89-AFA2-105B32E16C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802" y="2503857"/>
            <a:ext cx="9018808" cy="212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23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AKS scaling options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2789FC-24E6-41E1-B839-308F71066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5535" y="469734"/>
            <a:ext cx="1010865" cy="10108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1E9EAF-1317-4910-9931-50E6F3EB5ADD}"/>
              </a:ext>
            </a:extLst>
          </p:cNvPr>
          <p:cNvSpPr txBox="1"/>
          <p:nvPr/>
        </p:nvSpPr>
        <p:spPr>
          <a:xfrm>
            <a:off x="1998922" y="6417317"/>
            <a:ext cx="5803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https://docs.microsoft.com/en-us/azure/aks/concepts-scale</a:t>
            </a:r>
            <a:r>
              <a:rPr lang="en-US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0F8760-17D9-4B3B-A9AC-7DDF5DA441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Manually scale pods or nodes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Horizontal pod </a:t>
            </a:r>
            <a:r>
              <a:rPr lang="en-US" dirty="0" err="1"/>
              <a:t>autoscaler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Cluster </a:t>
            </a:r>
            <a:r>
              <a:rPr lang="en-US" dirty="0" err="1"/>
              <a:t>autoscaler</a:t>
            </a:r>
            <a:endParaRPr lang="en-US" dirty="0"/>
          </a:p>
        </p:txBody>
      </p:sp>
      <p:pic>
        <p:nvPicPr>
          <p:cNvPr id="12" name="Picture 11" descr="Timeline&#10;&#10;Description automatically generated">
            <a:extLst>
              <a:ext uri="{FF2B5EF4-FFF2-40B4-BE49-F238E27FC236}">
                <a16:creationId xmlns:a16="http://schemas.microsoft.com/office/drawing/2014/main" id="{D798EEAB-823C-43EF-938B-858BC02385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221" y="4155413"/>
            <a:ext cx="4157826" cy="2191419"/>
          </a:xfrm>
          <a:prstGeom prst="rect">
            <a:avLst/>
          </a:prstGeom>
        </p:spPr>
      </p:pic>
      <p:pic>
        <p:nvPicPr>
          <p:cNvPr id="14" name="Picture 13" descr="Timeline&#10;&#10;Description automatically generated">
            <a:extLst>
              <a:ext uri="{FF2B5EF4-FFF2-40B4-BE49-F238E27FC236}">
                <a16:creationId xmlns:a16="http://schemas.microsoft.com/office/drawing/2014/main" id="{FDD2CCE9-90DD-4BC7-856F-22F1A222C4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221" y="2275314"/>
            <a:ext cx="40481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2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3A1531F-5F7F-4247-AE21-250E609607D7}"/>
              </a:ext>
            </a:extLst>
          </p:cNvPr>
          <p:cNvSpPr/>
          <p:nvPr/>
        </p:nvSpPr>
        <p:spPr>
          <a:xfrm>
            <a:off x="1" y="4507670"/>
            <a:ext cx="12192000" cy="235033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E74688-695E-4887-B9BC-D6A7D3D68D9C}"/>
              </a:ext>
            </a:extLst>
          </p:cNvPr>
          <p:cNvSpPr txBox="1"/>
          <p:nvPr/>
        </p:nvSpPr>
        <p:spPr>
          <a:xfrm>
            <a:off x="7775033" y="5564441"/>
            <a:ext cx="359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7FB7CD-0128-4D65-AE5C-36A211ABFFF4}"/>
              </a:ext>
            </a:extLst>
          </p:cNvPr>
          <p:cNvSpPr txBox="1"/>
          <p:nvPr/>
        </p:nvSpPr>
        <p:spPr>
          <a:xfrm>
            <a:off x="-147638" y="439882"/>
            <a:ext cx="12269757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100" b="1" dirty="0">
                <a:latin typeface="Segoe UI" panose="020B0502040204020203" pitchFamily="34" charset="0"/>
                <a:cs typeface="Segoe UI" panose="020B0502040204020203" pitchFamily="34" charset="0"/>
              </a:rPr>
              <a:t>Learn more about AKS</a:t>
            </a:r>
            <a:br>
              <a:rPr lang="fi-FI" sz="21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600" u="sng" dirty="0">
                <a:latin typeface="Segoe UI" panose="020B0502040204020203" pitchFamily="34" charset="0"/>
                <a:cs typeface="Segoe UI" panose="020B0502040204020203" pitchFamily="34" charset="0"/>
              </a:rPr>
              <a:t>https://aka.ms/azure-aks</a:t>
            </a:r>
            <a:br>
              <a:rPr lang="en-US" sz="3600" u="sng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36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100" b="1" dirty="0">
                <a:latin typeface="Segoe UI" panose="020B0502040204020203" pitchFamily="34" charset="0"/>
                <a:cs typeface="Segoe UI" panose="020B0502040204020203" pitchFamily="34" charset="0"/>
              </a:rPr>
              <a:t>Get your next Learner digital badge of Azure Heroes program</a:t>
            </a:r>
            <a:br>
              <a:rPr lang="fi-FI" sz="21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600" u="sng" dirty="0"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https://aka.ms/digital-badge</a:t>
            </a:r>
            <a:br>
              <a:rPr lang="en-US" sz="3600" u="sng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3600" u="sn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91440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100" b="1" dirty="0">
                <a:latin typeface="Segoe UI" panose="020B0502040204020203" pitchFamily="34" charset="0"/>
                <a:cs typeface="Segoe UI" panose="020B0502040204020203" pitchFamily="34" charset="0"/>
              </a:rPr>
              <a:t>Win a cool Microsoft backpack!</a:t>
            </a:r>
          </a:p>
          <a:p>
            <a:pPr lvl="1">
              <a:spcAft>
                <a:spcPts val="1200"/>
              </a:spcAft>
            </a:pPr>
            <a:endParaRPr lang="en-US" sz="2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spcAft>
                <a:spcPts val="1200"/>
              </a:spcAft>
            </a:pPr>
            <a:endParaRPr lang="en-GB" sz="2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C84543-AB3D-47DF-9B83-91EE0AC4D797}"/>
              </a:ext>
            </a:extLst>
          </p:cNvPr>
          <p:cNvSpPr/>
          <p:nvPr/>
        </p:nvSpPr>
        <p:spPr>
          <a:xfrm>
            <a:off x="1305222" y="4932586"/>
            <a:ext cx="71559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Don’t forget to add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Microsoft Azure skill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to your LinkedIn account to stay connected with a developer community</a:t>
            </a:r>
          </a:p>
        </p:txBody>
      </p:sp>
      <p:pic>
        <p:nvPicPr>
          <p:cNvPr id="5" name="Picture 4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21FCF232-8539-42B0-A74E-9CEBFAACD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43" y="4932586"/>
            <a:ext cx="689221" cy="68922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D23E230-F5FE-40D5-BE12-397EA3A684F6}"/>
              </a:ext>
            </a:extLst>
          </p:cNvPr>
          <p:cNvSpPr/>
          <p:nvPr/>
        </p:nvSpPr>
        <p:spPr>
          <a:xfrm>
            <a:off x="8642097" y="5056436"/>
            <a:ext cx="3114859" cy="584036"/>
          </a:xfrm>
          <a:prstGeom prst="roundRect">
            <a:avLst/>
          </a:prstGeom>
          <a:solidFill>
            <a:schemeClr val="accent1">
              <a:alpha val="42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+</a:t>
            </a:r>
            <a:r>
              <a:rPr lang="en-US" sz="2800"/>
              <a:t> Microsoft Azure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EC4288-9B54-4F80-8087-B8572FCE1227}"/>
              </a:ext>
            </a:extLst>
          </p:cNvPr>
          <p:cNvSpPr/>
          <p:nvPr/>
        </p:nvSpPr>
        <p:spPr>
          <a:xfrm>
            <a:off x="1305222" y="5885859"/>
            <a:ext cx="71559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We post the latest announces about </a:t>
            </a:r>
            <a:r>
              <a:rPr lang="en-US" sz="2000" b="1">
                <a:latin typeface="Segoe UI" panose="020B0502040204020203" pitchFamily="34" charset="0"/>
                <a:cs typeface="Segoe UI" panose="020B0502040204020203" pitchFamily="34" charset="0"/>
              </a:rPr>
              <a:t>free events for the developers</a:t>
            </a:r>
            <a:r>
              <a:rPr lang="en-US" sz="2000">
                <a:latin typeface="Segoe UI" panose="020B0502040204020203" pitchFamily="34" charset="0"/>
                <a:cs typeface="Segoe UI" panose="020B0502040204020203" pitchFamily="34" charset="0"/>
              </a:rPr>
              <a:t> in Norway on our official Twitter account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AD4907-8E2D-4F83-9F81-7262DE07C0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043" y="5887341"/>
            <a:ext cx="689221" cy="68625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7980173-7342-473E-8D8D-B27F00975F39}"/>
              </a:ext>
            </a:extLst>
          </p:cNvPr>
          <p:cNvSpPr/>
          <p:nvPr/>
        </p:nvSpPr>
        <p:spPr>
          <a:xfrm>
            <a:off x="8642097" y="5976101"/>
            <a:ext cx="3114859" cy="584036"/>
          </a:xfrm>
          <a:prstGeom prst="roundRect">
            <a:avLst/>
          </a:prstGeom>
          <a:solidFill>
            <a:schemeClr val="accent1">
              <a:alpha val="42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@</a:t>
            </a:r>
            <a:r>
              <a:rPr lang="en-US" sz="2800" err="1"/>
              <a:t>MSDevNo</a:t>
            </a:r>
            <a:endParaRPr lang="en-US" sz="2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2A8EE6-2EDF-4EB4-8CCE-A510B59B5A7A}"/>
              </a:ext>
            </a:extLst>
          </p:cNvPr>
          <p:cNvGrpSpPr/>
          <p:nvPr/>
        </p:nvGrpSpPr>
        <p:grpSpPr>
          <a:xfrm>
            <a:off x="5091113" y="3142479"/>
            <a:ext cx="1242497" cy="1242497"/>
            <a:chOff x="6096000" y="3168367"/>
            <a:chExt cx="1242497" cy="124249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9AEBEF0-2A70-4F26-9646-51B46729DA9D}"/>
                </a:ext>
              </a:extLst>
            </p:cNvPr>
            <p:cNvSpPr/>
            <p:nvPr/>
          </p:nvSpPr>
          <p:spPr>
            <a:xfrm>
              <a:off x="6096000" y="3168367"/>
              <a:ext cx="1242497" cy="124249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4030D57-7FC2-4BFD-87E1-4ED484E9F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48250" y="3220454"/>
              <a:ext cx="737995" cy="1138322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2F0CBB36-077A-4A82-B60B-2CE2506738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5912" y="1602937"/>
            <a:ext cx="2634510" cy="2052637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323D040-C3D8-479C-802F-98D9303698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308" y="767545"/>
            <a:ext cx="1627993" cy="16279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868466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75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AKS scaling options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2789FC-24E6-41E1-B839-308F71066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5535" y="469734"/>
            <a:ext cx="1010865" cy="1010865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1AE18C0B-1646-41DC-A09C-901F60C4E33A}"/>
              </a:ext>
            </a:extLst>
          </p:cNvPr>
          <p:cNvGrpSpPr/>
          <p:nvPr/>
        </p:nvGrpSpPr>
        <p:grpSpPr>
          <a:xfrm>
            <a:off x="2659643" y="2004173"/>
            <a:ext cx="6310185" cy="3427798"/>
            <a:chOff x="2659643" y="2004173"/>
            <a:chExt cx="6310185" cy="3427798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899A9778-2E59-4B0E-8B18-B2D263053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92286" y="2712293"/>
              <a:ext cx="967468" cy="96746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8C77DC00-4703-46F8-8A0E-B4921C43F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704688" y="2712293"/>
              <a:ext cx="967467" cy="967467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BBD7743-5E87-4DE6-89AB-BD578DF1F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434929" y="4484676"/>
              <a:ext cx="539518" cy="539518"/>
            </a:xfrm>
            <a:prstGeom prst="rect">
              <a:avLst/>
            </a:prstGeom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3930D1A-C7FA-4582-9393-F20CC6283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26429" y="3196028"/>
              <a:ext cx="1981200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AD5935B-A96A-49F4-A799-9B8B0FDA8028}"/>
                </a:ext>
              </a:extLst>
            </p:cNvPr>
            <p:cNvSpPr txBox="1"/>
            <p:nvPr/>
          </p:nvSpPr>
          <p:spPr>
            <a:xfrm>
              <a:off x="4902173" y="2967427"/>
              <a:ext cx="8738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docker pull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82D46CF-8445-4B9D-BF41-C8CE292AECCC}"/>
                </a:ext>
              </a:extLst>
            </p:cNvPr>
            <p:cNvCxnSpPr>
              <a:cxnSpLocks/>
            </p:cNvCxnSpPr>
            <p:nvPr/>
          </p:nvCxnSpPr>
          <p:spPr>
            <a:xfrm>
              <a:off x="2659643" y="3196027"/>
              <a:ext cx="888420" cy="2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2799DF-5191-426A-B067-E0AA2C91424D}"/>
                </a:ext>
              </a:extLst>
            </p:cNvPr>
            <p:cNvSpPr txBox="1"/>
            <p:nvPr/>
          </p:nvSpPr>
          <p:spPr>
            <a:xfrm>
              <a:off x="2659643" y="2967426"/>
              <a:ext cx="9443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docker push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D73E2BF-697B-4489-BE2C-8844D0431502}"/>
                </a:ext>
              </a:extLst>
            </p:cNvPr>
            <p:cNvSpPr/>
            <p:nvPr/>
          </p:nvSpPr>
          <p:spPr>
            <a:xfrm>
              <a:off x="5776002" y="2313696"/>
              <a:ext cx="2995004" cy="186145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4BDE4AB-E871-47D9-BE34-48BDF11C3E87}"/>
                </a:ext>
              </a:extLst>
            </p:cNvPr>
            <p:cNvSpPr txBox="1"/>
            <p:nvPr/>
          </p:nvSpPr>
          <p:spPr>
            <a:xfrm>
              <a:off x="6059435" y="3920278"/>
              <a:ext cx="11762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Virtual Network</a:t>
              </a:r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C9DD04EB-157A-4294-B32D-7FCEAD877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837108" y="3909393"/>
              <a:ext cx="265760" cy="265760"/>
            </a:xfrm>
            <a:prstGeom prst="rect">
              <a:avLst/>
            </a:prstGeom>
          </p:spPr>
        </p:pic>
        <p:pic>
          <p:nvPicPr>
            <p:cNvPr id="34" name="Graphic 33">
              <a:extLst>
                <a:ext uri="{FF2B5EF4-FFF2-40B4-BE49-F238E27FC236}">
                  <a16:creationId xmlns:a16="http://schemas.microsoft.com/office/drawing/2014/main" id="{E16A9F7D-4370-45FC-92FE-480C8AD03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402396" y="4550385"/>
              <a:ext cx="539518" cy="539518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88043A1-1919-44C2-815F-0C006ED3041D}"/>
                </a:ext>
              </a:extLst>
            </p:cNvPr>
            <p:cNvSpPr txBox="1"/>
            <p:nvPr/>
          </p:nvSpPr>
          <p:spPr>
            <a:xfrm>
              <a:off x="7363455" y="5028532"/>
              <a:ext cx="6977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Monitor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034E11E-92FA-4F05-B494-0FB42E6CF52E}"/>
                </a:ext>
              </a:extLst>
            </p:cNvPr>
            <p:cNvSpPr txBox="1"/>
            <p:nvPr/>
          </p:nvSpPr>
          <p:spPr>
            <a:xfrm>
              <a:off x="6108827" y="5041593"/>
              <a:ext cx="9997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Log Analytics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BA9A745-1F05-44B8-8E3A-D2C28DF0B3D2}"/>
                </a:ext>
              </a:extLst>
            </p:cNvPr>
            <p:cNvSpPr/>
            <p:nvPr/>
          </p:nvSpPr>
          <p:spPr>
            <a:xfrm>
              <a:off x="3080397" y="2004173"/>
              <a:ext cx="5889431" cy="3427798"/>
            </a:xfrm>
            <a:prstGeom prst="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85002657-EBDE-4593-AB69-6DE8E12F1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131823" y="5073169"/>
              <a:ext cx="358802" cy="358802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C9CDC6A-742A-43B8-B3BD-9D1B4F038962}"/>
                </a:ext>
              </a:extLst>
            </p:cNvPr>
            <p:cNvSpPr txBox="1"/>
            <p:nvPr/>
          </p:nvSpPr>
          <p:spPr>
            <a:xfrm>
              <a:off x="3457500" y="5114070"/>
              <a:ext cx="12191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Resource Group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0C6B4CF-6314-4533-8A42-D45887466A88}"/>
                </a:ext>
              </a:extLst>
            </p:cNvPr>
            <p:cNvSpPr txBox="1"/>
            <p:nvPr/>
          </p:nvSpPr>
          <p:spPr>
            <a:xfrm>
              <a:off x="3856825" y="3718072"/>
              <a:ext cx="4383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ACR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805145E-E9FD-4A60-B7EF-10BDC26E82C6}"/>
                </a:ext>
              </a:extLst>
            </p:cNvPr>
            <p:cNvSpPr txBox="1"/>
            <p:nvPr/>
          </p:nvSpPr>
          <p:spPr>
            <a:xfrm>
              <a:off x="6963389" y="2459686"/>
              <a:ext cx="4237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AKS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5504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577477" y="4547881"/>
            <a:ext cx="6757415" cy="665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Lab-01, 02, 03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68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577477" y="4547881"/>
            <a:ext cx="6757415" cy="665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Pause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44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577477" y="4547881"/>
            <a:ext cx="6757415" cy="665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k8s 101: Pods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19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11125611" cy="4555200"/>
          </a:xfrm>
        </p:spPr>
        <p:txBody>
          <a:bodyPr/>
          <a:lstStyle/>
          <a:p>
            <a:pPr marL="152396" indent="0">
              <a:buNone/>
            </a:pPr>
            <a:r>
              <a:rPr lang="en-US" dirty="0"/>
              <a:t>A Pod is an abstraction that represents:</a:t>
            </a:r>
          </a:p>
          <a:p>
            <a:r>
              <a:rPr lang="en-US" dirty="0"/>
              <a:t>a group of one or more application containers</a:t>
            </a:r>
          </a:p>
          <a:p>
            <a:r>
              <a:rPr lang="en-US" dirty="0"/>
              <a:t>Shared storage, as Volumes</a:t>
            </a:r>
          </a:p>
          <a:p>
            <a:r>
              <a:rPr lang="en-US" dirty="0"/>
              <a:t>Networking, as a unique cluster IP address</a:t>
            </a:r>
          </a:p>
          <a:p>
            <a:r>
              <a:rPr lang="en-US" dirty="0"/>
              <a:t>Information about image version and specific ports to use</a:t>
            </a:r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34FD8BB-24B9-450B-997E-848561E780CA}"/>
              </a:ext>
            </a:extLst>
          </p:cNvPr>
          <p:cNvGrpSpPr/>
          <p:nvPr/>
        </p:nvGrpSpPr>
        <p:grpSpPr>
          <a:xfrm>
            <a:off x="7612936" y="3952056"/>
            <a:ext cx="2613566" cy="2139777"/>
            <a:chOff x="7612936" y="3952056"/>
            <a:chExt cx="2613566" cy="2139777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837506D-2344-43CF-AA9A-2B3680A9D159}"/>
                </a:ext>
              </a:extLst>
            </p:cNvPr>
            <p:cNvSpPr/>
            <p:nvPr/>
          </p:nvSpPr>
          <p:spPr>
            <a:xfrm>
              <a:off x="7612936" y="4148987"/>
              <a:ext cx="2613566" cy="155818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C4778205-FB0E-423A-8B9D-20A756E0B440}"/>
                </a:ext>
              </a:extLst>
            </p:cNvPr>
            <p:cNvSpPr/>
            <p:nvPr/>
          </p:nvSpPr>
          <p:spPr>
            <a:xfrm>
              <a:off x="8246961" y="5013752"/>
              <a:ext cx="1358857" cy="31682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app-b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B1A75AE-B873-489B-8370-FF57830C63E7}"/>
                </a:ext>
              </a:extLst>
            </p:cNvPr>
            <p:cNvSpPr/>
            <p:nvPr/>
          </p:nvSpPr>
          <p:spPr>
            <a:xfrm>
              <a:off x="8240290" y="4557941"/>
              <a:ext cx="1358857" cy="31682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app-a</a:t>
              </a:r>
            </a:p>
          </p:txBody>
        </p:sp>
        <p:sp>
          <p:nvSpPr>
            <p:cNvPr id="31" name="Cylinder 30">
              <a:extLst>
                <a:ext uri="{FF2B5EF4-FFF2-40B4-BE49-F238E27FC236}">
                  <a16:creationId xmlns:a16="http://schemas.microsoft.com/office/drawing/2014/main" id="{15D95A74-8E46-4B8D-A152-CE0BBF1BCE61}"/>
                </a:ext>
              </a:extLst>
            </p:cNvPr>
            <p:cNvSpPr/>
            <p:nvPr/>
          </p:nvSpPr>
          <p:spPr>
            <a:xfrm>
              <a:off x="8133515" y="5553600"/>
              <a:ext cx="786203" cy="538233"/>
            </a:xfrm>
            <a:prstGeom prst="can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Config</a:t>
              </a:r>
            </a:p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map</a:t>
              </a:r>
            </a:p>
          </p:txBody>
        </p:sp>
        <p:sp>
          <p:nvSpPr>
            <p:cNvPr id="32" name="Cylinder 31">
              <a:extLst>
                <a:ext uri="{FF2B5EF4-FFF2-40B4-BE49-F238E27FC236}">
                  <a16:creationId xmlns:a16="http://schemas.microsoft.com/office/drawing/2014/main" id="{B63F3C5E-2F4D-4BF4-9C5A-BADC9A24B760}"/>
                </a:ext>
              </a:extLst>
            </p:cNvPr>
            <p:cNvSpPr/>
            <p:nvPr/>
          </p:nvSpPr>
          <p:spPr>
            <a:xfrm>
              <a:off x="9180008" y="5536519"/>
              <a:ext cx="786203" cy="538233"/>
            </a:xfrm>
            <a:prstGeom prst="can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Secrets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6BE391E3-4666-4E99-8DBF-965AC4954744}"/>
                </a:ext>
              </a:extLst>
            </p:cNvPr>
            <p:cNvSpPr/>
            <p:nvPr/>
          </p:nvSpPr>
          <p:spPr>
            <a:xfrm>
              <a:off x="8926389" y="3952056"/>
              <a:ext cx="1113538" cy="295529"/>
            </a:xfrm>
            <a:prstGeom prst="round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10.240.0.3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5284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577477" y="4547881"/>
            <a:ext cx="6757415" cy="665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Lab-04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757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577477" y="4547881"/>
            <a:ext cx="6757415" cy="665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k8s 101: Readiness and Liveness probes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44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Liveness probe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11125611" cy="1657829"/>
          </a:xfrm>
        </p:spPr>
        <p:txBody>
          <a:bodyPr/>
          <a:lstStyle/>
          <a:p>
            <a:r>
              <a:rPr lang="en-US" dirty="0"/>
              <a:t>On every node is a daemon called a </a:t>
            </a:r>
            <a:r>
              <a:rPr lang="en-US" dirty="0" err="1"/>
              <a:t>Kubelet</a:t>
            </a:r>
            <a:endParaRPr lang="en-US" dirty="0"/>
          </a:p>
          <a:p>
            <a:r>
              <a:rPr lang="en-US" dirty="0"/>
              <a:t>One of the </a:t>
            </a:r>
            <a:r>
              <a:rPr lang="en-US" dirty="0" err="1"/>
              <a:t>Kubelet’s</a:t>
            </a:r>
            <a:r>
              <a:rPr lang="en-US" dirty="0"/>
              <a:t> jobs is to ensure that pods are healthy</a:t>
            </a:r>
          </a:p>
          <a:p>
            <a:r>
              <a:rPr lang="en-US" dirty="0" err="1"/>
              <a:t>Kubelet</a:t>
            </a:r>
            <a:r>
              <a:rPr lang="en-US" dirty="0"/>
              <a:t> sends out a liveness probe to a pod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9F70178-8D3E-40D7-9828-5BC509EF84B0}"/>
              </a:ext>
            </a:extLst>
          </p:cNvPr>
          <p:cNvSpPr/>
          <p:nvPr/>
        </p:nvSpPr>
        <p:spPr>
          <a:xfrm>
            <a:off x="4183483" y="4521851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8602A51-AB11-46E9-941B-FA087D020BBA}"/>
              </a:ext>
            </a:extLst>
          </p:cNvPr>
          <p:cNvGrpSpPr/>
          <p:nvPr/>
        </p:nvGrpSpPr>
        <p:grpSpPr>
          <a:xfrm>
            <a:off x="6277045" y="4734273"/>
            <a:ext cx="1260389" cy="774081"/>
            <a:chOff x="6277045" y="4734273"/>
            <a:chExt cx="1260389" cy="77408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2E941F0-186B-4E44-ABA2-C8931FB3E149}"/>
                </a:ext>
              </a:extLst>
            </p:cNvPr>
            <p:cNvSpPr/>
            <p:nvPr/>
          </p:nvSpPr>
          <p:spPr>
            <a:xfrm>
              <a:off x="6277045" y="4734273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B335A6C-4AA9-448C-95B8-87A623E1C9E6}"/>
                </a:ext>
              </a:extLst>
            </p:cNvPr>
            <p:cNvSpPr/>
            <p:nvPr/>
          </p:nvSpPr>
          <p:spPr>
            <a:xfrm>
              <a:off x="6462396" y="5117333"/>
              <a:ext cx="939114" cy="247135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app-a</a:t>
              </a: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D944334-B2E2-4318-B1B2-78EDACA40E70}"/>
              </a:ext>
            </a:extLst>
          </p:cNvPr>
          <p:cNvSpPr/>
          <p:nvPr/>
        </p:nvSpPr>
        <p:spPr>
          <a:xfrm>
            <a:off x="4479137" y="4727366"/>
            <a:ext cx="1260389" cy="7740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kubelet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allout: Line with Border and Accent Bar 5">
            <a:extLst>
              <a:ext uri="{FF2B5EF4-FFF2-40B4-BE49-F238E27FC236}">
                <a16:creationId xmlns:a16="http://schemas.microsoft.com/office/drawing/2014/main" id="{0F816D1E-B4D0-450B-A773-76D188E60C8C}"/>
              </a:ext>
            </a:extLst>
          </p:cNvPr>
          <p:cNvSpPr/>
          <p:nvPr/>
        </p:nvSpPr>
        <p:spPr>
          <a:xfrm>
            <a:off x="961900" y="3663539"/>
            <a:ext cx="2814453" cy="612648"/>
          </a:xfrm>
          <a:prstGeom prst="accentBorderCallout1">
            <a:avLst>
              <a:gd name="adj1" fmla="val 38134"/>
              <a:gd name="adj2" fmla="val 104654"/>
              <a:gd name="adj3" fmla="val 174527"/>
              <a:gd name="adj4" fmla="val 12854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app-a, are you alive?</a:t>
            </a:r>
          </a:p>
        </p:txBody>
      </p:sp>
      <p:sp>
        <p:nvSpPr>
          <p:cNvPr id="12" name="Callout: Line with Border and Accent Bar 11">
            <a:extLst>
              <a:ext uri="{FF2B5EF4-FFF2-40B4-BE49-F238E27FC236}">
                <a16:creationId xmlns:a16="http://schemas.microsoft.com/office/drawing/2014/main" id="{C3C5EF18-2095-426E-8CD9-3AA02C782AED}"/>
              </a:ext>
            </a:extLst>
          </p:cNvPr>
          <p:cNvSpPr/>
          <p:nvPr/>
        </p:nvSpPr>
        <p:spPr>
          <a:xfrm>
            <a:off x="8541693" y="3604442"/>
            <a:ext cx="2814452" cy="612648"/>
          </a:xfrm>
          <a:prstGeom prst="accentBorderCallout1">
            <a:avLst>
              <a:gd name="adj1" fmla="val 63333"/>
              <a:gd name="adj2" fmla="val -4629"/>
              <a:gd name="adj3" fmla="val 259815"/>
              <a:gd name="adj4" fmla="val -419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78466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Liveness probe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11125611" cy="1657829"/>
          </a:xfrm>
        </p:spPr>
        <p:txBody>
          <a:bodyPr/>
          <a:lstStyle/>
          <a:p>
            <a:r>
              <a:rPr lang="en-US" dirty="0"/>
              <a:t>If the </a:t>
            </a:r>
            <a:r>
              <a:rPr lang="en-US" dirty="0" err="1"/>
              <a:t>Kubelet</a:t>
            </a:r>
            <a:r>
              <a:rPr lang="en-US" dirty="0"/>
              <a:t> gets back multiple bad responses </a:t>
            </a:r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9F70178-8D3E-40D7-9828-5BC509EF84B0}"/>
              </a:ext>
            </a:extLst>
          </p:cNvPr>
          <p:cNvSpPr/>
          <p:nvPr/>
        </p:nvSpPr>
        <p:spPr>
          <a:xfrm>
            <a:off x="4183483" y="4521851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144A002-9363-4EA8-B4F7-D8E05CB583D5}"/>
              </a:ext>
            </a:extLst>
          </p:cNvPr>
          <p:cNvGrpSpPr/>
          <p:nvPr/>
        </p:nvGrpSpPr>
        <p:grpSpPr>
          <a:xfrm>
            <a:off x="6277045" y="4734273"/>
            <a:ext cx="1260389" cy="774081"/>
            <a:chOff x="6277045" y="4734273"/>
            <a:chExt cx="1260389" cy="77408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2E941F0-186B-4E44-ABA2-C8931FB3E149}"/>
                </a:ext>
              </a:extLst>
            </p:cNvPr>
            <p:cNvSpPr/>
            <p:nvPr/>
          </p:nvSpPr>
          <p:spPr>
            <a:xfrm>
              <a:off x="6277045" y="4734273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B335A6C-4AA9-448C-95B8-87A623E1C9E6}"/>
                </a:ext>
              </a:extLst>
            </p:cNvPr>
            <p:cNvSpPr/>
            <p:nvPr/>
          </p:nvSpPr>
          <p:spPr>
            <a:xfrm>
              <a:off x="6462396" y="5117333"/>
              <a:ext cx="939114" cy="247135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app-a</a:t>
              </a:r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D944334-B2E2-4318-B1B2-78EDACA40E70}"/>
              </a:ext>
            </a:extLst>
          </p:cNvPr>
          <p:cNvSpPr/>
          <p:nvPr/>
        </p:nvSpPr>
        <p:spPr>
          <a:xfrm>
            <a:off x="4479137" y="4727366"/>
            <a:ext cx="1260389" cy="7740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kubelet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allout: Line with Border and Accent Bar 5">
            <a:extLst>
              <a:ext uri="{FF2B5EF4-FFF2-40B4-BE49-F238E27FC236}">
                <a16:creationId xmlns:a16="http://schemas.microsoft.com/office/drawing/2014/main" id="{0F816D1E-B4D0-450B-A773-76D188E60C8C}"/>
              </a:ext>
            </a:extLst>
          </p:cNvPr>
          <p:cNvSpPr/>
          <p:nvPr/>
        </p:nvSpPr>
        <p:spPr>
          <a:xfrm>
            <a:off x="961900" y="3663539"/>
            <a:ext cx="2814453" cy="612648"/>
          </a:xfrm>
          <a:prstGeom prst="accentBorderCallout1">
            <a:avLst>
              <a:gd name="adj1" fmla="val 38134"/>
              <a:gd name="adj2" fmla="val 104654"/>
              <a:gd name="adj3" fmla="val 174527"/>
              <a:gd name="adj4" fmla="val 12854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app-a, restart!</a:t>
            </a:r>
          </a:p>
        </p:txBody>
      </p:sp>
    </p:spTree>
    <p:extLst>
      <p:ext uri="{BB962C8B-B14F-4D97-AF65-F5344CB8AC3E}">
        <p14:creationId xmlns:p14="http://schemas.microsoft.com/office/powerpoint/2010/main" val="337013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Liveness probe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11125611" cy="1657829"/>
          </a:xfrm>
        </p:spPr>
        <p:txBody>
          <a:bodyPr/>
          <a:lstStyle/>
          <a:p>
            <a:r>
              <a:rPr lang="en-US" dirty="0"/>
              <a:t>This cycle then starts all over again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9F70178-8D3E-40D7-9828-5BC509EF84B0}"/>
              </a:ext>
            </a:extLst>
          </p:cNvPr>
          <p:cNvSpPr/>
          <p:nvPr/>
        </p:nvSpPr>
        <p:spPr>
          <a:xfrm>
            <a:off x="4183483" y="4521851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2E941F0-186B-4E44-ABA2-C8931FB3E149}"/>
              </a:ext>
            </a:extLst>
          </p:cNvPr>
          <p:cNvSpPr/>
          <p:nvPr/>
        </p:nvSpPr>
        <p:spPr>
          <a:xfrm>
            <a:off x="6277045" y="4734273"/>
            <a:ext cx="1260389" cy="7740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B335A6C-4AA9-448C-95B8-87A623E1C9E6}"/>
              </a:ext>
            </a:extLst>
          </p:cNvPr>
          <p:cNvSpPr/>
          <p:nvPr/>
        </p:nvSpPr>
        <p:spPr>
          <a:xfrm>
            <a:off x="6462396" y="5117333"/>
            <a:ext cx="939114" cy="24713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app-a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D944334-B2E2-4318-B1B2-78EDACA40E70}"/>
              </a:ext>
            </a:extLst>
          </p:cNvPr>
          <p:cNvSpPr/>
          <p:nvPr/>
        </p:nvSpPr>
        <p:spPr>
          <a:xfrm>
            <a:off x="4479137" y="4727366"/>
            <a:ext cx="1260389" cy="7740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kubelet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allout: Line with Border and Accent Bar 11">
            <a:extLst>
              <a:ext uri="{FF2B5EF4-FFF2-40B4-BE49-F238E27FC236}">
                <a16:creationId xmlns:a16="http://schemas.microsoft.com/office/drawing/2014/main" id="{DB69CE90-7F50-4ED6-80A5-EF7430FC4C37}"/>
              </a:ext>
            </a:extLst>
          </p:cNvPr>
          <p:cNvSpPr/>
          <p:nvPr/>
        </p:nvSpPr>
        <p:spPr>
          <a:xfrm>
            <a:off x="961900" y="3663539"/>
            <a:ext cx="2814453" cy="612648"/>
          </a:xfrm>
          <a:prstGeom prst="accentBorderCallout1">
            <a:avLst>
              <a:gd name="adj1" fmla="val 38134"/>
              <a:gd name="adj2" fmla="val 104654"/>
              <a:gd name="adj3" fmla="val 174527"/>
              <a:gd name="adj4" fmla="val 12854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app-a, are you alive?</a:t>
            </a:r>
          </a:p>
        </p:txBody>
      </p:sp>
      <p:sp>
        <p:nvSpPr>
          <p:cNvPr id="14" name="Callout: Line with Border and Accent Bar 13">
            <a:extLst>
              <a:ext uri="{FF2B5EF4-FFF2-40B4-BE49-F238E27FC236}">
                <a16:creationId xmlns:a16="http://schemas.microsoft.com/office/drawing/2014/main" id="{4F30EE33-1155-4D17-A698-9C3B5D903BAC}"/>
              </a:ext>
            </a:extLst>
          </p:cNvPr>
          <p:cNvSpPr/>
          <p:nvPr/>
        </p:nvSpPr>
        <p:spPr>
          <a:xfrm>
            <a:off x="8541693" y="3604442"/>
            <a:ext cx="2814452" cy="612648"/>
          </a:xfrm>
          <a:prstGeom prst="accentBorderCallout1">
            <a:avLst>
              <a:gd name="adj1" fmla="val 63333"/>
              <a:gd name="adj2" fmla="val -4629"/>
              <a:gd name="adj3" fmla="val 259815"/>
              <a:gd name="adj4" fmla="val -419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423092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5236-91F1-45E7-A9D1-02CAD766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 User Group 2021 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017F3-C631-4BCA-8424-F9041D0AF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dirty="0"/>
              <a:t>AKS workshops:</a:t>
            </a:r>
          </a:p>
          <a:p>
            <a:r>
              <a:rPr lang="en-US" dirty="0"/>
              <a:t>AKS and Kubernetes 101</a:t>
            </a:r>
          </a:p>
          <a:p>
            <a:r>
              <a:rPr lang="en-US" dirty="0"/>
              <a:t>Advanced </a:t>
            </a:r>
            <a:r>
              <a:rPr lang="en-US"/>
              <a:t>AKS configuration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Pulumi</a:t>
            </a:r>
            <a:r>
              <a:rPr lang="en-US" dirty="0"/>
              <a:t> to provision and configuring AKS </a:t>
            </a:r>
            <a:r>
              <a:rPr lang="en-US" dirty="0" err="1"/>
              <a:t>clusterfiguration</a:t>
            </a:r>
            <a:endParaRPr lang="en-US" dirty="0"/>
          </a:p>
          <a:p>
            <a:r>
              <a:rPr lang="en-US" dirty="0"/>
              <a:t>Service mesh with </a:t>
            </a:r>
            <a:r>
              <a:rPr lang="en-US" dirty="0" err="1"/>
              <a:t>linkerd</a:t>
            </a:r>
            <a:endParaRPr lang="en-US" dirty="0"/>
          </a:p>
          <a:p>
            <a:r>
              <a:rPr lang="en-US" dirty="0"/>
              <a:t>AKS application deployment strategy</a:t>
            </a:r>
          </a:p>
          <a:p>
            <a:r>
              <a:rPr lang="en-US" dirty="0"/>
              <a:t>AKS security</a:t>
            </a:r>
          </a:p>
          <a:p>
            <a:pPr marL="152396" indent="0">
              <a:buNone/>
            </a:pPr>
            <a:r>
              <a:rPr lang="en-US" dirty="0"/>
              <a:t>+ “regular” events (work in progress)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If you have any good AKS / Kubernetes / </a:t>
            </a:r>
            <a:r>
              <a:rPr lang="en-US" dirty="0" err="1"/>
              <a:t>IaC</a:t>
            </a:r>
            <a:r>
              <a:rPr lang="en-US" dirty="0"/>
              <a:t> story – welcome to share!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DC728A7C-EC78-437E-8CC7-5217F4BA2FA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BECB7BE-A1DA-4603-B4F5-F0023373D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58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Readiness probe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11125611" cy="1657829"/>
          </a:xfrm>
        </p:spPr>
        <p:txBody>
          <a:bodyPr/>
          <a:lstStyle/>
          <a:p>
            <a:r>
              <a:rPr lang="en-US" dirty="0"/>
              <a:t>app-a is already alive</a:t>
            </a:r>
          </a:p>
          <a:p>
            <a:r>
              <a:rPr lang="en-US" dirty="0" err="1"/>
              <a:t>kubelet</a:t>
            </a:r>
            <a:r>
              <a:rPr lang="en-US" dirty="0"/>
              <a:t> sends readiness probe</a:t>
            </a:r>
          </a:p>
          <a:p>
            <a:r>
              <a:rPr lang="en-US" dirty="0"/>
              <a:t>If app-a is not ready, wait and send new request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9F70178-8D3E-40D7-9828-5BC509EF84B0}"/>
              </a:ext>
            </a:extLst>
          </p:cNvPr>
          <p:cNvSpPr/>
          <p:nvPr/>
        </p:nvSpPr>
        <p:spPr>
          <a:xfrm>
            <a:off x="4183483" y="4521851"/>
            <a:ext cx="6805696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2E941F0-186B-4E44-ABA2-C8931FB3E149}"/>
              </a:ext>
            </a:extLst>
          </p:cNvPr>
          <p:cNvSpPr/>
          <p:nvPr/>
        </p:nvSpPr>
        <p:spPr>
          <a:xfrm>
            <a:off x="6277045" y="4734273"/>
            <a:ext cx="1260389" cy="7740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B335A6C-4AA9-448C-95B8-87A623E1C9E6}"/>
              </a:ext>
            </a:extLst>
          </p:cNvPr>
          <p:cNvSpPr/>
          <p:nvPr/>
        </p:nvSpPr>
        <p:spPr>
          <a:xfrm>
            <a:off x="6462396" y="5117333"/>
            <a:ext cx="939114" cy="24713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app-a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D944334-B2E2-4318-B1B2-78EDACA40E70}"/>
              </a:ext>
            </a:extLst>
          </p:cNvPr>
          <p:cNvSpPr/>
          <p:nvPr/>
        </p:nvSpPr>
        <p:spPr>
          <a:xfrm>
            <a:off x="4479137" y="4727366"/>
            <a:ext cx="1260389" cy="7740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kubelet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allout: Line with Border and Accent Bar 11">
            <a:extLst>
              <a:ext uri="{FF2B5EF4-FFF2-40B4-BE49-F238E27FC236}">
                <a16:creationId xmlns:a16="http://schemas.microsoft.com/office/drawing/2014/main" id="{DB69CE90-7F50-4ED6-80A5-EF7430FC4C37}"/>
              </a:ext>
            </a:extLst>
          </p:cNvPr>
          <p:cNvSpPr/>
          <p:nvPr/>
        </p:nvSpPr>
        <p:spPr>
          <a:xfrm>
            <a:off x="961900" y="3663539"/>
            <a:ext cx="2814453" cy="612648"/>
          </a:xfrm>
          <a:prstGeom prst="accentBorderCallout1">
            <a:avLst>
              <a:gd name="adj1" fmla="val 38134"/>
              <a:gd name="adj2" fmla="val 104654"/>
              <a:gd name="adj3" fmla="val 174527"/>
              <a:gd name="adj4" fmla="val 12854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app-a, are you ready?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F1F4554-6966-4B0B-93C3-37CAE3E3B244}"/>
              </a:ext>
            </a:extLst>
          </p:cNvPr>
          <p:cNvSpPr/>
          <p:nvPr/>
        </p:nvSpPr>
        <p:spPr>
          <a:xfrm>
            <a:off x="7722785" y="4734272"/>
            <a:ext cx="1260389" cy="7740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536A280-A8E7-439E-8C13-6D3DB608B383}"/>
              </a:ext>
            </a:extLst>
          </p:cNvPr>
          <p:cNvSpPr/>
          <p:nvPr/>
        </p:nvSpPr>
        <p:spPr>
          <a:xfrm>
            <a:off x="7894795" y="5121312"/>
            <a:ext cx="939114" cy="24713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app-a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49A44BD-28EB-45B6-8702-EA892451F5AF}"/>
              </a:ext>
            </a:extLst>
          </p:cNvPr>
          <p:cNvGrpSpPr/>
          <p:nvPr/>
        </p:nvGrpSpPr>
        <p:grpSpPr>
          <a:xfrm>
            <a:off x="9141976" y="4734272"/>
            <a:ext cx="1260389" cy="774081"/>
            <a:chOff x="7722785" y="4734272"/>
            <a:chExt cx="1260389" cy="774081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152AF01-5601-47C2-A52D-FEF92FCB7D6E}"/>
                </a:ext>
              </a:extLst>
            </p:cNvPr>
            <p:cNvSpPr/>
            <p:nvPr/>
          </p:nvSpPr>
          <p:spPr>
            <a:xfrm>
              <a:off x="7722785" y="4734272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2D5BDB7-DF51-4B11-B5A9-E02BE9119A96}"/>
                </a:ext>
              </a:extLst>
            </p:cNvPr>
            <p:cNvSpPr/>
            <p:nvPr/>
          </p:nvSpPr>
          <p:spPr>
            <a:xfrm>
              <a:off x="7894795" y="5121312"/>
              <a:ext cx="939114" cy="24713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app-a</a:t>
              </a:r>
            </a:p>
          </p:txBody>
        </p:sp>
      </p:grpSp>
      <p:sp>
        <p:nvSpPr>
          <p:cNvPr id="14" name="Callout: Line with Border and Accent Bar 13">
            <a:extLst>
              <a:ext uri="{FF2B5EF4-FFF2-40B4-BE49-F238E27FC236}">
                <a16:creationId xmlns:a16="http://schemas.microsoft.com/office/drawing/2014/main" id="{4F30EE33-1155-4D17-A698-9C3B5D903BAC}"/>
              </a:ext>
            </a:extLst>
          </p:cNvPr>
          <p:cNvSpPr/>
          <p:nvPr/>
        </p:nvSpPr>
        <p:spPr>
          <a:xfrm>
            <a:off x="8833909" y="6079986"/>
            <a:ext cx="1599834" cy="612648"/>
          </a:xfrm>
          <a:prstGeom prst="accentBorderCallout1">
            <a:avLst>
              <a:gd name="adj1" fmla="val 63333"/>
              <a:gd name="adj2" fmla="val -4629"/>
              <a:gd name="adj3" fmla="val -121719"/>
              <a:gd name="adj4" fmla="val -464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 yet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EF08C78-67E9-4B93-907D-388BC1DF98F3}"/>
              </a:ext>
            </a:extLst>
          </p:cNvPr>
          <p:cNvSpPr/>
          <p:nvPr/>
        </p:nvSpPr>
        <p:spPr>
          <a:xfrm>
            <a:off x="7393272" y="3512341"/>
            <a:ext cx="1589902" cy="45752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service-a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4A91BB-E944-4162-8EE0-FBEF360AE31E}"/>
              </a:ext>
            </a:extLst>
          </p:cNvPr>
          <p:cNvCxnSpPr>
            <a:stCxn id="23" idx="2"/>
            <a:endCxn id="22" idx="0"/>
          </p:cNvCxnSpPr>
          <p:nvPr/>
        </p:nvCxnSpPr>
        <p:spPr>
          <a:xfrm>
            <a:off x="8188223" y="3969863"/>
            <a:ext cx="1595320" cy="115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E4DCBC-583E-4DEA-B493-671CB9657214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053943" y="3969863"/>
            <a:ext cx="1134280" cy="114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41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Readiness probe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11125611" cy="1657829"/>
          </a:xfrm>
        </p:spPr>
        <p:txBody>
          <a:bodyPr/>
          <a:lstStyle/>
          <a:p>
            <a:r>
              <a:rPr lang="en-US" dirty="0"/>
              <a:t>This cycle then starts all over again</a:t>
            </a:r>
          </a:p>
          <a:p>
            <a:r>
              <a:rPr lang="en-US" dirty="0"/>
              <a:t>Send traffic to app-a</a:t>
            </a:r>
          </a:p>
          <a:p>
            <a:pPr marL="152396" indent="0">
              <a:buNone/>
            </a:pPr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9F70178-8D3E-40D7-9828-5BC509EF84B0}"/>
              </a:ext>
            </a:extLst>
          </p:cNvPr>
          <p:cNvSpPr/>
          <p:nvPr/>
        </p:nvSpPr>
        <p:spPr>
          <a:xfrm>
            <a:off x="4183483" y="4521851"/>
            <a:ext cx="6805696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2E941F0-186B-4E44-ABA2-C8931FB3E149}"/>
              </a:ext>
            </a:extLst>
          </p:cNvPr>
          <p:cNvSpPr/>
          <p:nvPr/>
        </p:nvSpPr>
        <p:spPr>
          <a:xfrm>
            <a:off x="6277045" y="4734273"/>
            <a:ext cx="1260389" cy="7740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B335A6C-4AA9-448C-95B8-87A623E1C9E6}"/>
              </a:ext>
            </a:extLst>
          </p:cNvPr>
          <p:cNvSpPr/>
          <p:nvPr/>
        </p:nvSpPr>
        <p:spPr>
          <a:xfrm>
            <a:off x="6462396" y="5117333"/>
            <a:ext cx="939114" cy="24713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app-a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D944334-B2E2-4318-B1B2-78EDACA40E70}"/>
              </a:ext>
            </a:extLst>
          </p:cNvPr>
          <p:cNvSpPr/>
          <p:nvPr/>
        </p:nvSpPr>
        <p:spPr>
          <a:xfrm>
            <a:off x="4479137" y="4727366"/>
            <a:ext cx="1260389" cy="7740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kubelet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allout: Line with Border and Accent Bar 11">
            <a:extLst>
              <a:ext uri="{FF2B5EF4-FFF2-40B4-BE49-F238E27FC236}">
                <a16:creationId xmlns:a16="http://schemas.microsoft.com/office/drawing/2014/main" id="{DB69CE90-7F50-4ED6-80A5-EF7430FC4C37}"/>
              </a:ext>
            </a:extLst>
          </p:cNvPr>
          <p:cNvSpPr/>
          <p:nvPr/>
        </p:nvSpPr>
        <p:spPr>
          <a:xfrm>
            <a:off x="961900" y="3663539"/>
            <a:ext cx="2814453" cy="612648"/>
          </a:xfrm>
          <a:prstGeom prst="accentBorderCallout1">
            <a:avLst>
              <a:gd name="adj1" fmla="val 38134"/>
              <a:gd name="adj2" fmla="val 104654"/>
              <a:gd name="adj3" fmla="val 174527"/>
              <a:gd name="adj4" fmla="val 12854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app-a, are you ready?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F1F4554-6966-4B0B-93C3-37CAE3E3B244}"/>
              </a:ext>
            </a:extLst>
          </p:cNvPr>
          <p:cNvSpPr/>
          <p:nvPr/>
        </p:nvSpPr>
        <p:spPr>
          <a:xfrm>
            <a:off x="7722785" y="4734272"/>
            <a:ext cx="1260389" cy="7740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536A280-A8E7-439E-8C13-6D3DB608B383}"/>
              </a:ext>
            </a:extLst>
          </p:cNvPr>
          <p:cNvSpPr/>
          <p:nvPr/>
        </p:nvSpPr>
        <p:spPr>
          <a:xfrm>
            <a:off x="7894795" y="5121312"/>
            <a:ext cx="939114" cy="24713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app-a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49A44BD-28EB-45B6-8702-EA892451F5AF}"/>
              </a:ext>
            </a:extLst>
          </p:cNvPr>
          <p:cNvGrpSpPr/>
          <p:nvPr/>
        </p:nvGrpSpPr>
        <p:grpSpPr>
          <a:xfrm>
            <a:off x="9141976" y="4734272"/>
            <a:ext cx="1260389" cy="774081"/>
            <a:chOff x="7722785" y="4734272"/>
            <a:chExt cx="1260389" cy="774081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152AF01-5601-47C2-A52D-FEF92FCB7D6E}"/>
                </a:ext>
              </a:extLst>
            </p:cNvPr>
            <p:cNvSpPr/>
            <p:nvPr/>
          </p:nvSpPr>
          <p:spPr>
            <a:xfrm>
              <a:off x="7722785" y="4734272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2D5BDB7-DF51-4B11-B5A9-E02BE9119A96}"/>
                </a:ext>
              </a:extLst>
            </p:cNvPr>
            <p:cNvSpPr/>
            <p:nvPr/>
          </p:nvSpPr>
          <p:spPr>
            <a:xfrm>
              <a:off x="7894795" y="5121312"/>
              <a:ext cx="939114" cy="24713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app-a</a:t>
              </a:r>
            </a:p>
          </p:txBody>
        </p:sp>
      </p:grpSp>
      <p:sp>
        <p:nvSpPr>
          <p:cNvPr id="14" name="Callout: Line with Border and Accent Bar 13">
            <a:extLst>
              <a:ext uri="{FF2B5EF4-FFF2-40B4-BE49-F238E27FC236}">
                <a16:creationId xmlns:a16="http://schemas.microsoft.com/office/drawing/2014/main" id="{4F30EE33-1155-4D17-A698-9C3B5D903BAC}"/>
              </a:ext>
            </a:extLst>
          </p:cNvPr>
          <p:cNvSpPr/>
          <p:nvPr/>
        </p:nvSpPr>
        <p:spPr>
          <a:xfrm>
            <a:off x="8833909" y="6079986"/>
            <a:ext cx="1599834" cy="612648"/>
          </a:xfrm>
          <a:prstGeom prst="accentBorderCallout1">
            <a:avLst>
              <a:gd name="adj1" fmla="val 63333"/>
              <a:gd name="adj2" fmla="val -4629"/>
              <a:gd name="adj3" fmla="val -121719"/>
              <a:gd name="adj4" fmla="val -464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Yes!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EF08C78-67E9-4B93-907D-388BC1DF98F3}"/>
              </a:ext>
            </a:extLst>
          </p:cNvPr>
          <p:cNvSpPr/>
          <p:nvPr/>
        </p:nvSpPr>
        <p:spPr>
          <a:xfrm>
            <a:off x="7393272" y="3512341"/>
            <a:ext cx="1589902" cy="45752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service-a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4A91BB-E944-4162-8EE0-FBEF360AE31E}"/>
              </a:ext>
            </a:extLst>
          </p:cNvPr>
          <p:cNvCxnSpPr>
            <a:stCxn id="23" idx="2"/>
            <a:endCxn id="22" idx="0"/>
          </p:cNvCxnSpPr>
          <p:nvPr/>
        </p:nvCxnSpPr>
        <p:spPr>
          <a:xfrm>
            <a:off x="8188223" y="3969863"/>
            <a:ext cx="1595320" cy="115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E4DCBC-583E-4DEA-B493-671CB9657214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7053943" y="3969863"/>
            <a:ext cx="1134280" cy="1144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50B6D7-E537-420B-9C4E-DA7FBB380493}"/>
              </a:ext>
            </a:extLst>
          </p:cNvPr>
          <p:cNvCxnSpPr>
            <a:cxnSpLocks/>
            <a:stCxn id="23" idx="2"/>
            <a:endCxn id="19" idx="0"/>
          </p:cNvCxnSpPr>
          <p:nvPr/>
        </p:nvCxnSpPr>
        <p:spPr>
          <a:xfrm>
            <a:off x="8188223" y="3969863"/>
            <a:ext cx="176129" cy="1151449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23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577477" y="4547881"/>
            <a:ext cx="6757415" cy="665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Lab-05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5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577477" y="4547881"/>
            <a:ext cx="6757415" cy="665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k8s 101: Deployments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365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36634"/>
            <a:ext cx="11125611" cy="575196"/>
          </a:xfrm>
        </p:spPr>
        <p:txBody>
          <a:bodyPr/>
          <a:lstStyle/>
          <a:p>
            <a:r>
              <a:rPr lang="en-US" dirty="0"/>
              <a:t>Drive current state towards desired state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0253087-B4AF-4E0D-AC42-8FF058890324}"/>
              </a:ext>
            </a:extLst>
          </p:cNvPr>
          <p:cNvSpPr/>
          <p:nvPr/>
        </p:nvSpPr>
        <p:spPr>
          <a:xfrm>
            <a:off x="415600" y="4343722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Node1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AA6210-76C6-4B82-881C-B9F6E8973AE8}"/>
              </a:ext>
            </a:extLst>
          </p:cNvPr>
          <p:cNvGrpSpPr/>
          <p:nvPr/>
        </p:nvGrpSpPr>
        <p:grpSpPr>
          <a:xfrm>
            <a:off x="556054" y="4547286"/>
            <a:ext cx="1260389" cy="774081"/>
            <a:chOff x="556054" y="4547286"/>
            <a:chExt cx="1260389" cy="774081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EE6C34B-1226-49EC-88C4-0CA47CE26B09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2E6ADD3-5D3C-4290-BEB2-F3549C768C39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app-a</a:t>
              </a:r>
            </a:p>
          </p:txBody>
        </p: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4896002-6420-483F-B66E-75897E632905}"/>
              </a:ext>
            </a:extLst>
          </p:cNvPr>
          <p:cNvSpPr/>
          <p:nvPr/>
        </p:nvSpPr>
        <p:spPr>
          <a:xfrm>
            <a:off x="4244161" y="4343722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Node2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32862A0-85C8-402B-B1B1-332D783399EE}"/>
              </a:ext>
            </a:extLst>
          </p:cNvPr>
          <p:cNvSpPr/>
          <p:nvPr/>
        </p:nvSpPr>
        <p:spPr>
          <a:xfrm>
            <a:off x="8053656" y="4343722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8BEF6A-8006-47B4-B024-8A3364601489}"/>
              </a:ext>
            </a:extLst>
          </p:cNvPr>
          <p:cNvSpPr txBox="1"/>
          <p:nvPr/>
        </p:nvSpPr>
        <p:spPr>
          <a:xfrm>
            <a:off x="741405" y="2228671"/>
            <a:ext cx="2198914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app: app-a</a:t>
            </a:r>
          </a:p>
          <a:p>
            <a:r>
              <a:rPr lang="en-US" sz="2400" dirty="0"/>
              <a:t>replicas: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FA8CA7-BCAC-43F5-B730-852F22FF3EFA}"/>
              </a:ext>
            </a:extLst>
          </p:cNvPr>
          <p:cNvSpPr txBox="1"/>
          <p:nvPr/>
        </p:nvSpPr>
        <p:spPr>
          <a:xfrm>
            <a:off x="741405" y="2225522"/>
            <a:ext cx="2198914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app: app-a</a:t>
            </a:r>
          </a:p>
          <a:p>
            <a:r>
              <a:rPr lang="en-US" sz="2400" dirty="0">
                <a:solidFill>
                  <a:srgbClr val="FF0000"/>
                </a:solidFill>
              </a:rPr>
              <a:t>replicas: 3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9B96D74-C4BB-4DA7-84BA-5BF8CB4D4FE9}"/>
              </a:ext>
            </a:extLst>
          </p:cNvPr>
          <p:cNvGrpSpPr/>
          <p:nvPr/>
        </p:nvGrpSpPr>
        <p:grpSpPr>
          <a:xfrm>
            <a:off x="6390796" y="4547286"/>
            <a:ext cx="1260389" cy="774081"/>
            <a:chOff x="556054" y="4547286"/>
            <a:chExt cx="1260389" cy="774081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DC233141-9E01-4D86-849A-C70945DB4B18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2C80B220-FF7C-492D-A356-BE332E494C08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app-a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BBEE9BC-06D8-46CB-9CD8-C05D58DE4442}"/>
              </a:ext>
            </a:extLst>
          </p:cNvPr>
          <p:cNvGrpSpPr/>
          <p:nvPr/>
        </p:nvGrpSpPr>
        <p:grpSpPr>
          <a:xfrm>
            <a:off x="10187674" y="4543305"/>
            <a:ext cx="1260389" cy="774081"/>
            <a:chOff x="556054" y="4547286"/>
            <a:chExt cx="1260389" cy="774081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58D05244-46CB-41D1-B20A-09E192C95491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2AAAA9F6-AAC4-4C54-8610-9EDE53D5EA1E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app-a</a:t>
              </a:r>
            </a:p>
          </p:txBody>
        </p:sp>
      </p:grp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768375C8-FE5C-4524-959D-A5EFA4980E94}"/>
              </a:ext>
            </a:extLst>
          </p:cNvPr>
          <p:cNvSpPr/>
          <p:nvPr/>
        </p:nvSpPr>
        <p:spPr>
          <a:xfrm>
            <a:off x="8053656" y="4331953"/>
            <a:ext cx="3589841" cy="139277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Node3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D8D403C-6AD4-4BB7-A29B-5E2E93CD32C4}"/>
              </a:ext>
            </a:extLst>
          </p:cNvPr>
          <p:cNvGrpSpPr/>
          <p:nvPr/>
        </p:nvGrpSpPr>
        <p:grpSpPr>
          <a:xfrm>
            <a:off x="4469745" y="4539324"/>
            <a:ext cx="1260389" cy="774081"/>
            <a:chOff x="556054" y="4547286"/>
            <a:chExt cx="1260389" cy="774081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505D012F-6E95-4C67-9158-D9464C2AF70E}"/>
                </a:ext>
              </a:extLst>
            </p:cNvPr>
            <p:cNvSpPr/>
            <p:nvPr/>
          </p:nvSpPr>
          <p:spPr>
            <a:xfrm>
              <a:off x="556054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26D61B1A-29DA-4C11-A759-C9C1BD62C07D}"/>
                </a:ext>
              </a:extLst>
            </p:cNvPr>
            <p:cNvSpPr/>
            <p:nvPr/>
          </p:nvSpPr>
          <p:spPr>
            <a:xfrm>
              <a:off x="741405" y="4930346"/>
              <a:ext cx="939114" cy="24713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502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E000144-76A7-40B6-95E1-87669C939A28}"/>
              </a:ext>
            </a:extLst>
          </p:cNvPr>
          <p:cNvSpPr/>
          <p:nvPr/>
        </p:nvSpPr>
        <p:spPr>
          <a:xfrm>
            <a:off x="415599" y="4482951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Node1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1C67056-19B7-40E5-B527-3F7DD7BD137F}"/>
              </a:ext>
            </a:extLst>
          </p:cNvPr>
          <p:cNvSpPr/>
          <p:nvPr/>
        </p:nvSpPr>
        <p:spPr>
          <a:xfrm>
            <a:off x="4121445" y="4437336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Node1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FC99F32-F92F-458F-9C9A-7ADE743DC17F}"/>
              </a:ext>
            </a:extLst>
          </p:cNvPr>
          <p:cNvSpPr/>
          <p:nvPr/>
        </p:nvSpPr>
        <p:spPr>
          <a:xfrm>
            <a:off x="7862107" y="4437336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Update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164EF3A-ED60-47A5-B430-569313137FD3}"/>
              </a:ext>
            </a:extLst>
          </p:cNvPr>
          <p:cNvGrpSpPr/>
          <p:nvPr/>
        </p:nvGrpSpPr>
        <p:grpSpPr>
          <a:xfrm>
            <a:off x="2550936" y="4684336"/>
            <a:ext cx="1260389" cy="774081"/>
            <a:chOff x="3392331" y="4547286"/>
            <a:chExt cx="1260389" cy="77408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2E941F0-186B-4E44-ABA2-C8931FB3E149}"/>
                </a:ext>
              </a:extLst>
            </p:cNvPr>
            <p:cNvSpPr/>
            <p:nvPr/>
          </p:nvSpPr>
          <p:spPr>
            <a:xfrm>
              <a:off x="3392331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B335A6C-4AA9-448C-95B8-87A623E1C9E6}"/>
                </a:ext>
              </a:extLst>
            </p:cNvPr>
            <p:cNvSpPr/>
            <p:nvPr/>
          </p:nvSpPr>
          <p:spPr>
            <a:xfrm>
              <a:off x="3577682" y="4930346"/>
              <a:ext cx="939114" cy="24713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app-a: v1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F5894B7-F650-4EF4-A53B-B41F937D1DB2}"/>
              </a:ext>
            </a:extLst>
          </p:cNvPr>
          <p:cNvGrpSpPr/>
          <p:nvPr/>
        </p:nvGrpSpPr>
        <p:grpSpPr>
          <a:xfrm>
            <a:off x="6280226" y="4620065"/>
            <a:ext cx="1260389" cy="774081"/>
            <a:chOff x="4838071" y="4547285"/>
            <a:chExt cx="1260389" cy="774081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F1F4554-6966-4B0B-93C3-37CAE3E3B244}"/>
                </a:ext>
              </a:extLst>
            </p:cNvPr>
            <p:cNvSpPr/>
            <p:nvPr/>
          </p:nvSpPr>
          <p:spPr>
            <a:xfrm>
              <a:off x="4838071" y="4547285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536A280-A8E7-439E-8C13-6D3DB608B383}"/>
                </a:ext>
              </a:extLst>
            </p:cNvPr>
            <p:cNvSpPr/>
            <p:nvPr/>
          </p:nvSpPr>
          <p:spPr>
            <a:xfrm>
              <a:off x="5010081" y="4934325"/>
              <a:ext cx="939114" cy="24713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app-a: v1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49A44BD-28EB-45B6-8702-EA892451F5AF}"/>
              </a:ext>
            </a:extLst>
          </p:cNvPr>
          <p:cNvGrpSpPr/>
          <p:nvPr/>
        </p:nvGrpSpPr>
        <p:grpSpPr>
          <a:xfrm>
            <a:off x="8090582" y="4655982"/>
            <a:ext cx="1260389" cy="774081"/>
            <a:chOff x="7722785" y="4734272"/>
            <a:chExt cx="1260389" cy="774081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152AF01-5601-47C2-A52D-FEF92FCB7D6E}"/>
                </a:ext>
              </a:extLst>
            </p:cNvPr>
            <p:cNvSpPr/>
            <p:nvPr/>
          </p:nvSpPr>
          <p:spPr>
            <a:xfrm>
              <a:off x="7722785" y="4734272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2D5BDB7-DF51-4B11-B5A9-E02BE9119A96}"/>
                </a:ext>
              </a:extLst>
            </p:cNvPr>
            <p:cNvSpPr/>
            <p:nvPr/>
          </p:nvSpPr>
          <p:spPr>
            <a:xfrm>
              <a:off x="7894795" y="5121312"/>
              <a:ext cx="939114" cy="24713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app-a: v1</a:t>
              </a: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EF08C78-67E9-4B93-907D-388BC1DF98F3}"/>
              </a:ext>
            </a:extLst>
          </p:cNvPr>
          <p:cNvSpPr/>
          <p:nvPr/>
        </p:nvSpPr>
        <p:spPr>
          <a:xfrm>
            <a:off x="4929276" y="3374128"/>
            <a:ext cx="1589902" cy="45752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service-a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4A91BB-E944-4162-8EE0-FBEF360AE31E}"/>
              </a:ext>
            </a:extLst>
          </p:cNvPr>
          <p:cNvCxnSpPr>
            <a:stCxn id="23" idx="2"/>
            <a:endCxn id="22" idx="0"/>
          </p:cNvCxnSpPr>
          <p:nvPr/>
        </p:nvCxnSpPr>
        <p:spPr>
          <a:xfrm>
            <a:off x="5724227" y="3831650"/>
            <a:ext cx="3007922" cy="1211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E4DCBC-583E-4DEA-B493-671CB9657214}"/>
              </a:ext>
            </a:extLst>
          </p:cNvPr>
          <p:cNvCxnSpPr>
            <a:cxnSpLocks/>
            <a:stCxn id="23" idx="2"/>
            <a:endCxn id="16" idx="0"/>
          </p:cNvCxnSpPr>
          <p:nvPr/>
        </p:nvCxnSpPr>
        <p:spPr>
          <a:xfrm flipH="1">
            <a:off x="3205844" y="3831650"/>
            <a:ext cx="2518383" cy="123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50B6D7-E537-420B-9C4E-DA7FBB380493}"/>
              </a:ext>
            </a:extLst>
          </p:cNvPr>
          <p:cNvCxnSpPr>
            <a:cxnSpLocks/>
            <a:stCxn id="23" idx="2"/>
            <a:endCxn id="19" idx="0"/>
          </p:cNvCxnSpPr>
          <p:nvPr/>
        </p:nvCxnSpPr>
        <p:spPr>
          <a:xfrm>
            <a:off x="5724227" y="3831650"/>
            <a:ext cx="1197566" cy="1175455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1D1317A4-122B-4F02-8083-9FF722E244CB}"/>
              </a:ext>
            </a:extLst>
          </p:cNvPr>
          <p:cNvGrpSpPr/>
          <p:nvPr/>
        </p:nvGrpSpPr>
        <p:grpSpPr>
          <a:xfrm>
            <a:off x="9870067" y="4655981"/>
            <a:ext cx="1260389" cy="774081"/>
            <a:chOff x="9870067" y="4655981"/>
            <a:chExt cx="1260389" cy="774081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CFBA493-16FB-4942-BDF8-1A435C51AF02}"/>
                </a:ext>
              </a:extLst>
            </p:cNvPr>
            <p:cNvSpPr/>
            <p:nvPr/>
          </p:nvSpPr>
          <p:spPr>
            <a:xfrm>
              <a:off x="9870067" y="4655981"/>
              <a:ext cx="1260389" cy="7740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34B94878-26E7-401E-BD4A-403D6C0B9F8E}"/>
                </a:ext>
              </a:extLst>
            </p:cNvPr>
            <p:cNvSpPr/>
            <p:nvPr/>
          </p:nvSpPr>
          <p:spPr>
            <a:xfrm>
              <a:off x="10042077" y="5043021"/>
              <a:ext cx="939114" cy="247135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bg1"/>
                  </a:solidFill>
                </a:rPr>
                <a:t>app-a: v2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526781-E771-4109-B90B-33D27730B72E}"/>
              </a:ext>
            </a:extLst>
          </p:cNvPr>
          <p:cNvCxnSpPr>
            <a:cxnSpLocks/>
            <a:stCxn id="23" idx="2"/>
            <a:endCxn id="30" idx="0"/>
          </p:cNvCxnSpPr>
          <p:nvPr/>
        </p:nvCxnSpPr>
        <p:spPr>
          <a:xfrm>
            <a:off x="5724227" y="3831650"/>
            <a:ext cx="4787407" cy="1211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62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E000144-76A7-40B6-95E1-87669C939A28}"/>
              </a:ext>
            </a:extLst>
          </p:cNvPr>
          <p:cNvSpPr/>
          <p:nvPr/>
        </p:nvSpPr>
        <p:spPr>
          <a:xfrm>
            <a:off x="415599" y="4482951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Node1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1C67056-19B7-40E5-B527-3F7DD7BD137F}"/>
              </a:ext>
            </a:extLst>
          </p:cNvPr>
          <p:cNvSpPr/>
          <p:nvPr/>
        </p:nvSpPr>
        <p:spPr>
          <a:xfrm>
            <a:off x="4121445" y="4437336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Node1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FC99F32-F92F-458F-9C9A-7ADE743DC17F}"/>
              </a:ext>
            </a:extLst>
          </p:cNvPr>
          <p:cNvSpPr/>
          <p:nvPr/>
        </p:nvSpPr>
        <p:spPr>
          <a:xfrm>
            <a:off x="7862107" y="4437336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Update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164EF3A-ED60-47A5-B430-569313137FD3}"/>
              </a:ext>
            </a:extLst>
          </p:cNvPr>
          <p:cNvGrpSpPr/>
          <p:nvPr/>
        </p:nvGrpSpPr>
        <p:grpSpPr>
          <a:xfrm>
            <a:off x="2550936" y="4684336"/>
            <a:ext cx="1260389" cy="774081"/>
            <a:chOff x="3392331" y="4547286"/>
            <a:chExt cx="1260389" cy="77408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2E941F0-186B-4E44-ABA2-C8931FB3E149}"/>
                </a:ext>
              </a:extLst>
            </p:cNvPr>
            <p:cNvSpPr/>
            <p:nvPr/>
          </p:nvSpPr>
          <p:spPr>
            <a:xfrm>
              <a:off x="3392331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B335A6C-4AA9-448C-95B8-87A623E1C9E6}"/>
                </a:ext>
              </a:extLst>
            </p:cNvPr>
            <p:cNvSpPr/>
            <p:nvPr/>
          </p:nvSpPr>
          <p:spPr>
            <a:xfrm>
              <a:off x="3577682" y="4930346"/>
              <a:ext cx="939114" cy="24713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app-a: v1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F5894B7-F650-4EF4-A53B-B41F937D1DB2}"/>
              </a:ext>
            </a:extLst>
          </p:cNvPr>
          <p:cNvGrpSpPr/>
          <p:nvPr/>
        </p:nvGrpSpPr>
        <p:grpSpPr>
          <a:xfrm>
            <a:off x="6280226" y="4620065"/>
            <a:ext cx="1260389" cy="774081"/>
            <a:chOff x="4838071" y="4547285"/>
            <a:chExt cx="1260389" cy="774081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F1F4554-6966-4B0B-93C3-37CAE3E3B244}"/>
                </a:ext>
              </a:extLst>
            </p:cNvPr>
            <p:cNvSpPr/>
            <p:nvPr/>
          </p:nvSpPr>
          <p:spPr>
            <a:xfrm>
              <a:off x="4838071" y="4547285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536A280-A8E7-439E-8C13-6D3DB608B383}"/>
                </a:ext>
              </a:extLst>
            </p:cNvPr>
            <p:cNvSpPr/>
            <p:nvPr/>
          </p:nvSpPr>
          <p:spPr>
            <a:xfrm>
              <a:off x="5010081" y="4934325"/>
              <a:ext cx="939114" cy="24713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app-a: v1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49A44BD-28EB-45B6-8702-EA892451F5AF}"/>
              </a:ext>
            </a:extLst>
          </p:cNvPr>
          <p:cNvGrpSpPr/>
          <p:nvPr/>
        </p:nvGrpSpPr>
        <p:grpSpPr>
          <a:xfrm>
            <a:off x="8090582" y="4655982"/>
            <a:ext cx="1260389" cy="774081"/>
            <a:chOff x="7722785" y="4734272"/>
            <a:chExt cx="1260389" cy="774081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152AF01-5601-47C2-A52D-FEF92FCB7D6E}"/>
                </a:ext>
              </a:extLst>
            </p:cNvPr>
            <p:cNvSpPr/>
            <p:nvPr/>
          </p:nvSpPr>
          <p:spPr>
            <a:xfrm>
              <a:off x="7722785" y="4734272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2D5BDB7-DF51-4B11-B5A9-E02BE9119A96}"/>
                </a:ext>
              </a:extLst>
            </p:cNvPr>
            <p:cNvSpPr/>
            <p:nvPr/>
          </p:nvSpPr>
          <p:spPr>
            <a:xfrm>
              <a:off x="7894795" y="5121312"/>
              <a:ext cx="939114" cy="24713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app-a: v1</a:t>
              </a: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EF08C78-67E9-4B93-907D-388BC1DF98F3}"/>
              </a:ext>
            </a:extLst>
          </p:cNvPr>
          <p:cNvSpPr/>
          <p:nvPr/>
        </p:nvSpPr>
        <p:spPr>
          <a:xfrm>
            <a:off x="4929276" y="3374128"/>
            <a:ext cx="1589902" cy="45752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service-a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E4DCBC-583E-4DEA-B493-671CB9657214}"/>
              </a:ext>
            </a:extLst>
          </p:cNvPr>
          <p:cNvCxnSpPr>
            <a:cxnSpLocks/>
            <a:stCxn id="23" idx="2"/>
            <a:endCxn id="16" idx="0"/>
          </p:cNvCxnSpPr>
          <p:nvPr/>
        </p:nvCxnSpPr>
        <p:spPr>
          <a:xfrm flipH="1">
            <a:off x="3205844" y="3831650"/>
            <a:ext cx="2518383" cy="123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50B6D7-E537-420B-9C4E-DA7FBB380493}"/>
              </a:ext>
            </a:extLst>
          </p:cNvPr>
          <p:cNvCxnSpPr>
            <a:cxnSpLocks/>
            <a:stCxn id="23" idx="2"/>
            <a:endCxn id="19" idx="0"/>
          </p:cNvCxnSpPr>
          <p:nvPr/>
        </p:nvCxnSpPr>
        <p:spPr>
          <a:xfrm>
            <a:off x="5724227" y="3831650"/>
            <a:ext cx="1197566" cy="1175455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1D1317A4-122B-4F02-8083-9FF722E244CB}"/>
              </a:ext>
            </a:extLst>
          </p:cNvPr>
          <p:cNvGrpSpPr/>
          <p:nvPr/>
        </p:nvGrpSpPr>
        <p:grpSpPr>
          <a:xfrm>
            <a:off x="9870067" y="4655981"/>
            <a:ext cx="1260389" cy="774081"/>
            <a:chOff x="9870067" y="4655981"/>
            <a:chExt cx="1260389" cy="774081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CFBA493-16FB-4942-BDF8-1A435C51AF02}"/>
                </a:ext>
              </a:extLst>
            </p:cNvPr>
            <p:cNvSpPr/>
            <p:nvPr/>
          </p:nvSpPr>
          <p:spPr>
            <a:xfrm>
              <a:off x="9870067" y="4655981"/>
              <a:ext cx="1260389" cy="7740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34B94878-26E7-401E-BD4A-403D6C0B9F8E}"/>
                </a:ext>
              </a:extLst>
            </p:cNvPr>
            <p:cNvSpPr/>
            <p:nvPr/>
          </p:nvSpPr>
          <p:spPr>
            <a:xfrm>
              <a:off x="10042077" y="5043021"/>
              <a:ext cx="939114" cy="247135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bg1"/>
                  </a:solidFill>
                </a:rPr>
                <a:t>app-a: v2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526781-E771-4109-B90B-33D27730B72E}"/>
              </a:ext>
            </a:extLst>
          </p:cNvPr>
          <p:cNvCxnSpPr>
            <a:cxnSpLocks/>
            <a:stCxn id="23" idx="2"/>
            <a:endCxn id="30" idx="0"/>
          </p:cNvCxnSpPr>
          <p:nvPr/>
        </p:nvCxnSpPr>
        <p:spPr>
          <a:xfrm>
            <a:off x="5724227" y="3831650"/>
            <a:ext cx="4787407" cy="1211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7125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E000144-76A7-40B6-95E1-87669C939A28}"/>
              </a:ext>
            </a:extLst>
          </p:cNvPr>
          <p:cNvSpPr/>
          <p:nvPr/>
        </p:nvSpPr>
        <p:spPr>
          <a:xfrm>
            <a:off x="415599" y="4482951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Node1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1C67056-19B7-40E5-B527-3F7DD7BD137F}"/>
              </a:ext>
            </a:extLst>
          </p:cNvPr>
          <p:cNvSpPr/>
          <p:nvPr/>
        </p:nvSpPr>
        <p:spPr>
          <a:xfrm>
            <a:off x="4121445" y="4437336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Node1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FC99F32-F92F-458F-9C9A-7ADE743DC17F}"/>
              </a:ext>
            </a:extLst>
          </p:cNvPr>
          <p:cNvSpPr/>
          <p:nvPr/>
        </p:nvSpPr>
        <p:spPr>
          <a:xfrm>
            <a:off x="7862107" y="4437336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Update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164EF3A-ED60-47A5-B430-569313137FD3}"/>
              </a:ext>
            </a:extLst>
          </p:cNvPr>
          <p:cNvGrpSpPr/>
          <p:nvPr/>
        </p:nvGrpSpPr>
        <p:grpSpPr>
          <a:xfrm>
            <a:off x="2550936" y="4684336"/>
            <a:ext cx="1260389" cy="774081"/>
            <a:chOff x="3392331" y="4547286"/>
            <a:chExt cx="1260389" cy="77408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2E941F0-186B-4E44-ABA2-C8931FB3E149}"/>
                </a:ext>
              </a:extLst>
            </p:cNvPr>
            <p:cNvSpPr/>
            <p:nvPr/>
          </p:nvSpPr>
          <p:spPr>
            <a:xfrm>
              <a:off x="3392331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B335A6C-4AA9-448C-95B8-87A623E1C9E6}"/>
                </a:ext>
              </a:extLst>
            </p:cNvPr>
            <p:cNvSpPr/>
            <p:nvPr/>
          </p:nvSpPr>
          <p:spPr>
            <a:xfrm>
              <a:off x="3577682" y="4930346"/>
              <a:ext cx="939114" cy="24713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app-a: v1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F5894B7-F650-4EF4-A53B-B41F937D1DB2}"/>
              </a:ext>
            </a:extLst>
          </p:cNvPr>
          <p:cNvGrpSpPr/>
          <p:nvPr/>
        </p:nvGrpSpPr>
        <p:grpSpPr>
          <a:xfrm>
            <a:off x="6280226" y="4620065"/>
            <a:ext cx="1260389" cy="774081"/>
            <a:chOff x="4838071" y="4547285"/>
            <a:chExt cx="1260389" cy="774081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F1F4554-6966-4B0B-93C3-37CAE3E3B244}"/>
                </a:ext>
              </a:extLst>
            </p:cNvPr>
            <p:cNvSpPr/>
            <p:nvPr/>
          </p:nvSpPr>
          <p:spPr>
            <a:xfrm>
              <a:off x="4838071" y="4547285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536A280-A8E7-439E-8C13-6D3DB608B383}"/>
                </a:ext>
              </a:extLst>
            </p:cNvPr>
            <p:cNvSpPr/>
            <p:nvPr/>
          </p:nvSpPr>
          <p:spPr>
            <a:xfrm>
              <a:off x="5010081" y="4934325"/>
              <a:ext cx="939114" cy="24713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app-a: v1</a:t>
              </a: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EF08C78-67E9-4B93-907D-388BC1DF98F3}"/>
              </a:ext>
            </a:extLst>
          </p:cNvPr>
          <p:cNvSpPr/>
          <p:nvPr/>
        </p:nvSpPr>
        <p:spPr>
          <a:xfrm>
            <a:off x="4929276" y="3374128"/>
            <a:ext cx="1589902" cy="45752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service-a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E4DCBC-583E-4DEA-B493-671CB9657214}"/>
              </a:ext>
            </a:extLst>
          </p:cNvPr>
          <p:cNvCxnSpPr>
            <a:cxnSpLocks/>
            <a:stCxn id="23" idx="2"/>
            <a:endCxn id="16" idx="0"/>
          </p:cNvCxnSpPr>
          <p:nvPr/>
        </p:nvCxnSpPr>
        <p:spPr>
          <a:xfrm flipH="1">
            <a:off x="3205844" y="3831650"/>
            <a:ext cx="2518383" cy="123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50B6D7-E537-420B-9C4E-DA7FBB380493}"/>
              </a:ext>
            </a:extLst>
          </p:cNvPr>
          <p:cNvCxnSpPr>
            <a:cxnSpLocks/>
            <a:stCxn id="23" idx="2"/>
            <a:endCxn id="19" idx="0"/>
          </p:cNvCxnSpPr>
          <p:nvPr/>
        </p:nvCxnSpPr>
        <p:spPr>
          <a:xfrm>
            <a:off x="5724227" y="3831650"/>
            <a:ext cx="1197566" cy="1175455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1D1317A4-122B-4F02-8083-9FF722E244CB}"/>
              </a:ext>
            </a:extLst>
          </p:cNvPr>
          <p:cNvGrpSpPr/>
          <p:nvPr/>
        </p:nvGrpSpPr>
        <p:grpSpPr>
          <a:xfrm>
            <a:off x="9870067" y="4655981"/>
            <a:ext cx="1260389" cy="774081"/>
            <a:chOff x="9870067" y="4655981"/>
            <a:chExt cx="1260389" cy="774081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CFBA493-16FB-4942-BDF8-1A435C51AF02}"/>
                </a:ext>
              </a:extLst>
            </p:cNvPr>
            <p:cNvSpPr/>
            <p:nvPr/>
          </p:nvSpPr>
          <p:spPr>
            <a:xfrm>
              <a:off x="9870067" y="4655981"/>
              <a:ext cx="1260389" cy="7740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34B94878-26E7-401E-BD4A-403D6C0B9F8E}"/>
                </a:ext>
              </a:extLst>
            </p:cNvPr>
            <p:cNvSpPr/>
            <p:nvPr/>
          </p:nvSpPr>
          <p:spPr>
            <a:xfrm>
              <a:off x="10042077" y="5043021"/>
              <a:ext cx="939114" cy="247135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bg1"/>
                  </a:solidFill>
                </a:rPr>
                <a:t>app-a: v2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526781-E771-4109-B90B-33D27730B72E}"/>
              </a:ext>
            </a:extLst>
          </p:cNvPr>
          <p:cNvCxnSpPr>
            <a:cxnSpLocks/>
            <a:stCxn id="23" idx="2"/>
            <a:endCxn id="30" idx="0"/>
          </p:cNvCxnSpPr>
          <p:nvPr/>
        </p:nvCxnSpPr>
        <p:spPr>
          <a:xfrm>
            <a:off x="5724227" y="3831650"/>
            <a:ext cx="4787407" cy="1211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9319536-16CE-4EDF-9324-E7A262E9FFBB}"/>
              </a:ext>
            </a:extLst>
          </p:cNvPr>
          <p:cNvGrpSpPr/>
          <p:nvPr/>
        </p:nvGrpSpPr>
        <p:grpSpPr>
          <a:xfrm>
            <a:off x="4345856" y="4620064"/>
            <a:ext cx="1260389" cy="774081"/>
            <a:chOff x="9870067" y="4655981"/>
            <a:chExt cx="1260389" cy="774081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E7F223D7-485F-4D39-8A06-2B6011BC9107}"/>
                </a:ext>
              </a:extLst>
            </p:cNvPr>
            <p:cNvSpPr/>
            <p:nvPr/>
          </p:nvSpPr>
          <p:spPr>
            <a:xfrm>
              <a:off x="9870067" y="4655981"/>
              <a:ext cx="1260389" cy="7740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61C28B8C-48F6-48BA-8AB3-F50ABB2E4F51}"/>
                </a:ext>
              </a:extLst>
            </p:cNvPr>
            <p:cNvSpPr/>
            <p:nvPr/>
          </p:nvSpPr>
          <p:spPr>
            <a:xfrm>
              <a:off x="10042077" y="5043021"/>
              <a:ext cx="939114" cy="247135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bg1"/>
                  </a:solidFill>
                </a:rPr>
                <a:t>app-a: v2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3190F3-59D7-42CB-83A0-55674F94FC03}"/>
              </a:ext>
            </a:extLst>
          </p:cNvPr>
          <p:cNvCxnSpPr>
            <a:cxnSpLocks/>
            <a:stCxn id="23" idx="2"/>
            <a:endCxn id="33" idx="0"/>
          </p:cNvCxnSpPr>
          <p:nvPr/>
        </p:nvCxnSpPr>
        <p:spPr>
          <a:xfrm flipH="1">
            <a:off x="4987423" y="3831650"/>
            <a:ext cx="736804" cy="1175454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12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E000144-76A7-40B6-95E1-87669C939A28}"/>
              </a:ext>
            </a:extLst>
          </p:cNvPr>
          <p:cNvSpPr/>
          <p:nvPr/>
        </p:nvSpPr>
        <p:spPr>
          <a:xfrm>
            <a:off x="415599" y="4482951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Node1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1C67056-19B7-40E5-B527-3F7DD7BD137F}"/>
              </a:ext>
            </a:extLst>
          </p:cNvPr>
          <p:cNvSpPr/>
          <p:nvPr/>
        </p:nvSpPr>
        <p:spPr>
          <a:xfrm>
            <a:off x="4121445" y="4437336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Node1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FC99F32-F92F-458F-9C9A-7ADE743DC17F}"/>
              </a:ext>
            </a:extLst>
          </p:cNvPr>
          <p:cNvSpPr/>
          <p:nvPr/>
        </p:nvSpPr>
        <p:spPr>
          <a:xfrm>
            <a:off x="7862107" y="4437336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Update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164EF3A-ED60-47A5-B430-569313137FD3}"/>
              </a:ext>
            </a:extLst>
          </p:cNvPr>
          <p:cNvGrpSpPr/>
          <p:nvPr/>
        </p:nvGrpSpPr>
        <p:grpSpPr>
          <a:xfrm>
            <a:off x="2550936" y="4684336"/>
            <a:ext cx="1260389" cy="774081"/>
            <a:chOff x="3392331" y="4547286"/>
            <a:chExt cx="1260389" cy="77408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2E941F0-186B-4E44-ABA2-C8931FB3E149}"/>
                </a:ext>
              </a:extLst>
            </p:cNvPr>
            <p:cNvSpPr/>
            <p:nvPr/>
          </p:nvSpPr>
          <p:spPr>
            <a:xfrm>
              <a:off x="3392331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B335A6C-4AA9-448C-95B8-87A623E1C9E6}"/>
                </a:ext>
              </a:extLst>
            </p:cNvPr>
            <p:cNvSpPr/>
            <p:nvPr/>
          </p:nvSpPr>
          <p:spPr>
            <a:xfrm>
              <a:off x="3577682" y="4930346"/>
              <a:ext cx="939114" cy="24713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app-a: v1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F5894B7-F650-4EF4-A53B-B41F937D1DB2}"/>
              </a:ext>
            </a:extLst>
          </p:cNvPr>
          <p:cNvGrpSpPr/>
          <p:nvPr/>
        </p:nvGrpSpPr>
        <p:grpSpPr>
          <a:xfrm>
            <a:off x="6280226" y="4620065"/>
            <a:ext cx="1260389" cy="774081"/>
            <a:chOff x="4838071" y="4547285"/>
            <a:chExt cx="1260389" cy="774081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F1F4554-6966-4B0B-93C3-37CAE3E3B244}"/>
                </a:ext>
              </a:extLst>
            </p:cNvPr>
            <p:cNvSpPr/>
            <p:nvPr/>
          </p:nvSpPr>
          <p:spPr>
            <a:xfrm>
              <a:off x="4838071" y="4547285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536A280-A8E7-439E-8C13-6D3DB608B383}"/>
                </a:ext>
              </a:extLst>
            </p:cNvPr>
            <p:cNvSpPr/>
            <p:nvPr/>
          </p:nvSpPr>
          <p:spPr>
            <a:xfrm>
              <a:off x="5010081" y="4934325"/>
              <a:ext cx="939114" cy="24713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app-a: v1</a:t>
              </a: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EF08C78-67E9-4B93-907D-388BC1DF98F3}"/>
              </a:ext>
            </a:extLst>
          </p:cNvPr>
          <p:cNvSpPr/>
          <p:nvPr/>
        </p:nvSpPr>
        <p:spPr>
          <a:xfrm>
            <a:off x="4929276" y="3374128"/>
            <a:ext cx="1589902" cy="45752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service-a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E4DCBC-583E-4DEA-B493-671CB9657214}"/>
              </a:ext>
            </a:extLst>
          </p:cNvPr>
          <p:cNvCxnSpPr>
            <a:cxnSpLocks/>
            <a:stCxn id="23" idx="2"/>
            <a:endCxn id="16" idx="0"/>
          </p:cNvCxnSpPr>
          <p:nvPr/>
        </p:nvCxnSpPr>
        <p:spPr>
          <a:xfrm flipH="1">
            <a:off x="3205844" y="3831650"/>
            <a:ext cx="2518383" cy="123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1D1317A4-122B-4F02-8083-9FF722E244CB}"/>
              </a:ext>
            </a:extLst>
          </p:cNvPr>
          <p:cNvGrpSpPr/>
          <p:nvPr/>
        </p:nvGrpSpPr>
        <p:grpSpPr>
          <a:xfrm>
            <a:off x="9870067" y="4655981"/>
            <a:ext cx="1260389" cy="774081"/>
            <a:chOff x="9870067" y="4655981"/>
            <a:chExt cx="1260389" cy="774081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CFBA493-16FB-4942-BDF8-1A435C51AF02}"/>
                </a:ext>
              </a:extLst>
            </p:cNvPr>
            <p:cNvSpPr/>
            <p:nvPr/>
          </p:nvSpPr>
          <p:spPr>
            <a:xfrm>
              <a:off x="9870067" y="4655981"/>
              <a:ext cx="1260389" cy="7740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34B94878-26E7-401E-BD4A-403D6C0B9F8E}"/>
                </a:ext>
              </a:extLst>
            </p:cNvPr>
            <p:cNvSpPr/>
            <p:nvPr/>
          </p:nvSpPr>
          <p:spPr>
            <a:xfrm>
              <a:off x="10042077" y="5043021"/>
              <a:ext cx="939114" cy="247135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bg1"/>
                  </a:solidFill>
                </a:rPr>
                <a:t>app-a: v2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526781-E771-4109-B90B-33D27730B72E}"/>
              </a:ext>
            </a:extLst>
          </p:cNvPr>
          <p:cNvCxnSpPr>
            <a:cxnSpLocks/>
            <a:stCxn id="23" idx="2"/>
            <a:endCxn id="30" idx="0"/>
          </p:cNvCxnSpPr>
          <p:nvPr/>
        </p:nvCxnSpPr>
        <p:spPr>
          <a:xfrm>
            <a:off x="5724227" y="3831650"/>
            <a:ext cx="4787407" cy="1211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9319536-16CE-4EDF-9324-E7A262E9FFBB}"/>
              </a:ext>
            </a:extLst>
          </p:cNvPr>
          <p:cNvGrpSpPr/>
          <p:nvPr/>
        </p:nvGrpSpPr>
        <p:grpSpPr>
          <a:xfrm>
            <a:off x="4345856" y="4620064"/>
            <a:ext cx="1260389" cy="774081"/>
            <a:chOff x="9870067" y="4655981"/>
            <a:chExt cx="1260389" cy="774081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E7F223D7-485F-4D39-8A06-2B6011BC9107}"/>
                </a:ext>
              </a:extLst>
            </p:cNvPr>
            <p:cNvSpPr/>
            <p:nvPr/>
          </p:nvSpPr>
          <p:spPr>
            <a:xfrm>
              <a:off x="9870067" y="4655981"/>
              <a:ext cx="1260389" cy="7740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61C28B8C-48F6-48BA-8AB3-F50ABB2E4F51}"/>
                </a:ext>
              </a:extLst>
            </p:cNvPr>
            <p:cNvSpPr/>
            <p:nvPr/>
          </p:nvSpPr>
          <p:spPr>
            <a:xfrm>
              <a:off x="10042077" y="5043021"/>
              <a:ext cx="939114" cy="247135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bg1"/>
                  </a:solidFill>
                </a:rPr>
                <a:t>app-a: v2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3190F3-59D7-42CB-83A0-55674F94FC03}"/>
              </a:ext>
            </a:extLst>
          </p:cNvPr>
          <p:cNvCxnSpPr>
            <a:cxnSpLocks/>
            <a:stCxn id="23" idx="2"/>
            <a:endCxn id="33" idx="0"/>
          </p:cNvCxnSpPr>
          <p:nvPr/>
        </p:nvCxnSpPr>
        <p:spPr>
          <a:xfrm flipH="1">
            <a:off x="4987423" y="3831650"/>
            <a:ext cx="736804" cy="1175454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8316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E000144-76A7-40B6-95E1-87669C939A28}"/>
              </a:ext>
            </a:extLst>
          </p:cNvPr>
          <p:cNvSpPr/>
          <p:nvPr/>
        </p:nvSpPr>
        <p:spPr>
          <a:xfrm>
            <a:off x="415599" y="4482951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Node1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1C67056-19B7-40E5-B527-3F7DD7BD137F}"/>
              </a:ext>
            </a:extLst>
          </p:cNvPr>
          <p:cNvSpPr/>
          <p:nvPr/>
        </p:nvSpPr>
        <p:spPr>
          <a:xfrm>
            <a:off x="4121445" y="4437336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Node1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FC99F32-F92F-458F-9C9A-7ADE743DC17F}"/>
              </a:ext>
            </a:extLst>
          </p:cNvPr>
          <p:cNvSpPr/>
          <p:nvPr/>
        </p:nvSpPr>
        <p:spPr>
          <a:xfrm>
            <a:off x="7862107" y="4437336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Update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164EF3A-ED60-47A5-B430-569313137FD3}"/>
              </a:ext>
            </a:extLst>
          </p:cNvPr>
          <p:cNvGrpSpPr/>
          <p:nvPr/>
        </p:nvGrpSpPr>
        <p:grpSpPr>
          <a:xfrm>
            <a:off x="2550936" y="4684336"/>
            <a:ext cx="1260389" cy="774081"/>
            <a:chOff x="3392331" y="4547286"/>
            <a:chExt cx="1260389" cy="77408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2E941F0-186B-4E44-ABA2-C8931FB3E149}"/>
                </a:ext>
              </a:extLst>
            </p:cNvPr>
            <p:cNvSpPr/>
            <p:nvPr/>
          </p:nvSpPr>
          <p:spPr>
            <a:xfrm>
              <a:off x="3392331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B335A6C-4AA9-448C-95B8-87A623E1C9E6}"/>
                </a:ext>
              </a:extLst>
            </p:cNvPr>
            <p:cNvSpPr/>
            <p:nvPr/>
          </p:nvSpPr>
          <p:spPr>
            <a:xfrm>
              <a:off x="3577682" y="4930346"/>
              <a:ext cx="939114" cy="24713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app-a: v1</a:t>
              </a: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EF08C78-67E9-4B93-907D-388BC1DF98F3}"/>
              </a:ext>
            </a:extLst>
          </p:cNvPr>
          <p:cNvSpPr/>
          <p:nvPr/>
        </p:nvSpPr>
        <p:spPr>
          <a:xfrm>
            <a:off x="4929276" y="3374128"/>
            <a:ext cx="1589902" cy="45752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service-a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E4DCBC-583E-4DEA-B493-671CB9657214}"/>
              </a:ext>
            </a:extLst>
          </p:cNvPr>
          <p:cNvCxnSpPr>
            <a:cxnSpLocks/>
            <a:stCxn id="23" idx="2"/>
            <a:endCxn id="16" idx="0"/>
          </p:cNvCxnSpPr>
          <p:nvPr/>
        </p:nvCxnSpPr>
        <p:spPr>
          <a:xfrm flipH="1">
            <a:off x="3205844" y="3831650"/>
            <a:ext cx="2518383" cy="1235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1D1317A4-122B-4F02-8083-9FF722E244CB}"/>
              </a:ext>
            </a:extLst>
          </p:cNvPr>
          <p:cNvGrpSpPr/>
          <p:nvPr/>
        </p:nvGrpSpPr>
        <p:grpSpPr>
          <a:xfrm>
            <a:off x="9870067" y="4655981"/>
            <a:ext cx="1260389" cy="774081"/>
            <a:chOff x="9870067" y="4655981"/>
            <a:chExt cx="1260389" cy="774081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CFBA493-16FB-4942-BDF8-1A435C51AF02}"/>
                </a:ext>
              </a:extLst>
            </p:cNvPr>
            <p:cNvSpPr/>
            <p:nvPr/>
          </p:nvSpPr>
          <p:spPr>
            <a:xfrm>
              <a:off x="9870067" y="4655981"/>
              <a:ext cx="1260389" cy="7740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34B94878-26E7-401E-BD4A-403D6C0B9F8E}"/>
                </a:ext>
              </a:extLst>
            </p:cNvPr>
            <p:cNvSpPr/>
            <p:nvPr/>
          </p:nvSpPr>
          <p:spPr>
            <a:xfrm>
              <a:off x="10042077" y="5043021"/>
              <a:ext cx="939114" cy="247135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bg1"/>
                  </a:solidFill>
                </a:rPr>
                <a:t>app-a: v2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526781-E771-4109-B90B-33D27730B72E}"/>
              </a:ext>
            </a:extLst>
          </p:cNvPr>
          <p:cNvCxnSpPr>
            <a:cxnSpLocks/>
            <a:stCxn id="23" idx="2"/>
            <a:endCxn id="30" idx="0"/>
          </p:cNvCxnSpPr>
          <p:nvPr/>
        </p:nvCxnSpPr>
        <p:spPr>
          <a:xfrm>
            <a:off x="5724227" y="3831650"/>
            <a:ext cx="4787407" cy="1211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9319536-16CE-4EDF-9324-E7A262E9FFBB}"/>
              </a:ext>
            </a:extLst>
          </p:cNvPr>
          <p:cNvGrpSpPr/>
          <p:nvPr/>
        </p:nvGrpSpPr>
        <p:grpSpPr>
          <a:xfrm>
            <a:off x="4345856" y="4620064"/>
            <a:ext cx="1260389" cy="774081"/>
            <a:chOff x="9870067" y="4655981"/>
            <a:chExt cx="1260389" cy="774081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E7F223D7-485F-4D39-8A06-2B6011BC9107}"/>
                </a:ext>
              </a:extLst>
            </p:cNvPr>
            <p:cNvSpPr/>
            <p:nvPr/>
          </p:nvSpPr>
          <p:spPr>
            <a:xfrm>
              <a:off x="9870067" y="4655981"/>
              <a:ext cx="1260389" cy="7740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61C28B8C-48F6-48BA-8AB3-F50ABB2E4F51}"/>
                </a:ext>
              </a:extLst>
            </p:cNvPr>
            <p:cNvSpPr/>
            <p:nvPr/>
          </p:nvSpPr>
          <p:spPr>
            <a:xfrm>
              <a:off x="10042077" y="5043021"/>
              <a:ext cx="939114" cy="247135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bg1"/>
                  </a:solidFill>
                </a:rPr>
                <a:t>app-a: v2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3190F3-59D7-42CB-83A0-55674F94FC03}"/>
              </a:ext>
            </a:extLst>
          </p:cNvPr>
          <p:cNvCxnSpPr>
            <a:cxnSpLocks/>
            <a:stCxn id="23" idx="2"/>
            <a:endCxn id="33" idx="0"/>
          </p:cNvCxnSpPr>
          <p:nvPr/>
        </p:nvCxnSpPr>
        <p:spPr>
          <a:xfrm flipH="1">
            <a:off x="4987423" y="3831650"/>
            <a:ext cx="736804" cy="1175454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77680D6-09B8-430E-B85F-D5861E240D5C}"/>
              </a:ext>
            </a:extLst>
          </p:cNvPr>
          <p:cNvGrpSpPr/>
          <p:nvPr/>
        </p:nvGrpSpPr>
        <p:grpSpPr>
          <a:xfrm>
            <a:off x="759699" y="4684336"/>
            <a:ext cx="1260389" cy="774081"/>
            <a:chOff x="9870067" y="4655981"/>
            <a:chExt cx="1260389" cy="774081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D30C390-AAE0-464C-9AA3-B05343D8B8EA}"/>
                </a:ext>
              </a:extLst>
            </p:cNvPr>
            <p:cNvSpPr/>
            <p:nvPr/>
          </p:nvSpPr>
          <p:spPr>
            <a:xfrm>
              <a:off x="9870067" y="4655981"/>
              <a:ext cx="1260389" cy="7740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7EC853A-F679-4B26-89D5-79D603A700D8}"/>
                </a:ext>
              </a:extLst>
            </p:cNvPr>
            <p:cNvSpPr/>
            <p:nvPr/>
          </p:nvSpPr>
          <p:spPr>
            <a:xfrm>
              <a:off x="10042077" y="5043021"/>
              <a:ext cx="939114" cy="247135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bg1"/>
                  </a:solidFill>
                </a:rPr>
                <a:t>app-a: v2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C47D09B-41BD-4FC3-8012-46DCAFFC6BB1}"/>
              </a:ext>
            </a:extLst>
          </p:cNvPr>
          <p:cNvCxnSpPr>
            <a:cxnSpLocks/>
            <a:stCxn id="23" idx="2"/>
            <a:endCxn id="36" idx="0"/>
          </p:cNvCxnSpPr>
          <p:nvPr/>
        </p:nvCxnSpPr>
        <p:spPr>
          <a:xfrm flipH="1">
            <a:off x="1401266" y="3831650"/>
            <a:ext cx="4322961" cy="1239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34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Practical information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Mix of slides and labs with focus on labs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I don’t have moderator</a:t>
            </a:r>
            <a:endParaRPr lang="en-US" dirty="0">
              <a:sym typeface="Wingdings" panose="05000000000000000000" pitchFamily="2" charset="2"/>
            </a:endParaRPr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Let’s help each other, the one who finished earlier can help others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Keep the same names as in labs -&gt; easier to troubleshot </a:t>
            </a:r>
            <a:endParaRPr lang="en-US" dirty="0"/>
          </a:p>
          <a:p>
            <a:pPr marL="380990" indent="-380990">
              <a:spcAft>
                <a:spcPts val="2133"/>
              </a:spcAft>
            </a:pPr>
            <a:r>
              <a:rPr lang="en-US" dirty="0">
                <a:sym typeface="Wingdings" panose="05000000000000000000" pitchFamily="2" charset="2"/>
              </a:rPr>
              <a:t>Share your screen if you stack with something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Labs are available after the event</a:t>
            </a:r>
          </a:p>
          <a:p>
            <a:pPr marL="380990" indent="-380990">
              <a:spcAft>
                <a:spcPts val="2133"/>
              </a:spcAft>
            </a:pPr>
            <a:endParaRPr lang="en-US" dirty="0"/>
          </a:p>
          <a:p>
            <a:pPr marL="380990" indent="-380990">
              <a:spcAft>
                <a:spcPts val="2133"/>
              </a:spcAft>
            </a:pPr>
            <a:endParaRPr lang="en-US" dirty="0"/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EF827ABA-BEE0-4CCD-A3C3-21D4EF756FD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E000144-76A7-40B6-95E1-87669C939A28}"/>
              </a:ext>
            </a:extLst>
          </p:cNvPr>
          <p:cNvSpPr/>
          <p:nvPr/>
        </p:nvSpPr>
        <p:spPr>
          <a:xfrm>
            <a:off x="415599" y="4482951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Node1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1C67056-19B7-40E5-B527-3F7DD7BD137F}"/>
              </a:ext>
            </a:extLst>
          </p:cNvPr>
          <p:cNvSpPr/>
          <p:nvPr/>
        </p:nvSpPr>
        <p:spPr>
          <a:xfrm>
            <a:off x="4121445" y="4437336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Node1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FC99F32-F92F-458F-9C9A-7ADE743DC17F}"/>
              </a:ext>
            </a:extLst>
          </p:cNvPr>
          <p:cNvSpPr/>
          <p:nvPr/>
        </p:nvSpPr>
        <p:spPr>
          <a:xfrm>
            <a:off x="7862107" y="4437336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Update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164EF3A-ED60-47A5-B430-569313137FD3}"/>
              </a:ext>
            </a:extLst>
          </p:cNvPr>
          <p:cNvGrpSpPr/>
          <p:nvPr/>
        </p:nvGrpSpPr>
        <p:grpSpPr>
          <a:xfrm>
            <a:off x="2550936" y="4684336"/>
            <a:ext cx="1260389" cy="774081"/>
            <a:chOff x="3392331" y="4547286"/>
            <a:chExt cx="1260389" cy="77408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2E941F0-186B-4E44-ABA2-C8931FB3E149}"/>
                </a:ext>
              </a:extLst>
            </p:cNvPr>
            <p:cNvSpPr/>
            <p:nvPr/>
          </p:nvSpPr>
          <p:spPr>
            <a:xfrm>
              <a:off x="3392331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B335A6C-4AA9-448C-95B8-87A623E1C9E6}"/>
                </a:ext>
              </a:extLst>
            </p:cNvPr>
            <p:cNvSpPr/>
            <p:nvPr/>
          </p:nvSpPr>
          <p:spPr>
            <a:xfrm>
              <a:off x="3577682" y="4930346"/>
              <a:ext cx="939114" cy="24713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app-a: v1</a:t>
              </a: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EF08C78-67E9-4B93-907D-388BC1DF98F3}"/>
              </a:ext>
            </a:extLst>
          </p:cNvPr>
          <p:cNvSpPr/>
          <p:nvPr/>
        </p:nvSpPr>
        <p:spPr>
          <a:xfrm>
            <a:off x="4929276" y="3374128"/>
            <a:ext cx="1589902" cy="45752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service-a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D1317A4-122B-4F02-8083-9FF722E244CB}"/>
              </a:ext>
            </a:extLst>
          </p:cNvPr>
          <p:cNvGrpSpPr/>
          <p:nvPr/>
        </p:nvGrpSpPr>
        <p:grpSpPr>
          <a:xfrm>
            <a:off x="9870067" y="4655981"/>
            <a:ext cx="1260389" cy="774081"/>
            <a:chOff x="9870067" y="4655981"/>
            <a:chExt cx="1260389" cy="774081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CFBA493-16FB-4942-BDF8-1A435C51AF02}"/>
                </a:ext>
              </a:extLst>
            </p:cNvPr>
            <p:cNvSpPr/>
            <p:nvPr/>
          </p:nvSpPr>
          <p:spPr>
            <a:xfrm>
              <a:off x="9870067" y="4655981"/>
              <a:ext cx="1260389" cy="7740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34B94878-26E7-401E-BD4A-403D6C0B9F8E}"/>
                </a:ext>
              </a:extLst>
            </p:cNvPr>
            <p:cNvSpPr/>
            <p:nvPr/>
          </p:nvSpPr>
          <p:spPr>
            <a:xfrm>
              <a:off x="10042077" y="5043021"/>
              <a:ext cx="939114" cy="247135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bg1"/>
                  </a:solidFill>
                </a:rPr>
                <a:t>app-a: v2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526781-E771-4109-B90B-33D27730B72E}"/>
              </a:ext>
            </a:extLst>
          </p:cNvPr>
          <p:cNvCxnSpPr>
            <a:cxnSpLocks/>
            <a:stCxn id="23" idx="2"/>
            <a:endCxn id="30" idx="0"/>
          </p:cNvCxnSpPr>
          <p:nvPr/>
        </p:nvCxnSpPr>
        <p:spPr>
          <a:xfrm>
            <a:off x="5724227" y="3831650"/>
            <a:ext cx="4787407" cy="1211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9319536-16CE-4EDF-9324-E7A262E9FFBB}"/>
              </a:ext>
            </a:extLst>
          </p:cNvPr>
          <p:cNvGrpSpPr/>
          <p:nvPr/>
        </p:nvGrpSpPr>
        <p:grpSpPr>
          <a:xfrm>
            <a:off x="4345856" y="4620064"/>
            <a:ext cx="1260389" cy="774081"/>
            <a:chOff x="9870067" y="4655981"/>
            <a:chExt cx="1260389" cy="774081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E7F223D7-485F-4D39-8A06-2B6011BC9107}"/>
                </a:ext>
              </a:extLst>
            </p:cNvPr>
            <p:cNvSpPr/>
            <p:nvPr/>
          </p:nvSpPr>
          <p:spPr>
            <a:xfrm>
              <a:off x="9870067" y="4655981"/>
              <a:ext cx="1260389" cy="7740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61C28B8C-48F6-48BA-8AB3-F50ABB2E4F51}"/>
                </a:ext>
              </a:extLst>
            </p:cNvPr>
            <p:cNvSpPr/>
            <p:nvPr/>
          </p:nvSpPr>
          <p:spPr>
            <a:xfrm>
              <a:off x="10042077" y="5043021"/>
              <a:ext cx="939114" cy="247135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bg1"/>
                  </a:solidFill>
                </a:rPr>
                <a:t>app-a: v2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3190F3-59D7-42CB-83A0-55674F94FC03}"/>
              </a:ext>
            </a:extLst>
          </p:cNvPr>
          <p:cNvCxnSpPr>
            <a:cxnSpLocks/>
            <a:stCxn id="23" idx="2"/>
            <a:endCxn id="33" idx="0"/>
          </p:cNvCxnSpPr>
          <p:nvPr/>
        </p:nvCxnSpPr>
        <p:spPr>
          <a:xfrm flipH="1">
            <a:off x="4987423" y="3831650"/>
            <a:ext cx="736804" cy="1175454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77680D6-09B8-430E-B85F-D5861E240D5C}"/>
              </a:ext>
            </a:extLst>
          </p:cNvPr>
          <p:cNvGrpSpPr/>
          <p:nvPr/>
        </p:nvGrpSpPr>
        <p:grpSpPr>
          <a:xfrm>
            <a:off x="759699" y="4684336"/>
            <a:ext cx="1260389" cy="774081"/>
            <a:chOff x="9870067" y="4655981"/>
            <a:chExt cx="1260389" cy="774081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D30C390-AAE0-464C-9AA3-B05343D8B8EA}"/>
                </a:ext>
              </a:extLst>
            </p:cNvPr>
            <p:cNvSpPr/>
            <p:nvPr/>
          </p:nvSpPr>
          <p:spPr>
            <a:xfrm>
              <a:off x="9870067" y="4655981"/>
              <a:ext cx="1260389" cy="7740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7EC853A-F679-4B26-89D5-79D603A700D8}"/>
                </a:ext>
              </a:extLst>
            </p:cNvPr>
            <p:cNvSpPr/>
            <p:nvPr/>
          </p:nvSpPr>
          <p:spPr>
            <a:xfrm>
              <a:off x="10042077" y="5043021"/>
              <a:ext cx="939114" cy="247135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bg1"/>
                  </a:solidFill>
                </a:rPr>
                <a:t>app-a: v2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C47D09B-41BD-4FC3-8012-46DCAFFC6BB1}"/>
              </a:ext>
            </a:extLst>
          </p:cNvPr>
          <p:cNvCxnSpPr>
            <a:cxnSpLocks/>
            <a:stCxn id="23" idx="2"/>
            <a:endCxn id="36" idx="0"/>
          </p:cNvCxnSpPr>
          <p:nvPr/>
        </p:nvCxnSpPr>
        <p:spPr>
          <a:xfrm flipH="1">
            <a:off x="1401266" y="3831650"/>
            <a:ext cx="4322961" cy="1239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119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E000144-76A7-40B6-95E1-87669C939A28}"/>
              </a:ext>
            </a:extLst>
          </p:cNvPr>
          <p:cNvSpPr/>
          <p:nvPr/>
        </p:nvSpPr>
        <p:spPr>
          <a:xfrm>
            <a:off x="415599" y="4482951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Node1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1C67056-19B7-40E5-B527-3F7DD7BD137F}"/>
              </a:ext>
            </a:extLst>
          </p:cNvPr>
          <p:cNvSpPr/>
          <p:nvPr/>
        </p:nvSpPr>
        <p:spPr>
          <a:xfrm>
            <a:off x="4121445" y="4437336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Node1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FC99F32-F92F-458F-9C9A-7ADE743DC17F}"/>
              </a:ext>
            </a:extLst>
          </p:cNvPr>
          <p:cNvSpPr/>
          <p:nvPr/>
        </p:nvSpPr>
        <p:spPr>
          <a:xfrm>
            <a:off x="7862107" y="4437336"/>
            <a:ext cx="3589841" cy="13927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Rolling Update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EF08C78-67E9-4B93-907D-388BC1DF98F3}"/>
              </a:ext>
            </a:extLst>
          </p:cNvPr>
          <p:cNvSpPr/>
          <p:nvPr/>
        </p:nvSpPr>
        <p:spPr>
          <a:xfrm>
            <a:off x="4929276" y="3374128"/>
            <a:ext cx="1589902" cy="45752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service-a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D1317A4-122B-4F02-8083-9FF722E244CB}"/>
              </a:ext>
            </a:extLst>
          </p:cNvPr>
          <p:cNvGrpSpPr/>
          <p:nvPr/>
        </p:nvGrpSpPr>
        <p:grpSpPr>
          <a:xfrm>
            <a:off x="9870067" y="4655981"/>
            <a:ext cx="1260389" cy="774081"/>
            <a:chOff x="9870067" y="4655981"/>
            <a:chExt cx="1260389" cy="774081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3CFBA493-16FB-4942-BDF8-1A435C51AF02}"/>
                </a:ext>
              </a:extLst>
            </p:cNvPr>
            <p:cNvSpPr/>
            <p:nvPr/>
          </p:nvSpPr>
          <p:spPr>
            <a:xfrm>
              <a:off x="9870067" y="4655981"/>
              <a:ext cx="1260389" cy="7740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34B94878-26E7-401E-BD4A-403D6C0B9F8E}"/>
                </a:ext>
              </a:extLst>
            </p:cNvPr>
            <p:cNvSpPr/>
            <p:nvPr/>
          </p:nvSpPr>
          <p:spPr>
            <a:xfrm>
              <a:off x="10042077" y="5043021"/>
              <a:ext cx="939114" cy="247135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bg1"/>
                  </a:solidFill>
                </a:rPr>
                <a:t>app-a: v2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526781-E771-4109-B90B-33D27730B72E}"/>
              </a:ext>
            </a:extLst>
          </p:cNvPr>
          <p:cNvCxnSpPr>
            <a:cxnSpLocks/>
            <a:stCxn id="23" idx="2"/>
            <a:endCxn id="30" idx="0"/>
          </p:cNvCxnSpPr>
          <p:nvPr/>
        </p:nvCxnSpPr>
        <p:spPr>
          <a:xfrm>
            <a:off x="5724227" y="3831650"/>
            <a:ext cx="4787407" cy="1211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9319536-16CE-4EDF-9324-E7A262E9FFBB}"/>
              </a:ext>
            </a:extLst>
          </p:cNvPr>
          <p:cNvGrpSpPr/>
          <p:nvPr/>
        </p:nvGrpSpPr>
        <p:grpSpPr>
          <a:xfrm>
            <a:off x="4345856" y="4620064"/>
            <a:ext cx="1260389" cy="774081"/>
            <a:chOff x="9870067" y="4655981"/>
            <a:chExt cx="1260389" cy="774081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E7F223D7-485F-4D39-8A06-2B6011BC9107}"/>
                </a:ext>
              </a:extLst>
            </p:cNvPr>
            <p:cNvSpPr/>
            <p:nvPr/>
          </p:nvSpPr>
          <p:spPr>
            <a:xfrm>
              <a:off x="9870067" y="4655981"/>
              <a:ext cx="1260389" cy="7740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61C28B8C-48F6-48BA-8AB3-F50ABB2E4F51}"/>
                </a:ext>
              </a:extLst>
            </p:cNvPr>
            <p:cNvSpPr/>
            <p:nvPr/>
          </p:nvSpPr>
          <p:spPr>
            <a:xfrm>
              <a:off x="10042077" y="5043021"/>
              <a:ext cx="939114" cy="247135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bg1"/>
                  </a:solidFill>
                </a:rPr>
                <a:t>app-a: v2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3190F3-59D7-42CB-83A0-55674F94FC03}"/>
              </a:ext>
            </a:extLst>
          </p:cNvPr>
          <p:cNvCxnSpPr>
            <a:cxnSpLocks/>
            <a:stCxn id="23" idx="2"/>
            <a:endCxn id="33" idx="0"/>
          </p:cNvCxnSpPr>
          <p:nvPr/>
        </p:nvCxnSpPr>
        <p:spPr>
          <a:xfrm flipH="1">
            <a:off x="4987423" y="3831650"/>
            <a:ext cx="736804" cy="1175454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77680D6-09B8-430E-B85F-D5861E240D5C}"/>
              </a:ext>
            </a:extLst>
          </p:cNvPr>
          <p:cNvGrpSpPr/>
          <p:nvPr/>
        </p:nvGrpSpPr>
        <p:grpSpPr>
          <a:xfrm>
            <a:off x="759699" y="4684336"/>
            <a:ext cx="1260389" cy="774081"/>
            <a:chOff x="9870067" y="4655981"/>
            <a:chExt cx="1260389" cy="774081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D30C390-AAE0-464C-9AA3-B05343D8B8EA}"/>
                </a:ext>
              </a:extLst>
            </p:cNvPr>
            <p:cNvSpPr/>
            <p:nvPr/>
          </p:nvSpPr>
          <p:spPr>
            <a:xfrm>
              <a:off x="9870067" y="4655981"/>
              <a:ext cx="1260389" cy="77408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7EC853A-F679-4B26-89D5-79D603A700D8}"/>
                </a:ext>
              </a:extLst>
            </p:cNvPr>
            <p:cNvSpPr/>
            <p:nvPr/>
          </p:nvSpPr>
          <p:spPr>
            <a:xfrm>
              <a:off x="10042077" y="5043021"/>
              <a:ext cx="939114" cy="247135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bg1"/>
                  </a:solidFill>
                </a:rPr>
                <a:t>app-a: v2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C47D09B-41BD-4FC3-8012-46DCAFFC6BB1}"/>
              </a:ext>
            </a:extLst>
          </p:cNvPr>
          <p:cNvCxnSpPr>
            <a:cxnSpLocks/>
            <a:stCxn id="23" idx="2"/>
            <a:endCxn id="36" idx="0"/>
          </p:cNvCxnSpPr>
          <p:nvPr/>
        </p:nvCxnSpPr>
        <p:spPr>
          <a:xfrm flipH="1">
            <a:off x="1401266" y="3831650"/>
            <a:ext cx="4322961" cy="1239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2156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577477" y="4547881"/>
            <a:ext cx="6757415" cy="665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Lab-06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809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577477" y="4547881"/>
            <a:ext cx="6757415" cy="665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Pause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289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577477" y="4547881"/>
            <a:ext cx="6757415" cy="665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k8s 101: Services, Labels, Selectors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621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572EA-1EAB-40E7-BB72-53988D9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599" y="1536633"/>
            <a:ext cx="11125611" cy="1657829"/>
          </a:xfrm>
        </p:spPr>
        <p:txBody>
          <a:bodyPr/>
          <a:lstStyle/>
          <a:p>
            <a:r>
              <a:rPr lang="en-US" dirty="0"/>
              <a:t>Persistent Endpoint for Pods</a:t>
            </a:r>
          </a:p>
          <a:p>
            <a:endParaRPr lang="en-US" dirty="0"/>
          </a:p>
          <a:p>
            <a:r>
              <a:rPr lang="en-US" dirty="0"/>
              <a:t>Use Labels </a:t>
            </a:r>
            <a:r>
              <a:rPr lang="en-US"/>
              <a:t>and Selectors to </a:t>
            </a:r>
            <a:r>
              <a:rPr lang="en-US" dirty="0"/>
              <a:t>select Pods</a:t>
            </a:r>
          </a:p>
          <a:p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164EF3A-ED60-47A5-B430-569313137FD3}"/>
              </a:ext>
            </a:extLst>
          </p:cNvPr>
          <p:cNvGrpSpPr/>
          <p:nvPr/>
        </p:nvGrpSpPr>
        <p:grpSpPr>
          <a:xfrm>
            <a:off x="2423086" y="4659963"/>
            <a:ext cx="1260389" cy="774081"/>
            <a:chOff x="3392331" y="4547286"/>
            <a:chExt cx="1260389" cy="77408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2E941F0-186B-4E44-ABA2-C8931FB3E149}"/>
                </a:ext>
              </a:extLst>
            </p:cNvPr>
            <p:cNvSpPr/>
            <p:nvPr/>
          </p:nvSpPr>
          <p:spPr>
            <a:xfrm>
              <a:off x="3392331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B335A6C-4AA9-448C-95B8-87A623E1C9E6}"/>
                </a:ext>
              </a:extLst>
            </p:cNvPr>
            <p:cNvSpPr/>
            <p:nvPr/>
          </p:nvSpPr>
          <p:spPr>
            <a:xfrm>
              <a:off x="3577682" y="4930346"/>
              <a:ext cx="939114" cy="24713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app-a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F5894B7-F650-4EF4-A53B-B41F937D1DB2}"/>
              </a:ext>
            </a:extLst>
          </p:cNvPr>
          <p:cNvGrpSpPr/>
          <p:nvPr/>
        </p:nvGrpSpPr>
        <p:grpSpPr>
          <a:xfrm>
            <a:off x="5118746" y="4659964"/>
            <a:ext cx="1260389" cy="774081"/>
            <a:chOff x="4838071" y="4547285"/>
            <a:chExt cx="1260389" cy="774081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F1F4554-6966-4B0B-93C3-37CAE3E3B244}"/>
                </a:ext>
              </a:extLst>
            </p:cNvPr>
            <p:cNvSpPr/>
            <p:nvPr/>
          </p:nvSpPr>
          <p:spPr>
            <a:xfrm>
              <a:off x="4838071" y="4547285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536A280-A8E7-439E-8C13-6D3DB608B383}"/>
                </a:ext>
              </a:extLst>
            </p:cNvPr>
            <p:cNvSpPr/>
            <p:nvPr/>
          </p:nvSpPr>
          <p:spPr>
            <a:xfrm>
              <a:off x="5010081" y="4934325"/>
              <a:ext cx="939114" cy="24713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app-a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49A44BD-28EB-45B6-8702-EA892451F5AF}"/>
              </a:ext>
            </a:extLst>
          </p:cNvPr>
          <p:cNvGrpSpPr/>
          <p:nvPr/>
        </p:nvGrpSpPr>
        <p:grpSpPr>
          <a:xfrm>
            <a:off x="7814406" y="4659964"/>
            <a:ext cx="1260389" cy="774081"/>
            <a:chOff x="7722785" y="4734272"/>
            <a:chExt cx="1260389" cy="774081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152AF01-5601-47C2-A52D-FEF92FCB7D6E}"/>
                </a:ext>
              </a:extLst>
            </p:cNvPr>
            <p:cNvSpPr/>
            <p:nvPr/>
          </p:nvSpPr>
          <p:spPr>
            <a:xfrm>
              <a:off x="7722785" y="4734272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2D5BDB7-DF51-4B11-B5A9-E02BE9119A96}"/>
                </a:ext>
              </a:extLst>
            </p:cNvPr>
            <p:cNvSpPr/>
            <p:nvPr/>
          </p:nvSpPr>
          <p:spPr>
            <a:xfrm>
              <a:off x="7894795" y="5121312"/>
              <a:ext cx="939114" cy="24713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app-a</a:t>
              </a: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EF08C78-67E9-4B93-907D-388BC1DF98F3}"/>
              </a:ext>
            </a:extLst>
          </p:cNvPr>
          <p:cNvSpPr/>
          <p:nvPr/>
        </p:nvSpPr>
        <p:spPr>
          <a:xfrm>
            <a:off x="4929276" y="3374128"/>
            <a:ext cx="1589902" cy="45752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service-a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4A91BB-E944-4162-8EE0-FBEF360AE31E}"/>
              </a:ext>
            </a:extLst>
          </p:cNvPr>
          <p:cNvCxnSpPr>
            <a:stCxn id="23" idx="2"/>
            <a:endCxn id="22" idx="0"/>
          </p:cNvCxnSpPr>
          <p:nvPr/>
        </p:nvCxnSpPr>
        <p:spPr>
          <a:xfrm>
            <a:off x="5724227" y="3831650"/>
            <a:ext cx="2731746" cy="1215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E4DCBC-583E-4DEA-B493-671CB9657214}"/>
              </a:ext>
            </a:extLst>
          </p:cNvPr>
          <p:cNvCxnSpPr>
            <a:cxnSpLocks/>
            <a:stCxn id="23" idx="2"/>
            <a:endCxn id="16" idx="0"/>
          </p:cNvCxnSpPr>
          <p:nvPr/>
        </p:nvCxnSpPr>
        <p:spPr>
          <a:xfrm flipH="1">
            <a:off x="3077994" y="3831650"/>
            <a:ext cx="2646233" cy="1211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50B6D7-E537-420B-9C4E-DA7FBB380493}"/>
              </a:ext>
            </a:extLst>
          </p:cNvPr>
          <p:cNvCxnSpPr>
            <a:cxnSpLocks/>
            <a:stCxn id="23" idx="2"/>
            <a:endCxn id="19" idx="0"/>
          </p:cNvCxnSpPr>
          <p:nvPr/>
        </p:nvCxnSpPr>
        <p:spPr>
          <a:xfrm>
            <a:off x="5724227" y="3831650"/>
            <a:ext cx="36086" cy="1215354"/>
          </a:xfrm>
          <a:prstGeom prst="straightConnector1">
            <a:avLst/>
          </a:prstGeom>
          <a:ln w="63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C367372-C5F5-42A3-A0A7-7DB9554FCF02}"/>
              </a:ext>
            </a:extLst>
          </p:cNvPr>
          <p:cNvSpPr/>
          <p:nvPr/>
        </p:nvSpPr>
        <p:spPr>
          <a:xfrm>
            <a:off x="2423086" y="5673218"/>
            <a:ext cx="1260389" cy="774081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labels:</a:t>
            </a:r>
          </a:p>
          <a:p>
            <a:r>
              <a:rPr lang="en-US" sz="1600" dirty="0">
                <a:solidFill>
                  <a:schemeClr val="tx1"/>
                </a:solidFill>
              </a:rPr>
              <a:t> app: app-a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74F1E26-6F2E-40AE-AA8D-A08C347E2CEC}"/>
              </a:ext>
            </a:extLst>
          </p:cNvPr>
          <p:cNvSpPr/>
          <p:nvPr/>
        </p:nvSpPr>
        <p:spPr>
          <a:xfrm>
            <a:off x="5130118" y="5673218"/>
            <a:ext cx="1260389" cy="774081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labels:</a:t>
            </a:r>
          </a:p>
          <a:p>
            <a:r>
              <a:rPr lang="en-US" sz="1600" dirty="0">
                <a:solidFill>
                  <a:schemeClr val="tx1"/>
                </a:solidFill>
              </a:rPr>
              <a:t> app: app-a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51515AA-0B17-452E-A916-E2DA3FCEFFA7}"/>
              </a:ext>
            </a:extLst>
          </p:cNvPr>
          <p:cNvSpPr/>
          <p:nvPr/>
        </p:nvSpPr>
        <p:spPr>
          <a:xfrm>
            <a:off x="7837150" y="5673217"/>
            <a:ext cx="1260389" cy="774081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labels:</a:t>
            </a:r>
          </a:p>
          <a:p>
            <a:r>
              <a:rPr lang="en-US" sz="1600" dirty="0">
                <a:solidFill>
                  <a:schemeClr val="tx1"/>
                </a:solidFill>
              </a:rPr>
              <a:t> app: app-a</a:t>
            </a:r>
          </a:p>
        </p:txBody>
      </p:sp>
    </p:spTree>
    <p:extLst>
      <p:ext uri="{BB962C8B-B14F-4D97-AF65-F5344CB8AC3E}">
        <p14:creationId xmlns:p14="http://schemas.microsoft.com/office/powerpoint/2010/main" val="30331199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 and selector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164EF3A-ED60-47A5-B430-569313137FD3}"/>
              </a:ext>
            </a:extLst>
          </p:cNvPr>
          <p:cNvGrpSpPr/>
          <p:nvPr/>
        </p:nvGrpSpPr>
        <p:grpSpPr>
          <a:xfrm>
            <a:off x="2412201" y="3429000"/>
            <a:ext cx="1260389" cy="774081"/>
            <a:chOff x="3392331" y="4547286"/>
            <a:chExt cx="1260389" cy="77408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2E941F0-186B-4E44-ABA2-C8931FB3E149}"/>
                </a:ext>
              </a:extLst>
            </p:cNvPr>
            <p:cNvSpPr/>
            <p:nvPr/>
          </p:nvSpPr>
          <p:spPr>
            <a:xfrm>
              <a:off x="3392331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B335A6C-4AA9-448C-95B8-87A623E1C9E6}"/>
                </a:ext>
              </a:extLst>
            </p:cNvPr>
            <p:cNvSpPr/>
            <p:nvPr/>
          </p:nvSpPr>
          <p:spPr>
            <a:xfrm>
              <a:off x="3577682" y="4930346"/>
              <a:ext cx="939114" cy="24713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app-a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F5894B7-F650-4EF4-A53B-B41F937D1DB2}"/>
              </a:ext>
            </a:extLst>
          </p:cNvPr>
          <p:cNvGrpSpPr/>
          <p:nvPr/>
        </p:nvGrpSpPr>
        <p:grpSpPr>
          <a:xfrm>
            <a:off x="5107861" y="3429001"/>
            <a:ext cx="1260389" cy="774081"/>
            <a:chOff x="4838071" y="4547285"/>
            <a:chExt cx="1260389" cy="774081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F1F4554-6966-4B0B-93C3-37CAE3E3B244}"/>
                </a:ext>
              </a:extLst>
            </p:cNvPr>
            <p:cNvSpPr/>
            <p:nvPr/>
          </p:nvSpPr>
          <p:spPr>
            <a:xfrm>
              <a:off x="4838071" y="4547285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536A280-A8E7-439E-8C13-6D3DB608B383}"/>
                </a:ext>
              </a:extLst>
            </p:cNvPr>
            <p:cNvSpPr/>
            <p:nvPr/>
          </p:nvSpPr>
          <p:spPr>
            <a:xfrm>
              <a:off x="5010081" y="4934325"/>
              <a:ext cx="939114" cy="24713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app-a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49A44BD-28EB-45B6-8702-EA892451F5AF}"/>
              </a:ext>
            </a:extLst>
          </p:cNvPr>
          <p:cNvGrpSpPr/>
          <p:nvPr/>
        </p:nvGrpSpPr>
        <p:grpSpPr>
          <a:xfrm>
            <a:off x="7803521" y="3429001"/>
            <a:ext cx="1260389" cy="774081"/>
            <a:chOff x="7722785" y="4734272"/>
            <a:chExt cx="1260389" cy="774081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152AF01-5601-47C2-A52D-FEF92FCB7D6E}"/>
                </a:ext>
              </a:extLst>
            </p:cNvPr>
            <p:cNvSpPr/>
            <p:nvPr/>
          </p:nvSpPr>
          <p:spPr>
            <a:xfrm>
              <a:off x="7722785" y="4734272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2D5BDB7-DF51-4B11-B5A9-E02BE9119A96}"/>
                </a:ext>
              </a:extLst>
            </p:cNvPr>
            <p:cNvSpPr/>
            <p:nvPr/>
          </p:nvSpPr>
          <p:spPr>
            <a:xfrm>
              <a:off x="7894795" y="5121312"/>
              <a:ext cx="939114" cy="24713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app-a</a:t>
              </a:r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C367372-C5F5-42A3-A0A7-7DB9554FCF02}"/>
              </a:ext>
            </a:extLst>
          </p:cNvPr>
          <p:cNvSpPr/>
          <p:nvPr/>
        </p:nvSpPr>
        <p:spPr>
          <a:xfrm>
            <a:off x="2412201" y="4442255"/>
            <a:ext cx="1260389" cy="890868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labels: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app: app-a</a:t>
            </a:r>
          </a:p>
          <a:p>
            <a:r>
              <a:rPr lang="en-US" sz="1600" dirty="0">
                <a:solidFill>
                  <a:schemeClr val="tx1"/>
                </a:solidFill>
              </a:rPr>
              <a:t> version: v1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B3E011A-F420-4C89-8F85-086A8AD1EB1F}"/>
              </a:ext>
            </a:extLst>
          </p:cNvPr>
          <p:cNvSpPr/>
          <p:nvPr/>
        </p:nvSpPr>
        <p:spPr>
          <a:xfrm>
            <a:off x="5107860" y="4442255"/>
            <a:ext cx="1260389" cy="890868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labels:</a:t>
            </a:r>
          </a:p>
          <a:p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app: app-a</a:t>
            </a:r>
          </a:p>
          <a:p>
            <a:r>
              <a:rPr lang="en-US" sz="1600" dirty="0">
                <a:solidFill>
                  <a:schemeClr val="tx1"/>
                </a:solidFill>
              </a:rPr>
              <a:t> version: v1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DAA3DD3-B10C-414E-9668-23035D51D15C}"/>
              </a:ext>
            </a:extLst>
          </p:cNvPr>
          <p:cNvSpPr/>
          <p:nvPr/>
        </p:nvSpPr>
        <p:spPr>
          <a:xfrm>
            <a:off x="7803519" y="4442255"/>
            <a:ext cx="1260389" cy="890868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labels:</a:t>
            </a:r>
          </a:p>
          <a:p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app: app-a</a:t>
            </a:r>
          </a:p>
          <a:p>
            <a:r>
              <a:rPr lang="en-US" sz="1600" dirty="0">
                <a:solidFill>
                  <a:schemeClr val="tx1"/>
                </a:solidFill>
              </a:rPr>
              <a:t> version: v2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DE74C0-49DE-4EC6-AF32-FBCCE8A3C879}"/>
              </a:ext>
            </a:extLst>
          </p:cNvPr>
          <p:cNvSpPr/>
          <p:nvPr/>
        </p:nvSpPr>
        <p:spPr>
          <a:xfrm>
            <a:off x="2220686" y="3320143"/>
            <a:ext cx="7141028" cy="2231571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16589C-6BD9-4F55-A7E4-454C97328AB5}"/>
              </a:ext>
            </a:extLst>
          </p:cNvPr>
          <p:cNvSpPr txBox="1"/>
          <p:nvPr/>
        </p:nvSpPr>
        <p:spPr>
          <a:xfrm>
            <a:off x="870858" y="1785652"/>
            <a:ext cx="21989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selector: </a:t>
            </a:r>
          </a:p>
          <a:p>
            <a:r>
              <a:rPr lang="en-US" sz="2400" dirty="0"/>
              <a:t>  app: app-a</a:t>
            </a:r>
          </a:p>
        </p:txBody>
      </p:sp>
    </p:spTree>
    <p:extLst>
      <p:ext uri="{BB962C8B-B14F-4D97-AF65-F5344CB8AC3E}">
        <p14:creationId xmlns:p14="http://schemas.microsoft.com/office/powerpoint/2010/main" val="5170865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Labels and selector</a:t>
            </a:r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164EF3A-ED60-47A5-B430-569313137FD3}"/>
              </a:ext>
            </a:extLst>
          </p:cNvPr>
          <p:cNvGrpSpPr/>
          <p:nvPr/>
        </p:nvGrpSpPr>
        <p:grpSpPr>
          <a:xfrm>
            <a:off x="2412201" y="3429000"/>
            <a:ext cx="1260389" cy="774081"/>
            <a:chOff x="3392331" y="4547286"/>
            <a:chExt cx="1260389" cy="77408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2E941F0-186B-4E44-ABA2-C8931FB3E149}"/>
                </a:ext>
              </a:extLst>
            </p:cNvPr>
            <p:cNvSpPr/>
            <p:nvPr/>
          </p:nvSpPr>
          <p:spPr>
            <a:xfrm>
              <a:off x="3392331" y="4547286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B335A6C-4AA9-448C-95B8-87A623E1C9E6}"/>
                </a:ext>
              </a:extLst>
            </p:cNvPr>
            <p:cNvSpPr/>
            <p:nvPr/>
          </p:nvSpPr>
          <p:spPr>
            <a:xfrm>
              <a:off x="3577682" y="4930346"/>
              <a:ext cx="939114" cy="24713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app-a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F5894B7-F650-4EF4-A53B-B41F937D1DB2}"/>
              </a:ext>
            </a:extLst>
          </p:cNvPr>
          <p:cNvGrpSpPr/>
          <p:nvPr/>
        </p:nvGrpSpPr>
        <p:grpSpPr>
          <a:xfrm>
            <a:off x="5107861" y="3429001"/>
            <a:ext cx="1260389" cy="774081"/>
            <a:chOff x="4838071" y="4547285"/>
            <a:chExt cx="1260389" cy="774081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F1F4554-6966-4B0B-93C3-37CAE3E3B244}"/>
                </a:ext>
              </a:extLst>
            </p:cNvPr>
            <p:cNvSpPr/>
            <p:nvPr/>
          </p:nvSpPr>
          <p:spPr>
            <a:xfrm>
              <a:off x="4838071" y="4547285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536A280-A8E7-439E-8C13-6D3DB608B383}"/>
                </a:ext>
              </a:extLst>
            </p:cNvPr>
            <p:cNvSpPr/>
            <p:nvPr/>
          </p:nvSpPr>
          <p:spPr>
            <a:xfrm>
              <a:off x="5010081" y="4934325"/>
              <a:ext cx="939114" cy="24713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app-a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49A44BD-28EB-45B6-8702-EA892451F5AF}"/>
              </a:ext>
            </a:extLst>
          </p:cNvPr>
          <p:cNvGrpSpPr/>
          <p:nvPr/>
        </p:nvGrpSpPr>
        <p:grpSpPr>
          <a:xfrm>
            <a:off x="7803521" y="3429001"/>
            <a:ext cx="1260389" cy="774081"/>
            <a:chOff x="7722785" y="4734272"/>
            <a:chExt cx="1260389" cy="774081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152AF01-5601-47C2-A52D-FEF92FCB7D6E}"/>
                </a:ext>
              </a:extLst>
            </p:cNvPr>
            <p:cNvSpPr/>
            <p:nvPr/>
          </p:nvSpPr>
          <p:spPr>
            <a:xfrm>
              <a:off x="7722785" y="4734272"/>
              <a:ext cx="1260389" cy="77408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pod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2D5BDB7-DF51-4B11-B5A9-E02BE9119A96}"/>
                </a:ext>
              </a:extLst>
            </p:cNvPr>
            <p:cNvSpPr/>
            <p:nvPr/>
          </p:nvSpPr>
          <p:spPr>
            <a:xfrm>
              <a:off x="7894795" y="5121312"/>
              <a:ext cx="939114" cy="247135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app-a</a:t>
              </a:r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C367372-C5F5-42A3-A0A7-7DB9554FCF02}"/>
              </a:ext>
            </a:extLst>
          </p:cNvPr>
          <p:cNvSpPr/>
          <p:nvPr/>
        </p:nvSpPr>
        <p:spPr>
          <a:xfrm>
            <a:off x="2412201" y="4442255"/>
            <a:ext cx="1260389" cy="890868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labels: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app: app-a</a:t>
            </a:r>
          </a:p>
          <a:p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version: v1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B3E011A-F420-4C89-8F85-086A8AD1EB1F}"/>
              </a:ext>
            </a:extLst>
          </p:cNvPr>
          <p:cNvSpPr/>
          <p:nvPr/>
        </p:nvSpPr>
        <p:spPr>
          <a:xfrm>
            <a:off x="5107860" y="4442255"/>
            <a:ext cx="1260389" cy="890868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labels:</a:t>
            </a:r>
          </a:p>
          <a:p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app: app-a</a:t>
            </a:r>
          </a:p>
          <a:p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version: v1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DAA3DD3-B10C-414E-9668-23035D51D15C}"/>
              </a:ext>
            </a:extLst>
          </p:cNvPr>
          <p:cNvSpPr/>
          <p:nvPr/>
        </p:nvSpPr>
        <p:spPr>
          <a:xfrm>
            <a:off x="7803519" y="4442255"/>
            <a:ext cx="1260389" cy="890868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/>
                </a:solidFill>
              </a:rPr>
              <a:t>labels:</a:t>
            </a:r>
          </a:p>
          <a:p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rgbClr val="FF0000"/>
                </a:solidFill>
              </a:rPr>
              <a:t>app: app-a</a:t>
            </a:r>
          </a:p>
          <a:p>
            <a:r>
              <a:rPr lang="en-US" sz="1600" dirty="0">
                <a:solidFill>
                  <a:schemeClr val="tx1"/>
                </a:solidFill>
              </a:rPr>
              <a:t> version: v2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8ECD5E-FCEB-4DC7-B444-448EB01F0BA9}"/>
              </a:ext>
            </a:extLst>
          </p:cNvPr>
          <p:cNvSpPr txBox="1"/>
          <p:nvPr/>
        </p:nvSpPr>
        <p:spPr>
          <a:xfrm>
            <a:off x="870858" y="1785652"/>
            <a:ext cx="2198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selector: </a:t>
            </a:r>
          </a:p>
          <a:p>
            <a:r>
              <a:rPr lang="en-US" sz="2400" dirty="0"/>
              <a:t>  app: app-a</a:t>
            </a:r>
          </a:p>
          <a:p>
            <a:r>
              <a:rPr lang="en-US" sz="2400" dirty="0"/>
              <a:t>  version: v1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DE74C0-49DE-4EC6-AF32-FBCCE8A3C879}"/>
              </a:ext>
            </a:extLst>
          </p:cNvPr>
          <p:cNvSpPr/>
          <p:nvPr/>
        </p:nvSpPr>
        <p:spPr>
          <a:xfrm>
            <a:off x="2220686" y="3320143"/>
            <a:ext cx="4506685" cy="2231571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337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577477" y="4547881"/>
            <a:ext cx="6757415" cy="665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Lab-07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1604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577477" y="4547881"/>
            <a:ext cx="6757415" cy="665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k8s 101: </a:t>
            </a:r>
            <a:r>
              <a:rPr lang="en-US" sz="5400" dirty="0" err="1">
                <a:latin typeface="+mj-lt"/>
                <a:ea typeface="+mj-ea"/>
                <a:cs typeface="+mj-cs"/>
              </a:rPr>
              <a:t>Configmaps</a:t>
            </a:r>
            <a:r>
              <a:rPr lang="en-US" sz="5400" dirty="0">
                <a:latin typeface="+mj-lt"/>
                <a:ea typeface="+mj-ea"/>
                <a:cs typeface="+mj-cs"/>
              </a:rPr>
              <a:t> and secrets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78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Microsoft Teams 101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Mute your mic (but don’t forget to unmute when you speak)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use video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«Rise your hand» if you need some attention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Conversation/chat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If you want to have private discussion, find </a:t>
            </a:r>
            <a:r>
              <a:rPr lang="en-US" dirty="0">
                <a:hlinkClick r:id="rId3"/>
              </a:rPr>
              <a:t>evgeny@enso.no</a:t>
            </a:r>
            <a:r>
              <a:rPr lang="en-US" dirty="0"/>
              <a:t> and start chat with me 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Share screen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FDAD15-0133-42CB-B22E-5EA0CBAB6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6563" y="3428999"/>
            <a:ext cx="3637396" cy="8190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84819E-A625-40F0-BCDC-E2DFEF1115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8127" y="5321367"/>
            <a:ext cx="3447472" cy="702531"/>
          </a:xfrm>
          <a:prstGeom prst="rect">
            <a:avLst/>
          </a:prstGeom>
        </p:spPr>
      </p:pic>
      <p:pic>
        <p:nvPicPr>
          <p:cNvPr id="7" name="Google Shape;56;p13">
            <a:extLst>
              <a:ext uri="{FF2B5EF4-FFF2-40B4-BE49-F238E27FC236}">
                <a16:creationId xmlns:a16="http://schemas.microsoft.com/office/drawing/2014/main" id="{C7C3329F-2340-4248-9990-99A2AC41C156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11F3FE-AAEC-40BB-BF0A-BE959E3116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1682" y="2482032"/>
            <a:ext cx="4320914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444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Secrets and </a:t>
            </a:r>
            <a:r>
              <a:rPr lang="en-US" dirty="0" err="1"/>
              <a:t>ConfigMaps</a:t>
            </a:r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9F70178-8D3E-40D7-9828-5BC509EF84B0}"/>
              </a:ext>
            </a:extLst>
          </p:cNvPr>
          <p:cNvSpPr/>
          <p:nvPr/>
        </p:nvSpPr>
        <p:spPr>
          <a:xfrm>
            <a:off x="5421085" y="2939143"/>
            <a:ext cx="4540267" cy="233982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 anchorCtr="1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2E941F0-186B-4E44-ABA2-C8931FB3E149}"/>
              </a:ext>
            </a:extLst>
          </p:cNvPr>
          <p:cNvSpPr/>
          <p:nvPr/>
        </p:nvSpPr>
        <p:spPr>
          <a:xfrm>
            <a:off x="7419758" y="3246286"/>
            <a:ext cx="2421148" cy="15525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B335A6C-4AA9-448C-95B8-87A623E1C9E6}"/>
              </a:ext>
            </a:extLst>
          </p:cNvPr>
          <p:cNvSpPr/>
          <p:nvPr/>
        </p:nvSpPr>
        <p:spPr>
          <a:xfrm>
            <a:off x="7656522" y="3753659"/>
            <a:ext cx="939114" cy="24713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app-a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D944334-B2E2-4318-B1B2-78EDACA40E70}"/>
              </a:ext>
            </a:extLst>
          </p:cNvPr>
          <p:cNvSpPr/>
          <p:nvPr/>
        </p:nvSpPr>
        <p:spPr>
          <a:xfrm>
            <a:off x="5578989" y="3635525"/>
            <a:ext cx="1260389" cy="7740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kubelet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7ABB8C9F-02A3-4665-8189-67144E4FE137}"/>
              </a:ext>
            </a:extLst>
          </p:cNvPr>
          <p:cNvSpPr/>
          <p:nvPr/>
        </p:nvSpPr>
        <p:spPr>
          <a:xfrm>
            <a:off x="8572222" y="4515901"/>
            <a:ext cx="1066711" cy="790318"/>
          </a:xfrm>
          <a:prstGeom prst="flowChartMagneticDisk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secret/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ConfigMap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9F32886-EFC9-4218-AA2C-F825D82879AE}"/>
              </a:ext>
            </a:extLst>
          </p:cNvPr>
          <p:cNvSpPr/>
          <p:nvPr/>
        </p:nvSpPr>
        <p:spPr>
          <a:xfrm>
            <a:off x="7689178" y="4184369"/>
            <a:ext cx="1890249" cy="247135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/secrets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1824E93-A0C2-4F16-B2F2-E3173FC1560E}"/>
              </a:ext>
            </a:extLst>
          </p:cNvPr>
          <p:cNvSpPr/>
          <p:nvPr/>
        </p:nvSpPr>
        <p:spPr>
          <a:xfrm>
            <a:off x="8548809" y="3098521"/>
            <a:ext cx="1113538" cy="29552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10.240.0.3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44FFB6-AFBB-4B40-8FED-B4324A605980}"/>
              </a:ext>
            </a:extLst>
          </p:cNvPr>
          <p:cNvSpPr txBox="1"/>
          <p:nvPr/>
        </p:nvSpPr>
        <p:spPr>
          <a:xfrm>
            <a:off x="838201" y="1963389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kubectl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create secret /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kubectl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cerate cm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6" grpId="0" animBg="1"/>
      <p:bldP spid="18" grpId="0" animBg="1"/>
      <p:bldP spid="19" grpId="0" animBg="1"/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577477" y="4547881"/>
            <a:ext cx="6757415" cy="665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+mj-lt"/>
                <a:ea typeface="+mj-ea"/>
                <a:cs typeface="+mj-cs"/>
              </a:rPr>
              <a:t>Lab-08, 09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37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nb-NO" dirty="0"/>
              <a:t>Practical information</a:t>
            </a:r>
            <a:endParaRPr dirty="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380990" indent="-380990">
              <a:spcAft>
                <a:spcPts val="2133"/>
              </a:spcAft>
            </a:pPr>
            <a:r>
              <a:rPr lang="en-US" dirty="0"/>
              <a:t>Each lab is time-boxed (</a:t>
            </a:r>
            <a:r>
              <a:rPr lang="en-US" dirty="0" err="1"/>
              <a:t>ish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When you completed a lab, please post to the Conversation channel </a:t>
            </a:r>
          </a:p>
          <a:p>
            <a:pPr marL="0" indent="0">
              <a:spcAft>
                <a:spcPts val="2133"/>
              </a:spcAft>
              <a:buNone/>
            </a:pPr>
            <a:r>
              <a:rPr lang="en-US" dirty="0"/>
              <a:t>	lab-01 (lab-02, lab-03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Labs will be available after the event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contribute to the labs content by fixing gramma, typos, wrong commands etc..</a:t>
            </a:r>
          </a:p>
          <a:p>
            <a:pPr marL="380990" indent="-380990">
              <a:spcAft>
                <a:spcPts val="2133"/>
              </a:spcAft>
            </a:pPr>
            <a:r>
              <a:rPr lang="en-US" dirty="0"/>
              <a:t>Feel free to comment on each lab  </a:t>
            </a:r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81B3B5C5-01A2-434D-A011-DC806F05B87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BDC0C7-9E31-40D3-BDD6-1ADA514B4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218" y="5478535"/>
            <a:ext cx="3897978" cy="122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40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Workshop agenda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22161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171450" indent="-171450">
              <a:spcAft>
                <a:spcPts val="600"/>
              </a:spcAft>
            </a:pPr>
            <a:r>
              <a:rPr lang="en-US" sz="1400" dirty="0"/>
              <a:t> Slides - Kubernetes and AKS introduction (10 min)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 Lab-01 - AKS setup (15 min)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 Lab-02 - setting up you shell for better AKS/</a:t>
            </a:r>
            <a:r>
              <a:rPr lang="en-US" sz="1400" dirty="0" err="1"/>
              <a:t>kubectl</a:t>
            </a:r>
            <a:r>
              <a:rPr lang="en-US" sz="1400" dirty="0"/>
              <a:t> experience (15 min)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 Slides - Introduce our "guinea pig" app (10 min)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 Lab-03 - Containerizing your application (15 min)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Pause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 Slides - Pods, Namespaces (10 min)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 Lab-04 - Creating, managing and testing pods (15 min)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 Slides - Readiness and Liveness probes (15 min)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 Lab-05 - Readiness and Liveness probes (15 min)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 Slides - Deployments (5 min)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 Lab-06 - Deployments (15 min)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Pause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 Slides - Services, Labels, Selectors (10 min)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 Lab-07 - Creating and Managing Services (15 min)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 Slides - </a:t>
            </a:r>
            <a:r>
              <a:rPr lang="en-US" sz="1400" dirty="0" err="1"/>
              <a:t>Configmaps</a:t>
            </a:r>
            <a:r>
              <a:rPr lang="en-US" sz="1400" dirty="0"/>
              <a:t> and secrets (5 min)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 Lab-08 - </a:t>
            </a:r>
            <a:r>
              <a:rPr lang="en-US" sz="1400" dirty="0" err="1"/>
              <a:t>Configmaps</a:t>
            </a:r>
            <a:r>
              <a:rPr lang="en-US" sz="1400" dirty="0"/>
              <a:t> and secrets (15 min)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 Lab-09 - AKS Kubernetes resources at the Azure portal (15 min)</a:t>
            </a:r>
          </a:p>
          <a:p>
            <a:pPr marL="171450" indent="-171450">
              <a:spcAft>
                <a:spcPts val="600"/>
              </a:spcAft>
            </a:pPr>
            <a:r>
              <a:rPr lang="en-US" sz="1400" dirty="0"/>
              <a:t> Lab-10 - Cleaning up (5 min)</a:t>
            </a:r>
          </a:p>
          <a:p>
            <a:pPr marL="0" indent="0">
              <a:buNone/>
            </a:pPr>
            <a:endParaRPr sz="1400" dirty="0"/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FD9994DA-0D1F-4794-A5D8-1EB266677D2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5002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ED8053C-AF28-403A-90F2-67A100EDE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CDCE7-03A4-438B-9B4A-0F5E37C4C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2677" y="456020"/>
            <a:ext cx="6737282" cy="6032228"/>
          </a:xfrm>
          <a:custGeom>
            <a:avLst/>
            <a:gdLst>
              <a:gd name="connsiteX0" fmla="*/ 3069307 w 6737282"/>
              <a:gd name="connsiteY0" fmla="*/ 4550727 h 6032228"/>
              <a:gd name="connsiteX1" fmla="*/ 3741218 w 6737282"/>
              <a:gd name="connsiteY1" fmla="*/ 4550727 h 6032228"/>
              <a:gd name="connsiteX2" fmla="*/ 3772850 w 6737282"/>
              <a:gd name="connsiteY2" fmla="*/ 4554928 h 6032228"/>
              <a:gd name="connsiteX3" fmla="*/ 3794605 w 6737282"/>
              <a:gd name="connsiteY3" fmla="*/ 4564050 h 6032228"/>
              <a:gd name="connsiteX4" fmla="*/ 3781310 w 6737282"/>
              <a:gd name="connsiteY4" fmla="*/ 4587045 h 6032228"/>
              <a:gd name="connsiteX5" fmla="*/ 3310252 w 6737282"/>
              <a:gd name="connsiteY5" fmla="*/ 5401750 h 6032228"/>
              <a:gd name="connsiteX6" fmla="*/ 3029607 w 6737282"/>
              <a:gd name="connsiteY6" fmla="*/ 5564857 h 6032228"/>
              <a:gd name="connsiteX7" fmla="*/ 2804017 w 6737282"/>
              <a:gd name="connsiteY7" fmla="*/ 5564857 h 6032228"/>
              <a:gd name="connsiteX8" fmla="*/ 2777701 w 6737282"/>
              <a:gd name="connsiteY8" fmla="*/ 5564857 h 6032228"/>
              <a:gd name="connsiteX9" fmla="*/ 2752589 w 6737282"/>
              <a:gd name="connsiteY9" fmla="*/ 5521614 h 6032228"/>
              <a:gd name="connsiteX10" fmla="*/ 2629590 w 6737282"/>
              <a:gd name="connsiteY10" fmla="*/ 5309799 h 6032228"/>
              <a:gd name="connsiteX11" fmla="*/ 2629590 w 6737282"/>
              <a:gd name="connsiteY11" fmla="*/ 5191240 h 6032228"/>
              <a:gd name="connsiteX12" fmla="*/ 2966272 w 6737282"/>
              <a:gd name="connsiteY12" fmla="*/ 4611452 h 6032228"/>
              <a:gd name="connsiteX13" fmla="*/ 3069307 w 6737282"/>
              <a:gd name="connsiteY13" fmla="*/ 4550727 h 6032228"/>
              <a:gd name="connsiteX14" fmla="*/ 1224899 w 6737282"/>
              <a:gd name="connsiteY14" fmla="*/ 1805663 h 6032228"/>
              <a:gd name="connsiteX15" fmla="*/ 3029607 w 6737282"/>
              <a:gd name="connsiteY15" fmla="*/ 1805663 h 6032228"/>
              <a:gd name="connsiteX16" fmla="*/ 3310252 w 6737282"/>
              <a:gd name="connsiteY16" fmla="*/ 1968768 h 6032228"/>
              <a:gd name="connsiteX17" fmla="*/ 4210657 w 6737282"/>
              <a:gd name="connsiteY17" fmla="*/ 3526038 h 6032228"/>
              <a:gd name="connsiteX18" fmla="*/ 4210657 w 6737282"/>
              <a:gd name="connsiteY18" fmla="*/ 3844482 h 6032228"/>
              <a:gd name="connsiteX19" fmla="*/ 3876331 w 6737282"/>
              <a:gd name="connsiteY19" fmla="*/ 4422707 h 6032228"/>
              <a:gd name="connsiteX20" fmla="*/ 3848154 w 6737282"/>
              <a:gd name="connsiteY20" fmla="*/ 4471437 h 6032228"/>
              <a:gd name="connsiteX21" fmla="*/ 3849146 w 6737282"/>
              <a:gd name="connsiteY21" fmla="*/ 4471853 h 6032228"/>
              <a:gd name="connsiteX22" fmla="*/ 3898870 w 6737282"/>
              <a:gd name="connsiteY22" fmla="*/ 4522003 h 6032228"/>
              <a:gd name="connsiteX23" fmla="*/ 4277006 w 6737282"/>
              <a:gd name="connsiteY23" fmla="*/ 5175999 h 6032228"/>
              <a:gd name="connsiteX24" fmla="*/ 4277006 w 6737282"/>
              <a:gd name="connsiteY24" fmla="*/ 5309735 h 6032228"/>
              <a:gd name="connsiteX25" fmla="*/ 3898870 w 6737282"/>
              <a:gd name="connsiteY25" fmla="*/ 5963729 h 6032228"/>
              <a:gd name="connsiteX26" fmla="*/ 3781007 w 6737282"/>
              <a:gd name="connsiteY26" fmla="*/ 6032228 h 6032228"/>
              <a:gd name="connsiteX27" fmla="*/ 3023096 w 6737282"/>
              <a:gd name="connsiteY27" fmla="*/ 6032228 h 6032228"/>
              <a:gd name="connsiteX28" fmla="*/ 2906872 w 6737282"/>
              <a:gd name="connsiteY28" fmla="*/ 5963729 h 6032228"/>
              <a:gd name="connsiteX29" fmla="*/ 2703170 w 6737282"/>
              <a:gd name="connsiteY29" fmla="*/ 5612942 h 6032228"/>
              <a:gd name="connsiteX30" fmla="*/ 2680159 w 6737282"/>
              <a:gd name="connsiteY30" fmla="*/ 5573313 h 6032228"/>
              <a:gd name="connsiteX31" fmla="*/ 2698265 w 6737282"/>
              <a:gd name="connsiteY31" fmla="*/ 5573313 h 6032228"/>
              <a:gd name="connsiteX32" fmla="*/ 2783846 w 6737282"/>
              <a:gd name="connsiteY32" fmla="*/ 5573313 h 6032228"/>
              <a:gd name="connsiteX33" fmla="*/ 2821023 w 6737282"/>
              <a:gd name="connsiteY33" fmla="*/ 5637336 h 6032228"/>
              <a:gd name="connsiteX34" fmla="*/ 2963060 w 6737282"/>
              <a:gd name="connsiteY34" fmla="*/ 5881934 h 6032228"/>
              <a:gd name="connsiteX35" fmla="*/ 3066097 w 6737282"/>
              <a:gd name="connsiteY35" fmla="*/ 5942660 h 6032228"/>
              <a:gd name="connsiteX36" fmla="*/ 3738008 w 6737282"/>
              <a:gd name="connsiteY36" fmla="*/ 5942660 h 6032228"/>
              <a:gd name="connsiteX37" fmla="*/ 3842494 w 6737282"/>
              <a:gd name="connsiteY37" fmla="*/ 5881934 h 6032228"/>
              <a:gd name="connsiteX38" fmla="*/ 4177724 w 6737282"/>
              <a:gd name="connsiteY38" fmla="*/ 5302148 h 6032228"/>
              <a:gd name="connsiteX39" fmla="*/ 4177724 w 6737282"/>
              <a:gd name="connsiteY39" fmla="*/ 5183586 h 6032228"/>
              <a:gd name="connsiteX40" fmla="*/ 3842494 w 6737282"/>
              <a:gd name="connsiteY40" fmla="*/ 4603800 h 6032228"/>
              <a:gd name="connsiteX41" fmla="*/ 3798414 w 6737282"/>
              <a:gd name="connsiteY41" fmla="*/ 4559340 h 6032228"/>
              <a:gd name="connsiteX42" fmla="*/ 3793313 w 6737282"/>
              <a:gd name="connsiteY42" fmla="*/ 4557203 h 6032228"/>
              <a:gd name="connsiteX43" fmla="*/ 3820657 w 6737282"/>
              <a:gd name="connsiteY43" fmla="*/ 4509913 h 6032228"/>
              <a:gd name="connsiteX44" fmla="*/ 3840991 w 6737282"/>
              <a:gd name="connsiteY44" fmla="*/ 4474742 h 6032228"/>
              <a:gd name="connsiteX45" fmla="*/ 3819900 w 6737282"/>
              <a:gd name="connsiteY45" fmla="*/ 4465898 h 6032228"/>
              <a:gd name="connsiteX46" fmla="*/ 3784219 w 6737282"/>
              <a:gd name="connsiteY46" fmla="*/ 4461158 h 6032228"/>
              <a:gd name="connsiteX47" fmla="*/ 3026307 w 6737282"/>
              <a:gd name="connsiteY47" fmla="*/ 4461158 h 6032228"/>
              <a:gd name="connsiteX48" fmla="*/ 2910084 w 6737282"/>
              <a:gd name="connsiteY48" fmla="*/ 4529655 h 6032228"/>
              <a:gd name="connsiteX49" fmla="*/ 2530310 w 6737282"/>
              <a:gd name="connsiteY49" fmla="*/ 5183651 h 6032228"/>
              <a:gd name="connsiteX50" fmla="*/ 2530310 w 6737282"/>
              <a:gd name="connsiteY50" fmla="*/ 5317387 h 6032228"/>
              <a:gd name="connsiteX51" fmla="*/ 2655664 w 6737282"/>
              <a:gd name="connsiteY51" fmla="*/ 5533256 h 6032228"/>
              <a:gd name="connsiteX52" fmla="*/ 2674015 w 6737282"/>
              <a:gd name="connsiteY52" fmla="*/ 5564857 h 6032228"/>
              <a:gd name="connsiteX53" fmla="*/ 2589005 w 6737282"/>
              <a:gd name="connsiteY53" fmla="*/ 5564857 h 6032228"/>
              <a:gd name="connsiteX54" fmla="*/ 1224899 w 6737282"/>
              <a:gd name="connsiteY54" fmla="*/ 5564857 h 6032228"/>
              <a:gd name="connsiteX55" fmla="*/ 948151 w 6737282"/>
              <a:gd name="connsiteY55" fmla="*/ 5401750 h 6032228"/>
              <a:gd name="connsiteX56" fmla="*/ 43851 w 6737282"/>
              <a:gd name="connsiteY56" fmla="*/ 3844482 h 6032228"/>
              <a:gd name="connsiteX57" fmla="*/ 43851 w 6737282"/>
              <a:gd name="connsiteY57" fmla="*/ 3526038 h 6032228"/>
              <a:gd name="connsiteX58" fmla="*/ 948151 w 6737282"/>
              <a:gd name="connsiteY58" fmla="*/ 1968768 h 6032228"/>
              <a:gd name="connsiteX59" fmla="*/ 1224899 w 6737282"/>
              <a:gd name="connsiteY59" fmla="*/ 1805663 h 6032228"/>
              <a:gd name="connsiteX60" fmla="*/ 4371720 w 6737282"/>
              <a:gd name="connsiteY60" fmla="*/ 257854 h 6032228"/>
              <a:gd name="connsiteX61" fmla="*/ 5796146 w 6737282"/>
              <a:gd name="connsiteY61" fmla="*/ 257854 h 6032228"/>
              <a:gd name="connsiteX62" fmla="*/ 5999634 w 6737282"/>
              <a:gd name="connsiteY62" fmla="*/ 374270 h 6032228"/>
              <a:gd name="connsiteX63" fmla="*/ 6711846 w 6737282"/>
              <a:gd name="connsiteY63" fmla="*/ 1628971 h 6032228"/>
              <a:gd name="connsiteX64" fmla="*/ 6711846 w 6737282"/>
              <a:gd name="connsiteY64" fmla="*/ 1870427 h 6032228"/>
              <a:gd name="connsiteX65" fmla="*/ 5999634 w 6737282"/>
              <a:gd name="connsiteY65" fmla="*/ 3125126 h 6032228"/>
              <a:gd name="connsiteX66" fmla="*/ 5796146 w 6737282"/>
              <a:gd name="connsiteY66" fmla="*/ 3241542 h 6032228"/>
              <a:gd name="connsiteX67" fmla="*/ 4371720 w 6737282"/>
              <a:gd name="connsiteY67" fmla="*/ 3241542 h 6032228"/>
              <a:gd name="connsiteX68" fmla="*/ 4168233 w 6737282"/>
              <a:gd name="connsiteY68" fmla="*/ 3125126 h 6032228"/>
              <a:gd name="connsiteX69" fmla="*/ 3456020 w 6737282"/>
              <a:gd name="connsiteY69" fmla="*/ 1870427 h 6032228"/>
              <a:gd name="connsiteX70" fmla="*/ 3456020 w 6737282"/>
              <a:gd name="connsiteY70" fmla="*/ 1628971 h 6032228"/>
              <a:gd name="connsiteX71" fmla="*/ 4168233 w 6737282"/>
              <a:gd name="connsiteY71" fmla="*/ 374270 h 6032228"/>
              <a:gd name="connsiteX72" fmla="*/ 4371720 w 6737282"/>
              <a:gd name="connsiteY72" fmla="*/ 257854 h 6032228"/>
              <a:gd name="connsiteX73" fmla="*/ 2350132 w 6737282"/>
              <a:gd name="connsiteY73" fmla="*/ 0 h 6032228"/>
              <a:gd name="connsiteX74" fmla="*/ 3150522 w 6737282"/>
              <a:gd name="connsiteY74" fmla="*/ 0 h 6032228"/>
              <a:gd name="connsiteX75" fmla="*/ 3264863 w 6737282"/>
              <a:gd name="connsiteY75" fmla="*/ 65415 h 6032228"/>
              <a:gd name="connsiteX76" fmla="*/ 3665057 w 6737282"/>
              <a:gd name="connsiteY76" fmla="*/ 770436 h 6032228"/>
              <a:gd name="connsiteX77" fmla="*/ 3665057 w 6737282"/>
              <a:gd name="connsiteY77" fmla="*/ 906111 h 6032228"/>
              <a:gd name="connsiteX78" fmla="*/ 3264863 w 6737282"/>
              <a:gd name="connsiteY78" fmla="*/ 1611131 h 6032228"/>
              <a:gd name="connsiteX79" fmla="*/ 3150522 w 6737282"/>
              <a:gd name="connsiteY79" fmla="*/ 1676547 h 6032228"/>
              <a:gd name="connsiteX80" fmla="*/ 2350132 w 6737282"/>
              <a:gd name="connsiteY80" fmla="*/ 1676547 h 6032228"/>
              <a:gd name="connsiteX81" fmla="*/ 2235791 w 6737282"/>
              <a:gd name="connsiteY81" fmla="*/ 1611131 h 6032228"/>
              <a:gd name="connsiteX82" fmla="*/ 1835596 w 6737282"/>
              <a:gd name="connsiteY82" fmla="*/ 906111 h 6032228"/>
              <a:gd name="connsiteX83" fmla="*/ 1835596 w 6737282"/>
              <a:gd name="connsiteY83" fmla="*/ 770436 h 6032228"/>
              <a:gd name="connsiteX84" fmla="*/ 2235791 w 6737282"/>
              <a:gd name="connsiteY84" fmla="*/ 65415 h 6032228"/>
              <a:gd name="connsiteX85" fmla="*/ 2350132 w 6737282"/>
              <a:gd name="connsiteY85" fmla="*/ 0 h 603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6737282" h="6032228">
                <a:moveTo>
                  <a:pt x="3069307" y="4550727"/>
                </a:moveTo>
                <a:cubicBezTo>
                  <a:pt x="3069307" y="4550727"/>
                  <a:pt x="3069307" y="4550727"/>
                  <a:pt x="3741218" y="4550727"/>
                </a:cubicBezTo>
                <a:cubicBezTo>
                  <a:pt x="3752102" y="4550727"/>
                  <a:pt x="3762715" y="4552172"/>
                  <a:pt x="3772850" y="4554928"/>
                </a:cubicBezTo>
                <a:lnTo>
                  <a:pt x="3794605" y="4564050"/>
                </a:lnTo>
                <a:lnTo>
                  <a:pt x="3781310" y="4587045"/>
                </a:lnTo>
                <a:cubicBezTo>
                  <a:pt x="3661093" y="4794962"/>
                  <a:pt x="3507216" y="5061097"/>
                  <a:pt x="3310252" y="5401750"/>
                </a:cubicBezTo>
                <a:cubicBezTo>
                  <a:pt x="3251786" y="5502720"/>
                  <a:pt x="3146542" y="5564857"/>
                  <a:pt x="3029607" y="5564857"/>
                </a:cubicBezTo>
                <a:cubicBezTo>
                  <a:pt x="3029607" y="5564857"/>
                  <a:pt x="3029607" y="5564857"/>
                  <a:pt x="2804017" y="5564857"/>
                </a:cubicBezTo>
                <a:lnTo>
                  <a:pt x="2777701" y="5564857"/>
                </a:lnTo>
                <a:lnTo>
                  <a:pt x="2752589" y="5521614"/>
                </a:lnTo>
                <a:cubicBezTo>
                  <a:pt x="2717623" y="5461398"/>
                  <a:pt x="2676936" y="5391332"/>
                  <a:pt x="2629590" y="5309799"/>
                </a:cubicBezTo>
                <a:cubicBezTo>
                  <a:pt x="2607824" y="5273652"/>
                  <a:pt x="2607824" y="5227386"/>
                  <a:pt x="2629590" y="5191240"/>
                </a:cubicBezTo>
                <a:cubicBezTo>
                  <a:pt x="2629590" y="5191240"/>
                  <a:pt x="2629590" y="5191240"/>
                  <a:pt x="2966272" y="4611452"/>
                </a:cubicBezTo>
                <a:cubicBezTo>
                  <a:pt x="2986590" y="4573861"/>
                  <a:pt x="3027221" y="4550727"/>
                  <a:pt x="3069307" y="4550727"/>
                </a:cubicBezTo>
                <a:close/>
                <a:moveTo>
                  <a:pt x="1224899" y="1805663"/>
                </a:moveTo>
                <a:cubicBezTo>
                  <a:pt x="1224899" y="1805663"/>
                  <a:pt x="1224899" y="1805663"/>
                  <a:pt x="3029607" y="1805663"/>
                </a:cubicBezTo>
                <a:cubicBezTo>
                  <a:pt x="3146542" y="1805663"/>
                  <a:pt x="3251786" y="1867798"/>
                  <a:pt x="3310252" y="1968768"/>
                </a:cubicBezTo>
                <a:cubicBezTo>
                  <a:pt x="3310252" y="1968768"/>
                  <a:pt x="3310252" y="1968768"/>
                  <a:pt x="4210657" y="3526038"/>
                </a:cubicBezTo>
                <a:cubicBezTo>
                  <a:pt x="4269126" y="3623125"/>
                  <a:pt x="4269126" y="3747395"/>
                  <a:pt x="4210657" y="3844482"/>
                </a:cubicBezTo>
                <a:cubicBezTo>
                  <a:pt x="4210657" y="3844482"/>
                  <a:pt x="4210657" y="3844482"/>
                  <a:pt x="3876331" y="4422707"/>
                </a:cubicBezTo>
                <a:lnTo>
                  <a:pt x="3848154" y="4471437"/>
                </a:lnTo>
                <a:lnTo>
                  <a:pt x="3849146" y="4471853"/>
                </a:lnTo>
                <a:cubicBezTo>
                  <a:pt x="3869404" y="4483677"/>
                  <a:pt x="3886591" y="4500801"/>
                  <a:pt x="3898870" y="4522003"/>
                </a:cubicBezTo>
                <a:cubicBezTo>
                  <a:pt x="3898870" y="4522003"/>
                  <a:pt x="3898870" y="4522003"/>
                  <a:pt x="4277006" y="5175999"/>
                </a:cubicBezTo>
                <a:cubicBezTo>
                  <a:pt x="4301561" y="5216772"/>
                  <a:pt x="4301561" y="5268961"/>
                  <a:pt x="4277006" y="5309735"/>
                </a:cubicBezTo>
                <a:cubicBezTo>
                  <a:pt x="4277006" y="5309735"/>
                  <a:pt x="4277006" y="5309735"/>
                  <a:pt x="3898870" y="5963729"/>
                </a:cubicBezTo>
                <a:cubicBezTo>
                  <a:pt x="3874314" y="6006133"/>
                  <a:pt x="3830116" y="6032228"/>
                  <a:pt x="3781007" y="6032228"/>
                </a:cubicBezTo>
                <a:cubicBezTo>
                  <a:pt x="3781007" y="6032228"/>
                  <a:pt x="3781007" y="6032228"/>
                  <a:pt x="3023096" y="6032228"/>
                </a:cubicBezTo>
                <a:cubicBezTo>
                  <a:pt x="2975623" y="6032228"/>
                  <a:pt x="2929790" y="6006133"/>
                  <a:pt x="2906872" y="5963729"/>
                </a:cubicBezTo>
                <a:cubicBezTo>
                  <a:pt x="2906872" y="5963729"/>
                  <a:pt x="2906872" y="5963729"/>
                  <a:pt x="2703170" y="5612942"/>
                </a:cubicBezTo>
                <a:lnTo>
                  <a:pt x="2680159" y="5573313"/>
                </a:lnTo>
                <a:lnTo>
                  <a:pt x="2698265" y="5573313"/>
                </a:lnTo>
                <a:lnTo>
                  <a:pt x="2783846" y="5573313"/>
                </a:lnTo>
                <a:lnTo>
                  <a:pt x="2821023" y="5637336"/>
                </a:lnTo>
                <a:cubicBezTo>
                  <a:pt x="2963060" y="5881934"/>
                  <a:pt x="2963060" y="5881934"/>
                  <a:pt x="2963060" y="5881934"/>
                </a:cubicBezTo>
                <a:cubicBezTo>
                  <a:pt x="2983378" y="5919525"/>
                  <a:pt x="3024012" y="5942660"/>
                  <a:pt x="3066097" y="5942660"/>
                </a:cubicBezTo>
                <a:cubicBezTo>
                  <a:pt x="3738008" y="5942660"/>
                  <a:pt x="3738008" y="5942660"/>
                  <a:pt x="3738008" y="5942660"/>
                </a:cubicBezTo>
                <a:cubicBezTo>
                  <a:pt x="3781543" y="5942660"/>
                  <a:pt x="3820726" y="5919525"/>
                  <a:pt x="3842494" y="5881934"/>
                </a:cubicBezTo>
                <a:cubicBezTo>
                  <a:pt x="4177724" y="5302148"/>
                  <a:pt x="4177724" y="5302148"/>
                  <a:pt x="4177724" y="5302148"/>
                </a:cubicBezTo>
                <a:cubicBezTo>
                  <a:pt x="4199492" y="5266000"/>
                  <a:pt x="4199492" y="5219733"/>
                  <a:pt x="4177724" y="5183586"/>
                </a:cubicBezTo>
                <a:cubicBezTo>
                  <a:pt x="3842494" y="4603800"/>
                  <a:pt x="3842494" y="4603800"/>
                  <a:pt x="3842494" y="4603800"/>
                </a:cubicBezTo>
                <a:cubicBezTo>
                  <a:pt x="3831610" y="4585003"/>
                  <a:pt x="3816372" y="4569821"/>
                  <a:pt x="3798414" y="4559340"/>
                </a:cubicBezTo>
                <a:lnTo>
                  <a:pt x="3793313" y="4557203"/>
                </a:lnTo>
                <a:lnTo>
                  <a:pt x="3820657" y="4509913"/>
                </a:lnTo>
                <a:lnTo>
                  <a:pt x="3840991" y="4474742"/>
                </a:lnTo>
                <a:lnTo>
                  <a:pt x="3819900" y="4465898"/>
                </a:lnTo>
                <a:cubicBezTo>
                  <a:pt x="3808466" y="4462788"/>
                  <a:pt x="3796496" y="4461158"/>
                  <a:pt x="3784219" y="4461158"/>
                </a:cubicBezTo>
                <a:cubicBezTo>
                  <a:pt x="3026307" y="4461158"/>
                  <a:pt x="3026307" y="4461158"/>
                  <a:pt x="3026307" y="4461158"/>
                </a:cubicBezTo>
                <a:cubicBezTo>
                  <a:pt x="2978836" y="4461158"/>
                  <a:pt x="2933001" y="4487252"/>
                  <a:pt x="2910084" y="4529655"/>
                </a:cubicBezTo>
                <a:cubicBezTo>
                  <a:pt x="2530310" y="5183651"/>
                  <a:pt x="2530310" y="5183651"/>
                  <a:pt x="2530310" y="5183651"/>
                </a:cubicBezTo>
                <a:cubicBezTo>
                  <a:pt x="2505754" y="5224424"/>
                  <a:pt x="2505754" y="5276613"/>
                  <a:pt x="2530310" y="5317387"/>
                </a:cubicBezTo>
                <a:cubicBezTo>
                  <a:pt x="2577781" y="5399135"/>
                  <a:pt x="2619318" y="5470667"/>
                  <a:pt x="2655664" y="5533256"/>
                </a:cubicBezTo>
                <a:lnTo>
                  <a:pt x="2674015" y="5564857"/>
                </a:lnTo>
                <a:lnTo>
                  <a:pt x="2589005" y="5564857"/>
                </a:lnTo>
                <a:cubicBezTo>
                  <a:pt x="2324644" y="5564857"/>
                  <a:pt x="1901666" y="5564857"/>
                  <a:pt x="1224899" y="5564857"/>
                </a:cubicBezTo>
                <a:cubicBezTo>
                  <a:pt x="1111863" y="5564857"/>
                  <a:pt x="1002722" y="5502720"/>
                  <a:pt x="948151" y="5401750"/>
                </a:cubicBezTo>
                <a:cubicBezTo>
                  <a:pt x="948151" y="5401750"/>
                  <a:pt x="948151" y="5401750"/>
                  <a:pt x="43851" y="3844482"/>
                </a:cubicBezTo>
                <a:cubicBezTo>
                  <a:pt x="-14618" y="3747395"/>
                  <a:pt x="-14618" y="3623125"/>
                  <a:pt x="43851" y="3526038"/>
                </a:cubicBezTo>
                <a:cubicBezTo>
                  <a:pt x="43851" y="3526038"/>
                  <a:pt x="43851" y="3526038"/>
                  <a:pt x="948151" y="1968768"/>
                </a:cubicBezTo>
                <a:cubicBezTo>
                  <a:pt x="1002722" y="1867798"/>
                  <a:pt x="1111863" y="1805663"/>
                  <a:pt x="1224899" y="1805663"/>
                </a:cubicBezTo>
                <a:close/>
                <a:moveTo>
                  <a:pt x="4371720" y="257854"/>
                </a:moveTo>
                <a:cubicBezTo>
                  <a:pt x="5796146" y="257854"/>
                  <a:pt x="5796146" y="257854"/>
                  <a:pt x="5796146" y="257854"/>
                </a:cubicBezTo>
                <a:cubicBezTo>
                  <a:pt x="5868214" y="257854"/>
                  <a:pt x="5961481" y="309594"/>
                  <a:pt x="5999634" y="374270"/>
                </a:cubicBezTo>
                <a:cubicBezTo>
                  <a:pt x="6711846" y="1628971"/>
                  <a:pt x="6711846" y="1628971"/>
                  <a:pt x="6711846" y="1628971"/>
                </a:cubicBezTo>
                <a:cubicBezTo>
                  <a:pt x="6745761" y="1697958"/>
                  <a:pt x="6745761" y="1801438"/>
                  <a:pt x="6711846" y="1870427"/>
                </a:cubicBezTo>
                <a:cubicBezTo>
                  <a:pt x="5999634" y="3125126"/>
                  <a:pt x="5999634" y="3125126"/>
                  <a:pt x="5999634" y="3125126"/>
                </a:cubicBezTo>
                <a:cubicBezTo>
                  <a:pt x="5961481" y="3189803"/>
                  <a:pt x="5868214" y="3241542"/>
                  <a:pt x="5796146" y="3241542"/>
                </a:cubicBezTo>
                <a:lnTo>
                  <a:pt x="4371720" y="3241542"/>
                </a:lnTo>
                <a:cubicBezTo>
                  <a:pt x="4295413" y="3241542"/>
                  <a:pt x="4202148" y="3189803"/>
                  <a:pt x="4168233" y="3125126"/>
                </a:cubicBezTo>
                <a:cubicBezTo>
                  <a:pt x="3456020" y="1870427"/>
                  <a:pt x="3456020" y="1870427"/>
                  <a:pt x="3456020" y="1870427"/>
                </a:cubicBezTo>
                <a:cubicBezTo>
                  <a:pt x="3417865" y="1801438"/>
                  <a:pt x="3417865" y="1697958"/>
                  <a:pt x="3456020" y="1628971"/>
                </a:cubicBezTo>
                <a:cubicBezTo>
                  <a:pt x="4168233" y="374270"/>
                  <a:pt x="4168233" y="374270"/>
                  <a:pt x="4168233" y="374270"/>
                </a:cubicBezTo>
                <a:cubicBezTo>
                  <a:pt x="4202148" y="309594"/>
                  <a:pt x="4295413" y="257854"/>
                  <a:pt x="4371720" y="257854"/>
                </a:cubicBezTo>
                <a:close/>
                <a:moveTo>
                  <a:pt x="2350132" y="0"/>
                </a:moveTo>
                <a:cubicBezTo>
                  <a:pt x="3150522" y="0"/>
                  <a:pt x="3150522" y="0"/>
                  <a:pt x="3150522" y="0"/>
                </a:cubicBezTo>
                <a:cubicBezTo>
                  <a:pt x="3191018" y="0"/>
                  <a:pt x="3243425" y="29073"/>
                  <a:pt x="3264863" y="65415"/>
                </a:cubicBezTo>
                <a:cubicBezTo>
                  <a:pt x="3665057" y="770436"/>
                  <a:pt x="3665057" y="770436"/>
                  <a:pt x="3665057" y="770436"/>
                </a:cubicBezTo>
                <a:cubicBezTo>
                  <a:pt x="3684115" y="809200"/>
                  <a:pt x="3684115" y="867346"/>
                  <a:pt x="3665057" y="906111"/>
                </a:cubicBezTo>
                <a:cubicBezTo>
                  <a:pt x="3264863" y="1611131"/>
                  <a:pt x="3264863" y="1611131"/>
                  <a:pt x="3264863" y="1611131"/>
                </a:cubicBezTo>
                <a:cubicBezTo>
                  <a:pt x="3243425" y="1647474"/>
                  <a:pt x="3191018" y="1676547"/>
                  <a:pt x="3150522" y="1676547"/>
                </a:cubicBezTo>
                <a:lnTo>
                  <a:pt x="2350132" y="1676547"/>
                </a:lnTo>
                <a:cubicBezTo>
                  <a:pt x="2307254" y="1676547"/>
                  <a:pt x="2254848" y="1647474"/>
                  <a:pt x="2235791" y="1611131"/>
                </a:cubicBezTo>
                <a:cubicBezTo>
                  <a:pt x="1835596" y="906111"/>
                  <a:pt x="1835596" y="906111"/>
                  <a:pt x="1835596" y="906111"/>
                </a:cubicBezTo>
                <a:cubicBezTo>
                  <a:pt x="1814157" y="867346"/>
                  <a:pt x="1814157" y="809200"/>
                  <a:pt x="1835596" y="770436"/>
                </a:cubicBezTo>
                <a:cubicBezTo>
                  <a:pt x="2235791" y="65415"/>
                  <a:pt x="2235791" y="65415"/>
                  <a:pt x="2235791" y="65415"/>
                </a:cubicBezTo>
                <a:cubicBezTo>
                  <a:pt x="2254848" y="29073"/>
                  <a:pt x="2307254" y="0"/>
                  <a:pt x="2350132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CA4DF5-C512-4233-8F08-3FDA86F8239A}"/>
              </a:ext>
            </a:extLst>
          </p:cNvPr>
          <p:cNvSpPr txBox="1"/>
          <p:nvPr/>
        </p:nvSpPr>
        <p:spPr>
          <a:xfrm>
            <a:off x="4577477" y="4547881"/>
            <a:ext cx="6757415" cy="6657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/>
              <a:t>Kubernetes and AKS introduction</a:t>
            </a:r>
            <a:endParaRPr lang="en-US" sz="54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EC2F9-08DB-41B5-823D-537809F93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11" y="2934031"/>
            <a:ext cx="2637505" cy="2433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155673-E4BF-4691-91EF-AF8288758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477" y="1138176"/>
            <a:ext cx="2135083" cy="2135083"/>
          </a:xfrm>
          <a:prstGeom prst="rect">
            <a:avLst/>
          </a:prstGeom>
        </p:spPr>
      </p:pic>
      <p:pic>
        <p:nvPicPr>
          <p:cNvPr id="9" name="Google Shape;56;p13">
            <a:extLst>
              <a:ext uri="{FF2B5EF4-FFF2-40B4-BE49-F238E27FC236}">
                <a16:creationId xmlns:a16="http://schemas.microsoft.com/office/drawing/2014/main" id="{8B86C196-2125-4822-ACAC-63C2EC26B2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raphic 4">
            <a:extLst>
              <a:ext uri="{FF2B5EF4-FFF2-40B4-BE49-F238E27FC236}">
                <a16:creationId xmlns:a16="http://schemas.microsoft.com/office/drawing/2014/main" id="{A39FC542-752A-4C84-B068-FE266CF5C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3599" y="6114702"/>
            <a:ext cx="1718444" cy="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05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8F16-5DBC-4B6A-8DFC-6213EECA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What is Kubernetes (k8s)?</a:t>
            </a:r>
            <a:endParaRPr lang="en-US" dirty="0"/>
          </a:p>
        </p:txBody>
      </p:sp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5DC2FED0-7C5F-460C-998D-2520FD3241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9179" y="5736492"/>
            <a:ext cx="1202821" cy="1121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17813-B73F-471E-ABB2-08A18EC7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5891" y="593367"/>
            <a:ext cx="840509" cy="775369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B38AF8-9250-480F-94E4-E685BC0EDC78}"/>
              </a:ext>
            </a:extLst>
          </p:cNvPr>
          <p:cNvSpPr txBox="1">
            <a:spLocks/>
          </p:cNvSpPr>
          <p:nvPr/>
        </p:nvSpPr>
        <p:spPr>
          <a:xfrm>
            <a:off x="415600" y="1368735"/>
            <a:ext cx="11076184" cy="489589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indent="0">
              <a:buNone/>
            </a:pPr>
            <a:endParaRPr lang="en-US" dirty="0"/>
          </a:p>
          <a:p>
            <a:r>
              <a:rPr lang="en-US" dirty="0"/>
              <a:t>Kubernetes is a Container Orchestration System and cluster technology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Manage applications, not machines</a:t>
            </a:r>
          </a:p>
          <a:p>
            <a:endParaRPr lang="en-US" dirty="0"/>
          </a:p>
          <a:p>
            <a:r>
              <a:rPr lang="en-US" dirty="0"/>
              <a:t>Open source, open API container orchestrator 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Inspired by Google’s experiences and internal systems</a:t>
            </a:r>
          </a:p>
          <a:p>
            <a:endParaRPr lang="en-US" dirty="0"/>
          </a:p>
          <a:p>
            <a:r>
              <a:rPr lang="en-US" dirty="0"/>
              <a:t>Greek for pilot or Helmsman – the person who steers a ship</a:t>
            </a:r>
          </a:p>
          <a:p>
            <a:endParaRPr lang="en-US" dirty="0"/>
          </a:p>
          <a:p>
            <a:r>
              <a:rPr lang="en-US" dirty="0"/>
              <a:t>Kubernetes -&gt; k(</a:t>
            </a:r>
            <a:r>
              <a:rPr lang="en-US" strike="sngStrike" dirty="0" err="1"/>
              <a:t>ubernete</a:t>
            </a:r>
            <a:r>
              <a:rPr lang="en-US" dirty="0"/>
              <a:t>)s -&gt;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ubernete</a:t>
            </a:r>
            <a:r>
              <a:rPr lang="en-US" dirty="0"/>
              <a:t>) = 8 -&gt;  k8s</a:t>
            </a:r>
          </a:p>
          <a:p>
            <a:pPr marL="152396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732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2067</Words>
  <Application>Microsoft Office PowerPoint</Application>
  <PresentationFormat>Widescreen</PresentationFormat>
  <Paragraphs>521</Paragraphs>
  <Slides>51</Slides>
  <Notes>50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Calibri Light</vt:lpstr>
      <vt:lpstr>Comic Sans MS</vt:lpstr>
      <vt:lpstr>open sans</vt:lpstr>
      <vt:lpstr>Segoe UI</vt:lpstr>
      <vt:lpstr>Office Theme</vt:lpstr>
      <vt:lpstr>PowerPoint Presentation</vt:lpstr>
      <vt:lpstr>PowerPoint Presentation</vt:lpstr>
      <vt:lpstr>Infrastructure as Code User Group 2021 roadmap</vt:lpstr>
      <vt:lpstr>Practical information</vt:lpstr>
      <vt:lpstr>Microsoft Teams 101</vt:lpstr>
      <vt:lpstr>Practical information</vt:lpstr>
      <vt:lpstr>Workshop agenda</vt:lpstr>
      <vt:lpstr>PowerPoint Presentation</vt:lpstr>
      <vt:lpstr>What is Kubernetes (k8s)?</vt:lpstr>
      <vt:lpstr>Kubernetes concepts</vt:lpstr>
      <vt:lpstr>K8s 101: Nodes </vt:lpstr>
      <vt:lpstr>K8s 101: Pods </vt:lpstr>
      <vt:lpstr>K8s 101: Desired State </vt:lpstr>
      <vt:lpstr>K8s 101: Deployment </vt:lpstr>
      <vt:lpstr>K8s 101: Services </vt:lpstr>
      <vt:lpstr>Azure Kubernetes Service (AKS)</vt:lpstr>
      <vt:lpstr>AKS cluster architecture </vt:lpstr>
      <vt:lpstr>AKS nodes</vt:lpstr>
      <vt:lpstr>AKS scaling options</vt:lpstr>
      <vt:lpstr>AKS scaling options</vt:lpstr>
      <vt:lpstr>PowerPoint Presentation</vt:lpstr>
      <vt:lpstr>PowerPoint Presentation</vt:lpstr>
      <vt:lpstr>PowerPoint Presentation</vt:lpstr>
      <vt:lpstr>Pods</vt:lpstr>
      <vt:lpstr>PowerPoint Presentation</vt:lpstr>
      <vt:lpstr>PowerPoint Presentation</vt:lpstr>
      <vt:lpstr>Liveness probe</vt:lpstr>
      <vt:lpstr>Liveness probe</vt:lpstr>
      <vt:lpstr>Liveness probe</vt:lpstr>
      <vt:lpstr>Readiness probe</vt:lpstr>
      <vt:lpstr>Readiness probe</vt:lpstr>
      <vt:lpstr>PowerPoint Presentation</vt:lpstr>
      <vt:lpstr>PowerPoint Presentation</vt:lpstr>
      <vt:lpstr>Deployments</vt:lpstr>
      <vt:lpstr>Rolling Update</vt:lpstr>
      <vt:lpstr>Rolling Update</vt:lpstr>
      <vt:lpstr>Rolling Update</vt:lpstr>
      <vt:lpstr>Rolling Update</vt:lpstr>
      <vt:lpstr>Rolling Update</vt:lpstr>
      <vt:lpstr>Rolling Update</vt:lpstr>
      <vt:lpstr>Rolling Update</vt:lpstr>
      <vt:lpstr>PowerPoint Presentation</vt:lpstr>
      <vt:lpstr>PowerPoint Presentation</vt:lpstr>
      <vt:lpstr>PowerPoint Presentation</vt:lpstr>
      <vt:lpstr>Services</vt:lpstr>
      <vt:lpstr>Labels and selector</vt:lpstr>
      <vt:lpstr>Labels and selector</vt:lpstr>
      <vt:lpstr>PowerPoint Presentation</vt:lpstr>
      <vt:lpstr>PowerPoint Presentation</vt:lpstr>
      <vt:lpstr>Secrets and ConfigMaps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Evgeny Borzenin</dc:creator>
  <cp:lastModifiedBy>Evgeny Borzenin</cp:lastModifiedBy>
  <cp:revision>237</cp:revision>
  <dcterms:created xsi:type="dcterms:W3CDTF">2021-01-25T06:22:20Z</dcterms:created>
  <dcterms:modified xsi:type="dcterms:W3CDTF">2021-02-10T08:15:43Z</dcterms:modified>
</cp:coreProperties>
</file>