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5" r:id="rId20"/>
    <p:sldId id="279" r:id="rId21"/>
    <p:sldId id="280" r:id="rId22"/>
    <p:sldId id="276" r:id="rId23"/>
    <p:sldId id="281" r:id="rId24"/>
    <p:sldId id="282" r:id="rId25"/>
    <p:sldId id="283" r:id="rId26"/>
    <p:sldId id="289" r:id="rId27"/>
    <p:sldId id="284" r:id="rId28"/>
    <p:sldId id="285" r:id="rId29"/>
    <p:sldId id="292" r:id="rId30"/>
    <p:sldId id="290" r:id="rId31"/>
    <p:sldId id="286" r:id="rId32"/>
    <p:sldId id="291"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63537" autoAdjust="0"/>
  </p:normalViewPr>
  <p:slideViewPr>
    <p:cSldViewPr snapToGrid="0">
      <p:cViewPr varScale="1">
        <p:scale>
          <a:sx n="63" d="100"/>
          <a:sy n="63" d="100"/>
        </p:scale>
        <p:origin x="20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manually scale replicas (pods) and nodes to test how your application responds to a change in available resources and state. Manually scaling resources also lets you define a set amount of resources to use to maintain a fixed cost, such as the number of nodes. To manually scale, you define the replica or node count. </a:t>
            </a:r>
          </a:p>
          <a:p>
            <a:r>
              <a:rPr lang="en-US" dirty="0"/>
              <a:t>	</a:t>
            </a:r>
          </a:p>
          <a:p>
            <a:r>
              <a:rPr lang="en-US" dirty="0"/>
              <a:t>Kubernetes uses the horizontal pod </a:t>
            </a:r>
            <a:r>
              <a:rPr lang="en-US" dirty="0" err="1"/>
              <a:t>autoscaler</a:t>
            </a:r>
            <a:r>
              <a:rPr lang="en-US" dirty="0"/>
              <a:t> (HPA) to monitor the resource demand and automatically scale the number of replicas. When you configure the horizontal pod </a:t>
            </a:r>
            <a:r>
              <a:rPr lang="en-US" dirty="0" err="1"/>
              <a:t>autoscaler</a:t>
            </a:r>
            <a:r>
              <a:rPr lang="en-US" dirty="0"/>
              <a:t>, you define the minimum and maximum number of replicas that can run. You also define the metric to monitor and base any scaling decisions on.</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dirty="0"/>
              <a:t>To respond to changing pod demands, Kubernetes has a cluster </a:t>
            </a:r>
            <a:r>
              <a:rPr lang="en-US" dirty="0" err="1"/>
              <a:t>autoscaler</a:t>
            </a:r>
            <a:r>
              <a:rPr lang="en-US" dirty="0"/>
              <a:t>, that adjusts the number of nodes based on the requested compute resources in the node pool. Cluster </a:t>
            </a:r>
            <a:r>
              <a:rPr lang="en-US" dirty="0" err="1"/>
              <a:t>autoscaler</a:t>
            </a:r>
            <a:r>
              <a:rPr lang="en-US" dirty="0"/>
              <a:t> is typically used alongside the horizontal pod </a:t>
            </a:r>
            <a:r>
              <a:rPr lang="en-US" dirty="0" err="1"/>
              <a:t>autoscaler</a:t>
            </a:r>
            <a:r>
              <a:rPr lang="en-US" dirty="0"/>
              <a:t>.</a:t>
            </a:r>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3741152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54265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148601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discovery and load balancing </a:t>
            </a:r>
          </a:p>
          <a:p>
            <a:r>
              <a:rPr lang="en-US" dirty="0"/>
              <a:t>Kubernetes can expose a container using the DNS name or using their own IP address. If traffic to a container is high, Kubernetes is able to load balance and distribute the network traffic so that the deployment is stable.</a:t>
            </a:r>
          </a:p>
          <a:p>
            <a:endParaRPr lang="en-US" dirty="0"/>
          </a:p>
          <a:p>
            <a:r>
              <a:rPr lang="en-US" dirty="0"/>
              <a:t>Self-healing </a:t>
            </a:r>
          </a:p>
          <a:p>
            <a:r>
              <a:rPr lang="en-US" dirty="0"/>
              <a:t>Kubernetes restarts containers that fail, replaces containers, kills containers that don't respond to your user-defined health check, and doesn't advertise them to clients until they are ready to serve.</a:t>
            </a:r>
          </a:p>
          <a:p>
            <a:endParaRPr lang="en-US" dirty="0"/>
          </a:p>
          <a:p>
            <a:r>
              <a:rPr lang="en-US" dirty="0"/>
              <a:t>Secret and configuration management </a:t>
            </a:r>
          </a:p>
          <a:p>
            <a:r>
              <a:rPr lang="en-US" dirty="0"/>
              <a:t>Kubernetes lets you store and manage sensitive information, such as passwords, OAuth tokens, and SSH keys. You can deploy and update secrets and application configuration without rebuilding your container images, and without exposing secrets in your stack configuration.</a:t>
            </a:r>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06274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2/8/2021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2/8/2021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hyperlink" Target="https://kubernetes.io/docs/concepts/overview/components/" TargetMode="External"/><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09.02.2021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Why you need Kubernetes</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Service discovery and load balancing</a:t>
            </a:r>
          </a:p>
          <a:p>
            <a:endParaRPr lang="en-US" dirty="0"/>
          </a:p>
          <a:p>
            <a:r>
              <a:rPr lang="en-US" dirty="0"/>
              <a:t>Automated rollouts and rollbacks</a:t>
            </a:r>
          </a:p>
          <a:p>
            <a:endParaRPr lang="en-US" dirty="0"/>
          </a:p>
          <a:p>
            <a:r>
              <a:rPr lang="en-US" dirty="0"/>
              <a:t>Self-healing</a:t>
            </a:r>
          </a:p>
          <a:p>
            <a:endParaRPr lang="en-US" dirty="0"/>
          </a:p>
          <a:p>
            <a:r>
              <a:rPr lang="en-US" dirty="0"/>
              <a:t>Secret and configuration management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20073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a:xfrm>
            <a:off x="415600" y="174032"/>
            <a:ext cx="10768215" cy="111184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Kubernetes components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1008184" y="1459907"/>
            <a:ext cx="10175630" cy="767904"/>
          </a:xfrm>
        </p:spPr>
        <p:txBody>
          <a:bodyPr vert="horz" lIns="91440" tIns="45720" rIns="91440" bIns="45720" rtlCol="0" anchor="ctr">
            <a:normAutofit/>
          </a:bodyPr>
          <a:lstStyle/>
          <a:p>
            <a:pPr indent="-228600" algn="ctr">
              <a:spcAft>
                <a:spcPts val="600"/>
              </a:spcAft>
              <a:buFont typeface="Arial" panose="020B0604020202020204" pitchFamily="34" charset="0"/>
              <a:buChar char="•"/>
            </a:pPr>
            <a:endParaRPr lang="en-US" sz="2000"/>
          </a:p>
          <a:p>
            <a:pPr indent="-228600" algn="ctr">
              <a:spcAft>
                <a:spcPts val="600"/>
              </a:spcAft>
              <a:buFont typeface="Arial" panose="020B0604020202020204" pitchFamily="34" charset="0"/>
              <a:buChar char="•"/>
            </a:pPr>
            <a:endParaRPr lang="en-US" sz="2000"/>
          </a:p>
        </p:txBody>
      </p:sp>
      <p:pic>
        <p:nvPicPr>
          <p:cNvPr id="7" name="Graphic 6">
            <a:extLst>
              <a:ext uri="{FF2B5EF4-FFF2-40B4-BE49-F238E27FC236}">
                <a16:creationId xmlns:a16="http://schemas.microsoft.com/office/drawing/2014/main" id="{5485C134-56D6-4516-AAF3-04C21E556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600" y="1368736"/>
            <a:ext cx="10337121" cy="4830045"/>
          </a:xfrm>
          <a:prstGeom prst="rect">
            <a:avLst/>
          </a:prstGeom>
        </p:spPr>
      </p:pic>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5"/>
          <a:stretch>
            <a:fillRect/>
          </a:stretch>
        </p:blipFill>
        <p:spPr>
          <a:xfrm>
            <a:off x="10935891" y="593367"/>
            <a:ext cx="840509" cy="775369"/>
          </a:xfrm>
          <a:prstGeom prst="rect">
            <a:avLst/>
          </a:prstGeom>
        </p:spPr>
      </p:pic>
      <p:sp>
        <p:nvSpPr>
          <p:cNvPr id="9" name="TextBox 8">
            <a:extLst>
              <a:ext uri="{FF2B5EF4-FFF2-40B4-BE49-F238E27FC236}">
                <a16:creationId xmlns:a16="http://schemas.microsoft.com/office/drawing/2014/main" id="{57A79806-FD4F-43C0-B26E-6EAB9140C4A1}"/>
              </a:ext>
            </a:extLst>
          </p:cNvPr>
          <p:cNvSpPr txBox="1"/>
          <p:nvPr/>
        </p:nvSpPr>
        <p:spPr>
          <a:xfrm>
            <a:off x="2307265" y="6499302"/>
            <a:ext cx="5930278" cy="369332"/>
          </a:xfrm>
          <a:prstGeom prst="rect">
            <a:avLst/>
          </a:prstGeom>
          <a:noFill/>
        </p:spPr>
        <p:txBody>
          <a:bodyPr wrap="none" rtlCol="0">
            <a:spAutoFit/>
          </a:bodyPr>
          <a:lstStyle/>
          <a:p>
            <a:r>
              <a:rPr lang="en-US" dirty="0">
                <a:hlinkClick r:id="rId6"/>
              </a:rPr>
              <a:t>https://kubernetes.io/docs/concepts/overview/components/</a:t>
            </a:r>
            <a:r>
              <a:rPr lang="en-US" dirty="0"/>
              <a:t> </a:t>
            </a:r>
          </a:p>
        </p:txBody>
      </p:sp>
    </p:spTree>
    <p:extLst>
      <p:ext uri="{BB962C8B-B14F-4D97-AF65-F5344CB8AC3E}">
        <p14:creationId xmlns:p14="http://schemas.microsoft.com/office/powerpoint/2010/main" val="414133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Control Plane Components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pPr algn="l"/>
            <a:r>
              <a:rPr lang="en-US" b="0" i="0" dirty="0" err="1">
                <a:solidFill>
                  <a:srgbClr val="222222"/>
                </a:solidFill>
                <a:effectLst/>
                <a:latin typeface="open sans" panose="020B0606030504020204" pitchFamily="34" charset="0"/>
              </a:rPr>
              <a:t>kube-apiserver</a:t>
            </a:r>
            <a:endParaRPr lang="en-US" b="0" i="0" dirty="0">
              <a:solidFill>
                <a:srgbClr val="222222"/>
              </a:solidFill>
              <a:effectLst/>
              <a:latin typeface="open sans" panose="020B0606030504020204" pitchFamily="34" charset="0"/>
            </a:endParaRPr>
          </a:p>
          <a:p>
            <a:pPr algn="l"/>
            <a:endParaRPr lang="en-US" b="0" i="0" dirty="0">
              <a:solidFill>
                <a:srgbClr val="222222"/>
              </a:solidFill>
              <a:effectLst/>
              <a:latin typeface="open sans" panose="020B0606030504020204" pitchFamily="34" charset="0"/>
            </a:endParaRPr>
          </a:p>
          <a:p>
            <a:r>
              <a:rPr lang="en-US" b="0" i="0" dirty="0" err="1">
                <a:solidFill>
                  <a:srgbClr val="222222"/>
                </a:solidFill>
                <a:effectLst/>
                <a:latin typeface="open sans" panose="020B0606030504020204" pitchFamily="34" charset="0"/>
              </a:rPr>
              <a:t>Etcd</a:t>
            </a:r>
            <a:endParaRPr lang="en-US" b="0" i="0" dirty="0">
              <a:solidFill>
                <a:srgbClr val="222222"/>
              </a:solidFill>
              <a:effectLst/>
              <a:latin typeface="open sans" panose="020B0606030504020204" pitchFamily="34" charset="0"/>
            </a:endParaRPr>
          </a:p>
          <a:p>
            <a:endParaRPr lang="en-US" b="0" i="0" dirty="0">
              <a:solidFill>
                <a:srgbClr val="222222"/>
              </a:solidFill>
              <a:effectLst/>
              <a:latin typeface="open sans" panose="020B0606030504020204" pitchFamily="34" charset="0"/>
            </a:endParaRPr>
          </a:p>
          <a:p>
            <a:pPr algn="l"/>
            <a:r>
              <a:rPr lang="en-US" b="0" i="0" dirty="0" err="1">
                <a:solidFill>
                  <a:srgbClr val="222222"/>
                </a:solidFill>
                <a:effectLst/>
                <a:latin typeface="open sans" panose="020B0606030504020204" pitchFamily="34" charset="0"/>
              </a:rPr>
              <a:t>kube</a:t>
            </a:r>
            <a:r>
              <a:rPr lang="en-US" b="0" i="0" dirty="0">
                <a:solidFill>
                  <a:srgbClr val="222222"/>
                </a:solidFill>
                <a:effectLst/>
                <a:latin typeface="open sans" panose="020B0606030504020204" pitchFamily="34" charset="0"/>
              </a:rPr>
              <a:t>-scheduler</a:t>
            </a:r>
          </a:p>
          <a:p>
            <a:pPr algn="l"/>
            <a:endParaRPr lang="en-US" b="0" i="0" dirty="0">
              <a:solidFill>
                <a:srgbClr val="222222"/>
              </a:solidFill>
              <a:effectLst/>
              <a:latin typeface="open sans" panose="020B0606030504020204" pitchFamily="34" charset="0"/>
            </a:endParaRPr>
          </a:p>
          <a:p>
            <a:r>
              <a:rPr lang="en-US" b="0" i="0" dirty="0" err="1">
                <a:solidFill>
                  <a:srgbClr val="222222"/>
                </a:solidFill>
                <a:effectLst/>
                <a:latin typeface="open sans" panose="020B0606030504020204" pitchFamily="34" charset="0"/>
              </a:rPr>
              <a:t>kube</a:t>
            </a:r>
            <a:r>
              <a:rPr lang="en-US" b="0" i="0" dirty="0">
                <a:solidFill>
                  <a:srgbClr val="222222"/>
                </a:solidFill>
                <a:effectLst/>
                <a:latin typeface="open sans" panose="020B0606030504020204" pitchFamily="34" charset="0"/>
              </a:rPr>
              <a:t>-controller-manager</a:t>
            </a:r>
          </a:p>
          <a:p>
            <a:pPr marL="152396" indent="0">
              <a:buNone/>
            </a:pPr>
            <a:br>
              <a:rPr lang="en-US" dirty="0"/>
            </a:br>
            <a:endParaRPr lang="en-US" b="0" i="0" dirty="0">
              <a:solidFill>
                <a:srgbClr val="222222"/>
              </a:solidFill>
              <a:effectLst/>
              <a:latin typeface="open sans" panose="020B0606030504020204" pitchFamily="34" charset="0"/>
            </a:endParaRP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98350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Kubernetes concepts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concepts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3"/>
          <a:stretch>
            <a:fillRect/>
          </a:stretch>
        </p:blipFill>
        <p:spPr>
          <a:xfrm>
            <a:off x="10765535" y="469734"/>
            <a:ext cx="1010865" cy="1010865"/>
          </a:xfrm>
          <a:prstGeom prst="rect">
            <a:avLst/>
          </a:prstGeom>
        </p:spPr>
      </p:pic>
    </p:spTree>
    <p:extLst>
      <p:ext uri="{BB962C8B-B14F-4D97-AF65-F5344CB8AC3E}">
        <p14:creationId xmlns:p14="http://schemas.microsoft.com/office/powerpoint/2010/main" val="128087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7090852" cy="369332"/>
          </a:xfrm>
          <a:prstGeom prst="rect">
            <a:avLst/>
          </a:prstGeom>
          <a:noFill/>
        </p:spPr>
        <p:txBody>
          <a:bodyPr wrap="none" rtlCol="0">
            <a:spAutoFit/>
          </a:bodyPr>
          <a:lstStyle/>
          <a:p>
            <a:r>
              <a:rPr lang="en-US" dirty="0">
                <a:hlinkClick r:id="rId6"/>
              </a:rPr>
              <a:t>https://docs.microsoft.com/en-us/azure/aks/concepts-clusters-workloads</a:t>
            </a:r>
            <a:r>
              <a:rPr lang="en-US" dirty="0"/>
              <a:t> </a:t>
            </a:r>
          </a:p>
        </p:txBody>
      </p:sp>
    </p:spTree>
    <p:extLst>
      <p:ext uri="{BB962C8B-B14F-4D97-AF65-F5344CB8AC3E}">
        <p14:creationId xmlns:p14="http://schemas.microsoft.com/office/powerpoint/2010/main" val="3151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7090852" cy="369332"/>
          </a:xfrm>
          <a:prstGeom prst="rect">
            <a:avLst/>
          </a:prstGeom>
          <a:noFill/>
        </p:spPr>
        <p:txBody>
          <a:bodyPr wrap="none" rtlCol="0">
            <a:spAutoFit/>
          </a:bodyPr>
          <a:lstStyle/>
          <a:p>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89216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Agenda</a:t>
            </a:r>
            <a:endParaRPr/>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17:05 – </a:t>
            </a:r>
            <a:r>
              <a:rPr lang="nb-NO" dirty="0"/>
              <a:t>start</a:t>
            </a:r>
          </a:p>
          <a:p>
            <a:pPr marL="0" indent="0">
              <a:buNone/>
            </a:pPr>
            <a:endParaRPr lang="nb-NO" dirty="0"/>
          </a:p>
          <a:p>
            <a:pPr marL="380990" indent="-380990"/>
            <a:r>
              <a:rPr lang="nb-NO" dirty="0"/>
              <a:t>W</a:t>
            </a:r>
            <a:r>
              <a:rPr lang="en" dirty="0"/>
              <a:t>elcome </a:t>
            </a:r>
            <a:endParaRPr lang="ru-RU" dirty="0"/>
          </a:p>
          <a:p>
            <a:pPr marL="380990" indent="-380990"/>
            <a:endParaRPr lang="ru-RU" dirty="0"/>
          </a:p>
          <a:p>
            <a:pPr marL="380990" indent="-380990"/>
            <a:r>
              <a:rPr lang="en" dirty="0"/>
              <a:t>Microsoft Azure Badges</a:t>
            </a:r>
            <a:endParaRPr lang="ru-RU" dirty="0"/>
          </a:p>
          <a:p>
            <a:pPr marL="380990" indent="-380990"/>
            <a:endParaRPr lang="ru-RU" dirty="0"/>
          </a:p>
          <a:p>
            <a:pPr marL="380990" indent="-380990"/>
            <a:r>
              <a:rPr lang="nb-NO" dirty="0"/>
              <a:t>Practical info </a:t>
            </a:r>
            <a:endParaRPr lang="en" dirty="0"/>
          </a:p>
          <a:p>
            <a:pPr marL="380990" indent="-380990">
              <a:spcBef>
                <a:spcPts val="2133"/>
              </a:spcBef>
            </a:pPr>
            <a:r>
              <a:rPr lang="nb-NO" dirty="0"/>
              <a:t>Start workshop</a:t>
            </a: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8184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3681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What does Kubernetes and k8s mean?</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Greek for pilot or Helmsman – the person who steers a ship</a:t>
            </a:r>
          </a:p>
          <a:p>
            <a:endParaRPr lang="en-US" dirty="0"/>
          </a:p>
          <a:p>
            <a:r>
              <a:rPr lang="en-US" dirty="0"/>
              <a:t>Kubernetes -&gt; K(</a:t>
            </a:r>
            <a:r>
              <a:rPr lang="en-US" dirty="0" err="1"/>
              <a:t>ubernete</a:t>
            </a:r>
            <a:r>
              <a:rPr lang="en-US" dirty="0"/>
              <a:t>)s -&gt; k8s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38203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9575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16554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7971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6643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69671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50080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8882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99862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4816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3397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3837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948218" y="5478535"/>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What does Kubernetes and k8s mean?</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Greek for pilot or Helmsman – the person who steers a ship</a:t>
            </a:r>
          </a:p>
          <a:p>
            <a:endParaRPr lang="en-US" dirty="0"/>
          </a:p>
          <a:p>
            <a:r>
              <a:rPr lang="en-US" dirty="0"/>
              <a:t>Kubernetes -&gt; K(</a:t>
            </a:r>
            <a:r>
              <a:rPr lang="en-US" dirty="0" err="1"/>
              <a:t>ubernete</a:t>
            </a:r>
            <a:r>
              <a:rPr lang="en-US" dirty="0"/>
              <a:t>)s -&gt; k8s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29371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Kubernetes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Created by tree Google employees in 2014</a:t>
            </a:r>
          </a:p>
          <a:p>
            <a:r>
              <a:rPr lang="en-US" dirty="0"/>
              <a:t>Donated to </a:t>
            </a:r>
            <a:r>
              <a:rPr lang="en-US" b="0" i="0" dirty="0">
                <a:solidFill>
                  <a:srgbClr val="202020"/>
                </a:solidFill>
                <a:effectLst/>
                <a:latin typeface="-apple-system"/>
              </a:rPr>
              <a:t>Cloud Native Computing Foundation</a:t>
            </a:r>
            <a:r>
              <a:rPr lang="en-US" dirty="0"/>
              <a:t> </a:t>
            </a:r>
          </a:p>
          <a:p>
            <a:r>
              <a:rPr lang="en-US" dirty="0"/>
              <a:t>Production version 1.0 in 2015</a:t>
            </a:r>
          </a:p>
          <a:p>
            <a:r>
              <a:rPr lang="en-US" dirty="0"/>
              <a:t>Written in Go</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39312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Container evolution</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3"/>
          <a:stretch>
            <a:fillRect/>
          </a:stretch>
        </p:blipFill>
        <p:spPr>
          <a:xfrm>
            <a:off x="10935891" y="593367"/>
            <a:ext cx="840509" cy="775369"/>
          </a:xfrm>
          <a:prstGeom prst="rect">
            <a:avLst/>
          </a:prstGeom>
        </p:spPr>
      </p:pic>
      <p:pic>
        <p:nvPicPr>
          <p:cNvPr id="7" name="Graphic 6">
            <a:extLst>
              <a:ext uri="{FF2B5EF4-FFF2-40B4-BE49-F238E27FC236}">
                <a16:creationId xmlns:a16="http://schemas.microsoft.com/office/drawing/2014/main" id="{4149BB69-772A-487C-BEF7-549630F84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2878" y="1826904"/>
            <a:ext cx="10786301" cy="3974658"/>
          </a:xfrm>
          <a:prstGeom prst="rect">
            <a:avLst/>
          </a:prstGeom>
        </p:spPr>
      </p:pic>
      <p:sp>
        <p:nvSpPr>
          <p:cNvPr id="8" name="TextBox 7">
            <a:extLst>
              <a:ext uri="{FF2B5EF4-FFF2-40B4-BE49-F238E27FC236}">
                <a16:creationId xmlns:a16="http://schemas.microsoft.com/office/drawing/2014/main" id="{D1DFFEFF-BA7B-44F5-9221-DC68E58BB87A}"/>
              </a:ext>
            </a:extLst>
          </p:cNvPr>
          <p:cNvSpPr txBox="1"/>
          <p:nvPr/>
        </p:nvSpPr>
        <p:spPr>
          <a:xfrm>
            <a:off x="2573164" y="6488668"/>
            <a:ext cx="6577313" cy="369332"/>
          </a:xfrm>
          <a:prstGeom prst="rect">
            <a:avLst/>
          </a:prstGeom>
          <a:noFill/>
        </p:spPr>
        <p:txBody>
          <a:bodyPr wrap="none" rtlCol="0">
            <a:spAutoFit/>
          </a:bodyPr>
          <a:lstStyle/>
          <a:p>
            <a:r>
              <a:rPr lang="en-US" dirty="0"/>
              <a:t>https://kubernetes.io/docs/concepts/overview/what-is-kubernetes/</a:t>
            </a:r>
          </a:p>
        </p:txBody>
      </p:sp>
    </p:spTree>
    <p:extLst>
      <p:ext uri="{BB962C8B-B14F-4D97-AF65-F5344CB8AC3E}">
        <p14:creationId xmlns:p14="http://schemas.microsoft.com/office/powerpoint/2010/main" val="3090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1134</Words>
  <Application>Microsoft Office PowerPoint</Application>
  <PresentationFormat>Widescreen</PresentationFormat>
  <Paragraphs>165</Paragraphs>
  <Slides>33</Slides>
  <Notes>25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Calibri Light</vt:lpstr>
      <vt:lpstr>Comic Sans MS</vt:lpstr>
      <vt:lpstr>open sans</vt:lpstr>
      <vt:lpstr>Segoe UI</vt:lpstr>
      <vt:lpstr>Office Theme</vt:lpstr>
      <vt:lpstr>PowerPoint Presentation</vt:lpstr>
      <vt:lpstr>Agenda</vt:lpstr>
      <vt:lpstr>Practical information</vt:lpstr>
      <vt:lpstr>Microsoft Teams 101</vt:lpstr>
      <vt:lpstr>Practical information</vt:lpstr>
      <vt:lpstr>Workshop agenda</vt:lpstr>
      <vt:lpstr>What does Kubernetes and k8s mean?</vt:lpstr>
      <vt:lpstr>Kubernetes </vt:lpstr>
      <vt:lpstr>Container evolution</vt:lpstr>
      <vt:lpstr>Why you need Kubernetes </vt:lpstr>
      <vt:lpstr>Kubernetes components </vt:lpstr>
      <vt:lpstr>Control Plane Components</vt:lpstr>
      <vt:lpstr>Kubernetes concepts </vt:lpstr>
      <vt:lpstr>Azure Kubernetes Service (AKS)</vt:lpstr>
      <vt:lpstr>AKS concepts </vt:lpstr>
      <vt:lpstr>AKS cluster architecture </vt:lpstr>
      <vt:lpstr>AKS nodes</vt:lpstr>
      <vt:lpstr>AKS scaling options</vt:lpstr>
      <vt:lpstr>PowerPoint Presentation</vt:lpstr>
      <vt:lpstr>PowerPoint Presentation</vt:lpstr>
      <vt:lpstr>PowerPoint Presentation</vt:lpstr>
      <vt:lpstr>What does Kubernetes and k8s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62</cp:revision>
  <dcterms:created xsi:type="dcterms:W3CDTF">2021-01-25T06:22:20Z</dcterms:created>
  <dcterms:modified xsi:type="dcterms:W3CDTF">2021-02-08T18:21:18Z</dcterms:modified>
</cp:coreProperties>
</file>