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076136271" r:id="rId3"/>
    <p:sldId id="301" r:id="rId4"/>
    <p:sldId id="2076136272" r:id="rId5"/>
    <p:sldId id="258" r:id="rId6"/>
    <p:sldId id="260" r:id="rId7"/>
    <p:sldId id="259" r:id="rId8"/>
    <p:sldId id="261" r:id="rId9"/>
    <p:sldId id="295" r:id="rId10"/>
    <p:sldId id="264" r:id="rId11"/>
    <p:sldId id="299" r:id="rId12"/>
    <p:sldId id="268" r:id="rId13"/>
    <p:sldId id="296" r:id="rId14"/>
    <p:sldId id="293" r:id="rId15"/>
    <p:sldId id="297" r:id="rId16"/>
    <p:sldId id="298" r:id="rId17"/>
    <p:sldId id="269" r:id="rId18"/>
    <p:sldId id="271" r:id="rId19"/>
    <p:sldId id="272" r:id="rId20"/>
    <p:sldId id="273" r:id="rId21"/>
    <p:sldId id="320" r:id="rId22"/>
    <p:sldId id="275" r:id="rId23"/>
    <p:sldId id="279" r:id="rId24"/>
    <p:sldId id="280" r:id="rId25"/>
    <p:sldId id="300" r:id="rId26"/>
    <p:sldId id="2076136273" r:id="rId27"/>
    <p:sldId id="281" r:id="rId28"/>
    <p:sldId id="282" r:id="rId29"/>
    <p:sldId id="303" r:id="rId30"/>
    <p:sldId id="304" r:id="rId31"/>
    <p:sldId id="305" r:id="rId32"/>
    <p:sldId id="306" r:id="rId33"/>
    <p:sldId id="307" r:id="rId34"/>
    <p:sldId id="283" r:id="rId35"/>
    <p:sldId id="289" r:id="rId36"/>
    <p:sldId id="311" r:id="rId37"/>
    <p:sldId id="312" r:id="rId38"/>
    <p:sldId id="313" r:id="rId39"/>
    <p:sldId id="314" r:id="rId40"/>
    <p:sldId id="315" r:id="rId41"/>
    <p:sldId id="316" r:id="rId42"/>
    <p:sldId id="317" r:id="rId43"/>
    <p:sldId id="318" r:id="rId44"/>
    <p:sldId id="285" r:id="rId45"/>
    <p:sldId id="292" r:id="rId46"/>
    <p:sldId id="290" r:id="rId47"/>
    <p:sldId id="308" r:id="rId48"/>
    <p:sldId id="309" r:id="rId49"/>
    <p:sldId id="310" r:id="rId50"/>
    <p:sldId id="286" r:id="rId51"/>
    <p:sldId id="291" r:id="rId52"/>
    <p:sldId id="319" r:id="rId53"/>
    <p:sldId id="28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80459" autoAdjust="0"/>
  </p:normalViewPr>
  <p:slideViewPr>
    <p:cSldViewPr snapToGrid="0">
      <p:cViewPr varScale="1">
        <p:scale>
          <a:sx n="79" d="100"/>
          <a:sy n="79" d="100"/>
        </p:scale>
        <p:origin x="1003" y="77"/>
      </p:cViewPr>
      <p:guideLst/>
    </p:cSldViewPr>
  </p:slideViewPr>
  <p:notesTextViewPr>
    <p:cViewPr>
      <p:scale>
        <a:sx n="1" d="1"/>
        <a:sy n="1" d="1"/>
      </p:scale>
      <p:origin x="0" y="-107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1598687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13</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351293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229641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kube-apiserver</a:t>
            </a:r>
            <a:r>
              <a:rPr lang="en-US" b="0" i="0" dirty="0">
                <a:solidFill>
                  <a:srgbClr val="171717"/>
                </a:solidFill>
                <a:effectLst/>
                <a:latin typeface="Segoe UI" panose="020B0502040204020203" pitchFamily="34" charset="0"/>
              </a:rPr>
              <a:t> - The API server is how the underlying Kubernetes APIs are exposed. 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To maintain the state of your Kubernetes cluster and configuration, the highly available </a:t>
            </a: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is a key value store within Kubernetes.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0" dirty="0" err="1">
                <a:solidFill>
                  <a:srgbClr val="171717"/>
                </a:solidFill>
                <a:effectLst/>
                <a:latin typeface="Segoe UI" panose="020B0502040204020203" pitchFamily="34" charset="0"/>
              </a:rPr>
              <a:t>kubelet</a:t>
            </a:r>
            <a:r>
              <a:rPr lang="en-US" b="0" i="0" dirty="0">
                <a:solidFill>
                  <a:srgbClr val="171717"/>
                </a:solidFill>
                <a:effectLst/>
                <a:latin typeface="Segoe UI" panose="020B0502040204020203" pitchFamily="34" charset="0"/>
              </a:rPr>
              <a:t> is the Kubernetes agent that processes the orchestration requests from the control plane and scheduling of running the requested containers.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networking is handled by the </a:t>
            </a: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-proxy</a:t>
            </a:r>
            <a:r>
              <a:rPr lang="en-US" b="0" i="0" dirty="0">
                <a:solidFill>
                  <a:srgbClr val="171717"/>
                </a:solidFill>
                <a:effectLst/>
                <a:latin typeface="Segoe UI" panose="020B0502040204020203" pitchFamily="34" charset="0"/>
              </a:rPr>
              <a:t> on each node. The proxy routes network traffic and manages IP addressing for services and pods.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container runtime</a:t>
            </a:r>
            <a:r>
              <a:rPr lang="en-US" b="0" i="0" dirty="0">
                <a:solidFill>
                  <a:srgbClr val="171717"/>
                </a:solidFill>
                <a:effectLst/>
                <a:latin typeface="Segoe UI" panose="020B0502040204020203" pitchFamily="34" charset="0"/>
              </a:rPr>
              <a:t> is the component that allows containerized applications to run and interact with additional resources such as the virtual network and storage.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266910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25"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25"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0553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pod represents a single instance of an app running in Kubernetes. The workloads that you run on Kubernetes are containerized apps. Unlike in a Docker environment, you can't run containers directly on Kubernetes. You package the container into a Kubernetes object called a pod. A pod is the smallest object that you can create in Kubernetes.</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459844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Kubernetes pods have a distinct lifecycle that affects the way you deploy, run, and update pods. You start by submitting the pod YAML manifest to the cluster. After the manifest file is submitted and persisted to the cluster, it defines the desired state of the pod. The scheduler schedules the pod to a healthy node that has enough resources to run the pod.</a:t>
            </a:r>
          </a:p>
          <a:p>
            <a:endParaRPr lang="en-US" b="0" i="0" dirty="0">
              <a:solidFill>
                <a:srgbClr val="171717"/>
              </a:solidFill>
              <a:effectLst/>
              <a:latin typeface="Segoe UI" panose="020B0502040204020203" pitchFamily="34" charset="0"/>
            </a:endParaRPr>
          </a:p>
          <a:p>
            <a:r>
              <a:rPr lang="en-US" dirty="0">
                <a:effectLst/>
              </a:rPr>
              <a:t>Pending </a:t>
            </a:r>
          </a:p>
          <a:p>
            <a:r>
              <a:rPr lang="en-US" dirty="0">
                <a:effectLst/>
              </a:rPr>
              <a:t>After the pod run is scheduled, the container runtime downloads container images, and starts all containers for the pod.</a:t>
            </a:r>
          </a:p>
          <a:p>
            <a:endParaRPr lang="en-US" dirty="0">
              <a:effectLst/>
            </a:endParaRPr>
          </a:p>
          <a:p>
            <a:r>
              <a:rPr lang="en-US" dirty="0">
                <a:effectLst/>
              </a:rPr>
              <a:t>Running</a:t>
            </a:r>
          </a:p>
          <a:p>
            <a:r>
              <a:rPr lang="en-US" dirty="0">
                <a:effectLst/>
              </a:rPr>
              <a:t>The pod transitions to a running state after all of the resources within the pod are ready.</a:t>
            </a:r>
          </a:p>
          <a:p>
            <a:endParaRPr lang="en-US" dirty="0">
              <a:effectLst/>
            </a:endParaRPr>
          </a:p>
          <a:p>
            <a:r>
              <a:rPr lang="en-US" dirty="0">
                <a:effectLst/>
              </a:rPr>
              <a:t>Succeeded</a:t>
            </a:r>
          </a:p>
          <a:p>
            <a:r>
              <a:rPr lang="en-US" dirty="0">
                <a:effectLst/>
              </a:rPr>
              <a:t>The pod transitions to a succeeded state after the pod completes its intended task, and runs successfully.</a:t>
            </a:r>
          </a:p>
          <a:p>
            <a:endParaRPr lang="en-US" dirty="0">
              <a:effectLst/>
            </a:endParaRPr>
          </a:p>
          <a:p>
            <a:r>
              <a:rPr lang="en-US" dirty="0">
                <a:effectLst/>
              </a:rPr>
              <a:t>Failed</a:t>
            </a:r>
          </a:p>
          <a:p>
            <a:r>
              <a:rPr lang="en-US" dirty="0">
                <a:effectLst/>
              </a:rPr>
              <a:t>Pods can fail for various reasons. A container in the pod may have failed, leading to the termination of all other containers. Or, maybe an image wasn't found during preparation of the pod containers. In these types of cases, the pod can go to a failed state. Pods can transition to a failed state from either a pending state or a running state. A specific failure can also place a pod back in the pending state.</a:t>
            </a:r>
          </a:p>
          <a:p>
            <a:endParaRPr lang="en-US" dirty="0">
              <a:effectLst/>
            </a:endParaRPr>
          </a:p>
          <a:p>
            <a:r>
              <a:rPr lang="en-US">
                <a:effectLst/>
              </a:rPr>
              <a:t>Unknown</a:t>
            </a:r>
          </a:p>
          <a:p>
            <a:r>
              <a:rPr lang="en-US">
                <a:effectLst/>
              </a:rPr>
              <a:t>If </a:t>
            </a:r>
            <a:r>
              <a:rPr lang="en-US" dirty="0">
                <a:effectLst/>
              </a:rPr>
              <a:t>the state of the pod can't be determined, the pod is an unknown state.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2498759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3741152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2082527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p>
          <a:p>
            <a:pPr algn="l"/>
            <a:r>
              <a:rPr lang="en-US" b="0" i="0" dirty="0">
                <a:solidFill>
                  <a:srgbClr val="171717"/>
                </a:solidFill>
                <a:effectLst/>
                <a:latin typeface="Segoe UI" panose="020B0502040204020203" pitchFamily="34" charset="0"/>
              </a:rPr>
              <a:t>Kubernetes assigns a service an IP address on creation, just like a node or pod. These addresses get assigned from a service cluster's IP range. An example is 10.96.0.0/12. A service is also assigned a DNS name based on the service name, and an IP port.</a:t>
            </a:r>
          </a:p>
          <a:p>
            <a:pPr rtl="0">
              <a:spcBef>
                <a:spcPts val="0"/>
              </a:spcBef>
              <a:spcAft>
                <a:spcPts val="0"/>
              </a:spcAft>
            </a:pPr>
            <a:endParaRPr lang="en-US" dirty="0"/>
          </a:p>
          <a:p>
            <a:pPr rtl="0">
              <a:spcBef>
                <a:spcPts val="0"/>
              </a:spcBef>
              <a:spcAft>
                <a:spcPts val="0"/>
              </a:spcAft>
            </a:pPr>
            <a:r>
              <a:rPr lang="en-US" b="0" i="0" dirty="0">
                <a:solidFill>
                  <a:srgbClr val="171717"/>
                </a:solidFill>
                <a:effectLst/>
                <a:latin typeface="Segoe UI" panose="020B0502040204020203" pitchFamily="34" charset="0"/>
              </a:rPr>
              <a:t>Managing pods by IP address isn't practical. Pod IP addresses change as controllers re-create them, and you might have any number of pods running.</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A service object enables you to target and manage specific pods in your cluster by using selector labels. You set the selector label in a service definition to match the pod label defined in the pod's definition file.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51</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52</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53</a:t>
            </a:fld>
            <a:endParaRPr lang="en-US"/>
          </a:p>
        </p:txBody>
      </p:sp>
    </p:spTree>
    <p:extLst>
      <p:ext uri="{BB962C8B-B14F-4D97-AF65-F5344CB8AC3E}">
        <p14:creationId xmlns:p14="http://schemas.microsoft.com/office/powerpoint/2010/main" val="1486015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Kubernetes is an open source project container automation framework.  </a:t>
            </a: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99540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8"/>
            <a:ext cx="11653523" cy="1796217"/>
          </a:xfrm>
          <a:noFill/>
        </p:spPr>
        <p:txBody>
          <a:bodyPr tIns="89626" bIns="89626" anchor="t" anchorCtr="0"/>
          <a:lstStyle>
            <a:lvl1pPr>
              <a:defRPr sz="8700"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1720853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2/25/2021</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2/25/2021</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1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aka.ms/digital-badge" TargetMode="External"/><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2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19.xml"/><Relationship Id="rId16" Type="http://schemas.openxmlformats.org/officeDocument/2006/relationships/image" Target="../media/image32.svg"/><Relationship Id="rId1" Type="http://schemas.openxmlformats.org/officeDocument/2006/relationships/slideLayout" Target="../slideLayouts/slideLayout12.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png"/><Relationship Id="rId9" Type="http://schemas.openxmlformats.org/officeDocument/2006/relationships/image" Target="../media/image25.png"/><Relationship Id="rId14" Type="http://schemas.openxmlformats.org/officeDocument/2006/relationships/image" Target="../media/image30.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microsoft.com/en-us/learn/modules/intro-to-kubernetes/3-how-kubernetes-work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evgeny@enso.no" TargetMode="External"/><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937760" y="3865615"/>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Introduction to Azure Kubernetes Service (AKS)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5064967" y="5792301"/>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02.03.2021</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dirty="0"/>
          </a:p>
          <a:p>
            <a:r>
              <a:rPr lang="en-US" dirty="0"/>
              <a:t>Kubernetes is a Container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0073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2115331" y="637665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652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1360800" cy="4555200"/>
          </a:xfrm>
        </p:spPr>
        <p:txBody>
          <a:bodyPr/>
          <a:lstStyle/>
          <a:p>
            <a:pPr marL="152396" indent="0">
              <a:buNone/>
            </a:pPr>
            <a:endParaRPr lang="en-US" dirty="0"/>
          </a:p>
          <a:p>
            <a:r>
              <a:rPr lang="en-US" dirty="0"/>
              <a:t>Nodes are machines (VM) in your cluster </a:t>
            </a:r>
          </a:p>
          <a:p>
            <a:endParaRPr lang="en-US" dirty="0"/>
          </a:p>
          <a:p>
            <a:r>
              <a:rPr lang="en-US" dirty="0"/>
              <a:t>Nodes can come and go</a:t>
            </a:r>
          </a:p>
          <a:p>
            <a:endParaRPr lang="en-US" dirty="0"/>
          </a:p>
          <a:p>
            <a:r>
              <a:rPr lang="en-US" dirty="0"/>
              <a:t>Eventually, the nodes will host your applications</a:t>
            </a:r>
          </a:p>
          <a:p>
            <a:endParaRPr lang="en-US" dirty="0"/>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10" name="Rectangle: Rounded Corners 9">
            <a:extLst>
              <a:ext uri="{FF2B5EF4-FFF2-40B4-BE49-F238E27FC236}">
                <a16:creationId xmlns:a16="http://schemas.microsoft.com/office/drawing/2014/main" id="{439EF628-823C-471B-B5B3-484E33D7BCC3}"/>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13" name="Rectangle: Rounded Corners 12">
            <a:extLst>
              <a:ext uri="{FF2B5EF4-FFF2-40B4-BE49-F238E27FC236}">
                <a16:creationId xmlns:a16="http://schemas.microsoft.com/office/drawing/2014/main" id="{9B74A205-8709-4664-A502-A9A27CB36511}"/>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6" name="Rectangle: Rounded Corners 15">
            <a:extLst>
              <a:ext uri="{FF2B5EF4-FFF2-40B4-BE49-F238E27FC236}">
                <a16:creationId xmlns:a16="http://schemas.microsoft.com/office/drawing/2014/main" id="{50BC3FE8-1936-4641-8DFE-5F64B898E02D}"/>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pic>
        <p:nvPicPr>
          <p:cNvPr id="17" name="Picture 16">
            <a:extLst>
              <a:ext uri="{FF2B5EF4-FFF2-40B4-BE49-F238E27FC236}">
                <a16:creationId xmlns:a16="http://schemas.microsoft.com/office/drawing/2014/main" id="{8851191A-D01B-4E85-BB25-AE9375DA053C}"/>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9" name="Graphic 4">
            <a:extLst>
              <a:ext uri="{FF2B5EF4-FFF2-40B4-BE49-F238E27FC236}">
                <a16:creationId xmlns:a16="http://schemas.microsoft.com/office/drawing/2014/main" id="{1C676BD9-CD64-45BF-A03E-142A3448BD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Pods are the smallest deployment unit</a:t>
            </a:r>
          </a:p>
          <a:p>
            <a:endParaRPr lang="en-US" dirty="0"/>
          </a:p>
          <a:p>
            <a:r>
              <a:rPr lang="en-US" dirty="0"/>
              <a:t>A single Pod can hold multiple containers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6" name="Group 15">
            <a:extLst>
              <a:ext uri="{FF2B5EF4-FFF2-40B4-BE49-F238E27FC236}">
                <a16:creationId xmlns:a16="http://schemas.microsoft.com/office/drawing/2014/main" id="{D934BB89-3D25-40E0-8383-7388C0159248}"/>
              </a:ext>
            </a:extLst>
          </p:cNvPr>
          <p:cNvGrpSpPr/>
          <p:nvPr/>
        </p:nvGrpSpPr>
        <p:grpSpPr>
          <a:xfrm>
            <a:off x="6377667" y="4572000"/>
            <a:ext cx="1260389" cy="774081"/>
            <a:chOff x="556054" y="4547286"/>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3" name="Group 22">
            <a:extLst>
              <a:ext uri="{FF2B5EF4-FFF2-40B4-BE49-F238E27FC236}">
                <a16:creationId xmlns:a16="http://schemas.microsoft.com/office/drawing/2014/main" id="{7CDA6C26-EBDC-4E6C-9B75-E9C8BB2CFB5B}"/>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pic>
        <p:nvPicPr>
          <p:cNvPr id="24" name="Graphic 4">
            <a:extLst>
              <a:ext uri="{FF2B5EF4-FFF2-40B4-BE49-F238E27FC236}">
                <a16:creationId xmlns:a16="http://schemas.microsoft.com/office/drawing/2014/main" id="{43B4261A-06B4-48DB-87F4-E380FBE987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83045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356967"/>
            <a:ext cx="11360800" cy="4555200"/>
          </a:xfrm>
        </p:spPr>
        <p:txBody>
          <a:bodyPr/>
          <a:lstStyle/>
          <a:p>
            <a:pPr marL="152396" indent="0">
              <a:buNone/>
            </a:pPr>
            <a:r>
              <a:rPr lang="en-US" dirty="0"/>
              <a:t>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6" name="Graphic 4">
            <a:extLst>
              <a:ext uri="{FF2B5EF4-FFF2-40B4-BE49-F238E27FC236}">
                <a16:creationId xmlns:a16="http://schemas.microsoft.com/office/drawing/2014/main" id="{F5FD509D-C343-4665-85FC-3A595CECC1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547286"/>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9F8FB37E-A462-4C70-B309-3E02443EEA55}"/>
              </a:ext>
            </a:extLst>
          </p:cNvPr>
          <p:cNvGrpSpPr/>
          <p:nvPr/>
        </p:nvGrpSpPr>
        <p:grpSpPr>
          <a:xfrm>
            <a:off x="6377667" y="4572000"/>
            <a:ext cx="1260389" cy="774081"/>
            <a:chOff x="6377667" y="4572000"/>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568019"/>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991232"/>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774447"/>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3225065"/>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18" name="Group 17">
            <a:extLst>
              <a:ext uri="{FF2B5EF4-FFF2-40B4-BE49-F238E27FC236}">
                <a16:creationId xmlns:a16="http://schemas.microsoft.com/office/drawing/2014/main" id="{8F29B7C2-FE44-4173-87DC-2F58FBEAF8AE}"/>
              </a:ext>
            </a:extLst>
          </p:cNvPr>
          <p:cNvGrpSpPr/>
          <p:nvPr/>
        </p:nvGrpSpPr>
        <p:grpSpPr>
          <a:xfrm>
            <a:off x="2548638" y="4571999"/>
            <a:ext cx="1260389" cy="774081"/>
            <a:chOff x="2548638" y="4571999"/>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0" name="Group 19">
            <a:extLst>
              <a:ext uri="{FF2B5EF4-FFF2-40B4-BE49-F238E27FC236}">
                <a16:creationId xmlns:a16="http://schemas.microsoft.com/office/drawing/2014/main" id="{8599CFD2-68B6-4AE2-8838-54B2D3F21CC3}"/>
              </a:ext>
            </a:extLst>
          </p:cNvPr>
          <p:cNvGrpSpPr/>
          <p:nvPr/>
        </p:nvGrpSpPr>
        <p:grpSpPr>
          <a:xfrm>
            <a:off x="10217472" y="4543305"/>
            <a:ext cx="1260389" cy="774081"/>
            <a:chOff x="10217472" y="4543305"/>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92001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Services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5328" y="1536633"/>
            <a:ext cx="11360800" cy="4555200"/>
          </a:xfrm>
        </p:spPr>
        <p:txBody>
          <a:bodyPr/>
          <a:lstStyle/>
          <a:p>
            <a:r>
              <a:rPr lang="en-US" dirty="0"/>
              <a:t>Services are an abstract way to expose an application running on a set of Pods </a:t>
            </a:r>
          </a:p>
          <a:p>
            <a:r>
              <a:rPr lang="en-US" dirty="0"/>
              <a:t>A Service has a name and maps to a dynamic set of Pods defined by a label selector</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CAD2DBB-A873-48B3-A95B-EAF924F49341}"/>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AE96118D-38E9-48CC-84CD-D618E5ECC3AD}"/>
              </a:ext>
            </a:extLst>
          </p:cNvPr>
          <p:cNvGrpSpPr/>
          <p:nvPr/>
        </p:nvGrpSpPr>
        <p:grpSpPr>
          <a:xfrm>
            <a:off x="556054" y="4547286"/>
            <a:ext cx="1260389" cy="774081"/>
            <a:chOff x="556054" y="4547286"/>
            <a:chExt cx="1260389" cy="774081"/>
          </a:xfrm>
        </p:grpSpPr>
        <p:sp>
          <p:nvSpPr>
            <p:cNvPr id="8" name="Rectangle: Rounded Corners 7">
              <a:extLst>
                <a:ext uri="{FF2B5EF4-FFF2-40B4-BE49-F238E27FC236}">
                  <a16:creationId xmlns:a16="http://schemas.microsoft.com/office/drawing/2014/main" id="{90D06FB9-6D7B-4F64-BC27-E8E86CDEB1C3}"/>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B5B3A6BE-415D-495C-88A1-44D9204316BB}"/>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6E61DBA9-5211-4447-98CF-AD464919117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E71C6FC4-82BF-42E8-A0FD-BEF65B4D8EA0}"/>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BB1C3A14-F489-4812-9CF3-6D84FAEC2E32}"/>
              </a:ext>
            </a:extLst>
          </p:cNvPr>
          <p:cNvGrpSpPr/>
          <p:nvPr/>
        </p:nvGrpSpPr>
        <p:grpSpPr>
          <a:xfrm>
            <a:off x="6377667" y="4572000"/>
            <a:ext cx="1260389" cy="774081"/>
            <a:chOff x="6377667" y="4572000"/>
            <a:chExt cx="1260389" cy="774081"/>
          </a:xfrm>
        </p:grpSpPr>
        <p:sp>
          <p:nvSpPr>
            <p:cNvPr id="13" name="Rectangle: Rounded Corners 12">
              <a:extLst>
                <a:ext uri="{FF2B5EF4-FFF2-40B4-BE49-F238E27FC236}">
                  <a16:creationId xmlns:a16="http://schemas.microsoft.com/office/drawing/2014/main" id="{DC1D63E2-9BD7-430D-A6A3-61E77C0824B1}"/>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F1F4474D-7EC0-4074-AB60-99AADA85443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83EE193E-535C-46DF-A3AE-121CC17C1043}"/>
              </a:ext>
            </a:extLst>
          </p:cNvPr>
          <p:cNvGrpSpPr/>
          <p:nvPr/>
        </p:nvGrpSpPr>
        <p:grpSpPr>
          <a:xfrm>
            <a:off x="8355227" y="4568019"/>
            <a:ext cx="1260389" cy="774081"/>
            <a:chOff x="556054" y="4547286"/>
            <a:chExt cx="1260389" cy="774081"/>
          </a:xfrm>
        </p:grpSpPr>
        <p:sp>
          <p:nvSpPr>
            <p:cNvPr id="16" name="Rectangle: Rounded Corners 15">
              <a:extLst>
                <a:ext uri="{FF2B5EF4-FFF2-40B4-BE49-F238E27FC236}">
                  <a16:creationId xmlns:a16="http://schemas.microsoft.com/office/drawing/2014/main" id="{8B10094E-1F52-408E-9207-BE65890F6D67}"/>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3806BD8C-2766-48D7-ABE1-E773F5DB2AB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Rounded Corners 21">
            <a:extLst>
              <a:ext uri="{FF2B5EF4-FFF2-40B4-BE49-F238E27FC236}">
                <a16:creationId xmlns:a16="http://schemas.microsoft.com/office/drawing/2014/main" id="{89D62CBA-9711-4E55-9EC5-31DF089C20DE}"/>
              </a:ext>
            </a:extLst>
          </p:cNvPr>
          <p:cNvSpPr/>
          <p:nvPr/>
        </p:nvSpPr>
        <p:spPr>
          <a:xfrm>
            <a:off x="2561968" y="3429000"/>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sp>
        <p:nvSpPr>
          <p:cNvPr id="24" name="Freeform: Shape 23">
            <a:extLst>
              <a:ext uri="{FF2B5EF4-FFF2-40B4-BE49-F238E27FC236}">
                <a16:creationId xmlns:a16="http://schemas.microsoft.com/office/drawing/2014/main" id="{1A72755A-3F75-4984-9712-A96D253B6E9D}"/>
              </a:ext>
            </a:extLst>
          </p:cNvPr>
          <p:cNvSpPr/>
          <p:nvPr/>
        </p:nvSpPr>
        <p:spPr>
          <a:xfrm>
            <a:off x="1147283" y="3917092"/>
            <a:ext cx="1978976" cy="630194"/>
          </a:xfrm>
          <a:custGeom>
            <a:avLst/>
            <a:gdLst>
              <a:gd name="connsiteX0" fmla="*/ 1978976 w 1978976"/>
              <a:gd name="connsiteY0" fmla="*/ 0 h 630194"/>
              <a:gd name="connsiteX1" fmla="*/ 1917193 w 1978976"/>
              <a:gd name="connsiteY1" fmla="*/ 24713 h 630194"/>
              <a:gd name="connsiteX2" fmla="*/ 1880122 w 1978976"/>
              <a:gd name="connsiteY2" fmla="*/ 37070 h 630194"/>
              <a:gd name="connsiteX3" fmla="*/ 1843052 w 1978976"/>
              <a:gd name="connsiteY3" fmla="*/ 61784 h 630194"/>
              <a:gd name="connsiteX4" fmla="*/ 1805982 w 1978976"/>
              <a:gd name="connsiteY4" fmla="*/ 74140 h 630194"/>
              <a:gd name="connsiteX5" fmla="*/ 1694771 w 1978976"/>
              <a:gd name="connsiteY5" fmla="*/ 111211 h 630194"/>
              <a:gd name="connsiteX6" fmla="*/ 1620631 w 1978976"/>
              <a:gd name="connsiteY6" fmla="*/ 135924 h 630194"/>
              <a:gd name="connsiteX7" fmla="*/ 1583560 w 1978976"/>
              <a:gd name="connsiteY7" fmla="*/ 148281 h 630194"/>
              <a:gd name="connsiteX8" fmla="*/ 1521776 w 1978976"/>
              <a:gd name="connsiteY8" fmla="*/ 160638 h 630194"/>
              <a:gd name="connsiteX9" fmla="*/ 1101647 w 1978976"/>
              <a:gd name="connsiteY9" fmla="*/ 135924 h 630194"/>
              <a:gd name="connsiteX10" fmla="*/ 1052220 w 1978976"/>
              <a:gd name="connsiteY10" fmla="*/ 123567 h 630194"/>
              <a:gd name="connsiteX11" fmla="*/ 557949 w 1978976"/>
              <a:gd name="connsiteY11" fmla="*/ 135924 h 630194"/>
              <a:gd name="connsiteX12" fmla="*/ 520879 w 1978976"/>
              <a:gd name="connsiteY12" fmla="*/ 148281 h 630194"/>
              <a:gd name="connsiteX13" fmla="*/ 360241 w 1978976"/>
              <a:gd name="connsiteY13" fmla="*/ 185351 h 630194"/>
              <a:gd name="connsiteX14" fmla="*/ 236674 w 1978976"/>
              <a:gd name="connsiteY14" fmla="*/ 259492 h 630194"/>
              <a:gd name="connsiteX15" fmla="*/ 211960 w 1978976"/>
              <a:gd name="connsiteY15" fmla="*/ 296562 h 630194"/>
              <a:gd name="connsiteX16" fmla="*/ 150176 w 1978976"/>
              <a:gd name="connsiteY16" fmla="*/ 358346 h 630194"/>
              <a:gd name="connsiteX17" fmla="*/ 113106 w 1978976"/>
              <a:gd name="connsiteY17" fmla="*/ 469557 h 630194"/>
              <a:gd name="connsiteX18" fmla="*/ 100749 w 1978976"/>
              <a:gd name="connsiteY18" fmla="*/ 506627 h 630194"/>
              <a:gd name="connsiteX19" fmla="*/ 63679 w 1978976"/>
              <a:gd name="connsiteY19" fmla="*/ 580767 h 630194"/>
              <a:gd name="connsiteX20" fmla="*/ 38966 w 1978976"/>
              <a:gd name="connsiteY20" fmla="*/ 543697 h 630194"/>
              <a:gd name="connsiteX21" fmla="*/ 14252 w 1978976"/>
              <a:gd name="connsiteY21" fmla="*/ 469557 h 630194"/>
              <a:gd name="connsiteX22" fmla="*/ 1895 w 1978976"/>
              <a:gd name="connsiteY22" fmla="*/ 432486 h 630194"/>
              <a:gd name="connsiteX23" fmla="*/ 51322 w 1978976"/>
              <a:gd name="connsiteY23" fmla="*/ 506627 h 630194"/>
              <a:gd name="connsiteX24" fmla="*/ 76036 w 1978976"/>
              <a:gd name="connsiteY24" fmla="*/ 580767 h 630194"/>
              <a:gd name="connsiteX25" fmla="*/ 88393 w 1978976"/>
              <a:gd name="connsiteY25" fmla="*/ 617838 h 630194"/>
              <a:gd name="connsiteX26" fmla="*/ 125463 w 1978976"/>
              <a:gd name="connsiteY26" fmla="*/ 630194 h 630194"/>
              <a:gd name="connsiteX27" fmla="*/ 199603 w 1978976"/>
              <a:gd name="connsiteY27" fmla="*/ 568411 h 630194"/>
              <a:gd name="connsiteX28" fmla="*/ 249031 w 1978976"/>
              <a:gd name="connsiteY28" fmla="*/ 556054 h 630194"/>
              <a:gd name="connsiteX29" fmla="*/ 384955 w 1978976"/>
              <a:gd name="connsiteY29" fmla="*/ 543697 h 630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78976" h="630194">
                <a:moveTo>
                  <a:pt x="1978976" y="0"/>
                </a:moveTo>
                <a:cubicBezTo>
                  <a:pt x="1958382" y="8238"/>
                  <a:pt x="1937962" y="16925"/>
                  <a:pt x="1917193" y="24713"/>
                </a:cubicBezTo>
                <a:cubicBezTo>
                  <a:pt x="1904997" y="29287"/>
                  <a:pt x="1891772" y="31245"/>
                  <a:pt x="1880122" y="37070"/>
                </a:cubicBezTo>
                <a:cubicBezTo>
                  <a:pt x="1866839" y="43712"/>
                  <a:pt x="1856335" y="55142"/>
                  <a:pt x="1843052" y="61784"/>
                </a:cubicBezTo>
                <a:cubicBezTo>
                  <a:pt x="1831402" y="67609"/>
                  <a:pt x="1818178" y="69567"/>
                  <a:pt x="1805982" y="74140"/>
                </a:cubicBezTo>
                <a:cubicBezTo>
                  <a:pt x="1640800" y="136083"/>
                  <a:pt x="1832810" y="69800"/>
                  <a:pt x="1694771" y="111211"/>
                </a:cubicBezTo>
                <a:cubicBezTo>
                  <a:pt x="1669820" y="118696"/>
                  <a:pt x="1645344" y="127686"/>
                  <a:pt x="1620631" y="135924"/>
                </a:cubicBezTo>
                <a:cubicBezTo>
                  <a:pt x="1608274" y="140043"/>
                  <a:pt x="1596332" y="145726"/>
                  <a:pt x="1583560" y="148281"/>
                </a:cubicBezTo>
                <a:lnTo>
                  <a:pt x="1521776" y="160638"/>
                </a:lnTo>
                <a:cubicBezTo>
                  <a:pt x="1361258" y="154693"/>
                  <a:pt x="1245389" y="162060"/>
                  <a:pt x="1101647" y="135924"/>
                </a:cubicBezTo>
                <a:cubicBezTo>
                  <a:pt x="1084938" y="132886"/>
                  <a:pt x="1068696" y="127686"/>
                  <a:pt x="1052220" y="123567"/>
                </a:cubicBezTo>
                <a:cubicBezTo>
                  <a:pt x="887463" y="127686"/>
                  <a:pt x="722579" y="128267"/>
                  <a:pt x="557949" y="135924"/>
                </a:cubicBezTo>
                <a:cubicBezTo>
                  <a:pt x="544938" y="136529"/>
                  <a:pt x="533571" y="145352"/>
                  <a:pt x="520879" y="148281"/>
                </a:cubicBezTo>
                <a:cubicBezTo>
                  <a:pt x="343634" y="189184"/>
                  <a:pt x="449846" y="155483"/>
                  <a:pt x="360241" y="185351"/>
                </a:cubicBezTo>
                <a:cubicBezTo>
                  <a:pt x="270774" y="244996"/>
                  <a:pt x="312667" y="221495"/>
                  <a:pt x="236674" y="259492"/>
                </a:cubicBezTo>
                <a:cubicBezTo>
                  <a:pt x="228436" y="271849"/>
                  <a:pt x="222461" y="286061"/>
                  <a:pt x="211960" y="296562"/>
                </a:cubicBezTo>
                <a:cubicBezTo>
                  <a:pt x="129581" y="378941"/>
                  <a:pt x="216080" y="259493"/>
                  <a:pt x="150176" y="358346"/>
                </a:cubicBezTo>
                <a:lnTo>
                  <a:pt x="113106" y="469557"/>
                </a:lnTo>
                <a:cubicBezTo>
                  <a:pt x="108987" y="481914"/>
                  <a:pt x="107974" y="495789"/>
                  <a:pt x="100749" y="506627"/>
                </a:cubicBezTo>
                <a:cubicBezTo>
                  <a:pt x="68811" y="554535"/>
                  <a:pt x="80732" y="529608"/>
                  <a:pt x="63679" y="580767"/>
                </a:cubicBezTo>
                <a:cubicBezTo>
                  <a:pt x="55441" y="568410"/>
                  <a:pt x="44998" y="557268"/>
                  <a:pt x="38966" y="543697"/>
                </a:cubicBezTo>
                <a:cubicBezTo>
                  <a:pt x="28386" y="519892"/>
                  <a:pt x="22490" y="494270"/>
                  <a:pt x="14252" y="469557"/>
                </a:cubicBezTo>
                <a:cubicBezTo>
                  <a:pt x="10133" y="457200"/>
                  <a:pt x="-5330" y="421648"/>
                  <a:pt x="1895" y="432486"/>
                </a:cubicBezTo>
                <a:cubicBezTo>
                  <a:pt x="18371" y="457200"/>
                  <a:pt x="41929" y="478449"/>
                  <a:pt x="51322" y="506627"/>
                </a:cubicBezTo>
                <a:lnTo>
                  <a:pt x="76036" y="580767"/>
                </a:lnTo>
                <a:cubicBezTo>
                  <a:pt x="80155" y="593124"/>
                  <a:pt x="76036" y="613719"/>
                  <a:pt x="88393" y="617838"/>
                </a:cubicBezTo>
                <a:lnTo>
                  <a:pt x="125463" y="630194"/>
                </a:lnTo>
                <a:cubicBezTo>
                  <a:pt x="147731" y="607926"/>
                  <a:pt x="169497" y="581314"/>
                  <a:pt x="199603" y="568411"/>
                </a:cubicBezTo>
                <a:cubicBezTo>
                  <a:pt x="215213" y="561721"/>
                  <a:pt x="232279" y="558846"/>
                  <a:pt x="249031" y="556054"/>
                </a:cubicBezTo>
                <a:cubicBezTo>
                  <a:pt x="332368" y="542164"/>
                  <a:pt x="325014" y="543697"/>
                  <a:pt x="384955" y="5436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BB93E60-5A7B-4219-AE52-61934E3626AD}"/>
              </a:ext>
            </a:extLst>
          </p:cNvPr>
          <p:cNvSpPr/>
          <p:nvPr/>
        </p:nvSpPr>
        <p:spPr>
          <a:xfrm>
            <a:off x="3719384" y="3917092"/>
            <a:ext cx="4994777" cy="721014"/>
          </a:xfrm>
          <a:custGeom>
            <a:avLst/>
            <a:gdLst>
              <a:gd name="connsiteX0" fmla="*/ 0 w 4994777"/>
              <a:gd name="connsiteY0" fmla="*/ 0 h 721014"/>
              <a:gd name="connsiteX1" fmla="*/ 74140 w 4994777"/>
              <a:gd name="connsiteY1" fmla="*/ 12357 h 721014"/>
              <a:gd name="connsiteX2" fmla="*/ 148281 w 4994777"/>
              <a:gd name="connsiteY2" fmla="*/ 61784 h 721014"/>
              <a:gd name="connsiteX3" fmla="*/ 222421 w 4994777"/>
              <a:gd name="connsiteY3" fmla="*/ 98854 h 721014"/>
              <a:gd name="connsiteX4" fmla="*/ 271848 w 4994777"/>
              <a:gd name="connsiteY4" fmla="*/ 111211 h 721014"/>
              <a:gd name="connsiteX5" fmla="*/ 345989 w 4994777"/>
              <a:gd name="connsiteY5" fmla="*/ 148281 h 721014"/>
              <a:gd name="connsiteX6" fmla="*/ 518984 w 4994777"/>
              <a:gd name="connsiteY6" fmla="*/ 172994 h 721014"/>
              <a:gd name="connsiteX7" fmla="*/ 926757 w 4994777"/>
              <a:gd name="connsiteY7" fmla="*/ 197708 h 721014"/>
              <a:gd name="connsiteX8" fmla="*/ 1136821 w 4994777"/>
              <a:gd name="connsiteY8" fmla="*/ 222422 h 721014"/>
              <a:gd name="connsiteX9" fmla="*/ 1767016 w 4994777"/>
              <a:gd name="connsiteY9" fmla="*/ 210065 h 721014"/>
              <a:gd name="connsiteX10" fmla="*/ 1902940 w 4994777"/>
              <a:gd name="connsiteY10" fmla="*/ 172994 h 721014"/>
              <a:gd name="connsiteX11" fmla="*/ 1964724 w 4994777"/>
              <a:gd name="connsiteY11" fmla="*/ 160638 h 721014"/>
              <a:gd name="connsiteX12" fmla="*/ 2347784 w 4994777"/>
              <a:gd name="connsiteY12" fmla="*/ 135924 h 721014"/>
              <a:gd name="connsiteX13" fmla="*/ 3076832 w 4994777"/>
              <a:gd name="connsiteY13" fmla="*/ 148281 h 721014"/>
              <a:gd name="connsiteX14" fmla="*/ 3163330 w 4994777"/>
              <a:gd name="connsiteY14" fmla="*/ 172994 h 721014"/>
              <a:gd name="connsiteX15" fmla="*/ 3323967 w 4994777"/>
              <a:gd name="connsiteY15" fmla="*/ 185351 h 721014"/>
              <a:gd name="connsiteX16" fmla="*/ 3682313 w 4994777"/>
              <a:gd name="connsiteY16" fmla="*/ 210065 h 721014"/>
              <a:gd name="connsiteX17" fmla="*/ 3892378 w 4994777"/>
              <a:gd name="connsiteY17" fmla="*/ 234778 h 721014"/>
              <a:gd name="connsiteX18" fmla="*/ 3941805 w 4994777"/>
              <a:gd name="connsiteY18" fmla="*/ 247135 h 721014"/>
              <a:gd name="connsiteX19" fmla="*/ 4102443 w 4994777"/>
              <a:gd name="connsiteY19" fmla="*/ 259492 h 721014"/>
              <a:gd name="connsiteX20" fmla="*/ 4201297 w 4994777"/>
              <a:gd name="connsiteY20" fmla="*/ 284205 h 721014"/>
              <a:gd name="connsiteX21" fmla="*/ 4324865 w 4994777"/>
              <a:gd name="connsiteY21" fmla="*/ 321276 h 721014"/>
              <a:gd name="connsiteX22" fmla="*/ 4361935 w 4994777"/>
              <a:gd name="connsiteY22" fmla="*/ 333632 h 721014"/>
              <a:gd name="connsiteX23" fmla="*/ 4423719 w 4994777"/>
              <a:gd name="connsiteY23" fmla="*/ 345989 h 721014"/>
              <a:gd name="connsiteX24" fmla="*/ 4460789 w 4994777"/>
              <a:gd name="connsiteY24" fmla="*/ 370703 h 721014"/>
              <a:gd name="connsiteX25" fmla="*/ 4510216 w 4994777"/>
              <a:gd name="connsiteY25" fmla="*/ 383059 h 721014"/>
              <a:gd name="connsiteX26" fmla="*/ 4584357 w 4994777"/>
              <a:gd name="connsiteY26" fmla="*/ 407773 h 721014"/>
              <a:gd name="connsiteX27" fmla="*/ 4633784 w 4994777"/>
              <a:gd name="connsiteY27" fmla="*/ 432486 h 721014"/>
              <a:gd name="connsiteX28" fmla="*/ 4707924 w 4994777"/>
              <a:gd name="connsiteY28" fmla="*/ 457200 h 721014"/>
              <a:gd name="connsiteX29" fmla="*/ 4744994 w 4994777"/>
              <a:gd name="connsiteY29" fmla="*/ 469557 h 721014"/>
              <a:gd name="connsiteX30" fmla="*/ 4782065 w 4994777"/>
              <a:gd name="connsiteY30" fmla="*/ 481913 h 721014"/>
              <a:gd name="connsiteX31" fmla="*/ 4880919 w 4994777"/>
              <a:gd name="connsiteY31" fmla="*/ 568411 h 721014"/>
              <a:gd name="connsiteX32" fmla="*/ 4917989 w 4994777"/>
              <a:gd name="connsiteY32" fmla="*/ 605481 h 721014"/>
              <a:gd name="connsiteX33" fmla="*/ 4942702 w 4994777"/>
              <a:gd name="connsiteY33" fmla="*/ 642551 h 721014"/>
              <a:gd name="connsiteX34" fmla="*/ 4979773 w 4994777"/>
              <a:gd name="connsiteY34" fmla="*/ 667265 h 721014"/>
              <a:gd name="connsiteX35" fmla="*/ 4992130 w 4994777"/>
              <a:gd name="connsiteY35" fmla="*/ 704335 h 721014"/>
              <a:gd name="connsiteX36" fmla="*/ 4942702 w 4994777"/>
              <a:gd name="connsiteY36" fmla="*/ 630194 h 721014"/>
              <a:gd name="connsiteX37" fmla="*/ 4917989 w 4994777"/>
              <a:gd name="connsiteY37" fmla="*/ 531340 h 721014"/>
              <a:gd name="connsiteX38" fmla="*/ 4930346 w 4994777"/>
              <a:gd name="connsiteY38" fmla="*/ 568411 h 721014"/>
              <a:gd name="connsiteX39" fmla="*/ 4967416 w 4994777"/>
              <a:gd name="connsiteY39" fmla="*/ 642551 h 721014"/>
              <a:gd name="connsiteX40" fmla="*/ 4955059 w 4994777"/>
              <a:gd name="connsiteY40" fmla="*/ 716692 h 721014"/>
              <a:gd name="connsiteX41" fmla="*/ 4905632 w 4994777"/>
              <a:gd name="connsiteY41" fmla="*/ 704335 h 721014"/>
              <a:gd name="connsiteX42" fmla="*/ 4868562 w 4994777"/>
              <a:gd name="connsiteY42" fmla="*/ 667265 h 721014"/>
              <a:gd name="connsiteX43" fmla="*/ 4782065 w 4994777"/>
              <a:gd name="connsiteY43" fmla="*/ 654908 h 72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94777" h="721014">
                <a:moveTo>
                  <a:pt x="0" y="0"/>
                </a:moveTo>
                <a:cubicBezTo>
                  <a:pt x="24713" y="4119"/>
                  <a:pt x="51013" y="2721"/>
                  <a:pt x="74140" y="12357"/>
                </a:cubicBezTo>
                <a:cubicBezTo>
                  <a:pt x="101557" y="23781"/>
                  <a:pt x="121715" y="48501"/>
                  <a:pt x="148281" y="61784"/>
                </a:cubicBezTo>
                <a:cubicBezTo>
                  <a:pt x="172994" y="74141"/>
                  <a:pt x="196767" y="88592"/>
                  <a:pt x="222421" y="98854"/>
                </a:cubicBezTo>
                <a:cubicBezTo>
                  <a:pt x="238189" y="105161"/>
                  <a:pt x="256080" y="104904"/>
                  <a:pt x="271848" y="111211"/>
                </a:cubicBezTo>
                <a:cubicBezTo>
                  <a:pt x="297502" y="121473"/>
                  <a:pt x="320022" y="138838"/>
                  <a:pt x="345989" y="148281"/>
                </a:cubicBezTo>
                <a:cubicBezTo>
                  <a:pt x="380614" y="160872"/>
                  <a:pt x="500082" y="170894"/>
                  <a:pt x="518984" y="172994"/>
                </a:cubicBezTo>
                <a:cubicBezTo>
                  <a:pt x="689266" y="215565"/>
                  <a:pt x="516926" y="176137"/>
                  <a:pt x="926757" y="197708"/>
                </a:cubicBezTo>
                <a:cubicBezTo>
                  <a:pt x="954433" y="199165"/>
                  <a:pt x="1104715" y="218409"/>
                  <a:pt x="1136821" y="222422"/>
                </a:cubicBezTo>
                <a:lnTo>
                  <a:pt x="1767016" y="210065"/>
                </a:lnTo>
                <a:cubicBezTo>
                  <a:pt x="1828572" y="207867"/>
                  <a:pt x="1840841" y="185413"/>
                  <a:pt x="1902940" y="172994"/>
                </a:cubicBezTo>
                <a:lnTo>
                  <a:pt x="1964724" y="160638"/>
                </a:lnTo>
                <a:cubicBezTo>
                  <a:pt x="2121745" y="132090"/>
                  <a:pt x="2091051" y="146194"/>
                  <a:pt x="2347784" y="135924"/>
                </a:cubicBezTo>
                <a:cubicBezTo>
                  <a:pt x="2590800" y="140043"/>
                  <a:pt x="2834032" y="137245"/>
                  <a:pt x="3076832" y="148281"/>
                </a:cubicBezTo>
                <a:cubicBezTo>
                  <a:pt x="3106787" y="149643"/>
                  <a:pt x="3133675" y="168546"/>
                  <a:pt x="3163330" y="172994"/>
                </a:cubicBezTo>
                <a:cubicBezTo>
                  <a:pt x="3216440" y="180960"/>
                  <a:pt x="3270400" y="181525"/>
                  <a:pt x="3323967" y="185351"/>
                </a:cubicBezTo>
                <a:cubicBezTo>
                  <a:pt x="3443395" y="193882"/>
                  <a:pt x="3563175" y="198151"/>
                  <a:pt x="3682313" y="210065"/>
                </a:cubicBezTo>
                <a:cubicBezTo>
                  <a:pt x="3748570" y="216691"/>
                  <a:pt x="3825616" y="222640"/>
                  <a:pt x="3892378" y="234778"/>
                </a:cubicBezTo>
                <a:cubicBezTo>
                  <a:pt x="3909087" y="237816"/>
                  <a:pt x="3924939" y="245151"/>
                  <a:pt x="3941805" y="247135"/>
                </a:cubicBezTo>
                <a:cubicBezTo>
                  <a:pt x="3995141" y="253410"/>
                  <a:pt x="4048897" y="255373"/>
                  <a:pt x="4102443" y="259492"/>
                </a:cubicBezTo>
                <a:cubicBezTo>
                  <a:pt x="4135394" y="267730"/>
                  <a:pt x="4169075" y="273464"/>
                  <a:pt x="4201297" y="284205"/>
                </a:cubicBezTo>
                <a:cubicBezTo>
                  <a:pt x="4377447" y="342922"/>
                  <a:pt x="4194167" y="283934"/>
                  <a:pt x="4324865" y="321276"/>
                </a:cubicBezTo>
                <a:cubicBezTo>
                  <a:pt x="4337389" y="324854"/>
                  <a:pt x="4349299" y="330473"/>
                  <a:pt x="4361935" y="333632"/>
                </a:cubicBezTo>
                <a:cubicBezTo>
                  <a:pt x="4382310" y="338726"/>
                  <a:pt x="4403124" y="341870"/>
                  <a:pt x="4423719" y="345989"/>
                </a:cubicBezTo>
                <a:cubicBezTo>
                  <a:pt x="4436076" y="354227"/>
                  <a:pt x="4447139" y="364853"/>
                  <a:pt x="4460789" y="370703"/>
                </a:cubicBezTo>
                <a:cubicBezTo>
                  <a:pt x="4476399" y="377393"/>
                  <a:pt x="4493950" y="378179"/>
                  <a:pt x="4510216" y="383059"/>
                </a:cubicBezTo>
                <a:cubicBezTo>
                  <a:pt x="4535168" y="390544"/>
                  <a:pt x="4560170" y="398098"/>
                  <a:pt x="4584357" y="407773"/>
                </a:cubicBezTo>
                <a:cubicBezTo>
                  <a:pt x="4601460" y="414614"/>
                  <a:pt x="4616681" y="425645"/>
                  <a:pt x="4633784" y="432486"/>
                </a:cubicBezTo>
                <a:cubicBezTo>
                  <a:pt x="4657971" y="442161"/>
                  <a:pt x="4683211" y="448962"/>
                  <a:pt x="4707924" y="457200"/>
                </a:cubicBezTo>
                <a:lnTo>
                  <a:pt x="4744994" y="469557"/>
                </a:lnTo>
                <a:lnTo>
                  <a:pt x="4782065" y="481913"/>
                </a:lnTo>
                <a:cubicBezTo>
                  <a:pt x="4852083" y="586944"/>
                  <a:pt x="4736762" y="424254"/>
                  <a:pt x="4880919" y="568411"/>
                </a:cubicBezTo>
                <a:cubicBezTo>
                  <a:pt x="4893276" y="580768"/>
                  <a:pt x="4906802" y="592056"/>
                  <a:pt x="4917989" y="605481"/>
                </a:cubicBezTo>
                <a:cubicBezTo>
                  <a:pt x="4927496" y="616890"/>
                  <a:pt x="4932201" y="632050"/>
                  <a:pt x="4942702" y="642551"/>
                </a:cubicBezTo>
                <a:cubicBezTo>
                  <a:pt x="4953203" y="653052"/>
                  <a:pt x="4967416" y="659027"/>
                  <a:pt x="4979773" y="667265"/>
                </a:cubicBezTo>
                <a:cubicBezTo>
                  <a:pt x="4983892" y="679622"/>
                  <a:pt x="5001340" y="713545"/>
                  <a:pt x="4992130" y="704335"/>
                </a:cubicBezTo>
                <a:cubicBezTo>
                  <a:pt x="4971127" y="683332"/>
                  <a:pt x="4942702" y="630194"/>
                  <a:pt x="4942702" y="630194"/>
                </a:cubicBezTo>
                <a:cubicBezTo>
                  <a:pt x="4932952" y="600943"/>
                  <a:pt x="4917989" y="561159"/>
                  <a:pt x="4917989" y="531340"/>
                </a:cubicBezTo>
                <a:cubicBezTo>
                  <a:pt x="4917989" y="518315"/>
                  <a:pt x="4924521" y="556761"/>
                  <a:pt x="4930346" y="568411"/>
                </a:cubicBezTo>
                <a:cubicBezTo>
                  <a:pt x="4978255" y="664230"/>
                  <a:pt x="4936355" y="549371"/>
                  <a:pt x="4967416" y="642551"/>
                </a:cubicBezTo>
                <a:cubicBezTo>
                  <a:pt x="4963297" y="667265"/>
                  <a:pt x="4972775" y="698976"/>
                  <a:pt x="4955059" y="716692"/>
                </a:cubicBezTo>
                <a:cubicBezTo>
                  <a:pt x="4943050" y="728701"/>
                  <a:pt x="4920377" y="712761"/>
                  <a:pt x="4905632" y="704335"/>
                </a:cubicBezTo>
                <a:cubicBezTo>
                  <a:pt x="4890459" y="695665"/>
                  <a:pt x="4883735" y="675935"/>
                  <a:pt x="4868562" y="667265"/>
                </a:cubicBezTo>
                <a:cubicBezTo>
                  <a:pt x="4841693" y="651911"/>
                  <a:pt x="4810983" y="654908"/>
                  <a:pt x="4782065" y="6549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A07D9BE9-FC4F-4204-9436-5ED6A68F07F6}"/>
              </a:ext>
            </a:extLst>
          </p:cNvPr>
          <p:cNvSpPr/>
          <p:nvPr/>
        </p:nvSpPr>
        <p:spPr>
          <a:xfrm>
            <a:off x="7502132" y="3431274"/>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service-b</a:t>
            </a:r>
          </a:p>
        </p:txBody>
      </p:sp>
      <p:sp>
        <p:nvSpPr>
          <p:cNvPr id="29" name="Freeform: Shape 28">
            <a:extLst>
              <a:ext uri="{FF2B5EF4-FFF2-40B4-BE49-F238E27FC236}">
                <a16:creationId xmlns:a16="http://schemas.microsoft.com/office/drawing/2014/main" id="{200E2956-2E81-48FC-89B8-EF3B217E4EED}"/>
              </a:ext>
            </a:extLst>
          </p:cNvPr>
          <p:cNvSpPr/>
          <p:nvPr/>
        </p:nvSpPr>
        <p:spPr>
          <a:xfrm>
            <a:off x="7129849" y="3904735"/>
            <a:ext cx="1149178" cy="707809"/>
          </a:xfrm>
          <a:custGeom>
            <a:avLst/>
            <a:gdLst>
              <a:gd name="connsiteX0" fmla="*/ 1149178 w 1149178"/>
              <a:gd name="connsiteY0" fmla="*/ 0 h 707809"/>
              <a:gd name="connsiteX1" fmla="*/ 1087394 w 1149178"/>
              <a:gd name="connsiteY1" fmla="*/ 86497 h 707809"/>
              <a:gd name="connsiteX2" fmla="*/ 1025610 w 1149178"/>
              <a:gd name="connsiteY2" fmla="*/ 135924 h 707809"/>
              <a:gd name="connsiteX3" fmla="*/ 976183 w 1149178"/>
              <a:gd name="connsiteY3" fmla="*/ 185351 h 707809"/>
              <a:gd name="connsiteX4" fmla="*/ 902043 w 1149178"/>
              <a:gd name="connsiteY4" fmla="*/ 234779 h 707809"/>
              <a:gd name="connsiteX5" fmla="*/ 803189 w 1149178"/>
              <a:gd name="connsiteY5" fmla="*/ 259492 h 707809"/>
              <a:gd name="connsiteX6" fmla="*/ 667265 w 1149178"/>
              <a:gd name="connsiteY6" fmla="*/ 284206 h 707809"/>
              <a:gd name="connsiteX7" fmla="*/ 469556 w 1149178"/>
              <a:gd name="connsiteY7" fmla="*/ 308919 h 707809"/>
              <a:gd name="connsiteX8" fmla="*/ 383059 w 1149178"/>
              <a:gd name="connsiteY8" fmla="*/ 321276 h 707809"/>
              <a:gd name="connsiteX9" fmla="*/ 271848 w 1149178"/>
              <a:gd name="connsiteY9" fmla="*/ 383060 h 707809"/>
              <a:gd name="connsiteX10" fmla="*/ 234778 w 1149178"/>
              <a:gd name="connsiteY10" fmla="*/ 420130 h 707809"/>
              <a:gd name="connsiteX11" fmla="*/ 210065 w 1149178"/>
              <a:gd name="connsiteY11" fmla="*/ 457200 h 707809"/>
              <a:gd name="connsiteX12" fmla="*/ 172994 w 1149178"/>
              <a:gd name="connsiteY12" fmla="*/ 481914 h 707809"/>
              <a:gd name="connsiteX13" fmla="*/ 123567 w 1149178"/>
              <a:gd name="connsiteY13" fmla="*/ 556054 h 707809"/>
              <a:gd name="connsiteX14" fmla="*/ 61783 w 1149178"/>
              <a:gd name="connsiteY14" fmla="*/ 654908 h 707809"/>
              <a:gd name="connsiteX15" fmla="*/ 49427 w 1149178"/>
              <a:gd name="connsiteY15" fmla="*/ 704335 h 707809"/>
              <a:gd name="connsiteX16" fmla="*/ 61783 w 1149178"/>
              <a:gd name="connsiteY16" fmla="*/ 630195 h 707809"/>
              <a:gd name="connsiteX17" fmla="*/ 111210 w 1149178"/>
              <a:gd name="connsiteY17" fmla="*/ 556054 h 707809"/>
              <a:gd name="connsiteX18" fmla="*/ 135924 w 1149178"/>
              <a:gd name="connsiteY18" fmla="*/ 518984 h 707809"/>
              <a:gd name="connsiteX19" fmla="*/ 148281 w 1149178"/>
              <a:gd name="connsiteY19" fmla="*/ 481914 h 707809"/>
              <a:gd name="connsiteX20" fmla="*/ 123567 w 1149178"/>
              <a:gd name="connsiteY20" fmla="*/ 593124 h 707809"/>
              <a:gd name="connsiteX21" fmla="*/ 111210 w 1149178"/>
              <a:gd name="connsiteY21" fmla="*/ 642551 h 707809"/>
              <a:gd name="connsiteX22" fmla="*/ 98854 w 1149178"/>
              <a:gd name="connsiteY22" fmla="*/ 679622 h 707809"/>
              <a:gd name="connsiteX23" fmla="*/ 135924 w 1149178"/>
              <a:gd name="connsiteY23" fmla="*/ 667265 h 707809"/>
              <a:gd name="connsiteX24" fmla="*/ 185351 w 1149178"/>
              <a:gd name="connsiteY24" fmla="*/ 642551 h 707809"/>
              <a:gd name="connsiteX25" fmla="*/ 222421 w 1149178"/>
              <a:gd name="connsiteY25" fmla="*/ 617838 h 707809"/>
              <a:gd name="connsiteX26" fmla="*/ 296562 w 1149178"/>
              <a:gd name="connsiteY26" fmla="*/ 593124 h 707809"/>
              <a:gd name="connsiteX27" fmla="*/ 234778 w 1149178"/>
              <a:gd name="connsiteY27" fmla="*/ 605481 h 707809"/>
              <a:gd name="connsiteX28" fmla="*/ 185351 w 1149178"/>
              <a:gd name="connsiteY28" fmla="*/ 630195 h 707809"/>
              <a:gd name="connsiteX29" fmla="*/ 111210 w 1149178"/>
              <a:gd name="connsiteY29" fmla="*/ 679622 h 707809"/>
              <a:gd name="connsiteX30" fmla="*/ 74140 w 1149178"/>
              <a:gd name="connsiteY30" fmla="*/ 593124 h 707809"/>
              <a:gd name="connsiteX31" fmla="*/ 24713 w 1149178"/>
              <a:gd name="connsiteY31" fmla="*/ 469557 h 707809"/>
              <a:gd name="connsiteX32" fmla="*/ 0 w 1149178"/>
              <a:gd name="connsiteY32" fmla="*/ 457200 h 70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9178" h="707809">
                <a:moveTo>
                  <a:pt x="1149178" y="0"/>
                </a:moveTo>
                <a:cubicBezTo>
                  <a:pt x="1100519" y="121650"/>
                  <a:pt x="1155261" y="18630"/>
                  <a:pt x="1087394" y="86497"/>
                </a:cubicBezTo>
                <a:cubicBezTo>
                  <a:pt x="1031501" y="142390"/>
                  <a:pt x="1097780" y="111869"/>
                  <a:pt x="1025610" y="135924"/>
                </a:cubicBezTo>
                <a:cubicBezTo>
                  <a:pt x="1004642" y="198834"/>
                  <a:pt x="1030105" y="155395"/>
                  <a:pt x="976183" y="185351"/>
                </a:cubicBezTo>
                <a:cubicBezTo>
                  <a:pt x="950219" y="199776"/>
                  <a:pt x="930221" y="225387"/>
                  <a:pt x="902043" y="234779"/>
                </a:cubicBezTo>
                <a:cubicBezTo>
                  <a:pt x="835799" y="256859"/>
                  <a:pt x="892660" y="239609"/>
                  <a:pt x="803189" y="259492"/>
                </a:cubicBezTo>
                <a:cubicBezTo>
                  <a:pt x="710153" y="280167"/>
                  <a:pt x="796905" y="267297"/>
                  <a:pt x="667265" y="284206"/>
                </a:cubicBezTo>
                <a:lnTo>
                  <a:pt x="469556" y="308919"/>
                </a:lnTo>
                <a:lnTo>
                  <a:pt x="383059" y="321276"/>
                </a:lnTo>
                <a:cubicBezTo>
                  <a:pt x="336444" y="336815"/>
                  <a:pt x="314336" y="340572"/>
                  <a:pt x="271848" y="383060"/>
                </a:cubicBezTo>
                <a:cubicBezTo>
                  <a:pt x="259491" y="395417"/>
                  <a:pt x="245965" y="406705"/>
                  <a:pt x="234778" y="420130"/>
                </a:cubicBezTo>
                <a:cubicBezTo>
                  <a:pt x="225271" y="431539"/>
                  <a:pt x="220566" y="446699"/>
                  <a:pt x="210065" y="457200"/>
                </a:cubicBezTo>
                <a:cubicBezTo>
                  <a:pt x="199564" y="467701"/>
                  <a:pt x="185351" y="473676"/>
                  <a:pt x="172994" y="481914"/>
                </a:cubicBezTo>
                <a:cubicBezTo>
                  <a:pt x="132111" y="604559"/>
                  <a:pt x="200704" y="417205"/>
                  <a:pt x="123567" y="556054"/>
                </a:cubicBezTo>
                <a:cubicBezTo>
                  <a:pt x="63019" y="665043"/>
                  <a:pt x="138282" y="603911"/>
                  <a:pt x="61783" y="654908"/>
                </a:cubicBezTo>
                <a:cubicBezTo>
                  <a:pt x="57664" y="671384"/>
                  <a:pt x="49427" y="721318"/>
                  <a:pt x="49427" y="704335"/>
                </a:cubicBezTo>
                <a:cubicBezTo>
                  <a:pt x="49427" y="679281"/>
                  <a:pt x="56348" y="654653"/>
                  <a:pt x="61783" y="630195"/>
                </a:cubicBezTo>
                <a:cubicBezTo>
                  <a:pt x="73628" y="576893"/>
                  <a:pt x="73031" y="601868"/>
                  <a:pt x="111210" y="556054"/>
                </a:cubicBezTo>
                <a:cubicBezTo>
                  <a:pt x="120717" y="544645"/>
                  <a:pt x="129282" y="532267"/>
                  <a:pt x="135924" y="518984"/>
                </a:cubicBezTo>
                <a:cubicBezTo>
                  <a:pt x="141749" y="507334"/>
                  <a:pt x="148281" y="468889"/>
                  <a:pt x="148281" y="481914"/>
                </a:cubicBezTo>
                <a:cubicBezTo>
                  <a:pt x="148281" y="537663"/>
                  <a:pt x="136310" y="548526"/>
                  <a:pt x="123567" y="593124"/>
                </a:cubicBezTo>
                <a:cubicBezTo>
                  <a:pt x="118901" y="609453"/>
                  <a:pt x="115875" y="626222"/>
                  <a:pt x="111210" y="642551"/>
                </a:cubicBezTo>
                <a:cubicBezTo>
                  <a:pt x="107632" y="655075"/>
                  <a:pt x="89644" y="670412"/>
                  <a:pt x="98854" y="679622"/>
                </a:cubicBezTo>
                <a:cubicBezTo>
                  <a:pt x="108064" y="688832"/>
                  <a:pt x="123952" y="672396"/>
                  <a:pt x="135924" y="667265"/>
                </a:cubicBezTo>
                <a:cubicBezTo>
                  <a:pt x="152855" y="660009"/>
                  <a:pt x="169358" y="651690"/>
                  <a:pt x="185351" y="642551"/>
                </a:cubicBezTo>
                <a:cubicBezTo>
                  <a:pt x="198245" y="635183"/>
                  <a:pt x="208850" y="623869"/>
                  <a:pt x="222421" y="617838"/>
                </a:cubicBezTo>
                <a:cubicBezTo>
                  <a:pt x="246226" y="607258"/>
                  <a:pt x="322107" y="588015"/>
                  <a:pt x="296562" y="593124"/>
                </a:cubicBezTo>
                <a:lnTo>
                  <a:pt x="234778" y="605481"/>
                </a:lnTo>
                <a:cubicBezTo>
                  <a:pt x="218302" y="613719"/>
                  <a:pt x="201146" y="620718"/>
                  <a:pt x="185351" y="630195"/>
                </a:cubicBezTo>
                <a:cubicBezTo>
                  <a:pt x="159882" y="645477"/>
                  <a:pt x="111210" y="679622"/>
                  <a:pt x="111210" y="679622"/>
                </a:cubicBezTo>
                <a:cubicBezTo>
                  <a:pt x="89243" y="635686"/>
                  <a:pt x="86261" y="635549"/>
                  <a:pt x="74140" y="593124"/>
                </a:cubicBezTo>
                <a:cubicBezTo>
                  <a:pt x="62057" y="550835"/>
                  <a:pt x="57801" y="502645"/>
                  <a:pt x="24713" y="469557"/>
                </a:cubicBezTo>
                <a:cubicBezTo>
                  <a:pt x="18200" y="463044"/>
                  <a:pt x="8238" y="461319"/>
                  <a:pt x="0" y="457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8D10FB7-CABA-45D1-855F-7C218BED6025}"/>
              </a:ext>
            </a:extLst>
          </p:cNvPr>
          <p:cNvSpPr/>
          <p:nvPr/>
        </p:nvSpPr>
        <p:spPr>
          <a:xfrm>
            <a:off x="8217243" y="2730843"/>
            <a:ext cx="333633" cy="669308"/>
          </a:xfrm>
          <a:custGeom>
            <a:avLst/>
            <a:gdLst>
              <a:gd name="connsiteX0" fmla="*/ 86498 w 333633"/>
              <a:gd name="connsiteY0" fmla="*/ 0 h 669308"/>
              <a:gd name="connsiteX1" fmla="*/ 98854 w 333633"/>
              <a:gd name="connsiteY1" fmla="*/ 86498 h 669308"/>
              <a:gd name="connsiteX2" fmla="*/ 111211 w 333633"/>
              <a:gd name="connsiteY2" fmla="*/ 148281 h 669308"/>
              <a:gd name="connsiteX3" fmla="*/ 123568 w 333633"/>
              <a:gd name="connsiteY3" fmla="*/ 247135 h 669308"/>
              <a:gd name="connsiteX4" fmla="*/ 111211 w 333633"/>
              <a:gd name="connsiteY4" fmla="*/ 630195 h 669308"/>
              <a:gd name="connsiteX5" fmla="*/ 98854 w 333633"/>
              <a:gd name="connsiteY5" fmla="*/ 593125 h 669308"/>
              <a:gd name="connsiteX6" fmla="*/ 74141 w 333633"/>
              <a:gd name="connsiteY6" fmla="*/ 556054 h 669308"/>
              <a:gd name="connsiteX7" fmla="*/ 0 w 333633"/>
              <a:gd name="connsiteY7" fmla="*/ 494271 h 669308"/>
              <a:gd name="connsiteX8" fmla="*/ 86498 w 333633"/>
              <a:gd name="connsiteY8" fmla="*/ 580768 h 669308"/>
              <a:gd name="connsiteX9" fmla="*/ 123568 w 333633"/>
              <a:gd name="connsiteY9" fmla="*/ 605481 h 669308"/>
              <a:gd name="connsiteX10" fmla="*/ 135925 w 333633"/>
              <a:gd name="connsiteY10" fmla="*/ 667265 h 669308"/>
              <a:gd name="connsiteX11" fmla="*/ 172995 w 333633"/>
              <a:gd name="connsiteY11" fmla="*/ 642552 h 669308"/>
              <a:gd name="connsiteX12" fmla="*/ 222422 w 333633"/>
              <a:gd name="connsiteY12" fmla="*/ 568411 h 669308"/>
              <a:gd name="connsiteX13" fmla="*/ 247135 w 333633"/>
              <a:gd name="connsiteY13" fmla="*/ 531341 h 669308"/>
              <a:gd name="connsiteX14" fmla="*/ 333633 w 333633"/>
              <a:gd name="connsiteY14" fmla="*/ 469557 h 66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633" h="669308">
                <a:moveTo>
                  <a:pt x="86498" y="0"/>
                </a:moveTo>
                <a:cubicBezTo>
                  <a:pt x="90617" y="28833"/>
                  <a:pt x="94066" y="57769"/>
                  <a:pt x="98854" y="86498"/>
                </a:cubicBezTo>
                <a:cubicBezTo>
                  <a:pt x="102307" y="107214"/>
                  <a:pt x="108017" y="127523"/>
                  <a:pt x="111211" y="148281"/>
                </a:cubicBezTo>
                <a:cubicBezTo>
                  <a:pt x="116261" y="181103"/>
                  <a:pt x="119449" y="214184"/>
                  <a:pt x="123568" y="247135"/>
                </a:cubicBezTo>
                <a:cubicBezTo>
                  <a:pt x="119449" y="374822"/>
                  <a:pt x="120313" y="502767"/>
                  <a:pt x="111211" y="630195"/>
                </a:cubicBezTo>
                <a:cubicBezTo>
                  <a:pt x="110283" y="643187"/>
                  <a:pt x="104679" y="604775"/>
                  <a:pt x="98854" y="593125"/>
                </a:cubicBezTo>
                <a:cubicBezTo>
                  <a:pt x="92212" y="579842"/>
                  <a:pt x="83648" y="567463"/>
                  <a:pt x="74141" y="556054"/>
                </a:cubicBezTo>
                <a:cubicBezTo>
                  <a:pt x="44409" y="520375"/>
                  <a:pt x="36450" y="518570"/>
                  <a:pt x="0" y="494271"/>
                </a:cubicBezTo>
                <a:cubicBezTo>
                  <a:pt x="21750" y="559519"/>
                  <a:pt x="1519" y="524116"/>
                  <a:pt x="86498" y="580768"/>
                </a:cubicBezTo>
                <a:lnTo>
                  <a:pt x="123568" y="605481"/>
                </a:lnTo>
                <a:cubicBezTo>
                  <a:pt x="127687" y="626076"/>
                  <a:pt x="119123" y="654663"/>
                  <a:pt x="135925" y="667265"/>
                </a:cubicBezTo>
                <a:cubicBezTo>
                  <a:pt x="147806" y="676176"/>
                  <a:pt x="163216" y="653728"/>
                  <a:pt x="172995" y="642552"/>
                </a:cubicBezTo>
                <a:cubicBezTo>
                  <a:pt x="192554" y="620199"/>
                  <a:pt x="205946" y="593125"/>
                  <a:pt x="222422" y="568411"/>
                </a:cubicBezTo>
                <a:cubicBezTo>
                  <a:pt x="230660" y="556054"/>
                  <a:pt x="234778" y="539579"/>
                  <a:pt x="247135" y="531341"/>
                </a:cubicBezTo>
                <a:cubicBezTo>
                  <a:pt x="326123" y="478683"/>
                  <a:pt x="300273" y="502917"/>
                  <a:pt x="333633" y="469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D3BAEA2-A1A6-4BC6-8F1D-8D3EBB1A2EBD}"/>
              </a:ext>
            </a:extLst>
          </p:cNvPr>
          <p:cNvSpPr/>
          <p:nvPr/>
        </p:nvSpPr>
        <p:spPr>
          <a:xfrm>
            <a:off x="3190102" y="2739005"/>
            <a:ext cx="333633" cy="669308"/>
          </a:xfrm>
          <a:custGeom>
            <a:avLst/>
            <a:gdLst>
              <a:gd name="connsiteX0" fmla="*/ 86498 w 333633"/>
              <a:gd name="connsiteY0" fmla="*/ 0 h 669308"/>
              <a:gd name="connsiteX1" fmla="*/ 98854 w 333633"/>
              <a:gd name="connsiteY1" fmla="*/ 86498 h 669308"/>
              <a:gd name="connsiteX2" fmla="*/ 111211 w 333633"/>
              <a:gd name="connsiteY2" fmla="*/ 148281 h 669308"/>
              <a:gd name="connsiteX3" fmla="*/ 123568 w 333633"/>
              <a:gd name="connsiteY3" fmla="*/ 247135 h 669308"/>
              <a:gd name="connsiteX4" fmla="*/ 111211 w 333633"/>
              <a:gd name="connsiteY4" fmla="*/ 630195 h 669308"/>
              <a:gd name="connsiteX5" fmla="*/ 98854 w 333633"/>
              <a:gd name="connsiteY5" fmla="*/ 593125 h 669308"/>
              <a:gd name="connsiteX6" fmla="*/ 74141 w 333633"/>
              <a:gd name="connsiteY6" fmla="*/ 556054 h 669308"/>
              <a:gd name="connsiteX7" fmla="*/ 0 w 333633"/>
              <a:gd name="connsiteY7" fmla="*/ 494271 h 669308"/>
              <a:gd name="connsiteX8" fmla="*/ 86498 w 333633"/>
              <a:gd name="connsiteY8" fmla="*/ 580768 h 669308"/>
              <a:gd name="connsiteX9" fmla="*/ 123568 w 333633"/>
              <a:gd name="connsiteY9" fmla="*/ 605481 h 669308"/>
              <a:gd name="connsiteX10" fmla="*/ 135925 w 333633"/>
              <a:gd name="connsiteY10" fmla="*/ 667265 h 669308"/>
              <a:gd name="connsiteX11" fmla="*/ 172995 w 333633"/>
              <a:gd name="connsiteY11" fmla="*/ 642552 h 669308"/>
              <a:gd name="connsiteX12" fmla="*/ 222422 w 333633"/>
              <a:gd name="connsiteY12" fmla="*/ 568411 h 669308"/>
              <a:gd name="connsiteX13" fmla="*/ 247135 w 333633"/>
              <a:gd name="connsiteY13" fmla="*/ 531341 h 669308"/>
              <a:gd name="connsiteX14" fmla="*/ 333633 w 333633"/>
              <a:gd name="connsiteY14" fmla="*/ 469557 h 66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633" h="669308">
                <a:moveTo>
                  <a:pt x="86498" y="0"/>
                </a:moveTo>
                <a:cubicBezTo>
                  <a:pt x="90617" y="28833"/>
                  <a:pt x="94066" y="57769"/>
                  <a:pt x="98854" y="86498"/>
                </a:cubicBezTo>
                <a:cubicBezTo>
                  <a:pt x="102307" y="107214"/>
                  <a:pt x="108017" y="127523"/>
                  <a:pt x="111211" y="148281"/>
                </a:cubicBezTo>
                <a:cubicBezTo>
                  <a:pt x="116261" y="181103"/>
                  <a:pt x="119449" y="214184"/>
                  <a:pt x="123568" y="247135"/>
                </a:cubicBezTo>
                <a:cubicBezTo>
                  <a:pt x="119449" y="374822"/>
                  <a:pt x="120313" y="502767"/>
                  <a:pt x="111211" y="630195"/>
                </a:cubicBezTo>
                <a:cubicBezTo>
                  <a:pt x="110283" y="643187"/>
                  <a:pt x="104679" y="604775"/>
                  <a:pt x="98854" y="593125"/>
                </a:cubicBezTo>
                <a:cubicBezTo>
                  <a:pt x="92212" y="579842"/>
                  <a:pt x="83648" y="567463"/>
                  <a:pt x="74141" y="556054"/>
                </a:cubicBezTo>
                <a:cubicBezTo>
                  <a:pt x="44409" y="520375"/>
                  <a:pt x="36450" y="518570"/>
                  <a:pt x="0" y="494271"/>
                </a:cubicBezTo>
                <a:cubicBezTo>
                  <a:pt x="21750" y="559519"/>
                  <a:pt x="1519" y="524116"/>
                  <a:pt x="86498" y="580768"/>
                </a:cubicBezTo>
                <a:lnTo>
                  <a:pt x="123568" y="605481"/>
                </a:lnTo>
                <a:cubicBezTo>
                  <a:pt x="127687" y="626076"/>
                  <a:pt x="119123" y="654663"/>
                  <a:pt x="135925" y="667265"/>
                </a:cubicBezTo>
                <a:cubicBezTo>
                  <a:pt x="147806" y="676176"/>
                  <a:pt x="163216" y="653728"/>
                  <a:pt x="172995" y="642552"/>
                </a:cubicBezTo>
                <a:cubicBezTo>
                  <a:pt x="192554" y="620199"/>
                  <a:pt x="205946" y="593125"/>
                  <a:pt x="222422" y="568411"/>
                </a:cubicBezTo>
                <a:cubicBezTo>
                  <a:pt x="230660" y="556054"/>
                  <a:pt x="234778" y="539579"/>
                  <a:pt x="247135" y="531341"/>
                </a:cubicBezTo>
                <a:cubicBezTo>
                  <a:pt x="326123" y="478683"/>
                  <a:pt x="300273" y="502917"/>
                  <a:pt x="333633" y="469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5D622E8-E157-450F-ABFA-3F1C798BF996}"/>
              </a:ext>
            </a:extLst>
          </p:cNvPr>
          <p:cNvGrpSpPr/>
          <p:nvPr/>
        </p:nvGrpSpPr>
        <p:grpSpPr>
          <a:xfrm>
            <a:off x="10217472" y="4543305"/>
            <a:ext cx="1260389" cy="774081"/>
            <a:chOff x="10217472" y="4543305"/>
            <a:chExt cx="1260389" cy="774081"/>
          </a:xfrm>
        </p:grpSpPr>
        <p:sp>
          <p:nvSpPr>
            <p:cNvPr id="35" name="Rectangle: Rounded Corners 34">
              <a:extLst>
                <a:ext uri="{FF2B5EF4-FFF2-40B4-BE49-F238E27FC236}">
                  <a16:creationId xmlns:a16="http://schemas.microsoft.com/office/drawing/2014/main" id="{4E6D7DCF-303C-43FC-BE13-A0C317BA508E}"/>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06737974-EAB8-40B2-9423-22E6094D1577}"/>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8" name="Group 17">
            <a:extLst>
              <a:ext uri="{FF2B5EF4-FFF2-40B4-BE49-F238E27FC236}">
                <a16:creationId xmlns:a16="http://schemas.microsoft.com/office/drawing/2014/main" id="{07DEEA16-EF2F-44B9-BD4D-C2D6AE8319FD}"/>
              </a:ext>
            </a:extLst>
          </p:cNvPr>
          <p:cNvGrpSpPr/>
          <p:nvPr/>
        </p:nvGrpSpPr>
        <p:grpSpPr>
          <a:xfrm>
            <a:off x="2548638" y="4571999"/>
            <a:ext cx="1260389" cy="774081"/>
            <a:chOff x="2548638" y="4571999"/>
            <a:chExt cx="1260389" cy="774081"/>
          </a:xfrm>
        </p:grpSpPr>
        <p:sp>
          <p:nvSpPr>
            <p:cNvPr id="41" name="Rectangle: Rounded Corners 40">
              <a:extLst>
                <a:ext uri="{FF2B5EF4-FFF2-40B4-BE49-F238E27FC236}">
                  <a16:creationId xmlns:a16="http://schemas.microsoft.com/office/drawing/2014/main" id="{8B2AEBFD-C205-4108-BF3F-D6D6F302DF4E}"/>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2" name="Rectangle: Rounded Corners 41">
              <a:extLst>
                <a:ext uri="{FF2B5EF4-FFF2-40B4-BE49-F238E27FC236}">
                  <a16:creationId xmlns:a16="http://schemas.microsoft.com/office/drawing/2014/main" id="{E2C1A8A2-91D9-46DB-8FCC-3156013DCF7C}"/>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sp>
        <p:nvSpPr>
          <p:cNvPr id="43" name="Freeform: Shape 42">
            <a:extLst>
              <a:ext uri="{FF2B5EF4-FFF2-40B4-BE49-F238E27FC236}">
                <a16:creationId xmlns:a16="http://schemas.microsoft.com/office/drawing/2014/main" id="{93B85D91-BE5D-4A86-9091-628FF1A32E5E}"/>
              </a:ext>
            </a:extLst>
          </p:cNvPr>
          <p:cNvSpPr/>
          <p:nvPr/>
        </p:nvSpPr>
        <p:spPr>
          <a:xfrm>
            <a:off x="8303741" y="3904735"/>
            <a:ext cx="2730843" cy="719410"/>
          </a:xfrm>
          <a:custGeom>
            <a:avLst/>
            <a:gdLst>
              <a:gd name="connsiteX0" fmla="*/ 0 w 2730843"/>
              <a:gd name="connsiteY0" fmla="*/ 0 h 719410"/>
              <a:gd name="connsiteX1" fmla="*/ 61783 w 2730843"/>
              <a:gd name="connsiteY1" fmla="*/ 24714 h 719410"/>
              <a:gd name="connsiteX2" fmla="*/ 98854 w 2730843"/>
              <a:gd name="connsiteY2" fmla="*/ 37070 h 719410"/>
              <a:gd name="connsiteX3" fmla="*/ 135924 w 2730843"/>
              <a:gd name="connsiteY3" fmla="*/ 61784 h 719410"/>
              <a:gd name="connsiteX4" fmla="*/ 185351 w 2730843"/>
              <a:gd name="connsiteY4" fmla="*/ 86497 h 719410"/>
              <a:gd name="connsiteX5" fmla="*/ 222421 w 2730843"/>
              <a:gd name="connsiteY5" fmla="*/ 111211 h 719410"/>
              <a:gd name="connsiteX6" fmla="*/ 271848 w 2730843"/>
              <a:gd name="connsiteY6" fmla="*/ 123568 h 719410"/>
              <a:gd name="connsiteX7" fmla="*/ 321275 w 2730843"/>
              <a:gd name="connsiteY7" fmla="*/ 148281 h 719410"/>
              <a:gd name="connsiteX8" fmla="*/ 457200 w 2730843"/>
              <a:gd name="connsiteY8" fmla="*/ 185351 h 719410"/>
              <a:gd name="connsiteX9" fmla="*/ 531340 w 2730843"/>
              <a:gd name="connsiteY9" fmla="*/ 197708 h 719410"/>
              <a:gd name="connsiteX10" fmla="*/ 654908 w 2730843"/>
              <a:gd name="connsiteY10" fmla="*/ 247135 h 719410"/>
              <a:gd name="connsiteX11" fmla="*/ 840259 w 2730843"/>
              <a:gd name="connsiteY11" fmla="*/ 271849 h 719410"/>
              <a:gd name="connsiteX12" fmla="*/ 1248032 w 2730843"/>
              <a:gd name="connsiteY12" fmla="*/ 296562 h 719410"/>
              <a:gd name="connsiteX13" fmla="*/ 2014151 w 2730843"/>
              <a:gd name="connsiteY13" fmla="*/ 321276 h 719410"/>
              <a:gd name="connsiteX14" fmla="*/ 2162432 w 2730843"/>
              <a:gd name="connsiteY14" fmla="*/ 333633 h 719410"/>
              <a:gd name="connsiteX15" fmla="*/ 2273643 w 2730843"/>
              <a:gd name="connsiteY15" fmla="*/ 383060 h 719410"/>
              <a:gd name="connsiteX16" fmla="*/ 2360140 w 2730843"/>
              <a:gd name="connsiteY16" fmla="*/ 420130 h 719410"/>
              <a:gd name="connsiteX17" fmla="*/ 2434281 w 2730843"/>
              <a:gd name="connsiteY17" fmla="*/ 469557 h 719410"/>
              <a:gd name="connsiteX18" fmla="*/ 2508421 w 2730843"/>
              <a:gd name="connsiteY18" fmla="*/ 531341 h 719410"/>
              <a:gd name="connsiteX19" fmla="*/ 2533135 w 2730843"/>
              <a:gd name="connsiteY19" fmla="*/ 568411 h 719410"/>
              <a:gd name="connsiteX20" fmla="*/ 2619632 w 2730843"/>
              <a:gd name="connsiteY20" fmla="*/ 679622 h 719410"/>
              <a:gd name="connsiteX21" fmla="*/ 2631989 w 2730843"/>
              <a:gd name="connsiteY21" fmla="*/ 716692 h 719410"/>
              <a:gd name="connsiteX22" fmla="*/ 2570205 w 2730843"/>
              <a:gd name="connsiteY22" fmla="*/ 704335 h 719410"/>
              <a:gd name="connsiteX23" fmla="*/ 2496064 w 2730843"/>
              <a:gd name="connsiteY23" fmla="*/ 654908 h 719410"/>
              <a:gd name="connsiteX24" fmla="*/ 2458994 w 2730843"/>
              <a:gd name="connsiteY24" fmla="*/ 630195 h 719410"/>
              <a:gd name="connsiteX25" fmla="*/ 2421924 w 2730843"/>
              <a:gd name="connsiteY25" fmla="*/ 617838 h 719410"/>
              <a:gd name="connsiteX26" fmla="*/ 2384854 w 2730843"/>
              <a:gd name="connsiteY26" fmla="*/ 593124 h 719410"/>
              <a:gd name="connsiteX27" fmla="*/ 2458994 w 2730843"/>
              <a:gd name="connsiteY27" fmla="*/ 617838 h 719410"/>
              <a:gd name="connsiteX28" fmla="*/ 2582562 w 2730843"/>
              <a:gd name="connsiteY28" fmla="*/ 679622 h 719410"/>
              <a:gd name="connsiteX29" fmla="*/ 2582562 w 2730843"/>
              <a:gd name="connsiteY29" fmla="*/ 679622 h 719410"/>
              <a:gd name="connsiteX30" fmla="*/ 2656702 w 2730843"/>
              <a:gd name="connsiteY30" fmla="*/ 716692 h 719410"/>
              <a:gd name="connsiteX31" fmla="*/ 2681416 w 2730843"/>
              <a:gd name="connsiteY31" fmla="*/ 679622 h 719410"/>
              <a:gd name="connsiteX32" fmla="*/ 2706129 w 2730843"/>
              <a:gd name="connsiteY32" fmla="*/ 605481 h 719410"/>
              <a:gd name="connsiteX33" fmla="*/ 2730843 w 2730843"/>
              <a:gd name="connsiteY33" fmla="*/ 568411 h 71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30843" h="719410">
                <a:moveTo>
                  <a:pt x="0" y="0"/>
                </a:moveTo>
                <a:cubicBezTo>
                  <a:pt x="20594" y="8238"/>
                  <a:pt x="41014" y="16926"/>
                  <a:pt x="61783" y="24714"/>
                </a:cubicBezTo>
                <a:cubicBezTo>
                  <a:pt x="73979" y="29287"/>
                  <a:pt x="87204" y="31245"/>
                  <a:pt x="98854" y="37070"/>
                </a:cubicBezTo>
                <a:cubicBezTo>
                  <a:pt x="112137" y="43711"/>
                  <a:pt x="123030" y="54416"/>
                  <a:pt x="135924" y="61784"/>
                </a:cubicBezTo>
                <a:cubicBezTo>
                  <a:pt x="151917" y="70923"/>
                  <a:pt x="169358" y="77358"/>
                  <a:pt x="185351" y="86497"/>
                </a:cubicBezTo>
                <a:cubicBezTo>
                  <a:pt x="198245" y="93865"/>
                  <a:pt x="208771" y="105361"/>
                  <a:pt x="222421" y="111211"/>
                </a:cubicBezTo>
                <a:cubicBezTo>
                  <a:pt x="238031" y="117901"/>
                  <a:pt x="255947" y="117605"/>
                  <a:pt x="271848" y="123568"/>
                </a:cubicBezTo>
                <a:cubicBezTo>
                  <a:pt x="289095" y="130036"/>
                  <a:pt x="303964" y="141986"/>
                  <a:pt x="321275" y="148281"/>
                </a:cubicBezTo>
                <a:cubicBezTo>
                  <a:pt x="332789" y="152468"/>
                  <a:pt x="430397" y="179990"/>
                  <a:pt x="457200" y="185351"/>
                </a:cubicBezTo>
                <a:cubicBezTo>
                  <a:pt x="481768" y="190264"/>
                  <a:pt x="506627" y="193589"/>
                  <a:pt x="531340" y="197708"/>
                </a:cubicBezTo>
                <a:cubicBezTo>
                  <a:pt x="582476" y="223276"/>
                  <a:pt x="593826" y="231865"/>
                  <a:pt x="654908" y="247135"/>
                </a:cubicBezTo>
                <a:cubicBezTo>
                  <a:pt x="697441" y="257768"/>
                  <a:pt x="805972" y="268420"/>
                  <a:pt x="840259" y="271849"/>
                </a:cubicBezTo>
                <a:cubicBezTo>
                  <a:pt x="1028813" y="290705"/>
                  <a:pt x="1005917" y="285557"/>
                  <a:pt x="1248032" y="296562"/>
                </a:cubicBezTo>
                <a:cubicBezTo>
                  <a:pt x="1593765" y="334977"/>
                  <a:pt x="1219413" y="296822"/>
                  <a:pt x="2014151" y="321276"/>
                </a:cubicBezTo>
                <a:cubicBezTo>
                  <a:pt x="2063726" y="322801"/>
                  <a:pt x="2113005" y="329514"/>
                  <a:pt x="2162432" y="333633"/>
                </a:cubicBezTo>
                <a:cubicBezTo>
                  <a:pt x="2353713" y="397392"/>
                  <a:pt x="2156150" y="324313"/>
                  <a:pt x="2273643" y="383060"/>
                </a:cubicBezTo>
                <a:cubicBezTo>
                  <a:pt x="2375923" y="434200"/>
                  <a:pt x="2231556" y="342979"/>
                  <a:pt x="2360140" y="420130"/>
                </a:cubicBezTo>
                <a:cubicBezTo>
                  <a:pt x="2385609" y="435412"/>
                  <a:pt x="2413278" y="448554"/>
                  <a:pt x="2434281" y="469557"/>
                </a:cubicBezTo>
                <a:cubicBezTo>
                  <a:pt x="2481852" y="517128"/>
                  <a:pt x="2456811" y="496933"/>
                  <a:pt x="2508421" y="531341"/>
                </a:cubicBezTo>
                <a:cubicBezTo>
                  <a:pt x="2516659" y="543698"/>
                  <a:pt x="2523628" y="557002"/>
                  <a:pt x="2533135" y="568411"/>
                </a:cubicBezTo>
                <a:cubicBezTo>
                  <a:pt x="2568675" y="611058"/>
                  <a:pt x="2598811" y="617159"/>
                  <a:pt x="2619632" y="679622"/>
                </a:cubicBezTo>
                <a:cubicBezTo>
                  <a:pt x="2623751" y="691979"/>
                  <a:pt x="2643639" y="710867"/>
                  <a:pt x="2631989" y="716692"/>
                </a:cubicBezTo>
                <a:cubicBezTo>
                  <a:pt x="2613204" y="726084"/>
                  <a:pt x="2590800" y="708454"/>
                  <a:pt x="2570205" y="704335"/>
                </a:cubicBezTo>
                <a:lnTo>
                  <a:pt x="2496064" y="654908"/>
                </a:lnTo>
                <a:cubicBezTo>
                  <a:pt x="2483707" y="646670"/>
                  <a:pt x="2473083" y="634891"/>
                  <a:pt x="2458994" y="630195"/>
                </a:cubicBezTo>
                <a:cubicBezTo>
                  <a:pt x="2446637" y="626076"/>
                  <a:pt x="2433574" y="623663"/>
                  <a:pt x="2421924" y="617838"/>
                </a:cubicBezTo>
                <a:cubicBezTo>
                  <a:pt x="2408641" y="611196"/>
                  <a:pt x="2370003" y="593124"/>
                  <a:pt x="2384854" y="593124"/>
                </a:cubicBezTo>
                <a:cubicBezTo>
                  <a:pt x="2410904" y="593124"/>
                  <a:pt x="2458994" y="617838"/>
                  <a:pt x="2458994" y="617838"/>
                </a:cubicBezTo>
                <a:cubicBezTo>
                  <a:pt x="2529261" y="670538"/>
                  <a:pt x="2488883" y="648395"/>
                  <a:pt x="2582562" y="679622"/>
                </a:cubicBezTo>
                <a:lnTo>
                  <a:pt x="2582562" y="679622"/>
                </a:lnTo>
                <a:cubicBezTo>
                  <a:pt x="2630470" y="711560"/>
                  <a:pt x="2605543" y="699639"/>
                  <a:pt x="2656702" y="716692"/>
                </a:cubicBezTo>
                <a:cubicBezTo>
                  <a:pt x="2664940" y="704335"/>
                  <a:pt x="2675384" y="693193"/>
                  <a:pt x="2681416" y="679622"/>
                </a:cubicBezTo>
                <a:cubicBezTo>
                  <a:pt x="2691996" y="655817"/>
                  <a:pt x="2691679" y="627156"/>
                  <a:pt x="2706129" y="605481"/>
                </a:cubicBezTo>
                <a:lnTo>
                  <a:pt x="2730843" y="56841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D4453C2-9442-45CB-8FE2-40651E3F2287}"/>
              </a:ext>
            </a:extLst>
          </p:cNvPr>
          <p:cNvSpPr/>
          <p:nvPr/>
        </p:nvSpPr>
        <p:spPr>
          <a:xfrm>
            <a:off x="3048549" y="3941805"/>
            <a:ext cx="5218121" cy="657605"/>
          </a:xfrm>
          <a:custGeom>
            <a:avLst/>
            <a:gdLst>
              <a:gd name="connsiteX0" fmla="*/ 5218121 w 5218121"/>
              <a:gd name="connsiteY0" fmla="*/ 0 h 657605"/>
              <a:gd name="connsiteX1" fmla="*/ 5069840 w 5218121"/>
              <a:gd name="connsiteY1" fmla="*/ 74141 h 657605"/>
              <a:gd name="connsiteX2" fmla="*/ 5008056 w 5218121"/>
              <a:gd name="connsiteY2" fmla="*/ 86498 h 657605"/>
              <a:gd name="connsiteX3" fmla="*/ 4872132 w 5218121"/>
              <a:gd name="connsiteY3" fmla="*/ 111211 h 657605"/>
              <a:gd name="connsiteX4" fmla="*/ 4550856 w 5218121"/>
              <a:gd name="connsiteY4" fmla="*/ 135925 h 657605"/>
              <a:gd name="connsiteX5" fmla="*/ 3747667 w 5218121"/>
              <a:gd name="connsiteY5" fmla="*/ 123568 h 657605"/>
              <a:gd name="connsiteX6" fmla="*/ 3451105 w 5218121"/>
              <a:gd name="connsiteY6" fmla="*/ 98854 h 657605"/>
              <a:gd name="connsiteX7" fmla="*/ 3241040 w 5218121"/>
              <a:gd name="connsiteY7" fmla="*/ 86498 h 657605"/>
              <a:gd name="connsiteX8" fmla="*/ 2536705 w 5218121"/>
              <a:gd name="connsiteY8" fmla="*/ 74141 h 657605"/>
              <a:gd name="connsiteX9" fmla="*/ 1745873 w 5218121"/>
              <a:gd name="connsiteY9" fmla="*/ 86498 h 657605"/>
              <a:gd name="connsiteX10" fmla="*/ 1424597 w 5218121"/>
              <a:gd name="connsiteY10" fmla="*/ 111211 h 657605"/>
              <a:gd name="connsiteX11" fmla="*/ 1251602 w 5218121"/>
              <a:gd name="connsiteY11" fmla="*/ 135925 h 657605"/>
              <a:gd name="connsiteX12" fmla="*/ 1140392 w 5218121"/>
              <a:gd name="connsiteY12" fmla="*/ 148281 h 657605"/>
              <a:gd name="connsiteX13" fmla="*/ 1078608 w 5218121"/>
              <a:gd name="connsiteY13" fmla="*/ 160638 h 657605"/>
              <a:gd name="connsiteX14" fmla="*/ 880900 w 5218121"/>
              <a:gd name="connsiteY14" fmla="*/ 185352 h 657605"/>
              <a:gd name="connsiteX15" fmla="*/ 843829 w 5218121"/>
              <a:gd name="connsiteY15" fmla="*/ 197709 h 657605"/>
              <a:gd name="connsiteX16" fmla="*/ 658478 w 5218121"/>
              <a:gd name="connsiteY16" fmla="*/ 222422 h 657605"/>
              <a:gd name="connsiteX17" fmla="*/ 621408 w 5218121"/>
              <a:gd name="connsiteY17" fmla="*/ 234779 h 657605"/>
              <a:gd name="connsiteX18" fmla="*/ 547267 w 5218121"/>
              <a:gd name="connsiteY18" fmla="*/ 247136 h 657605"/>
              <a:gd name="connsiteX19" fmla="*/ 436056 w 5218121"/>
              <a:gd name="connsiteY19" fmla="*/ 284206 h 657605"/>
              <a:gd name="connsiteX20" fmla="*/ 361916 w 5218121"/>
              <a:gd name="connsiteY20" fmla="*/ 296563 h 657605"/>
              <a:gd name="connsiteX21" fmla="*/ 287775 w 5218121"/>
              <a:gd name="connsiteY21" fmla="*/ 321276 h 657605"/>
              <a:gd name="connsiteX22" fmla="*/ 250705 w 5218121"/>
              <a:gd name="connsiteY22" fmla="*/ 358346 h 657605"/>
              <a:gd name="connsiteX23" fmla="*/ 176565 w 5218121"/>
              <a:gd name="connsiteY23" fmla="*/ 407773 h 657605"/>
              <a:gd name="connsiteX24" fmla="*/ 151851 w 5218121"/>
              <a:gd name="connsiteY24" fmla="*/ 444844 h 657605"/>
              <a:gd name="connsiteX25" fmla="*/ 114781 w 5218121"/>
              <a:gd name="connsiteY25" fmla="*/ 469557 h 657605"/>
              <a:gd name="connsiteX26" fmla="*/ 52997 w 5218121"/>
              <a:gd name="connsiteY26" fmla="*/ 580768 h 657605"/>
              <a:gd name="connsiteX27" fmla="*/ 28283 w 5218121"/>
              <a:gd name="connsiteY27" fmla="*/ 617838 h 657605"/>
              <a:gd name="connsiteX28" fmla="*/ 15927 w 5218121"/>
              <a:gd name="connsiteY28" fmla="*/ 654909 h 657605"/>
              <a:gd name="connsiteX29" fmla="*/ 28283 w 5218121"/>
              <a:gd name="connsiteY29" fmla="*/ 469557 h 657605"/>
              <a:gd name="connsiteX30" fmla="*/ 40640 w 5218121"/>
              <a:gd name="connsiteY30" fmla="*/ 642552 h 657605"/>
              <a:gd name="connsiteX31" fmla="*/ 188921 w 5218121"/>
              <a:gd name="connsiteY31" fmla="*/ 617838 h 657605"/>
              <a:gd name="connsiteX32" fmla="*/ 225992 w 5218121"/>
              <a:gd name="connsiteY32" fmla="*/ 593125 h 657605"/>
              <a:gd name="connsiteX33" fmla="*/ 349559 w 5218121"/>
              <a:gd name="connsiteY33" fmla="*/ 568411 h 657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18121" h="657605">
                <a:moveTo>
                  <a:pt x="5218121" y="0"/>
                </a:moveTo>
                <a:cubicBezTo>
                  <a:pt x="5168694" y="24714"/>
                  <a:pt x="5124028" y="63303"/>
                  <a:pt x="5069840" y="74141"/>
                </a:cubicBezTo>
                <a:cubicBezTo>
                  <a:pt x="5049245" y="78260"/>
                  <a:pt x="5028558" y="81942"/>
                  <a:pt x="5008056" y="86498"/>
                </a:cubicBezTo>
                <a:cubicBezTo>
                  <a:pt x="4937778" y="102115"/>
                  <a:pt x="4962741" y="102974"/>
                  <a:pt x="4872132" y="111211"/>
                </a:cubicBezTo>
                <a:cubicBezTo>
                  <a:pt x="4765165" y="120935"/>
                  <a:pt x="4657948" y="127687"/>
                  <a:pt x="4550856" y="135925"/>
                </a:cubicBezTo>
                <a:lnTo>
                  <a:pt x="3747667" y="123568"/>
                </a:lnTo>
                <a:cubicBezTo>
                  <a:pt x="3408669" y="115198"/>
                  <a:pt x="3669868" y="116355"/>
                  <a:pt x="3451105" y="98854"/>
                </a:cubicBezTo>
                <a:cubicBezTo>
                  <a:pt x="3381186" y="93261"/>
                  <a:pt x="3311157" y="88393"/>
                  <a:pt x="3241040" y="86498"/>
                </a:cubicBezTo>
                <a:lnTo>
                  <a:pt x="2536705" y="74141"/>
                </a:lnTo>
                <a:lnTo>
                  <a:pt x="1745873" y="86498"/>
                </a:lnTo>
                <a:cubicBezTo>
                  <a:pt x="1699945" y="87676"/>
                  <a:pt x="1479033" y="106675"/>
                  <a:pt x="1424597" y="111211"/>
                </a:cubicBezTo>
                <a:cubicBezTo>
                  <a:pt x="1342706" y="138509"/>
                  <a:pt x="1406297" y="120456"/>
                  <a:pt x="1251602" y="135925"/>
                </a:cubicBezTo>
                <a:cubicBezTo>
                  <a:pt x="1214489" y="139636"/>
                  <a:pt x="1177315" y="143006"/>
                  <a:pt x="1140392" y="148281"/>
                </a:cubicBezTo>
                <a:cubicBezTo>
                  <a:pt x="1119601" y="151251"/>
                  <a:pt x="1099325" y="157185"/>
                  <a:pt x="1078608" y="160638"/>
                </a:cubicBezTo>
                <a:cubicBezTo>
                  <a:pt x="1008084" y="172392"/>
                  <a:pt x="953317" y="177305"/>
                  <a:pt x="880900" y="185352"/>
                </a:cubicBezTo>
                <a:cubicBezTo>
                  <a:pt x="868543" y="189471"/>
                  <a:pt x="856466" y="194550"/>
                  <a:pt x="843829" y="197709"/>
                </a:cubicBezTo>
                <a:cubicBezTo>
                  <a:pt x="775584" y="214770"/>
                  <a:pt x="735676" y="214702"/>
                  <a:pt x="658478" y="222422"/>
                </a:cubicBezTo>
                <a:cubicBezTo>
                  <a:pt x="646121" y="226541"/>
                  <a:pt x="634123" y="231953"/>
                  <a:pt x="621408" y="234779"/>
                </a:cubicBezTo>
                <a:cubicBezTo>
                  <a:pt x="596950" y="240214"/>
                  <a:pt x="571439" y="240544"/>
                  <a:pt x="547267" y="247136"/>
                </a:cubicBezTo>
                <a:cubicBezTo>
                  <a:pt x="397703" y="287926"/>
                  <a:pt x="562137" y="258989"/>
                  <a:pt x="436056" y="284206"/>
                </a:cubicBezTo>
                <a:cubicBezTo>
                  <a:pt x="411488" y="289120"/>
                  <a:pt x="386222" y="290486"/>
                  <a:pt x="361916" y="296563"/>
                </a:cubicBezTo>
                <a:cubicBezTo>
                  <a:pt x="336643" y="302881"/>
                  <a:pt x="287775" y="321276"/>
                  <a:pt x="287775" y="321276"/>
                </a:cubicBezTo>
                <a:cubicBezTo>
                  <a:pt x="275418" y="333633"/>
                  <a:pt x="264499" y="347617"/>
                  <a:pt x="250705" y="358346"/>
                </a:cubicBezTo>
                <a:cubicBezTo>
                  <a:pt x="227260" y="376581"/>
                  <a:pt x="176565" y="407773"/>
                  <a:pt x="176565" y="407773"/>
                </a:cubicBezTo>
                <a:cubicBezTo>
                  <a:pt x="168327" y="420130"/>
                  <a:pt x="162352" y="434343"/>
                  <a:pt x="151851" y="444844"/>
                </a:cubicBezTo>
                <a:cubicBezTo>
                  <a:pt x="141350" y="455345"/>
                  <a:pt x="124560" y="458381"/>
                  <a:pt x="114781" y="469557"/>
                </a:cubicBezTo>
                <a:cubicBezTo>
                  <a:pt x="23870" y="573456"/>
                  <a:pt x="89770" y="507223"/>
                  <a:pt x="52997" y="580768"/>
                </a:cubicBezTo>
                <a:cubicBezTo>
                  <a:pt x="46355" y="594051"/>
                  <a:pt x="36521" y="605481"/>
                  <a:pt x="28283" y="617838"/>
                </a:cubicBezTo>
                <a:cubicBezTo>
                  <a:pt x="24164" y="630195"/>
                  <a:pt x="15927" y="667934"/>
                  <a:pt x="15927" y="654909"/>
                </a:cubicBezTo>
                <a:cubicBezTo>
                  <a:pt x="15927" y="592988"/>
                  <a:pt x="-27100" y="497250"/>
                  <a:pt x="28283" y="469557"/>
                </a:cubicBezTo>
                <a:cubicBezTo>
                  <a:pt x="79991" y="443702"/>
                  <a:pt x="36521" y="584887"/>
                  <a:pt x="40640" y="642552"/>
                </a:cubicBezTo>
                <a:cubicBezTo>
                  <a:pt x="75883" y="638636"/>
                  <a:pt x="147516" y="638540"/>
                  <a:pt x="188921" y="617838"/>
                </a:cubicBezTo>
                <a:cubicBezTo>
                  <a:pt x="202204" y="611196"/>
                  <a:pt x="212421" y="599157"/>
                  <a:pt x="225992" y="593125"/>
                </a:cubicBezTo>
                <a:cubicBezTo>
                  <a:pt x="293322" y="563201"/>
                  <a:pt x="288275" y="568411"/>
                  <a:pt x="349559" y="5684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4">
            <a:extLst>
              <a:ext uri="{FF2B5EF4-FFF2-40B4-BE49-F238E27FC236}">
                <a16:creationId xmlns:a16="http://schemas.microsoft.com/office/drawing/2014/main" id="{BF211F73-D1AE-46E3-8C82-B2DBCBE73D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7396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pic>
        <p:nvPicPr>
          <p:cNvPr id="11" name="Graphic 4">
            <a:extLst>
              <a:ext uri="{FF2B5EF4-FFF2-40B4-BE49-F238E27FC236}">
                <a16:creationId xmlns:a16="http://schemas.microsoft.com/office/drawing/2014/main" id="{F96E81DC-00D8-4D00-B12F-1E7869E79C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pic>
        <p:nvPicPr>
          <p:cNvPr id="9" name="Graphic 4">
            <a:extLst>
              <a:ext uri="{FF2B5EF4-FFF2-40B4-BE49-F238E27FC236}">
                <a16:creationId xmlns:a16="http://schemas.microsoft.com/office/drawing/2014/main" id="{18A6C3D1-A4E9-4E2D-8140-19ED47CD4B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51946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pic>
        <p:nvPicPr>
          <p:cNvPr id="10" name="Graphic 4">
            <a:extLst>
              <a:ext uri="{FF2B5EF4-FFF2-40B4-BE49-F238E27FC236}">
                <a16:creationId xmlns:a16="http://schemas.microsoft.com/office/drawing/2014/main" id="{6148D1D6-80F8-486C-84B7-B198D143F0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3A1531F-5F7F-4247-AE21-250E609607D7}"/>
              </a:ext>
            </a:extLst>
          </p:cNvPr>
          <p:cNvSpPr/>
          <p:nvPr/>
        </p:nvSpPr>
        <p:spPr>
          <a:xfrm>
            <a:off x="1" y="4507670"/>
            <a:ext cx="12192000" cy="235033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1E74688-695E-4887-B9BC-D6A7D3D68D9C}"/>
              </a:ext>
            </a:extLst>
          </p:cNvPr>
          <p:cNvSpPr txBox="1"/>
          <p:nvPr/>
        </p:nvSpPr>
        <p:spPr>
          <a:xfrm>
            <a:off x="7775033" y="5564441"/>
            <a:ext cx="3590194" cy="369332"/>
          </a:xfrm>
          <a:prstGeom prst="rect">
            <a:avLst/>
          </a:prstGeom>
          <a:noFill/>
        </p:spPr>
        <p:txBody>
          <a:bodyPr wrap="square" rtlCol="0">
            <a:spAutoFit/>
          </a:bodyPr>
          <a:lstStyle/>
          <a:p>
            <a:pPr algn="ctr"/>
            <a:endParaRPr lang="en-GB"/>
          </a:p>
        </p:txBody>
      </p:sp>
      <p:sp>
        <p:nvSpPr>
          <p:cNvPr id="14" name="TextBox 13">
            <a:extLst>
              <a:ext uri="{FF2B5EF4-FFF2-40B4-BE49-F238E27FC236}">
                <a16:creationId xmlns:a16="http://schemas.microsoft.com/office/drawing/2014/main" id="{A27FB7CD-0128-4D65-AE5C-36A211ABFFF4}"/>
              </a:ext>
            </a:extLst>
          </p:cNvPr>
          <p:cNvSpPr txBox="1"/>
          <p:nvPr/>
        </p:nvSpPr>
        <p:spPr>
          <a:xfrm>
            <a:off x="-147638" y="439882"/>
            <a:ext cx="12269757" cy="4539704"/>
          </a:xfrm>
          <a:prstGeom prst="rect">
            <a:avLst/>
          </a:prstGeom>
          <a:noFill/>
        </p:spPr>
        <p:txBody>
          <a:bodyPr wrap="square" rtlCol="0">
            <a:spAutoFit/>
          </a:bodyPr>
          <a:lstStyle/>
          <a:p>
            <a:pPr marL="914400" lvl="1" indent="-457200">
              <a:spcAft>
                <a:spcPts val="1200"/>
              </a:spcAft>
              <a:buFont typeface="+mj-lt"/>
              <a:buAutoNum type="arabicPeriod"/>
            </a:pPr>
            <a:r>
              <a:rPr lang="en-US" sz="2100" b="1" dirty="0">
                <a:latin typeface="Segoe UI" panose="020B0502040204020203" pitchFamily="34" charset="0"/>
                <a:cs typeface="Segoe UI" panose="020B0502040204020203" pitchFamily="34" charset="0"/>
              </a:rPr>
              <a:t>Learn more about AKS</a:t>
            </a:r>
            <a:br>
              <a:rPr lang="fi-FI" sz="2100" b="1" dirty="0">
                <a:latin typeface="Segoe UI" panose="020B0502040204020203" pitchFamily="34" charset="0"/>
                <a:cs typeface="Segoe UI" panose="020B0502040204020203" pitchFamily="34" charset="0"/>
              </a:rPr>
            </a:br>
            <a:r>
              <a:rPr lang="en-US" sz="3600" u="sng" dirty="0">
                <a:latin typeface="Segoe UI" panose="020B0502040204020203" pitchFamily="34" charset="0"/>
                <a:cs typeface="Segoe UI" panose="020B0502040204020203" pitchFamily="34" charset="0"/>
              </a:rPr>
              <a:t>https://aka.ms/azure-aks</a:t>
            </a:r>
            <a:br>
              <a:rPr lang="en-US" sz="3600" u="sng" dirty="0">
                <a:latin typeface="Segoe UI" panose="020B0502040204020203" pitchFamily="34" charset="0"/>
                <a:cs typeface="Segoe UI" panose="020B0502040204020203" pitchFamily="34" charset="0"/>
              </a:rPr>
            </a:br>
            <a:endParaRPr lang="en-US" sz="3600" u="sng" dirty="0">
              <a:latin typeface="Segoe UI" panose="020B0502040204020203" pitchFamily="34" charset="0"/>
              <a:cs typeface="Segoe UI" panose="020B0502040204020203" pitchFamily="34" charset="0"/>
            </a:endParaRPr>
          </a:p>
          <a:p>
            <a:pPr marL="914400" lvl="1" indent="-457200">
              <a:spcAft>
                <a:spcPts val="1200"/>
              </a:spcAft>
              <a:buFont typeface="+mj-lt"/>
              <a:buAutoNum type="arabicPeriod"/>
            </a:pPr>
            <a:r>
              <a:rPr lang="en-US" sz="2100" b="1" dirty="0">
                <a:latin typeface="Segoe UI" panose="020B0502040204020203" pitchFamily="34" charset="0"/>
                <a:cs typeface="Segoe UI" panose="020B0502040204020203" pitchFamily="34" charset="0"/>
              </a:rPr>
              <a:t>Get your next Learner digital badge of Azure Heroes program</a:t>
            </a:r>
            <a:br>
              <a:rPr lang="fi-FI" sz="2100" b="1" dirty="0">
                <a:latin typeface="Segoe UI" panose="020B0502040204020203" pitchFamily="34" charset="0"/>
                <a:cs typeface="Segoe UI" panose="020B0502040204020203" pitchFamily="34" charset="0"/>
              </a:rPr>
            </a:br>
            <a:r>
              <a:rPr lang="en-US" sz="3600" u="sng" dirty="0">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https://aka.ms/digital-badge</a:t>
            </a:r>
            <a:br>
              <a:rPr lang="en-US" sz="3600" u="sng" dirty="0">
                <a:latin typeface="Segoe UI" panose="020B0502040204020203" pitchFamily="34" charset="0"/>
                <a:cs typeface="Segoe UI" panose="020B0502040204020203" pitchFamily="34" charset="0"/>
              </a:rPr>
            </a:br>
            <a:endParaRPr lang="en-US" sz="3600" u="sng" dirty="0">
              <a:latin typeface="Segoe UI" panose="020B0502040204020203" pitchFamily="34" charset="0"/>
              <a:cs typeface="Segoe UI" panose="020B0502040204020203" pitchFamily="34" charset="0"/>
            </a:endParaRPr>
          </a:p>
          <a:p>
            <a:pPr marL="914400" lvl="1" indent="-457200">
              <a:spcAft>
                <a:spcPts val="1200"/>
              </a:spcAft>
              <a:buFont typeface="+mj-lt"/>
              <a:buAutoNum type="arabicPeriod"/>
            </a:pPr>
            <a:r>
              <a:rPr lang="en-US" sz="2100" b="1" dirty="0">
                <a:latin typeface="Segoe UI" panose="020B0502040204020203" pitchFamily="34" charset="0"/>
                <a:cs typeface="Segoe UI" panose="020B0502040204020203" pitchFamily="34" charset="0"/>
              </a:rPr>
              <a:t>Win a cool Microsoft backpack!</a:t>
            </a:r>
          </a:p>
          <a:p>
            <a:pPr lvl="1">
              <a:spcAft>
                <a:spcPts val="1200"/>
              </a:spcAft>
            </a:pPr>
            <a:endParaRPr lang="en-US" sz="2100" dirty="0">
              <a:latin typeface="Segoe UI" panose="020B0502040204020203" pitchFamily="34" charset="0"/>
              <a:cs typeface="Segoe UI" panose="020B0502040204020203" pitchFamily="34" charset="0"/>
            </a:endParaRPr>
          </a:p>
          <a:p>
            <a:pPr lvl="1">
              <a:spcAft>
                <a:spcPts val="1200"/>
              </a:spcAft>
            </a:pPr>
            <a:endParaRPr lang="en-GB" sz="2100" dirty="0">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2DC84543-AB3D-47DF-9B83-91EE0AC4D797}"/>
              </a:ext>
            </a:extLst>
          </p:cNvPr>
          <p:cNvSpPr/>
          <p:nvPr/>
        </p:nvSpPr>
        <p:spPr>
          <a:xfrm>
            <a:off x="1305222" y="4932586"/>
            <a:ext cx="7155917"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Don’t forget to add </a:t>
            </a:r>
            <a:r>
              <a:rPr lang="en-US" sz="2000" b="1" dirty="0">
                <a:latin typeface="Segoe UI" panose="020B0502040204020203" pitchFamily="34" charset="0"/>
                <a:cs typeface="Segoe UI" panose="020B0502040204020203" pitchFamily="34" charset="0"/>
              </a:rPr>
              <a:t>Microsoft Azure skill </a:t>
            </a:r>
            <a:r>
              <a:rPr lang="en-US" sz="2000" dirty="0">
                <a:latin typeface="Segoe UI" panose="020B0502040204020203" pitchFamily="34" charset="0"/>
                <a:cs typeface="Segoe UI" panose="020B0502040204020203" pitchFamily="34" charset="0"/>
              </a:rPr>
              <a:t>to your LinkedIn account to stay connected with a developer community</a:t>
            </a:r>
          </a:p>
        </p:txBody>
      </p:sp>
      <p:pic>
        <p:nvPicPr>
          <p:cNvPr id="5" name="Picture 4" descr="A picture containing vector graphics&#10;&#10;Description automatically generated">
            <a:extLst>
              <a:ext uri="{FF2B5EF4-FFF2-40B4-BE49-F238E27FC236}">
                <a16:creationId xmlns:a16="http://schemas.microsoft.com/office/drawing/2014/main" id="{21FCF232-8539-42B0-A74E-9CEBFAACD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43" y="4932586"/>
            <a:ext cx="689221" cy="689221"/>
          </a:xfrm>
          <a:prstGeom prst="rect">
            <a:avLst/>
          </a:prstGeom>
        </p:spPr>
      </p:pic>
      <p:sp>
        <p:nvSpPr>
          <p:cNvPr id="9" name="Rectangle: Rounded Corners 8">
            <a:extLst>
              <a:ext uri="{FF2B5EF4-FFF2-40B4-BE49-F238E27FC236}">
                <a16:creationId xmlns:a16="http://schemas.microsoft.com/office/drawing/2014/main" id="{6D23E230-F5FE-40D5-BE12-397EA3A684F6}"/>
              </a:ext>
            </a:extLst>
          </p:cNvPr>
          <p:cNvSpPr/>
          <p:nvPr/>
        </p:nvSpPr>
        <p:spPr>
          <a:xfrm>
            <a:off x="8642097" y="5056436"/>
            <a:ext cx="3114859" cy="584036"/>
          </a:xfrm>
          <a:prstGeom prst="roundRect">
            <a:avLst/>
          </a:prstGeom>
          <a:solidFill>
            <a:schemeClr val="accent1">
              <a:alpha val="42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a:t>
            </a:r>
            <a:r>
              <a:rPr lang="en-US" sz="2800"/>
              <a:t> Microsoft Azure</a:t>
            </a:r>
          </a:p>
        </p:txBody>
      </p:sp>
      <p:sp>
        <p:nvSpPr>
          <p:cNvPr id="10" name="Rectangle 9">
            <a:extLst>
              <a:ext uri="{FF2B5EF4-FFF2-40B4-BE49-F238E27FC236}">
                <a16:creationId xmlns:a16="http://schemas.microsoft.com/office/drawing/2014/main" id="{78EC4288-9B54-4F80-8087-B8572FCE1227}"/>
              </a:ext>
            </a:extLst>
          </p:cNvPr>
          <p:cNvSpPr/>
          <p:nvPr/>
        </p:nvSpPr>
        <p:spPr>
          <a:xfrm>
            <a:off x="1305222" y="5885859"/>
            <a:ext cx="7155917" cy="707886"/>
          </a:xfrm>
          <a:prstGeom prst="rect">
            <a:avLst/>
          </a:prstGeom>
        </p:spPr>
        <p:txBody>
          <a:bodyPr wrap="square">
            <a:spAutoFit/>
          </a:bodyPr>
          <a:lstStyle/>
          <a:p>
            <a:r>
              <a:rPr lang="en-US" sz="2000">
                <a:latin typeface="Segoe UI" panose="020B0502040204020203" pitchFamily="34" charset="0"/>
                <a:cs typeface="Segoe UI" panose="020B0502040204020203" pitchFamily="34" charset="0"/>
              </a:rPr>
              <a:t>We post the latest announces about </a:t>
            </a:r>
            <a:r>
              <a:rPr lang="en-US" sz="2000" b="1">
                <a:latin typeface="Segoe UI" panose="020B0502040204020203" pitchFamily="34" charset="0"/>
                <a:cs typeface="Segoe UI" panose="020B0502040204020203" pitchFamily="34" charset="0"/>
              </a:rPr>
              <a:t>free events for the developers</a:t>
            </a:r>
            <a:r>
              <a:rPr lang="en-US" sz="2000">
                <a:latin typeface="Segoe UI" panose="020B0502040204020203" pitchFamily="34" charset="0"/>
                <a:cs typeface="Segoe UI" panose="020B0502040204020203" pitchFamily="34" charset="0"/>
              </a:rPr>
              <a:t> in Norway on our official Twitter account</a:t>
            </a:r>
          </a:p>
        </p:txBody>
      </p:sp>
      <p:pic>
        <p:nvPicPr>
          <p:cNvPr id="11" name="Picture 10">
            <a:extLst>
              <a:ext uri="{FF2B5EF4-FFF2-40B4-BE49-F238E27FC236}">
                <a16:creationId xmlns:a16="http://schemas.microsoft.com/office/drawing/2014/main" id="{4EAD4907-8E2D-4F83-9F81-7262DE07C07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35043" y="5887341"/>
            <a:ext cx="689221" cy="686256"/>
          </a:xfrm>
          <a:prstGeom prst="rect">
            <a:avLst/>
          </a:prstGeom>
        </p:spPr>
      </p:pic>
      <p:sp>
        <p:nvSpPr>
          <p:cNvPr id="12" name="Rectangle: Rounded Corners 11">
            <a:extLst>
              <a:ext uri="{FF2B5EF4-FFF2-40B4-BE49-F238E27FC236}">
                <a16:creationId xmlns:a16="http://schemas.microsoft.com/office/drawing/2014/main" id="{A7980173-7342-473E-8D8D-B27F00975F39}"/>
              </a:ext>
            </a:extLst>
          </p:cNvPr>
          <p:cNvSpPr/>
          <p:nvPr/>
        </p:nvSpPr>
        <p:spPr>
          <a:xfrm>
            <a:off x="8642097" y="5976101"/>
            <a:ext cx="3114859" cy="584036"/>
          </a:xfrm>
          <a:prstGeom prst="roundRect">
            <a:avLst/>
          </a:prstGeom>
          <a:solidFill>
            <a:schemeClr val="accent1">
              <a:alpha val="42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a:t>
            </a:r>
            <a:r>
              <a:rPr lang="en-US" sz="2800" err="1"/>
              <a:t>MSDevNo</a:t>
            </a:r>
            <a:endParaRPr lang="en-US" sz="2800"/>
          </a:p>
        </p:txBody>
      </p:sp>
      <p:grpSp>
        <p:nvGrpSpPr>
          <p:cNvPr id="13" name="Group 12">
            <a:extLst>
              <a:ext uri="{FF2B5EF4-FFF2-40B4-BE49-F238E27FC236}">
                <a16:creationId xmlns:a16="http://schemas.microsoft.com/office/drawing/2014/main" id="{922A8EE6-2EDF-4EB4-8CCE-A510B59B5A7A}"/>
              </a:ext>
            </a:extLst>
          </p:cNvPr>
          <p:cNvGrpSpPr/>
          <p:nvPr/>
        </p:nvGrpSpPr>
        <p:grpSpPr>
          <a:xfrm>
            <a:off x="5091113" y="3142479"/>
            <a:ext cx="1242497" cy="1242497"/>
            <a:chOff x="6096000" y="3168367"/>
            <a:chExt cx="1242497" cy="1242497"/>
          </a:xfrm>
        </p:grpSpPr>
        <p:sp>
          <p:nvSpPr>
            <p:cNvPr id="8" name="Rectangle 7">
              <a:extLst>
                <a:ext uri="{FF2B5EF4-FFF2-40B4-BE49-F238E27FC236}">
                  <a16:creationId xmlns:a16="http://schemas.microsoft.com/office/drawing/2014/main" id="{69AEBEF0-2A70-4F26-9646-51B46729DA9D}"/>
                </a:ext>
              </a:extLst>
            </p:cNvPr>
            <p:cNvSpPr/>
            <p:nvPr/>
          </p:nvSpPr>
          <p:spPr>
            <a:xfrm>
              <a:off x="6096000" y="3168367"/>
              <a:ext cx="1242497" cy="1242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4030D57-7FC2-4BFD-87E1-4ED484E9FC59}"/>
                </a:ext>
              </a:extLst>
            </p:cNvPr>
            <p:cNvPicPr>
              <a:picLocks noChangeAspect="1"/>
            </p:cNvPicPr>
            <p:nvPr/>
          </p:nvPicPr>
          <p:blipFill>
            <a:blip r:embed="rId6"/>
            <a:stretch>
              <a:fillRect/>
            </a:stretch>
          </p:blipFill>
          <p:spPr>
            <a:xfrm>
              <a:off x="6348250" y="3220454"/>
              <a:ext cx="737995" cy="1138322"/>
            </a:xfrm>
            <a:prstGeom prst="rect">
              <a:avLst/>
            </a:prstGeom>
          </p:spPr>
        </p:pic>
      </p:grpSp>
      <p:pic>
        <p:nvPicPr>
          <p:cNvPr id="15" name="Picture 14">
            <a:extLst>
              <a:ext uri="{FF2B5EF4-FFF2-40B4-BE49-F238E27FC236}">
                <a16:creationId xmlns:a16="http://schemas.microsoft.com/office/drawing/2014/main" id="{2F0CBB36-077A-4A82-B60B-2CE25067383C}"/>
              </a:ext>
            </a:extLst>
          </p:cNvPr>
          <p:cNvPicPr>
            <a:picLocks noChangeAspect="1"/>
          </p:cNvPicPr>
          <p:nvPr/>
        </p:nvPicPr>
        <p:blipFill>
          <a:blip r:embed="rId7"/>
          <a:stretch>
            <a:fillRect/>
          </a:stretch>
        </p:blipFill>
        <p:spPr>
          <a:xfrm>
            <a:off x="9295912" y="1602937"/>
            <a:ext cx="2634510" cy="2052637"/>
          </a:xfrm>
          <a:prstGeom prst="rect">
            <a:avLst/>
          </a:prstGeom>
        </p:spPr>
      </p:pic>
      <p:pic>
        <p:nvPicPr>
          <p:cNvPr id="4" name="Picture 3" descr="A close up of a logo&#10;&#10;Description automatically generated">
            <a:extLst>
              <a:ext uri="{FF2B5EF4-FFF2-40B4-BE49-F238E27FC236}">
                <a16:creationId xmlns:a16="http://schemas.microsoft.com/office/drawing/2014/main" id="{5323D040-C3D8-479C-802F-98D9303698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1308" y="767545"/>
            <a:ext cx="1627993" cy="16279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86846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75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endParaRPr lang="en-US" dirty="0"/>
          </a:p>
          <a:p>
            <a:pPr marL="152396" indent="0">
              <a:buNone/>
            </a:pPr>
            <a:endParaRPr lang="en-US" dirty="0"/>
          </a:p>
          <a:p>
            <a:r>
              <a:rPr lang="en-US" dirty="0"/>
              <a:t>Cluster </a:t>
            </a:r>
            <a:r>
              <a:rPr lang="en-US" dirty="0" err="1"/>
              <a:t>autoscaler</a:t>
            </a:r>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grpSp>
        <p:nvGrpSpPr>
          <p:cNvPr id="45" name="Group 44">
            <a:extLst>
              <a:ext uri="{FF2B5EF4-FFF2-40B4-BE49-F238E27FC236}">
                <a16:creationId xmlns:a16="http://schemas.microsoft.com/office/drawing/2014/main" id="{1AE18C0B-1646-41DC-A09C-901F60C4E33A}"/>
              </a:ext>
            </a:extLst>
          </p:cNvPr>
          <p:cNvGrpSpPr/>
          <p:nvPr/>
        </p:nvGrpSpPr>
        <p:grpSpPr>
          <a:xfrm>
            <a:off x="2659643" y="2004173"/>
            <a:ext cx="6310185" cy="3427798"/>
            <a:chOff x="2659643" y="2004173"/>
            <a:chExt cx="6310185" cy="3427798"/>
          </a:xfrm>
        </p:grpSpPr>
        <p:pic>
          <p:nvPicPr>
            <p:cNvPr id="5" name="Graphic 4">
              <a:extLst>
                <a:ext uri="{FF2B5EF4-FFF2-40B4-BE49-F238E27FC236}">
                  <a16:creationId xmlns:a16="http://schemas.microsoft.com/office/drawing/2014/main" id="{899A9778-2E59-4B0E-8B18-B2D2630531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2286" y="2712293"/>
              <a:ext cx="967468" cy="967468"/>
            </a:xfrm>
            <a:prstGeom prst="rect">
              <a:avLst/>
            </a:prstGeom>
          </p:spPr>
        </p:pic>
        <p:pic>
          <p:nvPicPr>
            <p:cNvPr id="10" name="Graphic 9">
              <a:extLst>
                <a:ext uri="{FF2B5EF4-FFF2-40B4-BE49-F238E27FC236}">
                  <a16:creationId xmlns:a16="http://schemas.microsoft.com/office/drawing/2014/main" id="{8C77DC00-4703-46F8-8A0E-B4921C43F8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4688" y="2712293"/>
              <a:ext cx="967467" cy="967467"/>
            </a:xfrm>
            <a:prstGeom prst="rect">
              <a:avLst/>
            </a:prstGeom>
          </p:spPr>
        </p:pic>
        <p:pic>
          <p:nvPicPr>
            <p:cNvPr id="13" name="Graphic 12">
              <a:extLst>
                <a:ext uri="{FF2B5EF4-FFF2-40B4-BE49-F238E27FC236}">
                  <a16:creationId xmlns:a16="http://schemas.microsoft.com/office/drawing/2014/main" id="{2BBD7743-5E87-4DE6-89AB-BD578DF1F1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34929" y="4484676"/>
              <a:ext cx="539518" cy="539518"/>
            </a:xfrm>
            <a:prstGeom prst="rect">
              <a:avLst/>
            </a:prstGeom>
          </p:spPr>
        </p:pic>
        <p:cxnSp>
          <p:nvCxnSpPr>
            <p:cNvPr id="18" name="Straight Arrow Connector 17">
              <a:extLst>
                <a:ext uri="{FF2B5EF4-FFF2-40B4-BE49-F238E27FC236}">
                  <a16:creationId xmlns:a16="http://schemas.microsoft.com/office/drawing/2014/main" id="{03930D1A-C7FA-4582-9393-F20CC6283943}"/>
                </a:ext>
              </a:extLst>
            </p:cNvPr>
            <p:cNvCxnSpPr>
              <a:cxnSpLocks/>
            </p:cNvCxnSpPr>
            <p:nvPr/>
          </p:nvCxnSpPr>
          <p:spPr>
            <a:xfrm flipH="1">
              <a:off x="4626429" y="3196028"/>
              <a:ext cx="1981200"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D5935B-A96A-49F4-A799-9B8B0FDA8028}"/>
                </a:ext>
              </a:extLst>
            </p:cNvPr>
            <p:cNvSpPr txBox="1"/>
            <p:nvPr/>
          </p:nvSpPr>
          <p:spPr>
            <a:xfrm>
              <a:off x="4902173" y="2967427"/>
              <a:ext cx="873829" cy="276999"/>
            </a:xfrm>
            <a:prstGeom prst="rect">
              <a:avLst/>
            </a:prstGeom>
            <a:noFill/>
          </p:spPr>
          <p:txBody>
            <a:bodyPr wrap="none" rtlCol="0">
              <a:spAutoFit/>
            </a:bodyPr>
            <a:lstStyle/>
            <a:p>
              <a:r>
                <a:rPr lang="en-US" sz="1200" dirty="0"/>
                <a:t>docker pull</a:t>
              </a:r>
            </a:p>
          </p:txBody>
        </p:sp>
        <p:cxnSp>
          <p:nvCxnSpPr>
            <p:cNvPr id="20" name="Straight Arrow Connector 19">
              <a:extLst>
                <a:ext uri="{FF2B5EF4-FFF2-40B4-BE49-F238E27FC236}">
                  <a16:creationId xmlns:a16="http://schemas.microsoft.com/office/drawing/2014/main" id="{682D46CF-8445-4B9D-BF41-C8CE292AECCC}"/>
                </a:ext>
              </a:extLst>
            </p:cNvPr>
            <p:cNvCxnSpPr>
              <a:cxnSpLocks/>
            </p:cNvCxnSpPr>
            <p:nvPr/>
          </p:nvCxnSpPr>
          <p:spPr>
            <a:xfrm>
              <a:off x="2659643" y="3196027"/>
              <a:ext cx="888420" cy="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22799DF-5191-426A-B067-E0AA2C91424D}"/>
                </a:ext>
              </a:extLst>
            </p:cNvPr>
            <p:cNvSpPr txBox="1"/>
            <p:nvPr/>
          </p:nvSpPr>
          <p:spPr>
            <a:xfrm>
              <a:off x="2659643" y="2967426"/>
              <a:ext cx="944361" cy="276999"/>
            </a:xfrm>
            <a:prstGeom prst="rect">
              <a:avLst/>
            </a:prstGeom>
            <a:noFill/>
          </p:spPr>
          <p:txBody>
            <a:bodyPr wrap="none" rtlCol="0">
              <a:spAutoFit/>
            </a:bodyPr>
            <a:lstStyle/>
            <a:p>
              <a:r>
                <a:rPr lang="en-US" sz="1200" dirty="0"/>
                <a:t>docker push</a:t>
              </a:r>
            </a:p>
          </p:txBody>
        </p:sp>
        <p:sp>
          <p:nvSpPr>
            <p:cNvPr id="25" name="Rectangle 24">
              <a:extLst>
                <a:ext uri="{FF2B5EF4-FFF2-40B4-BE49-F238E27FC236}">
                  <a16:creationId xmlns:a16="http://schemas.microsoft.com/office/drawing/2014/main" id="{7D73E2BF-697B-4489-BE2C-8844D0431502}"/>
                </a:ext>
              </a:extLst>
            </p:cNvPr>
            <p:cNvSpPr/>
            <p:nvPr/>
          </p:nvSpPr>
          <p:spPr>
            <a:xfrm>
              <a:off x="5776002" y="2313696"/>
              <a:ext cx="2995004" cy="18614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14BDE4AB-E871-47D9-BE34-48BDF11C3E87}"/>
                </a:ext>
              </a:extLst>
            </p:cNvPr>
            <p:cNvSpPr txBox="1"/>
            <p:nvPr/>
          </p:nvSpPr>
          <p:spPr>
            <a:xfrm>
              <a:off x="6059435" y="3920278"/>
              <a:ext cx="1176284" cy="276999"/>
            </a:xfrm>
            <a:prstGeom prst="rect">
              <a:avLst/>
            </a:prstGeom>
            <a:noFill/>
          </p:spPr>
          <p:txBody>
            <a:bodyPr wrap="none" rtlCol="0">
              <a:spAutoFit/>
            </a:bodyPr>
            <a:lstStyle/>
            <a:p>
              <a:r>
                <a:rPr lang="en-US" sz="1200" dirty="0"/>
                <a:t>Virtual Network</a:t>
              </a:r>
            </a:p>
          </p:txBody>
        </p:sp>
        <p:pic>
          <p:nvPicPr>
            <p:cNvPr id="28" name="Graphic 27">
              <a:extLst>
                <a:ext uri="{FF2B5EF4-FFF2-40B4-BE49-F238E27FC236}">
                  <a16:creationId xmlns:a16="http://schemas.microsoft.com/office/drawing/2014/main" id="{C9DD04EB-157A-4294-B32D-7FCEAD8778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37108" y="3909393"/>
              <a:ext cx="265760" cy="265760"/>
            </a:xfrm>
            <a:prstGeom prst="rect">
              <a:avLst/>
            </a:prstGeom>
          </p:spPr>
        </p:pic>
        <p:pic>
          <p:nvPicPr>
            <p:cNvPr id="34" name="Graphic 33">
              <a:extLst>
                <a:ext uri="{FF2B5EF4-FFF2-40B4-BE49-F238E27FC236}">
                  <a16:creationId xmlns:a16="http://schemas.microsoft.com/office/drawing/2014/main" id="{E16A9F7D-4370-45FC-92FE-480C8AD0360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02396" y="4550385"/>
              <a:ext cx="539518" cy="539518"/>
            </a:xfrm>
            <a:prstGeom prst="rect">
              <a:avLst/>
            </a:prstGeom>
          </p:spPr>
        </p:pic>
        <p:sp>
          <p:nvSpPr>
            <p:cNvPr id="35" name="TextBox 34">
              <a:extLst>
                <a:ext uri="{FF2B5EF4-FFF2-40B4-BE49-F238E27FC236}">
                  <a16:creationId xmlns:a16="http://schemas.microsoft.com/office/drawing/2014/main" id="{F88043A1-1919-44C2-815F-0C006ED3041D}"/>
                </a:ext>
              </a:extLst>
            </p:cNvPr>
            <p:cNvSpPr txBox="1"/>
            <p:nvPr/>
          </p:nvSpPr>
          <p:spPr>
            <a:xfrm>
              <a:off x="7363455" y="5028532"/>
              <a:ext cx="697755" cy="276999"/>
            </a:xfrm>
            <a:prstGeom prst="rect">
              <a:avLst/>
            </a:prstGeom>
            <a:noFill/>
          </p:spPr>
          <p:txBody>
            <a:bodyPr wrap="none" rtlCol="0">
              <a:spAutoFit/>
            </a:bodyPr>
            <a:lstStyle/>
            <a:p>
              <a:r>
                <a:rPr lang="en-US" sz="1200" dirty="0"/>
                <a:t>Monitor</a:t>
              </a:r>
            </a:p>
          </p:txBody>
        </p:sp>
        <p:sp>
          <p:nvSpPr>
            <p:cNvPr id="36" name="TextBox 35">
              <a:extLst>
                <a:ext uri="{FF2B5EF4-FFF2-40B4-BE49-F238E27FC236}">
                  <a16:creationId xmlns:a16="http://schemas.microsoft.com/office/drawing/2014/main" id="{7034E11E-92FA-4F05-B494-0FB42E6CF52E}"/>
                </a:ext>
              </a:extLst>
            </p:cNvPr>
            <p:cNvSpPr txBox="1"/>
            <p:nvPr/>
          </p:nvSpPr>
          <p:spPr>
            <a:xfrm>
              <a:off x="6108827" y="5041593"/>
              <a:ext cx="999761" cy="276999"/>
            </a:xfrm>
            <a:prstGeom prst="rect">
              <a:avLst/>
            </a:prstGeom>
            <a:noFill/>
          </p:spPr>
          <p:txBody>
            <a:bodyPr wrap="none" rtlCol="0">
              <a:spAutoFit/>
            </a:bodyPr>
            <a:lstStyle/>
            <a:p>
              <a:r>
                <a:rPr lang="en-US" sz="1200" dirty="0"/>
                <a:t>Log Analytics</a:t>
              </a:r>
            </a:p>
          </p:txBody>
        </p:sp>
        <p:sp>
          <p:nvSpPr>
            <p:cNvPr id="38" name="Rectangle 37">
              <a:extLst>
                <a:ext uri="{FF2B5EF4-FFF2-40B4-BE49-F238E27FC236}">
                  <a16:creationId xmlns:a16="http://schemas.microsoft.com/office/drawing/2014/main" id="{0BA9A745-1F05-44B8-8E3A-D2C28DF0B3D2}"/>
                </a:ext>
              </a:extLst>
            </p:cNvPr>
            <p:cNvSpPr/>
            <p:nvPr/>
          </p:nvSpPr>
          <p:spPr>
            <a:xfrm>
              <a:off x="3080397" y="2004173"/>
              <a:ext cx="5889431" cy="3427798"/>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Graphic 39">
              <a:extLst>
                <a:ext uri="{FF2B5EF4-FFF2-40B4-BE49-F238E27FC236}">
                  <a16:creationId xmlns:a16="http://schemas.microsoft.com/office/drawing/2014/main" id="{85002657-EBDE-4593-AB69-6DE8E12F13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31823" y="5073169"/>
              <a:ext cx="358802" cy="358802"/>
            </a:xfrm>
            <a:prstGeom prst="rect">
              <a:avLst/>
            </a:prstGeom>
          </p:spPr>
        </p:pic>
        <p:sp>
          <p:nvSpPr>
            <p:cNvPr id="41" name="TextBox 40">
              <a:extLst>
                <a:ext uri="{FF2B5EF4-FFF2-40B4-BE49-F238E27FC236}">
                  <a16:creationId xmlns:a16="http://schemas.microsoft.com/office/drawing/2014/main" id="{DC9CDC6A-742A-43B8-B3BD-9D1B4F038962}"/>
                </a:ext>
              </a:extLst>
            </p:cNvPr>
            <p:cNvSpPr txBox="1"/>
            <p:nvPr/>
          </p:nvSpPr>
          <p:spPr>
            <a:xfrm>
              <a:off x="3457500" y="5114070"/>
              <a:ext cx="1219180" cy="276999"/>
            </a:xfrm>
            <a:prstGeom prst="rect">
              <a:avLst/>
            </a:prstGeom>
            <a:noFill/>
          </p:spPr>
          <p:txBody>
            <a:bodyPr wrap="none" rtlCol="0">
              <a:spAutoFit/>
            </a:bodyPr>
            <a:lstStyle/>
            <a:p>
              <a:r>
                <a:rPr lang="en-US" sz="1200" dirty="0"/>
                <a:t>Resource Group</a:t>
              </a:r>
            </a:p>
          </p:txBody>
        </p:sp>
        <p:sp>
          <p:nvSpPr>
            <p:cNvPr id="43" name="TextBox 42">
              <a:extLst>
                <a:ext uri="{FF2B5EF4-FFF2-40B4-BE49-F238E27FC236}">
                  <a16:creationId xmlns:a16="http://schemas.microsoft.com/office/drawing/2014/main" id="{70C6B4CF-6314-4533-8A42-D45887466A88}"/>
                </a:ext>
              </a:extLst>
            </p:cNvPr>
            <p:cNvSpPr txBox="1"/>
            <p:nvPr/>
          </p:nvSpPr>
          <p:spPr>
            <a:xfrm>
              <a:off x="3856825" y="3718072"/>
              <a:ext cx="438390" cy="276999"/>
            </a:xfrm>
            <a:prstGeom prst="rect">
              <a:avLst/>
            </a:prstGeom>
            <a:noFill/>
          </p:spPr>
          <p:txBody>
            <a:bodyPr wrap="none" rtlCol="0">
              <a:spAutoFit/>
            </a:bodyPr>
            <a:lstStyle/>
            <a:p>
              <a:r>
                <a:rPr lang="en-US" sz="1200" dirty="0"/>
                <a:t>ACR</a:t>
              </a:r>
            </a:p>
          </p:txBody>
        </p:sp>
        <p:sp>
          <p:nvSpPr>
            <p:cNvPr id="44" name="TextBox 43">
              <a:extLst>
                <a:ext uri="{FF2B5EF4-FFF2-40B4-BE49-F238E27FC236}">
                  <a16:creationId xmlns:a16="http://schemas.microsoft.com/office/drawing/2014/main" id="{F805145E-E9FD-4A60-B7EF-10BDC26E82C6}"/>
                </a:ext>
              </a:extLst>
            </p:cNvPr>
            <p:cNvSpPr txBox="1"/>
            <p:nvPr/>
          </p:nvSpPr>
          <p:spPr>
            <a:xfrm>
              <a:off x="6963389" y="2459686"/>
              <a:ext cx="423770" cy="276999"/>
            </a:xfrm>
            <a:prstGeom prst="rect">
              <a:avLst/>
            </a:prstGeom>
            <a:noFill/>
          </p:spPr>
          <p:txBody>
            <a:bodyPr wrap="none" rtlCol="0">
              <a:spAutoFit/>
            </a:bodyPr>
            <a:lstStyle/>
            <a:p>
              <a:r>
                <a:rPr lang="en-US" sz="1200" dirty="0"/>
                <a:t>AKS</a:t>
              </a:r>
            </a:p>
          </p:txBody>
        </p:sp>
      </p:grpSp>
    </p:spTree>
    <p:extLst>
      <p:ext uri="{BB962C8B-B14F-4D97-AF65-F5344CB8AC3E}">
        <p14:creationId xmlns:p14="http://schemas.microsoft.com/office/powerpoint/2010/main" val="2135504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892168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581844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36819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7612936" y="3952056"/>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155284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 lifecycle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Graphic 10">
            <a:extLst>
              <a:ext uri="{FF2B5EF4-FFF2-40B4-BE49-F238E27FC236}">
                <a16:creationId xmlns:a16="http://schemas.microsoft.com/office/drawing/2014/main" id="{FF32BA30-55BD-4F04-BD2B-9F13533804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465" y="2250843"/>
            <a:ext cx="7610475" cy="2647950"/>
          </a:xfrm>
          <a:prstGeom prst="rect">
            <a:avLst/>
          </a:prstGeom>
        </p:spPr>
      </p:pic>
      <p:sp>
        <p:nvSpPr>
          <p:cNvPr id="21" name="TextBox 20">
            <a:extLst>
              <a:ext uri="{FF2B5EF4-FFF2-40B4-BE49-F238E27FC236}">
                <a16:creationId xmlns:a16="http://schemas.microsoft.com/office/drawing/2014/main" id="{B1D909C6-BCD5-45CD-BD9B-C731C797008C}"/>
              </a:ext>
            </a:extLst>
          </p:cNvPr>
          <p:cNvSpPr txBox="1"/>
          <p:nvPr/>
        </p:nvSpPr>
        <p:spPr>
          <a:xfrm>
            <a:off x="2062043" y="6330834"/>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2981813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Lab-04</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95757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165544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a:t>
            </a:r>
            <a:r>
              <a:rPr lang="en-US" dirty="0" err="1"/>
              <a:t>Kubelet</a:t>
            </a:r>
            <a:endParaRPr lang="en-US" dirty="0"/>
          </a:p>
          <a:p>
            <a:r>
              <a:rPr lang="en-US" dirty="0"/>
              <a:t>One of the </a:t>
            </a:r>
            <a:r>
              <a:rPr lang="en-US" dirty="0" err="1"/>
              <a:t>Kubelet’s</a:t>
            </a:r>
            <a:r>
              <a:rPr lang="en-US" dirty="0"/>
              <a:t> jobs is to ensure that pods are healthy</a:t>
            </a:r>
          </a:p>
          <a:p>
            <a:r>
              <a:rPr lang="en-US" dirty="0" err="1"/>
              <a:t>Kubelet</a:t>
            </a:r>
            <a:r>
              <a:rPr lang="en-US" dirty="0"/>
              <a: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pic>
        <p:nvPicPr>
          <p:cNvPr id="14" name="Graphic 4">
            <a:extLst>
              <a:ext uri="{FF2B5EF4-FFF2-40B4-BE49-F238E27FC236}">
                <a16:creationId xmlns:a16="http://schemas.microsoft.com/office/drawing/2014/main" id="{9DCAE479-512E-430A-9838-5DDFFB0CD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2021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a:t>
            </a:r>
          </a:p>
          <a:p>
            <a:r>
              <a:rPr lang="en-US" dirty="0"/>
              <a:t>AKS and Kubernetes 101</a:t>
            </a:r>
          </a:p>
          <a:p>
            <a:r>
              <a:rPr lang="en-US" dirty="0"/>
              <a:t>Advanced AKS configuration (WIP – ETA end of March)</a:t>
            </a:r>
          </a:p>
          <a:p>
            <a:r>
              <a:rPr lang="en-US" dirty="0"/>
              <a:t>Service mesh with </a:t>
            </a:r>
            <a:r>
              <a:rPr lang="en-US" dirty="0" err="1"/>
              <a:t>linkerd</a:t>
            </a:r>
            <a:endParaRPr lang="en-US" dirty="0"/>
          </a:p>
          <a:p>
            <a:r>
              <a:rPr lang="en-US" dirty="0"/>
              <a:t>Monitoring AKS cluster</a:t>
            </a:r>
          </a:p>
          <a:p>
            <a:r>
              <a:rPr lang="en-US" dirty="0"/>
              <a:t>AKS application deployment strategy</a:t>
            </a:r>
          </a:p>
          <a:p>
            <a:r>
              <a:rPr lang="en-US" dirty="0"/>
              <a:t>AKS security</a:t>
            </a:r>
          </a:p>
          <a:p>
            <a:r>
              <a:rPr lang="en-US" dirty="0"/>
              <a:t>Use Pulumi to provision and configure AKS cluster (???)</a:t>
            </a:r>
          </a:p>
          <a:p>
            <a:pPr marL="152396" indent="0">
              <a:buNone/>
            </a:pPr>
            <a:endParaRPr lang="en-US" dirty="0"/>
          </a:p>
          <a:p>
            <a:pPr marL="152396" indent="0">
              <a:buNone/>
            </a:pPr>
            <a:endParaRPr lang="en-US" dirty="0"/>
          </a:p>
          <a:p>
            <a:pPr marL="152396" indent="0">
              <a:buNone/>
            </a:pPr>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a:t>
            </a:r>
            <a:r>
              <a:rPr lang="en-US" dirty="0" err="1"/>
              <a:t>Kubelet</a:t>
            </a:r>
            <a:r>
              <a:rPr lang="en-US" dirty="0"/>
              <a: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pic>
        <p:nvPicPr>
          <p:cNvPr id="12" name="Graphic 4">
            <a:extLst>
              <a:ext uri="{FF2B5EF4-FFF2-40B4-BE49-F238E27FC236}">
                <a16:creationId xmlns:a16="http://schemas.microsoft.com/office/drawing/2014/main" id="{2A08C755-4203-4D33-BBC6-AFCD571761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pic>
        <p:nvPicPr>
          <p:cNvPr id="18" name="Graphic 4">
            <a:extLst>
              <a:ext uri="{FF2B5EF4-FFF2-40B4-BE49-F238E27FC236}">
                <a16:creationId xmlns:a16="http://schemas.microsoft.com/office/drawing/2014/main" id="{4AF8FA69-2A07-4E4C-8351-4AC6FF8957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err="1"/>
              <a:t>kubelet</a:t>
            </a:r>
            <a:r>
              <a:rPr lang="en-US" dirty="0"/>
              <a: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F384CE8C-4016-4F64-8F30-EE7B97C57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5" name="Graphic 4">
            <a:extLst>
              <a:ext uri="{FF2B5EF4-FFF2-40B4-BE49-F238E27FC236}">
                <a16:creationId xmlns:a16="http://schemas.microsoft.com/office/drawing/2014/main" id="{B65D59CD-E1E9-433D-A7DC-518EDDC391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79715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66436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pic>
        <p:nvPicPr>
          <p:cNvPr id="24" name="Graphic 4">
            <a:extLst>
              <a:ext uri="{FF2B5EF4-FFF2-40B4-BE49-F238E27FC236}">
                <a16:creationId xmlns:a16="http://schemas.microsoft.com/office/drawing/2014/main" id="{C0B231EA-0C91-40E3-A0EA-AD0CC40FF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86FBF3BE-D5D3-495B-A7E7-0BE8BBDED7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D5573AD1-51A0-43AC-BCEC-0BE275828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75712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35" name="Graphic 4">
            <a:extLst>
              <a:ext uri="{FF2B5EF4-FFF2-40B4-BE49-F238E27FC236}">
                <a16:creationId xmlns:a16="http://schemas.microsoft.com/office/drawing/2014/main" id="{F26E26EE-719B-4365-A133-92E6B3F5B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2021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“regular” events (work in progress)</a:t>
            </a:r>
          </a:p>
          <a:p>
            <a:pPr marL="152396" indent="0">
              <a:buNone/>
            </a:pPr>
            <a:endParaRPr lang="en-US" dirty="0"/>
          </a:p>
          <a:p>
            <a:r>
              <a:rPr lang="en-US" dirty="0"/>
              <a:t>17.03 – AKS at Norway – collaborative project with devreal.io </a:t>
            </a:r>
          </a:p>
          <a:p>
            <a:r>
              <a:rPr lang="en-US" dirty="0" err="1"/>
              <a:t>GitOps</a:t>
            </a:r>
            <a:r>
              <a:rPr lang="en-US" dirty="0"/>
              <a:t> vs Pulumi vs Terraform</a:t>
            </a:r>
          </a:p>
          <a:p>
            <a:r>
              <a:rPr lang="en-US" dirty="0"/>
              <a:t>+ work in progress</a:t>
            </a:r>
          </a:p>
          <a:p>
            <a:endParaRPr lang="en-US" dirty="0"/>
          </a:p>
          <a:p>
            <a:endParaRPr lang="en-US" dirty="0"/>
          </a:p>
          <a:p>
            <a:endParaRPr lang="en-US" dirty="0"/>
          </a:p>
          <a:p>
            <a:r>
              <a:rPr lang="en-US" dirty="0"/>
              <a:t>If you have any good AKS / Kubernetes / </a:t>
            </a:r>
            <a:r>
              <a:rPr lang="en-US" dirty="0" err="1"/>
              <a:t>IaC</a:t>
            </a:r>
            <a:r>
              <a:rPr lang="en-US" dirty="0"/>
              <a:t> story – welcome to share! </a:t>
            </a:r>
          </a:p>
          <a:p>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97650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CF33D950-D436-4158-BFC4-476FBBD4D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92831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AFD1E51D-049B-4D9C-9B6A-A5DEA3147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9D1E7F37-0BD2-452B-988A-150921F5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1511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4">
            <a:extLst>
              <a:ext uri="{FF2B5EF4-FFF2-40B4-BE49-F238E27FC236}">
                <a16:creationId xmlns:a16="http://schemas.microsoft.com/office/drawing/2014/main" id="{AA1AC8AF-17FB-483F-96CC-307A47B63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28215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50080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288828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99862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pic>
        <p:nvPicPr>
          <p:cNvPr id="25" name="Graphic 4">
            <a:extLst>
              <a:ext uri="{FF2B5EF4-FFF2-40B4-BE49-F238E27FC236}">
                <a16:creationId xmlns:a16="http://schemas.microsoft.com/office/drawing/2014/main" id="{13B5004E-21ED-46C9-9E1A-63CE22BC48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033119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pic>
        <p:nvPicPr>
          <p:cNvPr id="23" name="Graphic 4">
            <a:extLst>
              <a:ext uri="{FF2B5EF4-FFF2-40B4-BE49-F238E27FC236}">
                <a16:creationId xmlns:a16="http://schemas.microsoft.com/office/drawing/2014/main" id="{8842C5D4-2128-413D-9416-3BA33C790F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517086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13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t>I don’t have moderator</a:t>
            </a:r>
            <a:endParaRPr lang="en-US" dirty="0">
              <a:sym typeface="Wingdings" panose="05000000000000000000" pitchFamily="2" charset="2"/>
            </a:endParaRP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resource names as in labs -&gt; easier to troubleshot </a:t>
            </a:r>
            <a:endParaRPr lang="en-US" dirty="0"/>
          </a:p>
          <a:p>
            <a:pPr marL="380990" indent="-380990">
              <a:spcAft>
                <a:spcPts val="2133"/>
              </a:spcAft>
            </a:pPr>
            <a:r>
              <a:rPr lang="en-US" dirty="0">
                <a:sym typeface="Wingdings" panose="05000000000000000000" pitchFamily="2" charset="2"/>
              </a:rPr>
              <a:t>Share your screen if you stack with something</a:t>
            </a:r>
          </a:p>
          <a:p>
            <a:pPr marL="380990" indent="-380990">
              <a:spcAft>
                <a:spcPts val="2133"/>
              </a:spcAft>
            </a:pPr>
            <a:r>
              <a:rPr lang="en-US" dirty="0"/>
              <a:t>Labs are available after the event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4B2553-389A-4AE2-AC16-9A7D2CEDC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48160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33978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a:p>
            <a:pPr algn="ctr"/>
            <a:r>
              <a:rPr lang="en-US" sz="1400" dirty="0" err="1">
                <a:solidFill>
                  <a:schemeClr val="tx1"/>
                </a:solidFill>
              </a:rPr>
              <a:t>ConfigMap</a:t>
            </a:r>
            <a:endParaRPr lang="en-US" sz="1400" dirty="0">
              <a:solidFill>
                <a:schemeClr val="tx1"/>
              </a:solidFill>
            </a:endParaRP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etc</a:t>
            </a:r>
            <a:r>
              <a:rPr lang="en-US" dirty="0"/>
              <a:t>/secrets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314001"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cm</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 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383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r>
              <a:rPr lang="en-US" dirty="0"/>
              <a:t>Conversation/chat</a:t>
            </a:r>
          </a:p>
          <a:p>
            <a:pPr marL="380990" indent="-380990">
              <a:spcAft>
                <a:spcPts val="2133"/>
              </a:spcAft>
            </a:pPr>
            <a:r>
              <a:rPr lang="en-US" dirty="0"/>
              <a:t>If you want to have private discussion, find </a:t>
            </a:r>
            <a:r>
              <a:rPr lang="en-US" dirty="0">
                <a:hlinkClick r:id="rId3"/>
              </a:rPr>
              <a:t>evgeny@enso.no</a:t>
            </a:r>
            <a:r>
              <a:rPr lang="en-US" dirty="0"/>
              <a:t> and start chat with me </a:t>
            </a:r>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3696563" y="3428999"/>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3028127" y="5321367"/>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7"/>
          <a:stretch>
            <a:fillRect/>
          </a:stretch>
        </p:blipFill>
        <p:spPr>
          <a:xfrm>
            <a:off x="7521682" y="2482032"/>
            <a:ext cx="4320914" cy="769687"/>
          </a:xfrm>
          <a:prstGeom prst="rect">
            <a:avLst/>
          </a:prstGeom>
        </p:spPr>
      </p:pic>
      <p:pic>
        <p:nvPicPr>
          <p:cNvPr id="8" name="Graphic 4">
            <a:extLst>
              <a:ext uri="{FF2B5EF4-FFF2-40B4-BE49-F238E27FC236}">
                <a16:creationId xmlns:a16="http://schemas.microsoft.com/office/drawing/2014/main" id="{129442CB-4D5A-45B6-8525-CD11164A97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Each lab is time-boxed</a:t>
            </a:r>
          </a:p>
          <a:p>
            <a:pPr marL="380990" indent="-380990">
              <a:spcAft>
                <a:spcPts val="2133"/>
              </a:spcAft>
            </a:pPr>
            <a:r>
              <a:rPr lang="en-US" dirty="0"/>
              <a:t>When you completed a lab, please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Labs will be available after the event</a:t>
            </a:r>
          </a:p>
          <a:p>
            <a:pPr marL="380990" indent="-380990">
              <a:spcAft>
                <a:spcPts val="2133"/>
              </a:spcAft>
            </a:pPr>
            <a:r>
              <a:rPr lang="en-US" dirty="0"/>
              <a:t>Feel free to contribute to the labs content by fixing gramma, typos, wrong commands etc..</a:t>
            </a:r>
          </a:p>
          <a:p>
            <a:pPr marL="380990" indent="-380990">
              <a:spcAft>
                <a:spcPts val="2133"/>
              </a:spcAft>
            </a:pPr>
            <a:r>
              <a:rPr lang="en-US" dirty="0"/>
              <a:t>Feel free to comment on each lab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E7BDC0C7-9E31-40D3-BDD6-1ADA514B463B}"/>
              </a:ext>
            </a:extLst>
          </p:cNvPr>
          <p:cNvPicPr>
            <a:picLocks noChangeAspect="1"/>
          </p:cNvPicPr>
          <p:nvPr/>
        </p:nvPicPr>
        <p:blipFill>
          <a:blip r:embed="rId4"/>
          <a:stretch>
            <a:fillRect/>
          </a:stretch>
        </p:blipFill>
        <p:spPr>
          <a:xfrm>
            <a:off x="7091201" y="5478535"/>
            <a:ext cx="3897978" cy="1226595"/>
          </a:xfrm>
          <a:prstGeom prst="rect">
            <a:avLst/>
          </a:prstGeom>
        </p:spPr>
      </p:pic>
      <p:pic>
        <p:nvPicPr>
          <p:cNvPr id="6" name="Graphic 4">
            <a:extLst>
              <a:ext uri="{FF2B5EF4-FFF2-40B4-BE49-F238E27FC236}">
                <a16:creationId xmlns:a16="http://schemas.microsoft.com/office/drawing/2014/main" id="{1D0ED097-4C0B-4539-980A-347213D98E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agenda</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 Slides - Kubernetes and AKS introduction (10 min)</a:t>
            </a:r>
          </a:p>
          <a:p>
            <a:pPr marL="171450" indent="-171450">
              <a:spcAft>
                <a:spcPts val="600"/>
              </a:spcAft>
            </a:pPr>
            <a:r>
              <a:rPr lang="en-US" sz="1400" dirty="0"/>
              <a:t> Lab-01 - AKS setup (15 min)</a:t>
            </a:r>
          </a:p>
          <a:p>
            <a:pPr marL="171450" indent="-171450">
              <a:spcAft>
                <a:spcPts val="600"/>
              </a:spcAft>
            </a:pPr>
            <a:r>
              <a:rPr lang="en-US" sz="1400" dirty="0"/>
              <a:t> Lab-02 - setting up you shell for better AKS/</a:t>
            </a:r>
            <a:r>
              <a:rPr lang="en-US" sz="1400" dirty="0" err="1"/>
              <a:t>kubectl</a:t>
            </a:r>
            <a:r>
              <a:rPr lang="en-US" sz="1400" dirty="0"/>
              <a:t> experience (15 min)</a:t>
            </a:r>
          </a:p>
          <a:p>
            <a:pPr marL="171450" indent="-171450">
              <a:spcAft>
                <a:spcPts val="600"/>
              </a:spcAft>
            </a:pPr>
            <a:r>
              <a:rPr lang="en-US" sz="1400" dirty="0"/>
              <a:t> Slides - Introduce our "guinea pig" app (10 min)</a:t>
            </a:r>
          </a:p>
          <a:p>
            <a:pPr marL="171450" indent="-171450">
              <a:spcAft>
                <a:spcPts val="600"/>
              </a:spcAft>
            </a:pPr>
            <a:r>
              <a:rPr lang="en-US" sz="1400" dirty="0"/>
              <a:t> Lab-03 - Containerizing your application (15 min)</a:t>
            </a:r>
          </a:p>
          <a:p>
            <a:pPr marL="171450" indent="-171450">
              <a:spcAft>
                <a:spcPts val="600"/>
              </a:spcAft>
            </a:pPr>
            <a:r>
              <a:rPr lang="en-US" sz="1400" dirty="0"/>
              <a:t>Pause</a:t>
            </a:r>
          </a:p>
          <a:p>
            <a:pPr marL="171450" indent="-171450">
              <a:spcAft>
                <a:spcPts val="600"/>
              </a:spcAft>
            </a:pPr>
            <a:r>
              <a:rPr lang="en-US" sz="1400" dirty="0"/>
              <a:t> Slides - Pods, Namespaces (10 min)</a:t>
            </a:r>
          </a:p>
          <a:p>
            <a:pPr marL="171450" indent="-171450">
              <a:spcAft>
                <a:spcPts val="600"/>
              </a:spcAft>
            </a:pPr>
            <a:r>
              <a:rPr lang="en-US" sz="1400" dirty="0"/>
              <a:t> Lab-04 - Creating, managing and testing pods (15 min)</a:t>
            </a:r>
          </a:p>
          <a:p>
            <a:pPr marL="171450" indent="-171450">
              <a:spcAft>
                <a:spcPts val="600"/>
              </a:spcAft>
            </a:pPr>
            <a:r>
              <a:rPr lang="en-US" sz="1400" dirty="0"/>
              <a:t> Slides - Readiness and Liveness probes (15 min)</a:t>
            </a:r>
          </a:p>
          <a:p>
            <a:pPr marL="171450" indent="-171450">
              <a:spcAft>
                <a:spcPts val="600"/>
              </a:spcAft>
            </a:pPr>
            <a:r>
              <a:rPr lang="en-US" sz="1400" dirty="0"/>
              <a:t> Lab-05 - Readiness and Liveness probes (15 min)</a:t>
            </a:r>
          </a:p>
          <a:p>
            <a:pPr marL="171450" indent="-171450">
              <a:spcAft>
                <a:spcPts val="600"/>
              </a:spcAft>
            </a:pPr>
            <a:r>
              <a:rPr lang="en-US" sz="1400" dirty="0"/>
              <a:t> Slides - Deployments (5 min)</a:t>
            </a:r>
          </a:p>
          <a:p>
            <a:pPr marL="171450" indent="-171450">
              <a:spcAft>
                <a:spcPts val="600"/>
              </a:spcAft>
            </a:pPr>
            <a:r>
              <a:rPr lang="en-US" sz="1400" dirty="0"/>
              <a:t> Lab-06 - Deployments (15 min)</a:t>
            </a:r>
          </a:p>
          <a:p>
            <a:pPr marL="171450" indent="-171450">
              <a:spcAft>
                <a:spcPts val="600"/>
              </a:spcAft>
            </a:pPr>
            <a:r>
              <a:rPr lang="en-US" sz="1400" dirty="0"/>
              <a:t>Pause</a:t>
            </a:r>
          </a:p>
          <a:p>
            <a:pPr marL="171450" indent="-171450">
              <a:spcAft>
                <a:spcPts val="600"/>
              </a:spcAft>
            </a:pPr>
            <a:r>
              <a:rPr lang="en-US" sz="1400" dirty="0"/>
              <a:t> Slides - Services, Labels, Selectors (10 min)</a:t>
            </a:r>
          </a:p>
          <a:p>
            <a:pPr marL="171450" indent="-171450">
              <a:spcAft>
                <a:spcPts val="600"/>
              </a:spcAft>
            </a:pPr>
            <a:r>
              <a:rPr lang="en-US" sz="1400" dirty="0"/>
              <a:t> Lab-07 - Creating and Managing Services (15 min)</a:t>
            </a:r>
          </a:p>
          <a:p>
            <a:pPr marL="171450" indent="-171450">
              <a:spcAft>
                <a:spcPts val="600"/>
              </a:spcAft>
            </a:pPr>
            <a:r>
              <a:rPr lang="en-US" sz="1400" dirty="0"/>
              <a:t> Slides - </a:t>
            </a:r>
            <a:r>
              <a:rPr lang="en-US" sz="1400" dirty="0" err="1"/>
              <a:t>Configmaps</a:t>
            </a:r>
            <a:r>
              <a:rPr lang="en-US" sz="1400" dirty="0"/>
              <a:t> and secrets (5 min)</a:t>
            </a:r>
          </a:p>
          <a:p>
            <a:pPr marL="171450" indent="-171450">
              <a:spcAft>
                <a:spcPts val="600"/>
              </a:spcAft>
            </a:pPr>
            <a:r>
              <a:rPr lang="en-US" sz="1400" dirty="0"/>
              <a:t> Lab-08 - </a:t>
            </a:r>
            <a:r>
              <a:rPr lang="en-US" sz="1400" dirty="0" err="1"/>
              <a:t>Configmaps</a:t>
            </a:r>
            <a:r>
              <a:rPr lang="en-US" sz="1400" dirty="0"/>
              <a:t> and secrets (15 min)</a:t>
            </a:r>
          </a:p>
          <a:p>
            <a:pPr marL="171450" indent="-171450">
              <a:spcAft>
                <a:spcPts val="600"/>
              </a:spcAft>
            </a:pPr>
            <a:r>
              <a:rPr lang="en-US" sz="1400" dirty="0"/>
              <a:t> Lab-09 - AKS Kubernetes resources at the Azure portal (15 min)</a:t>
            </a:r>
          </a:p>
          <a:p>
            <a:pPr marL="171450" indent="-171450">
              <a:spcAft>
                <a:spcPts val="600"/>
              </a:spcAft>
            </a:pPr>
            <a:r>
              <a:rPr lang="en-US" sz="1400" dirty="0"/>
              <a:t> Lab-10 - Cleaning up (5 min)</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500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21040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2655</Words>
  <Application>Microsoft Office PowerPoint</Application>
  <PresentationFormat>Widescreen</PresentationFormat>
  <Paragraphs>557</Paragraphs>
  <Slides>53</Slides>
  <Notes>51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Comic Sans MS</vt:lpstr>
      <vt:lpstr>open sans</vt:lpstr>
      <vt:lpstr>Segoe UI</vt:lpstr>
      <vt:lpstr>Office Theme</vt:lpstr>
      <vt:lpstr>PowerPoint Presentation</vt:lpstr>
      <vt:lpstr>PowerPoint Presentation</vt:lpstr>
      <vt:lpstr>Infrastructure as Code User Group 2021 roadmap</vt:lpstr>
      <vt:lpstr>Infrastructure as Code User Group 2021 roadmap</vt:lpstr>
      <vt:lpstr>Practical information</vt:lpstr>
      <vt:lpstr>Microsoft Teams 101</vt:lpstr>
      <vt:lpstr>Practical information</vt:lpstr>
      <vt:lpstr>Workshop agenda</vt:lpstr>
      <vt:lpstr>PowerPoint Presentation</vt:lpstr>
      <vt:lpstr>What is Kubernetes (k8s)?</vt:lpstr>
      <vt:lpstr>Kubernetes concepts</vt:lpstr>
      <vt:lpstr>K8s 101: Nodes </vt:lpstr>
      <vt:lpstr>K8s 101: Pods </vt:lpstr>
      <vt:lpstr>K8s 101: Desired State </vt:lpstr>
      <vt:lpstr>K8s 101: Deployment </vt:lpstr>
      <vt:lpstr>K8s 101: Services </vt:lpstr>
      <vt:lpstr>Azure Kubernetes Service (AKS)</vt:lpstr>
      <vt:lpstr>AKS cluster architecture </vt:lpstr>
      <vt:lpstr>AKS nodes</vt:lpstr>
      <vt:lpstr>AKS scaling options</vt:lpstr>
      <vt:lpstr>AKS scaling options</vt:lpstr>
      <vt:lpstr>PowerPoint Presentation</vt:lpstr>
      <vt:lpstr>PowerPoint Presentation</vt:lpstr>
      <vt:lpstr>PowerPoint Presentation</vt:lpstr>
      <vt:lpstr>Pods</vt:lpstr>
      <vt:lpstr>Pods lifecycle</vt:lpstr>
      <vt:lpstr>PowerPoint Presentation</vt:lpstr>
      <vt:lpstr>PowerPoint Presentation</vt:lpstr>
      <vt:lpstr>Liveness probe</vt:lpstr>
      <vt:lpstr>Liveness probe</vt:lpstr>
      <vt:lpstr>Liveness probe</vt:lpstr>
      <vt:lpstr>Readiness probe</vt:lpstr>
      <vt:lpstr>Readiness probe</vt:lpstr>
      <vt:lpstr>PowerPoint Presentation</vt:lpstr>
      <vt:lpstr>PowerPoint Presentation</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PowerPoint Presentation</vt:lpstr>
      <vt:lpstr>PowerPoint Presentation</vt:lpstr>
      <vt:lpstr>Services</vt:lpstr>
      <vt:lpstr>Labels and selector</vt:lpstr>
      <vt:lpstr>Labels and selector</vt:lpstr>
      <vt:lpstr>PowerPoint Presentation</vt:lpstr>
      <vt:lpstr>PowerPoint Presentation</vt:lpstr>
      <vt:lpstr>Secrets and ConfigMaps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265</cp:revision>
  <dcterms:created xsi:type="dcterms:W3CDTF">2021-01-25T06:22:20Z</dcterms:created>
  <dcterms:modified xsi:type="dcterms:W3CDTF">2021-02-25T21:53:32Z</dcterms:modified>
</cp:coreProperties>
</file>