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076136299" r:id="rId2"/>
    <p:sldId id="2076136271" r:id="rId3"/>
    <p:sldId id="301" r:id="rId4"/>
    <p:sldId id="258" r:id="rId5"/>
    <p:sldId id="260" r:id="rId6"/>
    <p:sldId id="259" r:id="rId7"/>
    <p:sldId id="2076136302" r:id="rId8"/>
    <p:sldId id="257" r:id="rId9"/>
    <p:sldId id="2076136307" r:id="rId10"/>
    <p:sldId id="262" r:id="rId11"/>
    <p:sldId id="263" r:id="rId12"/>
    <p:sldId id="265" r:id="rId13"/>
    <p:sldId id="264" r:id="rId14"/>
    <p:sldId id="2076136312" r:id="rId15"/>
    <p:sldId id="2076136314" r:id="rId16"/>
    <p:sldId id="2076136311" r:id="rId17"/>
    <p:sldId id="2076136308" r:id="rId18"/>
    <p:sldId id="2076136310" r:id="rId19"/>
    <p:sldId id="2076136316" r:id="rId20"/>
    <p:sldId id="2076136309" r:id="rId21"/>
    <p:sldId id="2076136297" r:id="rId22"/>
    <p:sldId id="2076136303" r:id="rId23"/>
    <p:sldId id="2076136319" r:id="rId24"/>
    <p:sldId id="2076136317" r:id="rId25"/>
    <p:sldId id="2076136318" r:id="rId26"/>
    <p:sldId id="2076136320" r:id="rId27"/>
    <p:sldId id="2076136322" r:id="rId28"/>
    <p:sldId id="2076136321" r:id="rId29"/>
    <p:sldId id="2076136304" r:id="rId30"/>
    <p:sldId id="2076136300" r:id="rId31"/>
    <p:sldId id="2076136323" r:id="rId32"/>
    <p:sldId id="2076136324" r:id="rId33"/>
    <p:sldId id="2076136325" r:id="rId34"/>
    <p:sldId id="2076136305" r:id="rId35"/>
    <p:sldId id="2076136301" r:id="rId36"/>
    <p:sldId id="2076136298" r:id="rId37"/>
    <p:sldId id="2076136306" r:id="rId38"/>
    <p:sldId id="2076136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71098" autoAdjust="0"/>
  </p:normalViewPr>
  <p:slideViewPr>
    <p:cSldViewPr snapToGrid="0">
      <p:cViewPr varScale="1">
        <p:scale>
          <a:sx n="115" d="100"/>
          <a:sy n="115" d="100"/>
        </p:scale>
        <p:origin x="2634" y="108"/>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B30DD-6544-436B-B7BE-38F3ADE564A7}" type="doc">
      <dgm:prSet loTypeId="urn:microsoft.com/office/officeart/2005/8/layout/chevron1" loCatId="process" qsTypeId="urn:microsoft.com/office/officeart/2005/8/quickstyle/simple1" qsCatId="simple" csTypeId="urn:microsoft.com/office/officeart/2005/8/colors/accent1_2" csCatId="accent1" phldr="1"/>
      <dgm:spPr/>
    </dgm:pt>
    <dgm:pt modelId="{A7944D50-9332-43FE-AE66-841E2AD72A28}">
      <dgm:prSet phldrT="[Text]"/>
      <dgm:spPr/>
      <dgm:t>
        <a:bodyPr/>
        <a:lstStyle/>
        <a:p>
          <a:r>
            <a:rPr lang="en-US" dirty="0"/>
            <a:t>ARM</a:t>
          </a:r>
        </a:p>
      </dgm:t>
    </dgm:pt>
    <dgm:pt modelId="{42A5EE2F-D3B0-42AA-9B53-69ACA26D5842}" type="parTrans" cxnId="{9CA4E3EA-DD0B-4F42-A747-182AD89A501E}">
      <dgm:prSet/>
      <dgm:spPr/>
      <dgm:t>
        <a:bodyPr/>
        <a:lstStyle/>
        <a:p>
          <a:endParaRPr lang="en-US"/>
        </a:p>
      </dgm:t>
    </dgm:pt>
    <dgm:pt modelId="{DE76DB81-7A69-450E-BCAA-9B4A0AD889F7}" type="sibTrans" cxnId="{9CA4E3EA-DD0B-4F42-A747-182AD89A501E}">
      <dgm:prSet/>
      <dgm:spPr/>
      <dgm:t>
        <a:bodyPr/>
        <a:lstStyle/>
        <a:p>
          <a:endParaRPr lang="en-US"/>
        </a:p>
      </dgm:t>
    </dgm:pt>
    <dgm:pt modelId="{6651A235-A9EB-44EF-9EF7-9388D8377FD6}">
      <dgm:prSet phldrT="[Text]"/>
      <dgm:spPr/>
      <dgm:t>
        <a:bodyPr/>
        <a:lstStyle/>
        <a:p>
          <a:r>
            <a:rPr lang="en-US" dirty="0" err="1"/>
            <a:t>az</a:t>
          </a:r>
          <a:r>
            <a:rPr lang="en-US" dirty="0"/>
            <a:t> cli, </a:t>
          </a:r>
        </a:p>
        <a:p>
          <a:r>
            <a:rPr lang="en-US" dirty="0"/>
            <a:t>bash</a:t>
          </a:r>
        </a:p>
      </dgm:t>
    </dgm:pt>
    <dgm:pt modelId="{8060A084-1CCA-4FC5-9C29-3E4C783E1EEC}" type="parTrans" cxnId="{61FDEBCC-2ECD-4D5B-AD38-7EE253764CF1}">
      <dgm:prSet/>
      <dgm:spPr/>
      <dgm:t>
        <a:bodyPr/>
        <a:lstStyle/>
        <a:p>
          <a:endParaRPr lang="en-US"/>
        </a:p>
      </dgm:t>
    </dgm:pt>
    <dgm:pt modelId="{F93F1DD3-254F-4364-80DE-5C78A9BF85D2}" type="sibTrans" cxnId="{61FDEBCC-2ECD-4D5B-AD38-7EE253764CF1}">
      <dgm:prSet/>
      <dgm:spPr/>
      <dgm:t>
        <a:bodyPr/>
        <a:lstStyle/>
        <a:p>
          <a:endParaRPr lang="en-US"/>
        </a:p>
      </dgm:t>
    </dgm:pt>
    <dgm:pt modelId="{7ACC8F20-2458-402D-B6B0-3C8669D0C90B}">
      <dgm:prSet phldrT="[Text]"/>
      <dgm:spPr/>
      <dgm:t>
        <a:bodyPr/>
        <a:lstStyle/>
        <a:p>
          <a:r>
            <a:rPr lang="en-US" dirty="0"/>
            <a:t>ARM rest API with python</a:t>
          </a:r>
        </a:p>
      </dgm:t>
    </dgm:pt>
    <dgm:pt modelId="{5BB236F9-D7F9-40CB-9190-1BD8109055CE}" type="parTrans" cxnId="{41866924-6D69-4BFE-B3DC-AC3EF43DDE57}">
      <dgm:prSet/>
      <dgm:spPr/>
      <dgm:t>
        <a:bodyPr/>
        <a:lstStyle/>
        <a:p>
          <a:endParaRPr lang="en-US"/>
        </a:p>
      </dgm:t>
    </dgm:pt>
    <dgm:pt modelId="{017D2666-35AC-4504-B1FB-1D05A88E9402}" type="sibTrans" cxnId="{41866924-6D69-4BFE-B3DC-AC3EF43DDE57}">
      <dgm:prSet/>
      <dgm:spPr/>
      <dgm:t>
        <a:bodyPr/>
        <a:lstStyle/>
        <a:p>
          <a:endParaRPr lang="en-US"/>
        </a:p>
      </dgm:t>
    </dgm:pt>
    <dgm:pt modelId="{63AF17BB-6E3C-4DCB-9CEB-F12F53575D65}" type="pres">
      <dgm:prSet presAssocID="{293B30DD-6544-436B-B7BE-38F3ADE564A7}" presName="Name0" presStyleCnt="0">
        <dgm:presLayoutVars>
          <dgm:dir/>
          <dgm:animLvl val="lvl"/>
          <dgm:resizeHandles val="exact"/>
        </dgm:presLayoutVars>
      </dgm:prSet>
      <dgm:spPr/>
    </dgm:pt>
    <dgm:pt modelId="{37538010-D358-4A7C-8FA3-411F8090BFFB}" type="pres">
      <dgm:prSet presAssocID="{A7944D50-9332-43FE-AE66-841E2AD72A28}" presName="parTxOnly" presStyleLbl="node1" presStyleIdx="0" presStyleCnt="3">
        <dgm:presLayoutVars>
          <dgm:chMax val="0"/>
          <dgm:chPref val="0"/>
          <dgm:bulletEnabled val="1"/>
        </dgm:presLayoutVars>
      </dgm:prSet>
      <dgm:spPr/>
    </dgm:pt>
    <dgm:pt modelId="{888B6AC5-532F-4CFA-8537-5515A1E59EAC}" type="pres">
      <dgm:prSet presAssocID="{DE76DB81-7A69-450E-BCAA-9B4A0AD889F7}" presName="parTxOnlySpace" presStyleCnt="0"/>
      <dgm:spPr/>
    </dgm:pt>
    <dgm:pt modelId="{F01924F7-D438-4F2E-A553-818F56F916ED}" type="pres">
      <dgm:prSet presAssocID="{6651A235-A9EB-44EF-9EF7-9388D8377FD6}" presName="parTxOnly" presStyleLbl="node1" presStyleIdx="1" presStyleCnt="3">
        <dgm:presLayoutVars>
          <dgm:chMax val="0"/>
          <dgm:chPref val="0"/>
          <dgm:bulletEnabled val="1"/>
        </dgm:presLayoutVars>
      </dgm:prSet>
      <dgm:spPr/>
    </dgm:pt>
    <dgm:pt modelId="{F809E3EA-37F3-4289-9DD7-2B2AFA306BB0}" type="pres">
      <dgm:prSet presAssocID="{F93F1DD3-254F-4364-80DE-5C78A9BF85D2}" presName="parTxOnlySpace" presStyleCnt="0"/>
      <dgm:spPr/>
    </dgm:pt>
    <dgm:pt modelId="{9FB0C22A-9721-406F-9ECC-B97CFCF691A1}" type="pres">
      <dgm:prSet presAssocID="{7ACC8F20-2458-402D-B6B0-3C8669D0C90B}" presName="parTxOnly" presStyleLbl="node1" presStyleIdx="2" presStyleCnt="3">
        <dgm:presLayoutVars>
          <dgm:chMax val="0"/>
          <dgm:chPref val="0"/>
          <dgm:bulletEnabled val="1"/>
        </dgm:presLayoutVars>
      </dgm:prSet>
      <dgm:spPr/>
    </dgm:pt>
  </dgm:ptLst>
  <dgm:cxnLst>
    <dgm:cxn modelId="{D89F8D07-8697-4107-8F69-A0BD48C143FD}" type="presOf" srcId="{6651A235-A9EB-44EF-9EF7-9388D8377FD6}" destId="{F01924F7-D438-4F2E-A553-818F56F916ED}" srcOrd="0" destOrd="0" presId="urn:microsoft.com/office/officeart/2005/8/layout/chevron1"/>
    <dgm:cxn modelId="{BD73620E-E781-4CC6-BB79-128E6DE49EAD}" type="presOf" srcId="{A7944D50-9332-43FE-AE66-841E2AD72A28}" destId="{37538010-D358-4A7C-8FA3-411F8090BFFB}" srcOrd="0" destOrd="0" presId="urn:microsoft.com/office/officeart/2005/8/layout/chevron1"/>
    <dgm:cxn modelId="{DF615D10-1AC1-4195-93C6-0B3EE4DA685A}" type="presOf" srcId="{7ACC8F20-2458-402D-B6B0-3C8669D0C90B}" destId="{9FB0C22A-9721-406F-9ECC-B97CFCF691A1}" srcOrd="0" destOrd="0" presId="urn:microsoft.com/office/officeart/2005/8/layout/chevron1"/>
    <dgm:cxn modelId="{41866924-6D69-4BFE-B3DC-AC3EF43DDE57}" srcId="{293B30DD-6544-436B-B7BE-38F3ADE564A7}" destId="{7ACC8F20-2458-402D-B6B0-3C8669D0C90B}" srcOrd="2" destOrd="0" parTransId="{5BB236F9-D7F9-40CB-9190-1BD8109055CE}" sibTransId="{017D2666-35AC-4504-B1FB-1D05A88E9402}"/>
    <dgm:cxn modelId="{812728A9-A088-4872-84CF-A468E1F25FF4}" type="presOf" srcId="{293B30DD-6544-436B-B7BE-38F3ADE564A7}" destId="{63AF17BB-6E3C-4DCB-9CEB-F12F53575D65}" srcOrd="0" destOrd="0" presId="urn:microsoft.com/office/officeart/2005/8/layout/chevron1"/>
    <dgm:cxn modelId="{61FDEBCC-2ECD-4D5B-AD38-7EE253764CF1}" srcId="{293B30DD-6544-436B-B7BE-38F3ADE564A7}" destId="{6651A235-A9EB-44EF-9EF7-9388D8377FD6}" srcOrd="1" destOrd="0" parTransId="{8060A084-1CCA-4FC5-9C29-3E4C783E1EEC}" sibTransId="{F93F1DD3-254F-4364-80DE-5C78A9BF85D2}"/>
    <dgm:cxn modelId="{9CA4E3EA-DD0B-4F42-A747-182AD89A501E}" srcId="{293B30DD-6544-436B-B7BE-38F3ADE564A7}" destId="{A7944D50-9332-43FE-AE66-841E2AD72A28}" srcOrd="0" destOrd="0" parTransId="{42A5EE2F-D3B0-42AA-9B53-69ACA26D5842}" sibTransId="{DE76DB81-7A69-450E-BCAA-9B4A0AD889F7}"/>
    <dgm:cxn modelId="{38624113-3A71-49C8-BD4E-2C461209FE9E}" type="presParOf" srcId="{63AF17BB-6E3C-4DCB-9CEB-F12F53575D65}" destId="{37538010-D358-4A7C-8FA3-411F8090BFFB}" srcOrd="0" destOrd="0" presId="urn:microsoft.com/office/officeart/2005/8/layout/chevron1"/>
    <dgm:cxn modelId="{D5CC4C76-3058-486F-A115-6D2EB97E69CA}" type="presParOf" srcId="{63AF17BB-6E3C-4DCB-9CEB-F12F53575D65}" destId="{888B6AC5-532F-4CFA-8537-5515A1E59EAC}" srcOrd="1" destOrd="0" presId="urn:microsoft.com/office/officeart/2005/8/layout/chevron1"/>
    <dgm:cxn modelId="{999C4CCC-5C35-4211-B7B6-0EFAAE52D297}" type="presParOf" srcId="{63AF17BB-6E3C-4DCB-9CEB-F12F53575D65}" destId="{F01924F7-D438-4F2E-A553-818F56F916ED}" srcOrd="2" destOrd="0" presId="urn:microsoft.com/office/officeart/2005/8/layout/chevron1"/>
    <dgm:cxn modelId="{61B767BD-899E-4DA4-83DE-0B230539C9E4}" type="presParOf" srcId="{63AF17BB-6E3C-4DCB-9CEB-F12F53575D65}" destId="{F809E3EA-37F3-4289-9DD7-2B2AFA306BB0}" srcOrd="3" destOrd="0" presId="urn:microsoft.com/office/officeart/2005/8/layout/chevron1"/>
    <dgm:cxn modelId="{DB839BCE-CB19-4725-94F1-453610E3EECF}" type="presParOf" srcId="{63AF17BB-6E3C-4DCB-9CEB-F12F53575D65}" destId="{9FB0C22A-9721-406F-9ECC-B97CFCF691A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3B30DD-6544-436B-B7BE-38F3ADE564A7}" type="doc">
      <dgm:prSet loTypeId="urn:microsoft.com/office/officeart/2005/8/layout/chevron1" loCatId="process" qsTypeId="urn:microsoft.com/office/officeart/2005/8/quickstyle/simple1" qsCatId="simple" csTypeId="urn:microsoft.com/office/officeart/2005/8/colors/accent1_2" csCatId="accent1" phldr="1"/>
      <dgm:spPr/>
    </dgm:pt>
    <dgm:pt modelId="{A7944D50-9332-43FE-AE66-841E2AD72A28}">
      <dgm:prSet phldrT="[Text]" custT="1"/>
      <dgm:spPr/>
      <dgm:t>
        <a:bodyPr/>
        <a:lstStyle/>
        <a:p>
          <a:r>
            <a:rPr lang="en-US" sz="3000" dirty="0"/>
            <a:t>ARM</a:t>
          </a:r>
        </a:p>
      </dgm:t>
    </dgm:pt>
    <dgm:pt modelId="{42A5EE2F-D3B0-42AA-9B53-69ACA26D5842}" type="parTrans" cxnId="{9CA4E3EA-DD0B-4F42-A747-182AD89A501E}">
      <dgm:prSet/>
      <dgm:spPr/>
      <dgm:t>
        <a:bodyPr/>
        <a:lstStyle/>
        <a:p>
          <a:endParaRPr lang="en-US"/>
        </a:p>
      </dgm:t>
    </dgm:pt>
    <dgm:pt modelId="{DE76DB81-7A69-450E-BCAA-9B4A0AD889F7}" type="sibTrans" cxnId="{9CA4E3EA-DD0B-4F42-A747-182AD89A501E}">
      <dgm:prSet/>
      <dgm:spPr/>
      <dgm:t>
        <a:bodyPr/>
        <a:lstStyle/>
        <a:p>
          <a:endParaRPr lang="en-US"/>
        </a:p>
      </dgm:t>
    </dgm:pt>
    <dgm:pt modelId="{6651A235-A9EB-44EF-9EF7-9388D8377FD6}">
      <dgm:prSet phldrT="[Text]" custT="1"/>
      <dgm:spPr/>
      <dgm:t>
        <a:bodyPr/>
        <a:lstStyle/>
        <a:p>
          <a:r>
            <a:rPr lang="en-US" sz="3000" dirty="0" err="1"/>
            <a:t>az</a:t>
          </a:r>
          <a:r>
            <a:rPr lang="en-US" sz="3000" dirty="0"/>
            <a:t> cli, bash</a:t>
          </a:r>
        </a:p>
      </dgm:t>
    </dgm:pt>
    <dgm:pt modelId="{8060A084-1CCA-4FC5-9C29-3E4C783E1EEC}" type="parTrans" cxnId="{61FDEBCC-2ECD-4D5B-AD38-7EE253764CF1}">
      <dgm:prSet/>
      <dgm:spPr/>
      <dgm:t>
        <a:bodyPr/>
        <a:lstStyle/>
        <a:p>
          <a:endParaRPr lang="en-US"/>
        </a:p>
      </dgm:t>
    </dgm:pt>
    <dgm:pt modelId="{F93F1DD3-254F-4364-80DE-5C78A9BF85D2}" type="sibTrans" cxnId="{61FDEBCC-2ECD-4D5B-AD38-7EE253764CF1}">
      <dgm:prSet/>
      <dgm:spPr/>
      <dgm:t>
        <a:bodyPr/>
        <a:lstStyle/>
        <a:p>
          <a:endParaRPr lang="en-US"/>
        </a:p>
      </dgm:t>
    </dgm:pt>
    <dgm:pt modelId="{7ACC8F20-2458-402D-B6B0-3C8669D0C90B}">
      <dgm:prSet phldrT="[Text]"/>
      <dgm:spPr/>
      <dgm:t>
        <a:bodyPr/>
        <a:lstStyle/>
        <a:p>
          <a:r>
            <a:rPr lang="en-US" dirty="0"/>
            <a:t>Generate ARM with </a:t>
          </a:r>
          <a:br>
            <a:rPr lang="en-US" dirty="0"/>
          </a:br>
          <a:r>
            <a:rPr lang="en-US" dirty="0"/>
            <a:t>F#, C#, Python</a:t>
          </a:r>
        </a:p>
      </dgm:t>
    </dgm:pt>
    <dgm:pt modelId="{5BB236F9-D7F9-40CB-9190-1BD8109055CE}" type="parTrans" cxnId="{41866924-6D69-4BFE-B3DC-AC3EF43DDE57}">
      <dgm:prSet/>
      <dgm:spPr/>
      <dgm:t>
        <a:bodyPr/>
        <a:lstStyle/>
        <a:p>
          <a:endParaRPr lang="en-US"/>
        </a:p>
      </dgm:t>
    </dgm:pt>
    <dgm:pt modelId="{017D2666-35AC-4504-B1FB-1D05A88E9402}" type="sibTrans" cxnId="{41866924-6D69-4BFE-B3DC-AC3EF43DDE57}">
      <dgm:prSet/>
      <dgm:spPr/>
      <dgm:t>
        <a:bodyPr/>
        <a:lstStyle/>
        <a:p>
          <a:endParaRPr lang="en-US"/>
        </a:p>
      </dgm:t>
    </dgm:pt>
    <dgm:pt modelId="{63AF17BB-6E3C-4DCB-9CEB-F12F53575D65}" type="pres">
      <dgm:prSet presAssocID="{293B30DD-6544-436B-B7BE-38F3ADE564A7}" presName="Name0" presStyleCnt="0">
        <dgm:presLayoutVars>
          <dgm:dir/>
          <dgm:animLvl val="lvl"/>
          <dgm:resizeHandles val="exact"/>
        </dgm:presLayoutVars>
      </dgm:prSet>
      <dgm:spPr/>
    </dgm:pt>
    <dgm:pt modelId="{37538010-D358-4A7C-8FA3-411F8090BFFB}" type="pres">
      <dgm:prSet presAssocID="{A7944D50-9332-43FE-AE66-841E2AD72A28}" presName="parTxOnly" presStyleLbl="node1" presStyleIdx="0" presStyleCnt="3">
        <dgm:presLayoutVars>
          <dgm:chMax val="0"/>
          <dgm:chPref val="0"/>
          <dgm:bulletEnabled val="1"/>
        </dgm:presLayoutVars>
      </dgm:prSet>
      <dgm:spPr/>
    </dgm:pt>
    <dgm:pt modelId="{888B6AC5-532F-4CFA-8537-5515A1E59EAC}" type="pres">
      <dgm:prSet presAssocID="{DE76DB81-7A69-450E-BCAA-9B4A0AD889F7}" presName="parTxOnlySpace" presStyleCnt="0"/>
      <dgm:spPr/>
    </dgm:pt>
    <dgm:pt modelId="{F01924F7-D438-4F2E-A553-818F56F916ED}" type="pres">
      <dgm:prSet presAssocID="{6651A235-A9EB-44EF-9EF7-9388D8377FD6}" presName="parTxOnly" presStyleLbl="node1" presStyleIdx="1" presStyleCnt="3">
        <dgm:presLayoutVars>
          <dgm:chMax val="0"/>
          <dgm:chPref val="0"/>
          <dgm:bulletEnabled val="1"/>
        </dgm:presLayoutVars>
      </dgm:prSet>
      <dgm:spPr/>
    </dgm:pt>
    <dgm:pt modelId="{F809E3EA-37F3-4289-9DD7-2B2AFA306BB0}" type="pres">
      <dgm:prSet presAssocID="{F93F1DD3-254F-4364-80DE-5C78A9BF85D2}" presName="parTxOnlySpace" presStyleCnt="0"/>
      <dgm:spPr/>
    </dgm:pt>
    <dgm:pt modelId="{9FB0C22A-9721-406F-9ECC-B97CFCF691A1}" type="pres">
      <dgm:prSet presAssocID="{7ACC8F20-2458-402D-B6B0-3C8669D0C90B}" presName="parTxOnly" presStyleLbl="node1" presStyleIdx="2" presStyleCnt="3">
        <dgm:presLayoutVars>
          <dgm:chMax val="0"/>
          <dgm:chPref val="0"/>
          <dgm:bulletEnabled val="1"/>
        </dgm:presLayoutVars>
      </dgm:prSet>
      <dgm:spPr/>
    </dgm:pt>
  </dgm:ptLst>
  <dgm:cxnLst>
    <dgm:cxn modelId="{D89F8D07-8697-4107-8F69-A0BD48C143FD}" type="presOf" srcId="{6651A235-A9EB-44EF-9EF7-9388D8377FD6}" destId="{F01924F7-D438-4F2E-A553-818F56F916ED}" srcOrd="0" destOrd="0" presId="urn:microsoft.com/office/officeart/2005/8/layout/chevron1"/>
    <dgm:cxn modelId="{BD73620E-E781-4CC6-BB79-128E6DE49EAD}" type="presOf" srcId="{A7944D50-9332-43FE-AE66-841E2AD72A28}" destId="{37538010-D358-4A7C-8FA3-411F8090BFFB}" srcOrd="0" destOrd="0" presId="urn:microsoft.com/office/officeart/2005/8/layout/chevron1"/>
    <dgm:cxn modelId="{DF615D10-1AC1-4195-93C6-0B3EE4DA685A}" type="presOf" srcId="{7ACC8F20-2458-402D-B6B0-3C8669D0C90B}" destId="{9FB0C22A-9721-406F-9ECC-B97CFCF691A1}" srcOrd="0" destOrd="0" presId="urn:microsoft.com/office/officeart/2005/8/layout/chevron1"/>
    <dgm:cxn modelId="{41866924-6D69-4BFE-B3DC-AC3EF43DDE57}" srcId="{293B30DD-6544-436B-B7BE-38F3ADE564A7}" destId="{7ACC8F20-2458-402D-B6B0-3C8669D0C90B}" srcOrd="2" destOrd="0" parTransId="{5BB236F9-D7F9-40CB-9190-1BD8109055CE}" sibTransId="{017D2666-35AC-4504-B1FB-1D05A88E9402}"/>
    <dgm:cxn modelId="{812728A9-A088-4872-84CF-A468E1F25FF4}" type="presOf" srcId="{293B30DD-6544-436B-B7BE-38F3ADE564A7}" destId="{63AF17BB-6E3C-4DCB-9CEB-F12F53575D65}" srcOrd="0" destOrd="0" presId="urn:microsoft.com/office/officeart/2005/8/layout/chevron1"/>
    <dgm:cxn modelId="{61FDEBCC-2ECD-4D5B-AD38-7EE253764CF1}" srcId="{293B30DD-6544-436B-B7BE-38F3ADE564A7}" destId="{6651A235-A9EB-44EF-9EF7-9388D8377FD6}" srcOrd="1" destOrd="0" parTransId="{8060A084-1CCA-4FC5-9C29-3E4C783E1EEC}" sibTransId="{F93F1DD3-254F-4364-80DE-5C78A9BF85D2}"/>
    <dgm:cxn modelId="{9CA4E3EA-DD0B-4F42-A747-182AD89A501E}" srcId="{293B30DD-6544-436B-B7BE-38F3ADE564A7}" destId="{A7944D50-9332-43FE-AE66-841E2AD72A28}" srcOrd="0" destOrd="0" parTransId="{42A5EE2F-D3B0-42AA-9B53-69ACA26D5842}" sibTransId="{DE76DB81-7A69-450E-BCAA-9B4A0AD889F7}"/>
    <dgm:cxn modelId="{38624113-3A71-49C8-BD4E-2C461209FE9E}" type="presParOf" srcId="{63AF17BB-6E3C-4DCB-9CEB-F12F53575D65}" destId="{37538010-D358-4A7C-8FA3-411F8090BFFB}" srcOrd="0" destOrd="0" presId="urn:microsoft.com/office/officeart/2005/8/layout/chevron1"/>
    <dgm:cxn modelId="{D5CC4C76-3058-486F-A115-6D2EB97E69CA}" type="presParOf" srcId="{63AF17BB-6E3C-4DCB-9CEB-F12F53575D65}" destId="{888B6AC5-532F-4CFA-8537-5515A1E59EAC}" srcOrd="1" destOrd="0" presId="urn:microsoft.com/office/officeart/2005/8/layout/chevron1"/>
    <dgm:cxn modelId="{999C4CCC-5C35-4211-B7B6-0EFAAE52D297}" type="presParOf" srcId="{63AF17BB-6E3C-4DCB-9CEB-F12F53575D65}" destId="{F01924F7-D438-4F2E-A553-818F56F916ED}" srcOrd="2" destOrd="0" presId="urn:microsoft.com/office/officeart/2005/8/layout/chevron1"/>
    <dgm:cxn modelId="{61B767BD-899E-4DA4-83DE-0B230539C9E4}" type="presParOf" srcId="{63AF17BB-6E3C-4DCB-9CEB-F12F53575D65}" destId="{F809E3EA-37F3-4289-9DD7-2B2AFA306BB0}" srcOrd="3" destOrd="0" presId="urn:microsoft.com/office/officeart/2005/8/layout/chevron1"/>
    <dgm:cxn modelId="{DB839BCE-CB19-4725-94F1-453610E3EECF}" type="presParOf" srcId="{63AF17BB-6E3C-4DCB-9CEB-F12F53575D65}" destId="{9FB0C22A-9721-406F-9ECC-B97CFCF691A1}"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3B30DD-6544-436B-B7BE-38F3ADE564A7}" type="doc">
      <dgm:prSet loTypeId="urn:microsoft.com/office/officeart/2005/8/layout/chevron1" loCatId="process" qsTypeId="urn:microsoft.com/office/officeart/2005/8/quickstyle/simple1" qsCatId="simple" csTypeId="urn:microsoft.com/office/officeart/2005/8/colors/accent1_2" csCatId="accent1" phldr="1"/>
      <dgm:spPr/>
    </dgm:pt>
    <dgm:pt modelId="{A7944D50-9332-43FE-AE66-841E2AD72A28}">
      <dgm:prSet phldrT="[Text]"/>
      <dgm:spPr/>
      <dgm:t>
        <a:bodyPr/>
        <a:lstStyle/>
        <a:p>
          <a:r>
            <a:rPr lang="en-US" dirty="0"/>
            <a:t>ARM</a:t>
          </a:r>
        </a:p>
      </dgm:t>
    </dgm:pt>
    <dgm:pt modelId="{42A5EE2F-D3B0-42AA-9B53-69ACA26D5842}" type="parTrans" cxnId="{9CA4E3EA-DD0B-4F42-A747-182AD89A501E}">
      <dgm:prSet/>
      <dgm:spPr/>
      <dgm:t>
        <a:bodyPr/>
        <a:lstStyle/>
        <a:p>
          <a:endParaRPr lang="en-US"/>
        </a:p>
      </dgm:t>
    </dgm:pt>
    <dgm:pt modelId="{DE76DB81-7A69-450E-BCAA-9B4A0AD889F7}" type="sibTrans" cxnId="{9CA4E3EA-DD0B-4F42-A747-182AD89A501E}">
      <dgm:prSet/>
      <dgm:spPr/>
      <dgm:t>
        <a:bodyPr/>
        <a:lstStyle/>
        <a:p>
          <a:endParaRPr lang="en-US"/>
        </a:p>
      </dgm:t>
    </dgm:pt>
    <dgm:pt modelId="{6651A235-A9EB-44EF-9EF7-9388D8377FD6}">
      <dgm:prSet phldrT="[Text]"/>
      <dgm:spPr/>
      <dgm:t>
        <a:bodyPr/>
        <a:lstStyle/>
        <a:p>
          <a:r>
            <a:rPr lang="en-US" dirty="0" err="1"/>
            <a:t>az</a:t>
          </a:r>
          <a:r>
            <a:rPr lang="en-US" dirty="0"/>
            <a:t> cli, bash</a:t>
          </a:r>
        </a:p>
      </dgm:t>
    </dgm:pt>
    <dgm:pt modelId="{8060A084-1CCA-4FC5-9C29-3E4C783E1EEC}" type="parTrans" cxnId="{61FDEBCC-2ECD-4D5B-AD38-7EE253764CF1}">
      <dgm:prSet/>
      <dgm:spPr/>
      <dgm:t>
        <a:bodyPr/>
        <a:lstStyle/>
        <a:p>
          <a:endParaRPr lang="en-US"/>
        </a:p>
      </dgm:t>
    </dgm:pt>
    <dgm:pt modelId="{F93F1DD3-254F-4364-80DE-5C78A9BF85D2}" type="sibTrans" cxnId="{61FDEBCC-2ECD-4D5B-AD38-7EE253764CF1}">
      <dgm:prSet/>
      <dgm:spPr/>
      <dgm:t>
        <a:bodyPr/>
        <a:lstStyle/>
        <a:p>
          <a:endParaRPr lang="en-US"/>
        </a:p>
      </dgm:t>
    </dgm:pt>
    <dgm:pt modelId="{7ACC8F20-2458-402D-B6B0-3C8669D0C90B}">
      <dgm:prSet phldrT="[Text]"/>
      <dgm:spPr/>
      <dgm:t>
        <a:bodyPr/>
        <a:lstStyle/>
        <a:p>
          <a:r>
            <a:rPr lang="en-US" dirty="0"/>
            <a:t>Terraform</a:t>
          </a:r>
        </a:p>
        <a:p>
          <a:r>
            <a:rPr lang="en-US"/>
            <a:t>Pulumi</a:t>
          </a:r>
          <a:endParaRPr lang="en-US" dirty="0"/>
        </a:p>
      </dgm:t>
    </dgm:pt>
    <dgm:pt modelId="{5BB236F9-D7F9-40CB-9190-1BD8109055CE}" type="parTrans" cxnId="{41866924-6D69-4BFE-B3DC-AC3EF43DDE57}">
      <dgm:prSet/>
      <dgm:spPr/>
      <dgm:t>
        <a:bodyPr/>
        <a:lstStyle/>
        <a:p>
          <a:endParaRPr lang="en-US"/>
        </a:p>
      </dgm:t>
    </dgm:pt>
    <dgm:pt modelId="{017D2666-35AC-4504-B1FB-1D05A88E9402}" type="sibTrans" cxnId="{41866924-6D69-4BFE-B3DC-AC3EF43DDE57}">
      <dgm:prSet/>
      <dgm:spPr/>
      <dgm:t>
        <a:bodyPr/>
        <a:lstStyle/>
        <a:p>
          <a:endParaRPr lang="en-US"/>
        </a:p>
      </dgm:t>
    </dgm:pt>
    <dgm:pt modelId="{63AF17BB-6E3C-4DCB-9CEB-F12F53575D65}" type="pres">
      <dgm:prSet presAssocID="{293B30DD-6544-436B-B7BE-38F3ADE564A7}" presName="Name0" presStyleCnt="0">
        <dgm:presLayoutVars>
          <dgm:dir/>
          <dgm:animLvl val="lvl"/>
          <dgm:resizeHandles val="exact"/>
        </dgm:presLayoutVars>
      </dgm:prSet>
      <dgm:spPr/>
    </dgm:pt>
    <dgm:pt modelId="{37538010-D358-4A7C-8FA3-411F8090BFFB}" type="pres">
      <dgm:prSet presAssocID="{A7944D50-9332-43FE-AE66-841E2AD72A28}" presName="parTxOnly" presStyleLbl="node1" presStyleIdx="0" presStyleCnt="3">
        <dgm:presLayoutVars>
          <dgm:chMax val="0"/>
          <dgm:chPref val="0"/>
          <dgm:bulletEnabled val="1"/>
        </dgm:presLayoutVars>
      </dgm:prSet>
      <dgm:spPr/>
    </dgm:pt>
    <dgm:pt modelId="{888B6AC5-532F-4CFA-8537-5515A1E59EAC}" type="pres">
      <dgm:prSet presAssocID="{DE76DB81-7A69-450E-BCAA-9B4A0AD889F7}" presName="parTxOnlySpace" presStyleCnt="0"/>
      <dgm:spPr/>
    </dgm:pt>
    <dgm:pt modelId="{F01924F7-D438-4F2E-A553-818F56F916ED}" type="pres">
      <dgm:prSet presAssocID="{6651A235-A9EB-44EF-9EF7-9388D8377FD6}" presName="parTxOnly" presStyleLbl="node1" presStyleIdx="1" presStyleCnt="3">
        <dgm:presLayoutVars>
          <dgm:chMax val="0"/>
          <dgm:chPref val="0"/>
          <dgm:bulletEnabled val="1"/>
        </dgm:presLayoutVars>
      </dgm:prSet>
      <dgm:spPr/>
    </dgm:pt>
    <dgm:pt modelId="{F809E3EA-37F3-4289-9DD7-2B2AFA306BB0}" type="pres">
      <dgm:prSet presAssocID="{F93F1DD3-254F-4364-80DE-5C78A9BF85D2}" presName="parTxOnlySpace" presStyleCnt="0"/>
      <dgm:spPr/>
    </dgm:pt>
    <dgm:pt modelId="{9FB0C22A-9721-406F-9ECC-B97CFCF691A1}" type="pres">
      <dgm:prSet presAssocID="{7ACC8F20-2458-402D-B6B0-3C8669D0C90B}" presName="parTxOnly" presStyleLbl="node1" presStyleIdx="2" presStyleCnt="3">
        <dgm:presLayoutVars>
          <dgm:chMax val="0"/>
          <dgm:chPref val="0"/>
          <dgm:bulletEnabled val="1"/>
        </dgm:presLayoutVars>
      </dgm:prSet>
      <dgm:spPr/>
    </dgm:pt>
  </dgm:ptLst>
  <dgm:cxnLst>
    <dgm:cxn modelId="{D89F8D07-8697-4107-8F69-A0BD48C143FD}" type="presOf" srcId="{6651A235-A9EB-44EF-9EF7-9388D8377FD6}" destId="{F01924F7-D438-4F2E-A553-818F56F916ED}" srcOrd="0" destOrd="0" presId="urn:microsoft.com/office/officeart/2005/8/layout/chevron1"/>
    <dgm:cxn modelId="{BD73620E-E781-4CC6-BB79-128E6DE49EAD}" type="presOf" srcId="{A7944D50-9332-43FE-AE66-841E2AD72A28}" destId="{37538010-D358-4A7C-8FA3-411F8090BFFB}" srcOrd="0" destOrd="0" presId="urn:microsoft.com/office/officeart/2005/8/layout/chevron1"/>
    <dgm:cxn modelId="{DF615D10-1AC1-4195-93C6-0B3EE4DA685A}" type="presOf" srcId="{7ACC8F20-2458-402D-B6B0-3C8669D0C90B}" destId="{9FB0C22A-9721-406F-9ECC-B97CFCF691A1}" srcOrd="0" destOrd="0" presId="urn:microsoft.com/office/officeart/2005/8/layout/chevron1"/>
    <dgm:cxn modelId="{41866924-6D69-4BFE-B3DC-AC3EF43DDE57}" srcId="{293B30DD-6544-436B-B7BE-38F3ADE564A7}" destId="{7ACC8F20-2458-402D-B6B0-3C8669D0C90B}" srcOrd="2" destOrd="0" parTransId="{5BB236F9-D7F9-40CB-9190-1BD8109055CE}" sibTransId="{017D2666-35AC-4504-B1FB-1D05A88E9402}"/>
    <dgm:cxn modelId="{812728A9-A088-4872-84CF-A468E1F25FF4}" type="presOf" srcId="{293B30DD-6544-436B-B7BE-38F3ADE564A7}" destId="{63AF17BB-6E3C-4DCB-9CEB-F12F53575D65}" srcOrd="0" destOrd="0" presId="urn:microsoft.com/office/officeart/2005/8/layout/chevron1"/>
    <dgm:cxn modelId="{61FDEBCC-2ECD-4D5B-AD38-7EE253764CF1}" srcId="{293B30DD-6544-436B-B7BE-38F3ADE564A7}" destId="{6651A235-A9EB-44EF-9EF7-9388D8377FD6}" srcOrd="1" destOrd="0" parTransId="{8060A084-1CCA-4FC5-9C29-3E4C783E1EEC}" sibTransId="{F93F1DD3-254F-4364-80DE-5C78A9BF85D2}"/>
    <dgm:cxn modelId="{9CA4E3EA-DD0B-4F42-A747-182AD89A501E}" srcId="{293B30DD-6544-436B-B7BE-38F3ADE564A7}" destId="{A7944D50-9332-43FE-AE66-841E2AD72A28}" srcOrd="0" destOrd="0" parTransId="{42A5EE2F-D3B0-42AA-9B53-69ACA26D5842}" sibTransId="{DE76DB81-7A69-450E-BCAA-9B4A0AD889F7}"/>
    <dgm:cxn modelId="{38624113-3A71-49C8-BD4E-2C461209FE9E}" type="presParOf" srcId="{63AF17BB-6E3C-4DCB-9CEB-F12F53575D65}" destId="{37538010-D358-4A7C-8FA3-411F8090BFFB}" srcOrd="0" destOrd="0" presId="urn:microsoft.com/office/officeart/2005/8/layout/chevron1"/>
    <dgm:cxn modelId="{D5CC4C76-3058-486F-A115-6D2EB97E69CA}" type="presParOf" srcId="{63AF17BB-6E3C-4DCB-9CEB-F12F53575D65}" destId="{888B6AC5-532F-4CFA-8537-5515A1E59EAC}" srcOrd="1" destOrd="0" presId="urn:microsoft.com/office/officeart/2005/8/layout/chevron1"/>
    <dgm:cxn modelId="{999C4CCC-5C35-4211-B7B6-0EFAAE52D297}" type="presParOf" srcId="{63AF17BB-6E3C-4DCB-9CEB-F12F53575D65}" destId="{F01924F7-D438-4F2E-A553-818F56F916ED}" srcOrd="2" destOrd="0" presId="urn:microsoft.com/office/officeart/2005/8/layout/chevron1"/>
    <dgm:cxn modelId="{61B767BD-899E-4DA4-83DE-0B230539C9E4}" type="presParOf" srcId="{63AF17BB-6E3C-4DCB-9CEB-F12F53575D65}" destId="{F809E3EA-37F3-4289-9DD7-2B2AFA306BB0}" srcOrd="3" destOrd="0" presId="urn:microsoft.com/office/officeart/2005/8/layout/chevron1"/>
    <dgm:cxn modelId="{DB839BCE-CB19-4725-94F1-453610E3EECF}" type="presParOf" srcId="{63AF17BB-6E3C-4DCB-9CEB-F12F53575D65}" destId="{9FB0C22A-9721-406F-9ECC-B97CFCF691A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38010-D358-4A7C-8FA3-411F8090BFFB}">
      <dsp:nvSpPr>
        <dsp:cNvPr id="0" name=""/>
        <dsp:cNvSpPr/>
      </dsp:nvSpPr>
      <dsp:spPr>
        <a:xfrm>
          <a:off x="238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ARM</a:t>
          </a:r>
        </a:p>
      </dsp:txBody>
      <dsp:txXfrm>
        <a:off x="582612" y="82550"/>
        <a:ext cx="1740694" cy="1160462"/>
      </dsp:txXfrm>
    </dsp:sp>
    <dsp:sp modelId="{F01924F7-D438-4F2E-A553-818F56F916ED}">
      <dsp:nvSpPr>
        <dsp:cNvPr id="0" name=""/>
        <dsp:cNvSpPr/>
      </dsp:nvSpPr>
      <dsp:spPr>
        <a:xfrm>
          <a:off x="261342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err="1"/>
            <a:t>az</a:t>
          </a:r>
          <a:r>
            <a:rPr lang="en-US" sz="2600" kern="1200" dirty="0"/>
            <a:t> cli, </a:t>
          </a:r>
        </a:p>
        <a:p>
          <a:pPr marL="0" lvl="0" indent="0" algn="ctr" defTabSz="1155700">
            <a:lnSpc>
              <a:spcPct val="90000"/>
            </a:lnSpc>
            <a:spcBef>
              <a:spcPct val="0"/>
            </a:spcBef>
            <a:spcAft>
              <a:spcPct val="35000"/>
            </a:spcAft>
            <a:buNone/>
          </a:pPr>
          <a:r>
            <a:rPr lang="en-US" sz="2600" kern="1200" dirty="0"/>
            <a:t>bash</a:t>
          </a:r>
        </a:p>
      </dsp:txBody>
      <dsp:txXfrm>
        <a:off x="3193652" y="82550"/>
        <a:ext cx="1740694" cy="1160462"/>
      </dsp:txXfrm>
    </dsp:sp>
    <dsp:sp modelId="{9FB0C22A-9721-406F-9ECC-B97CFCF691A1}">
      <dsp:nvSpPr>
        <dsp:cNvPr id="0" name=""/>
        <dsp:cNvSpPr/>
      </dsp:nvSpPr>
      <dsp:spPr>
        <a:xfrm>
          <a:off x="5224462"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kern="1200" dirty="0"/>
            <a:t>ARM rest API with python</a:t>
          </a:r>
        </a:p>
      </dsp:txBody>
      <dsp:txXfrm>
        <a:off x="5804693" y="82550"/>
        <a:ext cx="1740694" cy="1160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38010-D358-4A7C-8FA3-411F8090BFFB}">
      <dsp:nvSpPr>
        <dsp:cNvPr id="0" name=""/>
        <dsp:cNvSpPr/>
      </dsp:nvSpPr>
      <dsp:spPr>
        <a:xfrm>
          <a:off x="238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ARM</a:t>
          </a:r>
        </a:p>
      </dsp:txBody>
      <dsp:txXfrm>
        <a:off x="582612" y="82550"/>
        <a:ext cx="1740694" cy="1160462"/>
      </dsp:txXfrm>
    </dsp:sp>
    <dsp:sp modelId="{F01924F7-D438-4F2E-A553-818F56F916ED}">
      <dsp:nvSpPr>
        <dsp:cNvPr id="0" name=""/>
        <dsp:cNvSpPr/>
      </dsp:nvSpPr>
      <dsp:spPr>
        <a:xfrm>
          <a:off x="261342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err="1"/>
            <a:t>az</a:t>
          </a:r>
          <a:r>
            <a:rPr lang="en-US" sz="3000" kern="1200" dirty="0"/>
            <a:t> cli, bash</a:t>
          </a:r>
        </a:p>
      </dsp:txBody>
      <dsp:txXfrm>
        <a:off x="3193652" y="82550"/>
        <a:ext cx="1740694" cy="1160462"/>
      </dsp:txXfrm>
    </dsp:sp>
    <dsp:sp modelId="{9FB0C22A-9721-406F-9ECC-B97CFCF691A1}">
      <dsp:nvSpPr>
        <dsp:cNvPr id="0" name=""/>
        <dsp:cNvSpPr/>
      </dsp:nvSpPr>
      <dsp:spPr>
        <a:xfrm>
          <a:off x="5224462"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Generate ARM with </a:t>
          </a:r>
          <a:br>
            <a:rPr lang="en-US" sz="2100" kern="1200" dirty="0"/>
          </a:br>
          <a:r>
            <a:rPr lang="en-US" sz="2100" kern="1200" dirty="0"/>
            <a:t>F#, C#, Python</a:t>
          </a:r>
        </a:p>
      </dsp:txBody>
      <dsp:txXfrm>
        <a:off x="5804693" y="82550"/>
        <a:ext cx="1740694" cy="1160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38010-D358-4A7C-8FA3-411F8090BFFB}">
      <dsp:nvSpPr>
        <dsp:cNvPr id="0" name=""/>
        <dsp:cNvSpPr/>
      </dsp:nvSpPr>
      <dsp:spPr>
        <a:xfrm>
          <a:off x="238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ARM</a:t>
          </a:r>
        </a:p>
      </dsp:txBody>
      <dsp:txXfrm>
        <a:off x="582612" y="82550"/>
        <a:ext cx="1740694" cy="1160462"/>
      </dsp:txXfrm>
    </dsp:sp>
    <dsp:sp modelId="{F01924F7-D438-4F2E-A553-818F56F916ED}">
      <dsp:nvSpPr>
        <dsp:cNvPr id="0" name=""/>
        <dsp:cNvSpPr/>
      </dsp:nvSpPr>
      <dsp:spPr>
        <a:xfrm>
          <a:off x="2613421"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err="1"/>
            <a:t>az</a:t>
          </a:r>
          <a:r>
            <a:rPr lang="en-US" sz="3000" kern="1200" dirty="0"/>
            <a:t> cli, bash</a:t>
          </a:r>
        </a:p>
      </dsp:txBody>
      <dsp:txXfrm>
        <a:off x="3193652" y="82550"/>
        <a:ext cx="1740694" cy="1160462"/>
      </dsp:txXfrm>
    </dsp:sp>
    <dsp:sp modelId="{9FB0C22A-9721-406F-9ECC-B97CFCF691A1}">
      <dsp:nvSpPr>
        <dsp:cNvPr id="0" name=""/>
        <dsp:cNvSpPr/>
      </dsp:nvSpPr>
      <dsp:spPr>
        <a:xfrm>
          <a:off x="5224462" y="82550"/>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Terraform</a:t>
          </a:r>
        </a:p>
        <a:p>
          <a:pPr marL="0" lvl="0" indent="0" algn="ctr" defTabSz="1333500">
            <a:lnSpc>
              <a:spcPct val="90000"/>
            </a:lnSpc>
            <a:spcBef>
              <a:spcPct val="0"/>
            </a:spcBef>
            <a:spcAft>
              <a:spcPct val="35000"/>
            </a:spcAft>
            <a:buNone/>
          </a:pPr>
          <a:r>
            <a:rPr lang="en-US" sz="3000" kern="1200"/>
            <a:t>Pulumi</a:t>
          </a:r>
          <a:endParaRPr lang="en-US" sz="3000" kern="1200" dirty="0"/>
        </a:p>
      </dsp:txBody>
      <dsp:txXfrm>
        <a:off x="5804693" y="82550"/>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5/25/2021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zure-resource-manager/templates/export-template-porta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Azure/bicep/blob/main/docs/spec/resource-scopes.m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template is a JavaScript Object Notation (JSON) file that defines the infrastructure and configuration for your project.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template uses declarative syntax, which lets you state what you intend to deploy without having to write the sequence of programming commands to create it.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 the template, you specify the resources to deploy and the properties for those resources.</a:t>
            </a:r>
            <a:endParaRPr dirty="0"/>
          </a:p>
        </p:txBody>
      </p:sp>
    </p:spTree>
    <p:extLst>
      <p:ext uri="{BB962C8B-B14F-4D97-AF65-F5344CB8AC3E}">
        <p14:creationId xmlns:p14="http://schemas.microsoft.com/office/powerpoint/2010/main" val="56925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Declarative syntax</a:t>
            </a:r>
            <a:r>
              <a:rPr lang="en-US" sz="1100" b="0" i="0" u="none" strike="noStrike" cap="none" dirty="0">
                <a:solidFill>
                  <a:srgbClr val="000000"/>
                </a:solidFill>
                <a:effectLst/>
                <a:latin typeface="Arial"/>
                <a:ea typeface="Arial"/>
                <a:cs typeface="Arial"/>
                <a:sym typeface="Arial"/>
              </a:rPr>
              <a:t>: ARM templates allow you to create and deploy an entire Azure infrastructure declaratively. For example, you can deploy not only virtual machines, but also the network infrastructure, storage systems and any other resources you may need.</a:t>
            </a:r>
          </a:p>
          <a:p>
            <a:pPr marL="0" lvl="0" indent="0" algn="l" rtl="0">
              <a:spcBef>
                <a:spcPts val="0"/>
              </a:spcBef>
              <a:spcAft>
                <a:spcPts val="0"/>
              </a:spcAft>
              <a:buNone/>
            </a:pPr>
            <a:endParaRPr lang="en-US" sz="1100" b="1"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nb-NO" b="1" dirty="0"/>
              <a:t>Idempotentcy</a:t>
            </a:r>
            <a:r>
              <a:rPr lang="en-US" sz="1100" b="0" i="0" u="none" strike="noStrike" cap="none" dirty="0">
                <a:solidFill>
                  <a:srgbClr val="000000"/>
                </a:solidFill>
                <a:effectLst/>
                <a:latin typeface="Arial"/>
                <a:ea typeface="Arial"/>
                <a:cs typeface="Arial"/>
                <a:sym typeface="Arial"/>
              </a:rPr>
              <a:t>: Repeatedly deploy your infrastructure throughout the development lifecycle and have confidence your resources are deployed in a consistent manner. Templates are idempotent, which means you can deploy the same template many times and get the same resource types in the same state.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Create any Azure resource</a:t>
            </a:r>
            <a:r>
              <a:rPr lang="en-US" sz="1100" b="0" i="0" u="none" strike="noStrike" cap="none" dirty="0">
                <a:solidFill>
                  <a:srgbClr val="000000"/>
                </a:solidFill>
                <a:effectLst/>
                <a:latin typeface="Arial"/>
                <a:ea typeface="Arial"/>
                <a:cs typeface="Arial"/>
                <a:sym typeface="Arial"/>
              </a:rPr>
              <a:t>: You can immediately use new Azure services and features in templates. As soon as a resource provider introduces new resources, you can deploy those resources through templates. You don't have to wait for tools or modules to be updated before using the new services.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Tracked deployments</a:t>
            </a:r>
            <a:r>
              <a:rPr lang="en-US" sz="1100" b="0" i="0" u="none" strike="noStrike" cap="none" dirty="0">
                <a:solidFill>
                  <a:srgbClr val="000000"/>
                </a:solidFill>
                <a:effectLst/>
                <a:latin typeface="Arial"/>
                <a:ea typeface="Arial"/>
                <a:cs typeface="Arial"/>
                <a:sym typeface="Arial"/>
              </a:rPr>
              <a:t>: In the Azure portal, you can review the deployment history and get information about the template deployment. You can see the template that was deployed, the parameter values passed in, and any output values. Other infrastructure as code services aren't tracked through the portal.</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Exportable code</a:t>
            </a:r>
            <a:r>
              <a:rPr lang="en-US" sz="1100" b="0" i="0" u="none" strike="noStrike" cap="none" dirty="0">
                <a:solidFill>
                  <a:srgbClr val="000000"/>
                </a:solidFill>
                <a:effectLst/>
                <a:latin typeface="Arial"/>
                <a:ea typeface="Arial"/>
                <a:cs typeface="Arial"/>
                <a:sym typeface="Arial"/>
              </a:rPr>
              <a:t>: You can get a template for an existing resource group by either exporting the current state of the resource group, or viewing the template used for a particular deployment. Viewing the </a:t>
            </a:r>
            <a:r>
              <a:rPr lang="en-US" sz="1100" b="0" i="0" u="sng" strike="noStrike" cap="none" dirty="0">
                <a:solidFill>
                  <a:srgbClr val="000000"/>
                </a:solidFill>
                <a:effectLst/>
                <a:latin typeface="Arial"/>
                <a:ea typeface="Arial"/>
                <a:cs typeface="Arial"/>
                <a:sym typeface="Arial"/>
                <a:hlinkClick r:id="rId3"/>
              </a:rPr>
              <a:t>exported template</a:t>
            </a:r>
            <a:r>
              <a:rPr lang="en-US" sz="1100" b="0" i="0" u="none" strike="noStrike" cap="none" dirty="0">
                <a:solidFill>
                  <a:srgbClr val="000000"/>
                </a:solidFill>
                <a:effectLst/>
                <a:latin typeface="Arial"/>
                <a:ea typeface="Arial"/>
                <a:cs typeface="Arial"/>
                <a:sym typeface="Arial"/>
              </a:rPr>
              <a:t> is a helpful way to learn about the template syntax.</a:t>
            </a:r>
            <a:endParaRPr dirty="0"/>
          </a:p>
        </p:txBody>
      </p:sp>
    </p:spTree>
    <p:extLst>
      <p:ext uri="{BB962C8B-B14F-4D97-AF65-F5344CB8AC3E}">
        <p14:creationId xmlns:p14="http://schemas.microsoft.com/office/powerpoint/2010/main" val="3638310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i="0" u="none" strike="noStrike" cap="none" dirty="0">
                <a:solidFill>
                  <a:srgbClr val="000000"/>
                </a:solidFill>
                <a:effectLst/>
                <a:latin typeface="Arial"/>
                <a:ea typeface="Arial"/>
                <a:cs typeface="Arial"/>
                <a:sym typeface="Arial"/>
              </a:rPr>
              <a:t>Orchestration</a:t>
            </a:r>
            <a:r>
              <a:rPr lang="en-US" sz="1600" b="0" i="0" u="none" strike="noStrike" cap="none" dirty="0">
                <a:solidFill>
                  <a:srgbClr val="000000"/>
                </a:solidFill>
                <a:effectLst/>
                <a:latin typeface="Arial"/>
                <a:ea typeface="Arial"/>
                <a:cs typeface="Arial"/>
                <a:sym typeface="Arial"/>
              </a:rPr>
              <a:t>: You don't have to worry about the complexities of ordering operations. Resource Manager orchestrates the deployment of interdependent resources so they're created in the correct order. When possible, Resource Manager deploys resources in parallel so your deployments finish faster than serial deployments. You deploy the template through one command, rather than through multiple imperative commands.</a:t>
            </a:r>
            <a:endParaRPr sz="1600" dirty="0"/>
          </a:p>
        </p:txBody>
      </p:sp>
    </p:spTree>
    <p:extLst>
      <p:ext uri="{BB962C8B-B14F-4D97-AF65-F5344CB8AC3E}">
        <p14:creationId xmlns:p14="http://schemas.microsoft.com/office/powerpoint/2010/main" val="326731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57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Azure Bicep is a new declarative Domain Specific Language (DSL) for deploying Azure resources. The goal of this new language is to make it easier to write Infrastructure as Code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targeting Azure Resource Manager (ARM) using a syntax that’s more friendly than the JSON syntax of Azure ARM Templates.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Azure Bicep works as an abstraction layer built on top of ARM Templates. Anything that can be done with Azure ARM Templates can be done with Azure </a:t>
            </a:r>
          </a:p>
          <a:p>
            <a:pPr fontAlgn="base"/>
            <a:r>
              <a:rPr lang="en-US" sz="1200" b="0" i="0" kern="1200" dirty="0">
                <a:solidFill>
                  <a:schemeClr val="tx1"/>
                </a:solidFill>
                <a:effectLst/>
                <a:latin typeface="+mn-lt"/>
                <a:ea typeface="+mn-ea"/>
                <a:cs typeface="+mn-cs"/>
              </a:rPr>
              <a:t>Bicep as it provides a “transparent abstraction” over ARM (Azure Resource Manager). With this abstraction, all the types, </a:t>
            </a:r>
            <a:r>
              <a:rPr lang="en-US" sz="1200" b="0" i="0" kern="1200" dirty="0" err="1">
                <a:solidFill>
                  <a:schemeClr val="tx1"/>
                </a:solidFill>
                <a:effectLst/>
                <a:latin typeface="+mn-lt"/>
                <a:ea typeface="+mn-ea"/>
                <a:cs typeface="+mn-cs"/>
              </a:rPr>
              <a:t>apiVersions</a:t>
            </a:r>
            <a:r>
              <a:rPr lang="en-US" sz="1200" b="0" i="0" kern="1200" dirty="0">
                <a:solidFill>
                  <a:schemeClr val="tx1"/>
                </a:solidFill>
                <a:effectLst/>
                <a:latin typeface="+mn-lt"/>
                <a:ea typeface="+mn-ea"/>
                <a:cs typeface="+mn-cs"/>
              </a:rPr>
              <a:t>, and properties valid within ARM Templates are also valid with Azure Bicep.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Azure Bicep is a compiled / </a:t>
            </a:r>
            <a:r>
              <a:rPr lang="en-US" sz="1200" b="0" i="0" kern="1200" dirty="0" err="1">
                <a:solidFill>
                  <a:schemeClr val="tx1"/>
                </a:solidFill>
                <a:effectLst/>
                <a:latin typeface="+mn-lt"/>
                <a:ea typeface="+mn-ea"/>
                <a:cs typeface="+mn-cs"/>
              </a:rPr>
              <a:t>transpiled</a:t>
            </a:r>
            <a:r>
              <a:rPr lang="en-US" sz="1200" b="0" i="0" kern="1200" dirty="0">
                <a:solidFill>
                  <a:schemeClr val="tx1"/>
                </a:solidFill>
                <a:effectLst/>
                <a:latin typeface="+mn-lt"/>
                <a:ea typeface="+mn-ea"/>
                <a:cs typeface="+mn-cs"/>
              </a:rPr>
              <a:t> language. This means that the Azure Bicep code converted into ARM Template code. Then, the resulting ARM </a:t>
            </a:r>
          </a:p>
          <a:p>
            <a:pPr fontAlgn="base"/>
            <a:r>
              <a:rPr lang="en-US" sz="1200" b="0" i="0" kern="1200" dirty="0">
                <a:solidFill>
                  <a:schemeClr val="tx1"/>
                </a:solidFill>
                <a:effectLst/>
                <a:latin typeface="+mn-lt"/>
                <a:ea typeface="+mn-ea"/>
                <a:cs typeface="+mn-cs"/>
              </a:rPr>
              <a:t>Template code is used to deploy the Azure resources. This </a:t>
            </a:r>
            <a:r>
              <a:rPr lang="en-US" sz="1200" b="0" i="0" kern="1200" dirty="0" err="1">
                <a:solidFill>
                  <a:schemeClr val="tx1"/>
                </a:solidFill>
                <a:effectLst/>
                <a:latin typeface="+mn-lt"/>
                <a:ea typeface="+mn-ea"/>
                <a:cs typeface="+mn-cs"/>
              </a:rPr>
              <a:t>transpiling</a:t>
            </a:r>
            <a:r>
              <a:rPr lang="en-US" sz="1200" b="0" i="0" kern="1200" dirty="0">
                <a:solidFill>
                  <a:schemeClr val="tx1"/>
                </a:solidFill>
                <a:effectLst/>
                <a:latin typeface="+mn-lt"/>
                <a:ea typeface="+mn-ea"/>
                <a:cs typeface="+mn-cs"/>
              </a:rPr>
              <a:t> enables Azure Bicep to use it’s own syntax and compiler for authoring Azure Bicep files that compile down to Azure Resource Manager (ARM) JSON as a sort of intermediate language (IL).</a:t>
            </a:r>
          </a:p>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3055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382250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175475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Resource Manager and ARM Templates are written in a JSON syntax that can be cumbersome to work with. Azure Bicep is a Domain Specific Language (DSL) that offers a transparent abstraction over Azure Resource Manager and ARM Templates that offers support for a cleaner code syntax with better support for modularity and code re-use. Azure Bicep offers a few improvements for authoring Azure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over the use of ARM Template JSON.</a:t>
            </a: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Azure Bicep tooling offers a high level of discoverability and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4269599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2737662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7614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25"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055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3558736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Parameters in an ARM Template are variables that are passed into the template at deployment time; generally via a file with the </a:t>
            </a:r>
            <a:r>
              <a:rPr lang="en-US" sz="1200" b="0" i="0" kern="1200" dirty="0" err="1">
                <a:solidFill>
                  <a:schemeClr val="tx1"/>
                </a:solidFill>
                <a:effectLst/>
                <a:latin typeface="+mn-lt"/>
                <a:ea typeface="+mn-ea"/>
                <a:cs typeface="+mn-cs"/>
              </a:rPr>
              <a:t>parameters.json</a:t>
            </a:r>
            <a:r>
              <a:rPr lang="en-US" sz="1200" b="0" i="0" kern="1200" dirty="0">
                <a:solidFill>
                  <a:schemeClr val="tx1"/>
                </a:solidFill>
                <a:effectLst/>
                <a:latin typeface="+mn-lt"/>
                <a:ea typeface="+mn-ea"/>
                <a:cs typeface="+mn-cs"/>
              </a:rPr>
              <a:t> extension; such as </a:t>
            </a:r>
            <a:r>
              <a:rPr lang="en-US" sz="1200" b="0" i="0" kern="1200" dirty="0" err="1">
                <a:solidFill>
                  <a:schemeClr val="tx1"/>
                </a:solidFill>
                <a:effectLst/>
                <a:latin typeface="+mn-lt"/>
                <a:ea typeface="+mn-ea"/>
                <a:cs typeface="+mn-cs"/>
              </a:rPr>
              <a:t>main.parameters.json</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In Azure Bicep, you can also declare parameters in your .bicep file. These parameters can be required to be passed in when the template is deployed, or the parameters can be given a default value if they aren’t passed in.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3433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Variables in an Azure Bicep are used to store values and declare complex expressions that can be used one or more times by referencing them throughout the template. </a:t>
            </a:r>
          </a:p>
          <a:p>
            <a:pPr fontAlgn="base"/>
            <a:r>
              <a:rPr lang="en-US" sz="1200" b="0" i="0" kern="1200" dirty="0">
                <a:solidFill>
                  <a:schemeClr val="tx1"/>
                </a:solidFill>
                <a:effectLst/>
                <a:latin typeface="+mn-lt"/>
                <a:ea typeface="+mn-ea"/>
                <a:cs typeface="+mn-cs"/>
              </a:rPr>
              <a:t>The declaration and use of variables in Azure Bicep is the same as how they are used in ARM Templates.</a:t>
            </a:r>
          </a:p>
          <a:p>
            <a:pPr fontAlgn="base"/>
            <a:r>
              <a:rPr lang="en-US" sz="1200" b="0" i="0" kern="1200" dirty="0">
                <a:solidFill>
                  <a:schemeClr val="tx1"/>
                </a:solidFill>
                <a:effectLst/>
                <a:latin typeface="+mn-lt"/>
                <a:ea typeface="+mn-ea"/>
                <a:cs typeface="+mn-cs"/>
              </a:rPr>
              <a:t>Azure Bicep variables are defined by using the var keyword followed by the variable name, then followed by the equal sign (=) and the value to assign to the variable. This is done using the following format:</a:t>
            </a:r>
          </a:p>
        </p:txBody>
      </p:sp>
    </p:spTree>
    <p:extLst>
      <p:ext uri="{BB962C8B-B14F-4D97-AF65-F5344CB8AC3E}">
        <p14:creationId xmlns:p14="http://schemas.microsoft.com/office/powerpoint/2010/main" val="919221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Output variables are used to output some values from the template after it is deployed into Microsoft Azure. In Azure Bicep, output variables are declared using a similar syntax to variables used within the template but using the output keyword for declaration.</a:t>
            </a:r>
          </a:p>
        </p:txBody>
      </p:sp>
    </p:spTree>
    <p:extLst>
      <p:ext uri="{BB962C8B-B14F-4D97-AF65-F5344CB8AC3E}">
        <p14:creationId xmlns:p14="http://schemas.microsoft.com/office/powerpoint/2010/main" val="4182822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kern="1200" dirty="0">
                <a:solidFill>
                  <a:schemeClr val="tx1"/>
                </a:solidFill>
                <a:effectLst/>
                <a:latin typeface="+mn-lt"/>
                <a:ea typeface="+mn-ea"/>
                <a:cs typeface="+mn-cs"/>
              </a:rPr>
              <a:t>Bicep modules enable you to organize and reuse your Bicep code by creating smaller units that can be composed into a template. Any Bicep template can be used as a module by another template. </a:t>
            </a:r>
          </a:p>
          <a:p>
            <a:br>
              <a:rPr lang="en-US" sz="1200" b="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module is set of one or more resources to be deployed together. It only exposes parameters and outputs as contract to other Bicep files, hiding details on how internal resources are defined. This allows you to abstract away complex details of the raw resource declaration from the end user who now only needs to be concerned about the module contract. Parameters and outputs are optional.</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2741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A deployment in ARM has an associated scope, which dictates the scope that resources within that deployment are created in. There are various ways to deploy resources across multiple scopes today in ARM templates; this spec describes how similar functionality can be achieved in Bicep.</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Unless otherwise specified, Bicep will assume that a given </a:t>
            </a:r>
            <a:r>
              <a:rPr lang="en-US" dirty="0"/>
              <a:t>.bicep</a:t>
            </a:r>
            <a:r>
              <a:rPr lang="en-US" sz="1200" b="0" i="0" kern="1200" dirty="0">
                <a:solidFill>
                  <a:schemeClr val="tx1"/>
                </a:solidFill>
                <a:effectLst/>
                <a:latin typeface="+mn-lt"/>
                <a:ea typeface="+mn-ea"/>
                <a:cs typeface="+mn-cs"/>
              </a:rPr>
              <a:t> file is to be deployed at a resource group scope, and will validate resources accordingly. If you wish to change this scope, or define a file that can be deployed at multiple scopes, you must use the </a:t>
            </a:r>
            <a:r>
              <a:rPr lang="en-US" dirty="0" err="1"/>
              <a:t>targetScope</a:t>
            </a:r>
            <a:r>
              <a:rPr lang="en-US" sz="1200" b="0" i="0" kern="1200" dirty="0">
                <a:solidFill>
                  <a:schemeClr val="tx1"/>
                </a:solidFill>
                <a:effectLst/>
                <a:latin typeface="+mn-lt"/>
                <a:ea typeface="+mn-ea"/>
                <a:cs typeface="+mn-cs"/>
              </a:rPr>
              <a:t> keyword with either a string or array value as follows:</a:t>
            </a:r>
          </a:p>
        </p:txBody>
      </p:sp>
    </p:spTree>
    <p:extLst>
      <p:ext uri="{BB962C8B-B14F-4D97-AF65-F5344CB8AC3E}">
        <p14:creationId xmlns:p14="http://schemas.microsoft.com/office/powerpoint/2010/main" val="1246319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1879574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2409930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kern="1200" dirty="0">
                <a:solidFill>
                  <a:schemeClr val="tx1"/>
                </a:solidFill>
                <a:effectLst/>
                <a:latin typeface="+mn-lt"/>
                <a:ea typeface="+mn-ea"/>
                <a:cs typeface="+mn-cs"/>
              </a:rPr>
              <a:t>Loops may be used to iterate over an array to declare multiple resources/modules or to set an array property inside a resource/module declaration. Loops may also be used when defining variables.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63898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0" i="0" kern="1200" dirty="0">
                <a:solidFill>
                  <a:schemeClr val="tx1"/>
                </a:solidFill>
                <a:effectLst/>
                <a:latin typeface="+mn-lt"/>
                <a:ea typeface="+mn-ea"/>
                <a:cs typeface="+mn-cs"/>
              </a:rPr>
              <a:t>Resources may be deployed if and only if a specified condition evaluated to </a:t>
            </a:r>
            <a:r>
              <a:rPr lang="en-US" dirty="0"/>
              <a:t>true</a:t>
            </a:r>
            <a:r>
              <a:rPr lang="en-US" sz="1200" b="0" i="0" kern="1200" dirty="0">
                <a:solidFill>
                  <a:schemeClr val="tx1"/>
                </a:solidFill>
                <a:effectLst/>
                <a:latin typeface="+mn-lt"/>
                <a:ea typeface="+mn-ea"/>
                <a:cs typeface="+mn-cs"/>
              </a:rPr>
              <a:t>. Otherwise, resource deployment will be skipped. This is accomplished by adding a </a:t>
            </a:r>
            <a:r>
              <a:rPr lang="en-US" dirty="0"/>
              <a:t>if</a:t>
            </a:r>
            <a:r>
              <a:rPr lang="en-US" sz="1200" b="0" i="0" kern="1200" dirty="0">
                <a:solidFill>
                  <a:schemeClr val="tx1"/>
                </a:solidFill>
                <a:effectLst/>
                <a:latin typeface="+mn-lt"/>
                <a:ea typeface="+mn-ea"/>
                <a:cs typeface="+mn-cs"/>
              </a:rPr>
              <a:t> keyword and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to the resource declaration. The template compiled from the below example will deploy the DNS zone if the </a:t>
            </a:r>
            <a:r>
              <a:rPr lang="en-US" dirty="0" err="1"/>
              <a:t>deployZone</a:t>
            </a:r>
            <a:r>
              <a:rPr lang="en-US" sz="1200" b="0" i="0" kern="1200" dirty="0">
                <a:solidFill>
                  <a:schemeClr val="tx1"/>
                </a:solidFill>
                <a:effectLst/>
                <a:latin typeface="+mn-lt"/>
                <a:ea typeface="+mn-ea"/>
                <a:cs typeface="+mn-cs"/>
              </a:rPr>
              <a:t> parameter evaluates to </a:t>
            </a:r>
            <a:r>
              <a:rPr lang="en-US"/>
              <a:t>true</a:t>
            </a:r>
            <a:r>
              <a:rPr lang="en-US" sz="1200" b="0" i="0" kern="120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0446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effectLst/>
                <a:latin typeface="+mn-lt"/>
                <a:ea typeface="+mn-ea"/>
                <a:cs typeface="+mn-cs"/>
              </a:rPr>
              <a:t>You may add references and access runtime properties from resources outside of the current file by using the existing keyword in a resource declaration. This is equivalent to using the ARM Template reference() function.</a:t>
            </a:r>
          </a:p>
          <a:p>
            <a:r>
              <a:rPr lang="en-US" sz="1200" b="0" i="0" kern="1200" dirty="0">
                <a:solidFill>
                  <a:schemeClr val="tx1"/>
                </a:solidFill>
                <a:effectLst/>
                <a:latin typeface="+mn-lt"/>
                <a:ea typeface="+mn-ea"/>
                <a:cs typeface="+mn-cs"/>
              </a:rPr>
              <a:t>When using the existing keyword, you must provide the name of the resource, and may optionally also set the scope property to access a resource in a different scope. See </a:t>
            </a:r>
            <a:r>
              <a:rPr lang="en-US" sz="1200" b="0" i="0" u="none" strike="noStrike" kern="1200" dirty="0">
                <a:solidFill>
                  <a:schemeClr val="tx1"/>
                </a:solidFill>
                <a:effectLst/>
                <a:latin typeface="+mn-lt"/>
                <a:ea typeface="+mn-ea"/>
                <a:cs typeface="+mn-cs"/>
                <a:hlinkClick r:id="rId3"/>
              </a:rPr>
              <a:t>Resource Scopes</a:t>
            </a:r>
            <a:r>
              <a:rPr lang="en-US" sz="1200" b="0" i="0" kern="1200" dirty="0">
                <a:solidFill>
                  <a:schemeClr val="tx1"/>
                </a:solidFill>
                <a:effectLst/>
                <a:latin typeface="+mn-lt"/>
                <a:ea typeface="+mn-ea"/>
                <a:cs typeface="+mn-cs"/>
              </a:rPr>
              <a:t> for more information on using the scope property.</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5981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72277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4211468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893380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229917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49104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resource</a:t>
            </a:r>
            <a:r>
              <a:rPr lang="en-US" sz="1100" b="0" i="0" u="none" strike="noStrike" cap="none" dirty="0">
                <a:solidFill>
                  <a:srgbClr val="000000"/>
                </a:solidFill>
                <a:effectLst/>
                <a:latin typeface="Arial"/>
                <a:ea typeface="Arial"/>
                <a:cs typeface="Arial"/>
                <a:sym typeface="Arial"/>
              </a:rPr>
              <a:t> - A manageable item that is available through Azure. Virtual machines, storage accounts, web apps, databases, and virtual networks are examples of resources.</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resource group</a:t>
            </a:r>
            <a:r>
              <a:rPr lang="en-US" sz="1100" b="0" i="0" u="none" strike="noStrike" cap="none" dirty="0">
                <a:solidFill>
                  <a:srgbClr val="000000"/>
                </a:solidFill>
                <a:effectLst/>
                <a:latin typeface="Arial"/>
                <a:ea typeface="Arial"/>
                <a:cs typeface="Arial"/>
                <a:sym typeface="Arial"/>
              </a:rPr>
              <a:t> - A container that holds related resources for an Azure solution</a:t>
            </a:r>
            <a:r>
              <a:rPr lang="en-US" sz="1100" b="0" i="0" u="none" strike="noStrike" cap="none">
                <a:solidFill>
                  <a:srgbClr val="000000"/>
                </a:solidFill>
                <a:effectLst/>
                <a:latin typeface="Arial"/>
                <a:ea typeface="Arial"/>
                <a:cs typeface="Arial"/>
                <a:sym typeface="Arial"/>
              </a:rPr>
              <a:t>. </a:t>
            </a: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resource provider</a:t>
            </a:r>
            <a:r>
              <a:rPr lang="en-US" sz="1100" b="0" i="0" u="none" strike="noStrike" cap="none" dirty="0">
                <a:solidFill>
                  <a:srgbClr val="000000"/>
                </a:solidFill>
                <a:effectLst/>
                <a:latin typeface="Arial"/>
                <a:ea typeface="Arial"/>
                <a:cs typeface="Arial"/>
                <a:sym typeface="Arial"/>
              </a:rPr>
              <a:t> - A service that supplies Azure resources. For example, a common resource provider is </a:t>
            </a:r>
            <a:r>
              <a:rPr lang="en-US" sz="1100" b="0" i="0" u="none" strike="noStrike" cap="none" dirty="0" err="1">
                <a:solidFill>
                  <a:srgbClr val="000000"/>
                </a:solidFill>
                <a:effectLst/>
                <a:latin typeface="Arial"/>
                <a:ea typeface="Arial"/>
                <a:cs typeface="Arial"/>
                <a:sym typeface="Arial"/>
              </a:rPr>
              <a:t>Microsoft.Compute</a:t>
            </a:r>
            <a:r>
              <a:rPr lang="en-US" sz="1100" b="0" i="0" u="none" strike="noStrike" cap="none" dirty="0">
                <a:solidFill>
                  <a:srgbClr val="000000"/>
                </a:solidFill>
                <a:effectLst/>
                <a:latin typeface="Arial"/>
                <a:ea typeface="Arial"/>
                <a:cs typeface="Arial"/>
                <a:sym typeface="Arial"/>
              </a:rPr>
              <a:t>, which supplies the virtual machine resource. </a:t>
            </a:r>
            <a:r>
              <a:rPr lang="en-US" sz="1100" b="0" i="0" u="none" strike="noStrike" cap="none" dirty="0" err="1">
                <a:solidFill>
                  <a:srgbClr val="000000"/>
                </a:solidFill>
                <a:effectLst/>
                <a:latin typeface="Arial"/>
                <a:ea typeface="Arial"/>
                <a:cs typeface="Arial"/>
                <a:sym typeface="Arial"/>
              </a:rPr>
              <a:t>Microsoft.Storage</a:t>
            </a:r>
            <a:r>
              <a:rPr lang="en-US" sz="1100" b="0" i="0" u="none" strike="noStrike" cap="none" dirty="0">
                <a:solidFill>
                  <a:srgbClr val="000000"/>
                </a:solidFill>
                <a:effectLst/>
                <a:latin typeface="Arial"/>
                <a:ea typeface="Arial"/>
                <a:cs typeface="Arial"/>
                <a:sym typeface="Arial"/>
              </a:rPr>
              <a:t> is another common resource provider.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Resource Manager template</a:t>
            </a:r>
            <a:r>
              <a:rPr lang="en-US" sz="1100" b="0" i="0" u="none" strike="noStrike" cap="none" dirty="0">
                <a:solidFill>
                  <a:srgbClr val="000000"/>
                </a:solidFill>
                <a:effectLst/>
                <a:latin typeface="Arial"/>
                <a:ea typeface="Arial"/>
                <a:cs typeface="Arial"/>
                <a:sym typeface="Arial"/>
              </a:rPr>
              <a:t> - A JSON file that defines one or more resources to deploy to a resource group or subscription. The template can be used to deploy the resources consistently and repeatedly.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declarative syntax</a:t>
            </a:r>
            <a:r>
              <a:rPr lang="en-US" sz="1100" b="0" i="0" u="none" strike="noStrike" cap="none" dirty="0">
                <a:solidFill>
                  <a:srgbClr val="000000"/>
                </a:solidFill>
                <a:effectLst/>
                <a:latin typeface="Arial"/>
                <a:ea typeface="Arial"/>
                <a:cs typeface="Arial"/>
                <a:sym typeface="Arial"/>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Azure Resource Manager is the deployment and management service for Azure</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It provides a management layer that enables you to create, update, and delete resources in your Azure subscription.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a user sends a request from any of the Azure tools, APIs, or SDKs, Resource Manager receives the request. </a:t>
            </a:r>
          </a:p>
          <a:p>
            <a:pPr marL="0" lvl="0" indent="0" algn="l" rtl="0">
              <a:spcBef>
                <a:spcPts val="0"/>
              </a:spcBef>
              <a:spcAft>
                <a:spcPts val="0"/>
              </a:spcAft>
              <a:buNone/>
            </a:pPr>
            <a:r>
              <a:rPr lang="en-US" dirty="0"/>
              <a:t>It authenticates and authorizes the request. Resource Manager sends the request to the Azure service, which takes the requested action.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Because all requests are handled through the same API, you see consistent results and capabilities in all the different tools.</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All capabilities that are available in the portal are also available through PowerShell, Azure CLI, REST APIs, and client SDKs.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Functionality initially released through APIs will be represented in the portal within 180 days of initial release.</a:t>
            </a:r>
            <a:endParaRPr dirty="0"/>
          </a:p>
        </p:txBody>
      </p:sp>
    </p:spTree>
    <p:extLst>
      <p:ext uri="{BB962C8B-B14F-4D97-AF65-F5344CB8AC3E}">
        <p14:creationId xmlns:p14="http://schemas.microsoft.com/office/powerpoint/2010/main" val="264871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resource group stores metadata about the resources. When you specify a location for the resource group, you're specifying where that metadata is stored.</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If the resource group's region is temporarily unavailable, you can't update resources in the resource group because the metadata is unavailable. The resources in other regions will still function as expected, but you can't update them. </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551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8"/>
            <a:ext cx="11653523" cy="1796217"/>
          </a:xfrm>
          <a:noFill/>
        </p:spPr>
        <p:txBody>
          <a:bodyPr tIns="89626" bIns="89626" anchor="t" anchorCtr="0"/>
          <a:lstStyle>
            <a:lvl1pPr>
              <a:defRPr sz="8700"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1720853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5/25/2021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5/25/2021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2.pn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aka.ms/digital-badge" TargetMode="External"/><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18" Type="http://schemas.openxmlformats.org/officeDocument/2006/relationships/image" Target="../media/image53.png"/><Relationship Id="rId3" Type="http://schemas.openxmlformats.org/officeDocument/2006/relationships/image" Target="../media/image2.png"/><Relationship Id="rId7" Type="http://schemas.openxmlformats.org/officeDocument/2006/relationships/image" Target="../media/image4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notesSlide" Target="../notesSlides/notesSlide33.xml"/><Relationship Id="rId16" Type="http://schemas.openxmlformats.org/officeDocument/2006/relationships/image" Target="../media/image51.pn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svg"/><Relationship Id="rId15" Type="http://schemas.openxmlformats.org/officeDocument/2006/relationships/image" Target="../media/image50.svg"/><Relationship Id="rId10" Type="http://schemas.openxmlformats.org/officeDocument/2006/relationships/image" Target="../media/image45.png"/><Relationship Id="rId19" Type="http://schemas.openxmlformats.org/officeDocument/2006/relationships/image" Target="../media/image54.svg"/><Relationship Id="rId4" Type="http://schemas.openxmlformats.org/officeDocument/2006/relationships/image" Target="../media/image3.png"/><Relationship Id="rId9" Type="http://schemas.openxmlformats.org/officeDocument/2006/relationships/image" Target="../media/image44.svg"/><Relationship Id="rId1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8" name="TextBox 7">
            <a:extLst>
              <a:ext uri="{FF2B5EF4-FFF2-40B4-BE49-F238E27FC236}">
                <a16:creationId xmlns:a16="http://schemas.microsoft.com/office/drawing/2014/main" id="{04CA4DF5-C512-4233-8F08-3FDA86F8239A}"/>
              </a:ext>
            </a:extLst>
          </p:cNvPr>
          <p:cNvSpPr txBox="1"/>
          <p:nvPr/>
        </p:nvSpPr>
        <p:spPr>
          <a:xfrm>
            <a:off x="965200" y="1371189"/>
            <a:ext cx="4268432" cy="29449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dirty="0">
                <a:latin typeface="+mj-lt"/>
                <a:ea typeface="+mj-ea"/>
                <a:cs typeface="+mj-cs"/>
              </a:rPr>
              <a:t>Implement Immutable AKS Infrastructure with Bicep</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8050038" y="2354401"/>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965199" y="4624310"/>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25.05.2021</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4" name="Picture 2">
            <a:extLst>
              <a:ext uri="{FF2B5EF4-FFF2-40B4-BE49-F238E27FC236}">
                <a16:creationId xmlns:a16="http://schemas.microsoft.com/office/drawing/2014/main" id="{1F5E5301-8AFC-4D97-9117-2F4F39368C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Resource groups</a:t>
            </a:r>
            <a:endParaRPr dirty="0"/>
          </a:p>
        </p:txBody>
      </p:sp>
      <p:sp>
        <p:nvSpPr>
          <p:cNvPr id="62" name="Google Shape;62;p14"/>
          <p:cNvSpPr txBox="1">
            <a:spLocks noGrp="1"/>
          </p:cNvSpPr>
          <p:nvPr>
            <p:ph type="body" idx="1"/>
          </p:nvPr>
        </p:nvSpPr>
        <p:spPr>
          <a:xfrm>
            <a:off x="415600" y="1356967"/>
            <a:ext cx="11360800" cy="4555200"/>
          </a:xfrm>
          <a:prstGeom prst="rect">
            <a:avLst/>
          </a:prstGeom>
        </p:spPr>
        <p:txBody>
          <a:bodyPr spcFirstLastPara="1" vert="horz" wrap="square" lIns="121900" tIns="121900" rIns="121900" bIns="121900" rtlCol="0" anchor="t" anchorCtr="0">
            <a:noAutofit/>
          </a:bodyPr>
          <a:lstStyle/>
          <a:p>
            <a:pPr marL="380990" indent="-380990"/>
            <a:r>
              <a:rPr lang="en-US" dirty="0"/>
              <a:t>All the resources in your group should share the same lifecycle.</a:t>
            </a:r>
          </a:p>
          <a:p>
            <a:pPr marL="380990" indent="-380990"/>
            <a:endParaRPr lang="en-US" dirty="0"/>
          </a:p>
          <a:p>
            <a:pPr marL="380990" indent="-380990"/>
            <a:r>
              <a:rPr lang="en-US" dirty="0"/>
              <a:t>Each resource can only exist in one resource group.</a:t>
            </a:r>
          </a:p>
          <a:p>
            <a:pPr marL="380990" indent="-380990"/>
            <a:endParaRPr lang="en-US" dirty="0"/>
          </a:p>
          <a:p>
            <a:pPr marL="380990" indent="-380990"/>
            <a:r>
              <a:rPr lang="en-US" dirty="0"/>
              <a:t>You can move a resource from one resource group to another group.</a:t>
            </a:r>
          </a:p>
          <a:p>
            <a:pPr marL="380990" indent="-380990"/>
            <a:endParaRPr lang="en-US" dirty="0"/>
          </a:p>
          <a:p>
            <a:pPr marL="380990" indent="-380990"/>
            <a:r>
              <a:rPr lang="en-US" dirty="0"/>
              <a:t>A resource group can contain resources that are located in different regions.</a:t>
            </a:r>
          </a:p>
          <a:p>
            <a:pPr marL="380990" indent="-380990"/>
            <a:endParaRPr lang="en-US" dirty="0"/>
          </a:p>
          <a:p>
            <a:pPr marL="380990" indent="-380990"/>
            <a:r>
              <a:rPr lang="en-US" dirty="0"/>
              <a:t>The resource group stores metadata about the resources.</a:t>
            </a:r>
          </a:p>
          <a:p>
            <a:pPr marL="380990" indent="-380990"/>
            <a:endParaRPr lang="en-US" dirty="0"/>
          </a:p>
          <a:p>
            <a:pPr marL="380990" indent="-380990"/>
            <a:r>
              <a:rPr lang="en-US" dirty="0"/>
              <a:t>A resource can interact with resources in other resource groups. </a:t>
            </a:r>
          </a:p>
          <a:p>
            <a:pPr marL="380990" indent="-380990"/>
            <a:endParaRPr lang="en-US" dirty="0"/>
          </a:p>
          <a:p>
            <a:pPr marL="380990" indent="-380990"/>
            <a:endParaRPr lang="en-US"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B364B4C7-C8C2-4ACA-95AE-70AAC07BC2C0}"/>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9EEE6960-57E2-460A-9D2A-303FDC1D7A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453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 is ARM template?</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Bef>
                <a:spcPts val="2133"/>
              </a:spcBef>
            </a:pPr>
            <a:r>
              <a:rPr lang="en-US" dirty="0"/>
              <a:t>JSON file that defines the infrastructure and configuration</a:t>
            </a:r>
          </a:p>
          <a:p>
            <a:pPr marL="380990" indent="-380990">
              <a:spcBef>
                <a:spcPts val="2133"/>
              </a:spcBef>
            </a:pPr>
            <a:r>
              <a:rPr lang="en-US" dirty="0"/>
              <a:t>Uses declarative syntax</a:t>
            </a:r>
          </a:p>
          <a:p>
            <a:pPr marL="380990" indent="-380990">
              <a:spcBef>
                <a:spcPts val="2133"/>
              </a:spcBef>
            </a:pPr>
            <a:r>
              <a:rPr lang="en-US" dirty="0"/>
              <a:t>Contains resources to deploy and the properties for those resources</a:t>
            </a:r>
          </a:p>
          <a:p>
            <a:pPr marL="380990" indent="-380990">
              <a:spcBef>
                <a:spcPts val="2133"/>
              </a:spcBef>
            </a:pP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FACC314E-2CB1-4C59-838A-F63FCB251130}"/>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4E77A2C0-FB78-4324-8EFD-F730BDC4C1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6987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Why choose ARM templates?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r>
              <a:rPr lang="en-US" dirty="0"/>
              <a:t>Declarative syntax</a:t>
            </a:r>
          </a:p>
          <a:p>
            <a:pPr marL="380990" indent="-380990">
              <a:spcBef>
                <a:spcPts val="2133"/>
              </a:spcBef>
            </a:pPr>
            <a:r>
              <a:rPr lang="nb-NO" dirty="0"/>
              <a:t>Idempotentcy</a:t>
            </a:r>
          </a:p>
          <a:p>
            <a:pPr marL="380990" indent="-380990">
              <a:spcBef>
                <a:spcPts val="2133"/>
              </a:spcBef>
            </a:pPr>
            <a:r>
              <a:rPr lang="nb-NO" dirty="0"/>
              <a:t>Create any Azure resource</a:t>
            </a:r>
          </a:p>
          <a:p>
            <a:pPr marL="380990" indent="-380990">
              <a:spcBef>
                <a:spcPts val="2133"/>
              </a:spcBef>
            </a:pPr>
            <a:r>
              <a:rPr lang="nb-NO" dirty="0"/>
              <a:t>Tracked deployments</a:t>
            </a:r>
          </a:p>
          <a:p>
            <a:pPr marL="380990" indent="-380990">
              <a:spcBef>
                <a:spcPts val="2133"/>
              </a:spcBef>
            </a:pPr>
            <a:r>
              <a:rPr lang="nb-NO" dirty="0"/>
              <a:t>Exportable code</a:t>
            </a:r>
          </a:p>
          <a:p>
            <a:pPr marL="380990" indent="-380990">
              <a:spcBef>
                <a:spcPts val="2133"/>
              </a:spcBef>
            </a:pPr>
            <a:r>
              <a:rPr lang="nb-NO" dirty="0"/>
              <a:t>Orchestration</a:t>
            </a: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44154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Why choose ARM templates?</a:t>
            </a:r>
            <a:endParaRPr dirty="0"/>
          </a:p>
        </p:txBody>
      </p:sp>
      <p:pic>
        <p:nvPicPr>
          <p:cNvPr id="63" name="Google Shape;63;p14"/>
          <p:cNvPicPr preferRelativeResize="0"/>
          <p:nvPr/>
        </p:nvPicPr>
        <p:blipFill>
          <a:blip r:embed="rId3">
            <a:alphaModFix/>
          </a:blip>
          <a:stretch>
            <a:fillRect/>
          </a:stretch>
        </p:blipFill>
        <p:spPr>
          <a:xfrm>
            <a:off x="10655368" y="1"/>
            <a:ext cx="1536633" cy="1536633"/>
          </a:xfrm>
          <a:prstGeom prst="rect">
            <a:avLst/>
          </a:prstGeom>
          <a:noFill/>
          <a:ln>
            <a:noFill/>
          </a:ln>
        </p:spPr>
      </p:pic>
      <p:pic>
        <p:nvPicPr>
          <p:cNvPr id="3076" name="Picture 4" descr="Template deployment comparison">
            <a:extLst>
              <a:ext uri="{FF2B5EF4-FFF2-40B4-BE49-F238E27FC236}">
                <a16:creationId xmlns:a16="http://schemas.microsoft.com/office/drawing/2014/main" id="{34F7B081-480B-48C4-B9AF-CDD83D0DB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093" y="1756913"/>
            <a:ext cx="9766729" cy="450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87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4131-6F00-4976-BA03-5A8A3EC5BB68}"/>
              </a:ext>
            </a:extLst>
          </p:cNvPr>
          <p:cNvSpPr>
            <a:spLocks noGrp="1"/>
          </p:cNvSpPr>
          <p:nvPr>
            <p:ph type="title"/>
          </p:nvPr>
        </p:nvSpPr>
        <p:spPr/>
        <p:txBody>
          <a:bodyPr/>
          <a:lstStyle/>
          <a:p>
            <a:r>
              <a:rPr lang="en-US" dirty="0"/>
              <a:t>What’s wrong with ARM templates?</a:t>
            </a:r>
            <a:endParaRPr lang="nb-NO" dirty="0"/>
          </a:p>
        </p:txBody>
      </p:sp>
      <p:pic>
        <p:nvPicPr>
          <p:cNvPr id="2052" name="Picture 4" descr="GitHub - pulumi/pulumi: Pulumi - Modern Infrastructure as Code. Any cloud,  any language 🚀">
            <a:extLst>
              <a:ext uri="{FF2B5EF4-FFF2-40B4-BE49-F238E27FC236}">
                <a16:creationId xmlns:a16="http://schemas.microsoft.com/office/drawing/2014/main" id="{AFF30C28-A9C0-4A2F-A1C5-7A4EDA445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27" y="4321240"/>
            <a:ext cx="1394753" cy="13947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D08518A-3AB4-4B26-95DE-47E2E0C68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189" y="1981495"/>
            <a:ext cx="2579077" cy="11319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oviders - Terraform by HashiCorp">
            <a:extLst>
              <a:ext uri="{FF2B5EF4-FFF2-40B4-BE49-F238E27FC236}">
                <a16:creationId xmlns:a16="http://schemas.microsoft.com/office/drawing/2014/main" id="{B7C9E517-1F65-45C5-8269-46F6AF797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829" y="1795625"/>
            <a:ext cx="1760108" cy="17601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zure Bicep Roadmap Q4'20 Into 2021 | Build5Nines">
            <a:extLst>
              <a:ext uri="{FF2B5EF4-FFF2-40B4-BE49-F238E27FC236}">
                <a16:creationId xmlns:a16="http://schemas.microsoft.com/office/drawing/2014/main" id="{CDAFB622-64B7-4095-A626-8367F9A355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538" y="4548320"/>
            <a:ext cx="1970649" cy="11035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mponents of an ARM Template | Benefits of ARM Templates –  Techtrainingpoint">
            <a:extLst>
              <a:ext uri="{FF2B5EF4-FFF2-40B4-BE49-F238E27FC236}">
                <a16:creationId xmlns:a16="http://schemas.microsoft.com/office/drawing/2014/main" id="{1F6DAD53-F394-441A-9BCB-4E1A7E78A1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120" y="3113423"/>
            <a:ext cx="2686192" cy="1394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4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56DF-3F8C-4450-ADE6-C5C002F55BFD}"/>
              </a:ext>
            </a:extLst>
          </p:cNvPr>
          <p:cNvSpPr>
            <a:spLocks noGrp="1"/>
          </p:cNvSpPr>
          <p:nvPr>
            <p:ph type="title"/>
          </p:nvPr>
        </p:nvSpPr>
        <p:spPr/>
        <p:txBody>
          <a:bodyPr/>
          <a:lstStyle/>
          <a:p>
            <a:r>
              <a:rPr lang="en-US" dirty="0" err="1"/>
              <a:t>IaC</a:t>
            </a:r>
            <a:r>
              <a:rPr lang="en-US" dirty="0"/>
              <a:t> story at Vipps</a:t>
            </a:r>
          </a:p>
        </p:txBody>
      </p:sp>
      <p:pic>
        <p:nvPicPr>
          <p:cNvPr id="5" name="Picture 4" descr="Icon&#10;&#10;Description automatically generated">
            <a:extLst>
              <a:ext uri="{FF2B5EF4-FFF2-40B4-BE49-F238E27FC236}">
                <a16:creationId xmlns:a16="http://schemas.microsoft.com/office/drawing/2014/main" id="{35C3D86B-0A65-4487-8A80-046FC92D9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9486" y="6169297"/>
            <a:ext cx="384856" cy="538798"/>
          </a:xfrm>
          <a:prstGeom prst="rect">
            <a:avLst/>
          </a:prstGeom>
        </p:spPr>
      </p:pic>
      <p:graphicFrame>
        <p:nvGraphicFramePr>
          <p:cNvPr id="4" name="Diagram 3">
            <a:extLst>
              <a:ext uri="{FF2B5EF4-FFF2-40B4-BE49-F238E27FC236}">
                <a16:creationId xmlns:a16="http://schemas.microsoft.com/office/drawing/2014/main" id="{934F7BA4-F440-425C-9BE7-E634AE2C833D}"/>
              </a:ext>
            </a:extLst>
          </p:cNvPr>
          <p:cNvGraphicFramePr/>
          <p:nvPr/>
        </p:nvGraphicFramePr>
        <p:xfrm>
          <a:off x="838200" y="1690688"/>
          <a:ext cx="81280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52BA4F4F-6E84-418E-A51C-72C8E1A47413}"/>
              </a:ext>
            </a:extLst>
          </p:cNvPr>
          <p:cNvGraphicFramePr/>
          <p:nvPr/>
        </p:nvGraphicFramePr>
        <p:xfrm>
          <a:off x="838200" y="3250468"/>
          <a:ext cx="8128000" cy="13255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a:extLst>
              <a:ext uri="{FF2B5EF4-FFF2-40B4-BE49-F238E27FC236}">
                <a16:creationId xmlns:a16="http://schemas.microsoft.com/office/drawing/2014/main" id="{3A70A396-094D-42AC-8325-9831CAC20FC2}"/>
              </a:ext>
            </a:extLst>
          </p:cNvPr>
          <p:cNvGraphicFramePr/>
          <p:nvPr/>
        </p:nvGraphicFramePr>
        <p:xfrm>
          <a:off x="838200" y="4843734"/>
          <a:ext cx="8128000" cy="13255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299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What’s the problem with ARM?</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r>
              <a:rPr lang="en-US" dirty="0"/>
              <a:t>Authoring</a:t>
            </a:r>
          </a:p>
          <a:p>
            <a:pPr marL="380990" indent="-380990">
              <a:spcBef>
                <a:spcPts val="2133"/>
              </a:spcBef>
            </a:pPr>
            <a:r>
              <a:rPr lang="en-US" dirty="0"/>
              <a:t>Tooling </a:t>
            </a:r>
          </a:p>
          <a:p>
            <a:pPr marL="380990" indent="-380990">
              <a:spcBef>
                <a:spcPts val="2133"/>
              </a:spcBef>
            </a:pPr>
            <a:r>
              <a:rPr lang="en-US" dirty="0"/>
              <a:t>Review changes/Deployment Plan/what-if</a:t>
            </a:r>
          </a:p>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864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 is Bicep?</a:t>
            </a:r>
            <a:endParaRPr dirty="0"/>
          </a:p>
        </p:txBody>
      </p:sp>
      <p:pic>
        <p:nvPicPr>
          <p:cNvPr id="63" name="Google Shape;63;p14"/>
          <p:cNvPicPr preferRelativeResize="0"/>
          <p:nvPr/>
        </p:nvPicPr>
        <p:blipFill>
          <a:blip r:embed="rId3">
            <a:alphaModFix/>
          </a:blip>
          <a:stretch>
            <a:fillRect/>
          </a:stretch>
        </p:blipFill>
        <p:spPr>
          <a:xfrm>
            <a:off x="10655368" y="1"/>
            <a:ext cx="1536633" cy="1536633"/>
          </a:xfrm>
          <a:prstGeom prst="rect">
            <a:avLst/>
          </a:prstGeom>
          <a:noFill/>
          <a:ln>
            <a:noFill/>
          </a:ln>
        </p:spPr>
      </p:pic>
      <p:pic>
        <p:nvPicPr>
          <p:cNvPr id="2" name="Picture 1">
            <a:extLst>
              <a:ext uri="{FF2B5EF4-FFF2-40B4-BE49-F238E27FC236}">
                <a16:creationId xmlns:a16="http://schemas.microsoft.com/office/drawing/2014/main" id="{4C1C6BE3-1665-48DB-9E5D-CD1BE891579D}"/>
              </a:ext>
            </a:extLst>
          </p:cNvPr>
          <p:cNvPicPr>
            <a:picLocks noChangeAspect="1"/>
          </p:cNvPicPr>
          <p:nvPr/>
        </p:nvPicPr>
        <p:blipFill>
          <a:blip r:embed="rId4"/>
          <a:stretch>
            <a:fillRect/>
          </a:stretch>
        </p:blipFill>
        <p:spPr>
          <a:xfrm>
            <a:off x="5732922" y="1490914"/>
            <a:ext cx="5514286" cy="4628571"/>
          </a:xfrm>
          <a:prstGeom prst="rect">
            <a:avLst/>
          </a:prstGeom>
        </p:spPr>
      </p:pic>
    </p:spTree>
    <p:extLst>
      <p:ext uri="{BB962C8B-B14F-4D97-AF65-F5344CB8AC3E}">
        <p14:creationId xmlns:p14="http://schemas.microsoft.com/office/powerpoint/2010/main" val="277700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 is Bicep?</a:t>
            </a:r>
            <a:endParaRPr dirty="0"/>
          </a:p>
        </p:txBody>
      </p:sp>
      <p:pic>
        <p:nvPicPr>
          <p:cNvPr id="63" name="Google Shape;63;p14"/>
          <p:cNvPicPr preferRelativeResize="0"/>
          <p:nvPr/>
        </p:nvPicPr>
        <p:blipFill>
          <a:blip r:embed="rId3">
            <a:alphaModFix/>
          </a:blip>
          <a:stretch>
            <a:fillRect/>
          </a:stretch>
        </p:blipFill>
        <p:spPr>
          <a:xfrm>
            <a:off x="10655368" y="1"/>
            <a:ext cx="1536633" cy="1536633"/>
          </a:xfrm>
          <a:prstGeom prst="rect">
            <a:avLst/>
          </a:prstGeom>
          <a:noFill/>
          <a:ln>
            <a:noFill/>
          </a:ln>
        </p:spPr>
      </p:pic>
      <p:pic>
        <p:nvPicPr>
          <p:cNvPr id="4" name="Picture 3">
            <a:extLst>
              <a:ext uri="{FF2B5EF4-FFF2-40B4-BE49-F238E27FC236}">
                <a16:creationId xmlns:a16="http://schemas.microsoft.com/office/drawing/2014/main" id="{91BF7C1E-70DE-43F8-BDC0-9C831BE1239B}"/>
              </a:ext>
            </a:extLst>
          </p:cNvPr>
          <p:cNvPicPr>
            <a:picLocks noChangeAspect="1"/>
          </p:cNvPicPr>
          <p:nvPr/>
        </p:nvPicPr>
        <p:blipFill>
          <a:blip r:embed="rId4"/>
          <a:stretch>
            <a:fillRect/>
          </a:stretch>
        </p:blipFill>
        <p:spPr>
          <a:xfrm>
            <a:off x="415600" y="1471413"/>
            <a:ext cx="5910385" cy="1920875"/>
          </a:xfrm>
          <a:prstGeom prst="rect">
            <a:avLst/>
          </a:prstGeom>
        </p:spPr>
      </p:pic>
      <p:pic>
        <p:nvPicPr>
          <p:cNvPr id="5" name="Picture 4">
            <a:extLst>
              <a:ext uri="{FF2B5EF4-FFF2-40B4-BE49-F238E27FC236}">
                <a16:creationId xmlns:a16="http://schemas.microsoft.com/office/drawing/2014/main" id="{7FCC4796-95BE-4D98-9A84-E7B0C3C2CCC0}"/>
              </a:ext>
            </a:extLst>
          </p:cNvPr>
          <p:cNvPicPr>
            <a:picLocks noChangeAspect="1"/>
          </p:cNvPicPr>
          <p:nvPr/>
        </p:nvPicPr>
        <p:blipFill>
          <a:blip r:embed="rId5"/>
          <a:stretch>
            <a:fillRect/>
          </a:stretch>
        </p:blipFill>
        <p:spPr>
          <a:xfrm>
            <a:off x="4414058" y="2521363"/>
            <a:ext cx="7182197" cy="4163068"/>
          </a:xfrm>
          <a:prstGeom prst="rect">
            <a:avLst/>
          </a:prstGeom>
        </p:spPr>
      </p:pic>
    </p:spTree>
    <p:extLst>
      <p:ext uri="{BB962C8B-B14F-4D97-AF65-F5344CB8AC3E}">
        <p14:creationId xmlns:p14="http://schemas.microsoft.com/office/powerpoint/2010/main" val="114182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 is Bicep?</a:t>
            </a:r>
            <a:endParaRPr dirty="0"/>
          </a:p>
        </p:txBody>
      </p:sp>
      <p:pic>
        <p:nvPicPr>
          <p:cNvPr id="63" name="Google Shape;63;p14"/>
          <p:cNvPicPr preferRelativeResize="0"/>
          <p:nvPr/>
        </p:nvPicPr>
        <p:blipFill>
          <a:blip r:embed="rId3">
            <a:alphaModFix/>
          </a:blip>
          <a:stretch>
            <a:fillRect/>
          </a:stretch>
        </p:blipFill>
        <p:spPr>
          <a:xfrm>
            <a:off x="10655368" y="1"/>
            <a:ext cx="1536633" cy="1536633"/>
          </a:xfrm>
          <a:prstGeom prst="rect">
            <a:avLst/>
          </a:prstGeom>
          <a:noFill/>
          <a:ln>
            <a:noFill/>
          </a:ln>
        </p:spPr>
      </p:pic>
      <p:sp>
        <p:nvSpPr>
          <p:cNvPr id="6" name="Google Shape;62;p14">
            <a:extLst>
              <a:ext uri="{FF2B5EF4-FFF2-40B4-BE49-F238E27FC236}">
                <a16:creationId xmlns:a16="http://schemas.microsoft.com/office/drawing/2014/main" id="{22CD78AE-11B3-45AD-8E02-9AE63409E59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Bef>
                <a:spcPts val="2133"/>
              </a:spcBef>
            </a:pPr>
            <a:r>
              <a:rPr lang="en-US" dirty="0"/>
              <a:t>Generate ARM templates first</a:t>
            </a:r>
            <a:br>
              <a:rPr lang="en-US" dirty="0"/>
            </a:br>
            <a:r>
              <a:rPr lang="en-US" dirty="0" err="1"/>
              <a:t>az</a:t>
            </a:r>
            <a:r>
              <a:rPr lang="en-US" dirty="0"/>
              <a:t> bicep build -f ./</a:t>
            </a:r>
            <a:r>
              <a:rPr lang="en-US" dirty="0" err="1"/>
              <a:t>infra.bicep</a:t>
            </a:r>
            <a:r>
              <a:rPr lang="en-US" dirty="0"/>
              <a:t> </a:t>
            </a:r>
            <a:br>
              <a:rPr lang="en-US" dirty="0"/>
            </a:br>
            <a:r>
              <a:rPr lang="en-US" dirty="0" err="1"/>
              <a:t>az</a:t>
            </a:r>
            <a:r>
              <a:rPr lang="en-US" dirty="0"/>
              <a:t> deployment group what-if -f ./</a:t>
            </a:r>
            <a:r>
              <a:rPr lang="en-US" dirty="0" err="1"/>
              <a:t>infra.json</a:t>
            </a:r>
            <a:r>
              <a:rPr lang="en-US" dirty="0"/>
              <a:t> -g </a:t>
            </a:r>
            <a:r>
              <a:rPr lang="en-US" dirty="0" err="1"/>
              <a:t>iac</a:t>
            </a:r>
            <a:r>
              <a:rPr lang="en-US" dirty="0"/>
              <a:t>-dev-</a:t>
            </a:r>
            <a:r>
              <a:rPr lang="en-US" dirty="0" err="1"/>
              <a:t>rg</a:t>
            </a:r>
            <a:br>
              <a:rPr lang="en-US" dirty="0"/>
            </a:br>
            <a:r>
              <a:rPr lang="en-US" dirty="0" err="1"/>
              <a:t>az</a:t>
            </a:r>
            <a:r>
              <a:rPr lang="en-US" dirty="0"/>
              <a:t> deployment group what-if -f ./</a:t>
            </a:r>
            <a:r>
              <a:rPr lang="en-US" dirty="0" err="1"/>
              <a:t>infra.json</a:t>
            </a:r>
            <a:r>
              <a:rPr lang="en-US" dirty="0"/>
              <a:t> -g </a:t>
            </a:r>
            <a:r>
              <a:rPr lang="en-US" dirty="0" err="1"/>
              <a:t>iac</a:t>
            </a:r>
            <a:r>
              <a:rPr lang="en-US" dirty="0"/>
              <a:t>-dev-</a:t>
            </a:r>
            <a:r>
              <a:rPr lang="en-US" dirty="0" err="1"/>
              <a:t>rg</a:t>
            </a:r>
            <a:endParaRPr lang="en-US" dirty="0"/>
          </a:p>
          <a:p>
            <a:pPr marL="380990" indent="-380990">
              <a:spcBef>
                <a:spcPts val="2133"/>
              </a:spcBef>
            </a:pPr>
            <a:endParaRPr lang="en-US" dirty="0"/>
          </a:p>
          <a:p>
            <a:pPr marL="380990" indent="-380990">
              <a:spcBef>
                <a:spcPts val="2133"/>
              </a:spcBef>
            </a:pPr>
            <a:r>
              <a:rPr lang="en-US" dirty="0"/>
              <a:t>Use </a:t>
            </a:r>
            <a:r>
              <a:rPr lang="en-US" dirty="0" err="1"/>
              <a:t>az</a:t>
            </a:r>
            <a:r>
              <a:rPr lang="en-US" dirty="0"/>
              <a:t>-cli</a:t>
            </a:r>
            <a:br>
              <a:rPr lang="en-US" dirty="0"/>
            </a:br>
            <a:r>
              <a:rPr lang="en-US" dirty="0" err="1"/>
              <a:t>az</a:t>
            </a:r>
            <a:r>
              <a:rPr lang="en-US" dirty="0"/>
              <a:t> deployment group what-if -f ./</a:t>
            </a:r>
            <a:r>
              <a:rPr lang="en-US" dirty="0" err="1"/>
              <a:t>infra.bicep</a:t>
            </a:r>
            <a:r>
              <a:rPr lang="en-US" dirty="0"/>
              <a:t> -g </a:t>
            </a:r>
            <a:r>
              <a:rPr lang="en-US" dirty="0" err="1"/>
              <a:t>iac</a:t>
            </a:r>
            <a:r>
              <a:rPr lang="en-US" dirty="0"/>
              <a:t>-dev-</a:t>
            </a:r>
            <a:r>
              <a:rPr lang="en-US" dirty="0" err="1"/>
              <a:t>rg</a:t>
            </a:r>
            <a:br>
              <a:rPr lang="en-US" dirty="0"/>
            </a:br>
            <a:r>
              <a:rPr lang="en-US" dirty="0" err="1"/>
              <a:t>az</a:t>
            </a:r>
            <a:r>
              <a:rPr lang="en-US" dirty="0"/>
              <a:t> deployment group create -f ./</a:t>
            </a:r>
            <a:r>
              <a:rPr lang="en-US" dirty="0" err="1"/>
              <a:t>infra.bicep</a:t>
            </a:r>
            <a:r>
              <a:rPr lang="en-US" dirty="0"/>
              <a:t> -g </a:t>
            </a:r>
            <a:r>
              <a:rPr lang="en-US" dirty="0" err="1"/>
              <a:t>iac</a:t>
            </a:r>
            <a:r>
              <a:rPr lang="en-US" dirty="0"/>
              <a:t>-dev-</a:t>
            </a:r>
            <a:r>
              <a:rPr lang="en-US" dirty="0" err="1"/>
              <a:t>rg</a:t>
            </a:r>
            <a:endParaRPr lang="en-US" dirty="0"/>
          </a:p>
          <a:p>
            <a:pPr marL="380990" indent="-380990">
              <a:spcBef>
                <a:spcPts val="2133"/>
              </a:spcBef>
            </a:pP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spTree>
    <p:extLst>
      <p:ext uri="{BB962C8B-B14F-4D97-AF65-F5344CB8AC3E}">
        <p14:creationId xmlns:p14="http://schemas.microsoft.com/office/powerpoint/2010/main" val="222856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3A1531F-5F7F-4247-AE21-250E609607D7}"/>
              </a:ext>
            </a:extLst>
          </p:cNvPr>
          <p:cNvSpPr/>
          <p:nvPr/>
        </p:nvSpPr>
        <p:spPr>
          <a:xfrm>
            <a:off x="1" y="4507670"/>
            <a:ext cx="12192000" cy="235033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E74688-695E-4887-B9BC-D6A7D3D68D9C}"/>
              </a:ext>
            </a:extLst>
          </p:cNvPr>
          <p:cNvSpPr txBox="1"/>
          <p:nvPr/>
        </p:nvSpPr>
        <p:spPr>
          <a:xfrm>
            <a:off x="7775033" y="5564441"/>
            <a:ext cx="3590194" cy="369332"/>
          </a:xfrm>
          <a:prstGeom prst="rect">
            <a:avLst/>
          </a:prstGeom>
          <a:noFill/>
        </p:spPr>
        <p:txBody>
          <a:bodyPr wrap="square" rtlCol="0">
            <a:spAutoFit/>
          </a:bodyPr>
          <a:lstStyle/>
          <a:p>
            <a:pPr algn="ctr"/>
            <a:endParaRPr lang="en-GB"/>
          </a:p>
        </p:txBody>
      </p:sp>
      <p:sp>
        <p:nvSpPr>
          <p:cNvPr id="14" name="TextBox 13">
            <a:extLst>
              <a:ext uri="{FF2B5EF4-FFF2-40B4-BE49-F238E27FC236}">
                <a16:creationId xmlns:a16="http://schemas.microsoft.com/office/drawing/2014/main" id="{A27FB7CD-0128-4D65-AE5C-36A211ABFFF4}"/>
              </a:ext>
            </a:extLst>
          </p:cNvPr>
          <p:cNvSpPr txBox="1"/>
          <p:nvPr/>
        </p:nvSpPr>
        <p:spPr>
          <a:xfrm>
            <a:off x="-147638" y="439882"/>
            <a:ext cx="12269757" cy="4539704"/>
          </a:xfrm>
          <a:prstGeom prst="rect">
            <a:avLst/>
          </a:prstGeom>
          <a:noFill/>
        </p:spPr>
        <p:txBody>
          <a:bodyPr wrap="square" rtlCol="0">
            <a:spAutoFit/>
          </a:bodyPr>
          <a:lstStyle/>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Learn more about AKS</a:t>
            </a:r>
            <a:br>
              <a:rPr lang="fi-FI" sz="2100" b="1" dirty="0">
                <a:latin typeface="Segoe UI" panose="020B0502040204020203" pitchFamily="34" charset="0"/>
                <a:cs typeface="Segoe UI" panose="020B0502040204020203" pitchFamily="34" charset="0"/>
              </a:rPr>
            </a:br>
            <a:r>
              <a:rPr lang="en-US" sz="3600" u="sng" dirty="0">
                <a:latin typeface="Segoe UI" panose="020B0502040204020203" pitchFamily="34" charset="0"/>
                <a:cs typeface="Segoe UI" panose="020B0502040204020203" pitchFamily="34" charset="0"/>
              </a:rPr>
              <a:t>https://aka.ms/azure-aks</a:t>
            </a:r>
            <a:br>
              <a:rPr lang="en-US" sz="3600" u="sng" dirty="0">
                <a:latin typeface="Segoe UI" panose="020B0502040204020203" pitchFamily="34" charset="0"/>
                <a:cs typeface="Segoe UI" panose="020B0502040204020203" pitchFamily="34" charset="0"/>
              </a:rPr>
            </a:br>
            <a:endParaRPr lang="en-US" sz="3600" u="sng" dirty="0">
              <a:latin typeface="Segoe UI" panose="020B0502040204020203" pitchFamily="34" charset="0"/>
              <a:cs typeface="Segoe UI" panose="020B0502040204020203" pitchFamily="34" charset="0"/>
            </a:endParaRPr>
          </a:p>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Get your next Learner digital badge of Azure Heroes program</a:t>
            </a:r>
            <a:br>
              <a:rPr lang="fi-FI" sz="2100" b="1" dirty="0">
                <a:latin typeface="Segoe UI" panose="020B0502040204020203" pitchFamily="34" charset="0"/>
                <a:cs typeface="Segoe UI" panose="020B0502040204020203" pitchFamily="34" charset="0"/>
              </a:rPr>
            </a:br>
            <a:r>
              <a:rPr lang="en-US" sz="3600" u="sng" dirty="0">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https://aka.ms/digital-badge</a:t>
            </a:r>
            <a:br>
              <a:rPr lang="en-US" sz="3600" u="sng" dirty="0">
                <a:latin typeface="Segoe UI" panose="020B0502040204020203" pitchFamily="34" charset="0"/>
                <a:cs typeface="Segoe UI" panose="020B0502040204020203" pitchFamily="34" charset="0"/>
              </a:rPr>
            </a:br>
            <a:endParaRPr lang="en-US" sz="3600" u="sng" dirty="0">
              <a:latin typeface="Segoe UI" panose="020B0502040204020203" pitchFamily="34" charset="0"/>
              <a:cs typeface="Segoe UI" panose="020B0502040204020203" pitchFamily="34" charset="0"/>
            </a:endParaRPr>
          </a:p>
          <a:p>
            <a:pPr marL="914400" lvl="1" indent="-457200">
              <a:spcAft>
                <a:spcPts val="1200"/>
              </a:spcAft>
              <a:buFont typeface="+mj-lt"/>
              <a:buAutoNum type="arabicPeriod"/>
            </a:pPr>
            <a:r>
              <a:rPr lang="en-US" sz="2100" b="1" dirty="0">
                <a:latin typeface="Segoe UI" panose="020B0502040204020203" pitchFamily="34" charset="0"/>
                <a:cs typeface="Segoe UI" panose="020B0502040204020203" pitchFamily="34" charset="0"/>
              </a:rPr>
              <a:t>Win a cool Microsoft backpack!</a:t>
            </a:r>
          </a:p>
          <a:p>
            <a:pPr lvl="1">
              <a:spcAft>
                <a:spcPts val="1200"/>
              </a:spcAft>
            </a:pPr>
            <a:endParaRPr lang="en-US" sz="2100" dirty="0">
              <a:latin typeface="Segoe UI" panose="020B0502040204020203" pitchFamily="34" charset="0"/>
              <a:cs typeface="Segoe UI" panose="020B0502040204020203" pitchFamily="34" charset="0"/>
            </a:endParaRPr>
          </a:p>
          <a:p>
            <a:pPr lvl="1">
              <a:spcAft>
                <a:spcPts val="1200"/>
              </a:spcAft>
            </a:pPr>
            <a:endParaRPr lang="en-GB" sz="2100" dirty="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2DC84543-AB3D-47DF-9B83-91EE0AC4D797}"/>
              </a:ext>
            </a:extLst>
          </p:cNvPr>
          <p:cNvSpPr/>
          <p:nvPr/>
        </p:nvSpPr>
        <p:spPr>
          <a:xfrm>
            <a:off x="1305222" y="4932586"/>
            <a:ext cx="7155917"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Don’t forget to add </a:t>
            </a:r>
            <a:r>
              <a:rPr lang="en-US" sz="2000" b="1" dirty="0">
                <a:latin typeface="Segoe UI" panose="020B0502040204020203" pitchFamily="34" charset="0"/>
                <a:cs typeface="Segoe UI" panose="020B0502040204020203" pitchFamily="34" charset="0"/>
              </a:rPr>
              <a:t>Microsoft Azure skill </a:t>
            </a:r>
            <a:r>
              <a:rPr lang="en-US" sz="2000" dirty="0">
                <a:latin typeface="Segoe UI" panose="020B0502040204020203" pitchFamily="34" charset="0"/>
                <a:cs typeface="Segoe UI" panose="020B0502040204020203" pitchFamily="34" charset="0"/>
              </a:rPr>
              <a:t>to your LinkedIn account to stay connected with a developer community</a:t>
            </a:r>
          </a:p>
        </p:txBody>
      </p:sp>
      <p:pic>
        <p:nvPicPr>
          <p:cNvPr id="5" name="Picture 4" descr="A picture containing vector graphics&#10;&#10;Description automatically generated">
            <a:extLst>
              <a:ext uri="{FF2B5EF4-FFF2-40B4-BE49-F238E27FC236}">
                <a16:creationId xmlns:a16="http://schemas.microsoft.com/office/drawing/2014/main" id="{21FCF232-8539-42B0-A74E-9CEBFAACD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43" y="4932586"/>
            <a:ext cx="689221" cy="689221"/>
          </a:xfrm>
          <a:prstGeom prst="rect">
            <a:avLst/>
          </a:prstGeom>
        </p:spPr>
      </p:pic>
      <p:sp>
        <p:nvSpPr>
          <p:cNvPr id="9" name="Rectangle: Rounded Corners 8">
            <a:extLst>
              <a:ext uri="{FF2B5EF4-FFF2-40B4-BE49-F238E27FC236}">
                <a16:creationId xmlns:a16="http://schemas.microsoft.com/office/drawing/2014/main" id="{6D23E230-F5FE-40D5-BE12-397EA3A684F6}"/>
              </a:ext>
            </a:extLst>
          </p:cNvPr>
          <p:cNvSpPr/>
          <p:nvPr/>
        </p:nvSpPr>
        <p:spPr>
          <a:xfrm>
            <a:off x="8642097" y="5056436"/>
            <a:ext cx="3114859" cy="584036"/>
          </a:xfrm>
          <a:prstGeom prst="roundRect">
            <a:avLst/>
          </a:prstGeom>
          <a:solidFill>
            <a:schemeClr val="accent1">
              <a:alpha val="4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a:t>
            </a:r>
            <a:r>
              <a:rPr lang="en-US" sz="2800"/>
              <a:t> Microsoft Azure</a:t>
            </a:r>
          </a:p>
        </p:txBody>
      </p:sp>
      <p:sp>
        <p:nvSpPr>
          <p:cNvPr id="10" name="Rectangle 9">
            <a:extLst>
              <a:ext uri="{FF2B5EF4-FFF2-40B4-BE49-F238E27FC236}">
                <a16:creationId xmlns:a16="http://schemas.microsoft.com/office/drawing/2014/main" id="{78EC4288-9B54-4F80-8087-B8572FCE1227}"/>
              </a:ext>
            </a:extLst>
          </p:cNvPr>
          <p:cNvSpPr/>
          <p:nvPr/>
        </p:nvSpPr>
        <p:spPr>
          <a:xfrm>
            <a:off x="1305222" y="5885859"/>
            <a:ext cx="7155917" cy="707886"/>
          </a:xfrm>
          <a:prstGeom prst="rect">
            <a:avLst/>
          </a:prstGeom>
        </p:spPr>
        <p:txBody>
          <a:bodyPr wrap="square">
            <a:spAutoFit/>
          </a:bodyPr>
          <a:lstStyle/>
          <a:p>
            <a:r>
              <a:rPr lang="en-US" sz="2000">
                <a:latin typeface="Segoe UI" panose="020B0502040204020203" pitchFamily="34" charset="0"/>
                <a:cs typeface="Segoe UI" panose="020B0502040204020203" pitchFamily="34" charset="0"/>
              </a:rPr>
              <a:t>We post the latest announces about </a:t>
            </a:r>
            <a:r>
              <a:rPr lang="en-US" sz="2000" b="1">
                <a:latin typeface="Segoe UI" panose="020B0502040204020203" pitchFamily="34" charset="0"/>
                <a:cs typeface="Segoe UI" panose="020B0502040204020203" pitchFamily="34" charset="0"/>
              </a:rPr>
              <a:t>free events for the developers</a:t>
            </a:r>
            <a:r>
              <a:rPr lang="en-US" sz="2000">
                <a:latin typeface="Segoe UI" panose="020B0502040204020203" pitchFamily="34" charset="0"/>
                <a:cs typeface="Segoe UI" panose="020B0502040204020203" pitchFamily="34" charset="0"/>
              </a:rPr>
              <a:t> in Norway on our official Twitter account</a:t>
            </a:r>
          </a:p>
        </p:txBody>
      </p:sp>
      <p:pic>
        <p:nvPicPr>
          <p:cNvPr id="11" name="Picture 10">
            <a:extLst>
              <a:ext uri="{FF2B5EF4-FFF2-40B4-BE49-F238E27FC236}">
                <a16:creationId xmlns:a16="http://schemas.microsoft.com/office/drawing/2014/main" id="{4EAD4907-8E2D-4F83-9F81-7262DE07C07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5043" y="5887341"/>
            <a:ext cx="689221" cy="686256"/>
          </a:xfrm>
          <a:prstGeom prst="rect">
            <a:avLst/>
          </a:prstGeom>
        </p:spPr>
      </p:pic>
      <p:sp>
        <p:nvSpPr>
          <p:cNvPr id="12" name="Rectangle: Rounded Corners 11">
            <a:extLst>
              <a:ext uri="{FF2B5EF4-FFF2-40B4-BE49-F238E27FC236}">
                <a16:creationId xmlns:a16="http://schemas.microsoft.com/office/drawing/2014/main" id="{A7980173-7342-473E-8D8D-B27F00975F39}"/>
              </a:ext>
            </a:extLst>
          </p:cNvPr>
          <p:cNvSpPr/>
          <p:nvPr/>
        </p:nvSpPr>
        <p:spPr>
          <a:xfrm>
            <a:off x="8642097" y="5976101"/>
            <a:ext cx="3114859" cy="584036"/>
          </a:xfrm>
          <a:prstGeom prst="roundRect">
            <a:avLst/>
          </a:prstGeom>
          <a:solidFill>
            <a:schemeClr val="accent1">
              <a:alpha val="42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a:t>
            </a:r>
            <a:r>
              <a:rPr lang="en-US" sz="2800" err="1"/>
              <a:t>MSDevNo</a:t>
            </a:r>
            <a:endParaRPr lang="en-US" sz="2800"/>
          </a:p>
        </p:txBody>
      </p:sp>
      <p:grpSp>
        <p:nvGrpSpPr>
          <p:cNvPr id="13" name="Group 12">
            <a:extLst>
              <a:ext uri="{FF2B5EF4-FFF2-40B4-BE49-F238E27FC236}">
                <a16:creationId xmlns:a16="http://schemas.microsoft.com/office/drawing/2014/main" id="{922A8EE6-2EDF-4EB4-8CCE-A510B59B5A7A}"/>
              </a:ext>
            </a:extLst>
          </p:cNvPr>
          <p:cNvGrpSpPr/>
          <p:nvPr/>
        </p:nvGrpSpPr>
        <p:grpSpPr>
          <a:xfrm>
            <a:off x="5091113" y="3142479"/>
            <a:ext cx="1242497" cy="1242497"/>
            <a:chOff x="6096000" y="3168367"/>
            <a:chExt cx="1242497" cy="1242497"/>
          </a:xfrm>
        </p:grpSpPr>
        <p:sp>
          <p:nvSpPr>
            <p:cNvPr id="8" name="Rectangle 7">
              <a:extLst>
                <a:ext uri="{FF2B5EF4-FFF2-40B4-BE49-F238E27FC236}">
                  <a16:creationId xmlns:a16="http://schemas.microsoft.com/office/drawing/2014/main" id="{69AEBEF0-2A70-4F26-9646-51B46729DA9D}"/>
                </a:ext>
              </a:extLst>
            </p:cNvPr>
            <p:cNvSpPr/>
            <p:nvPr/>
          </p:nvSpPr>
          <p:spPr>
            <a:xfrm>
              <a:off x="6096000" y="3168367"/>
              <a:ext cx="1242497" cy="1242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4030D57-7FC2-4BFD-87E1-4ED484E9FC59}"/>
                </a:ext>
              </a:extLst>
            </p:cNvPr>
            <p:cNvPicPr>
              <a:picLocks noChangeAspect="1"/>
            </p:cNvPicPr>
            <p:nvPr/>
          </p:nvPicPr>
          <p:blipFill>
            <a:blip r:embed="rId6"/>
            <a:stretch>
              <a:fillRect/>
            </a:stretch>
          </p:blipFill>
          <p:spPr>
            <a:xfrm>
              <a:off x="6348250" y="3220454"/>
              <a:ext cx="737995" cy="1138322"/>
            </a:xfrm>
            <a:prstGeom prst="rect">
              <a:avLst/>
            </a:prstGeom>
          </p:spPr>
        </p:pic>
      </p:grpSp>
      <p:pic>
        <p:nvPicPr>
          <p:cNvPr id="15" name="Picture 14">
            <a:extLst>
              <a:ext uri="{FF2B5EF4-FFF2-40B4-BE49-F238E27FC236}">
                <a16:creationId xmlns:a16="http://schemas.microsoft.com/office/drawing/2014/main" id="{2F0CBB36-077A-4A82-B60B-2CE25067383C}"/>
              </a:ext>
            </a:extLst>
          </p:cNvPr>
          <p:cNvPicPr>
            <a:picLocks noChangeAspect="1"/>
          </p:cNvPicPr>
          <p:nvPr/>
        </p:nvPicPr>
        <p:blipFill>
          <a:blip r:embed="rId7"/>
          <a:stretch>
            <a:fillRect/>
          </a:stretch>
        </p:blipFill>
        <p:spPr>
          <a:xfrm>
            <a:off x="9295912" y="1602937"/>
            <a:ext cx="2634510" cy="2052637"/>
          </a:xfrm>
          <a:prstGeom prst="rect">
            <a:avLst/>
          </a:prstGeom>
        </p:spPr>
      </p:pic>
      <p:pic>
        <p:nvPicPr>
          <p:cNvPr id="4" name="Picture 3" descr="A close up of a logo&#10;&#10;Description automatically generated">
            <a:extLst>
              <a:ext uri="{FF2B5EF4-FFF2-40B4-BE49-F238E27FC236}">
                <a16:creationId xmlns:a16="http://schemas.microsoft.com/office/drawing/2014/main" id="{5323D040-C3D8-479C-802F-98D9303698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1308" y="767545"/>
            <a:ext cx="1627993" cy="16279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86846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75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fontAlgn="base"/>
            <a:r>
              <a:rPr lang="en-US" dirty="0"/>
              <a:t>Why use Azure Bicep?</a:t>
            </a:r>
          </a:p>
        </p:txBody>
      </p:sp>
      <p:pic>
        <p:nvPicPr>
          <p:cNvPr id="63" name="Google Shape;63;p14"/>
          <p:cNvPicPr preferRelativeResize="0"/>
          <p:nvPr/>
        </p:nvPicPr>
        <p:blipFill>
          <a:blip r:embed="rId3">
            <a:alphaModFix/>
          </a:blip>
          <a:stretch>
            <a:fillRect/>
          </a:stretch>
        </p:blipFill>
        <p:spPr>
          <a:xfrm>
            <a:off x="10655368" y="1"/>
            <a:ext cx="1536633" cy="1536633"/>
          </a:xfrm>
          <a:prstGeom prst="rect">
            <a:avLst/>
          </a:prstGeom>
          <a:noFill/>
          <a:ln>
            <a:noFill/>
          </a:ln>
        </p:spPr>
      </p:pic>
      <p:sp>
        <p:nvSpPr>
          <p:cNvPr id="5" name="Google Shape;62;p14">
            <a:extLst>
              <a:ext uri="{FF2B5EF4-FFF2-40B4-BE49-F238E27FC236}">
                <a16:creationId xmlns:a16="http://schemas.microsoft.com/office/drawing/2014/main" id="{AF0FB61F-98D7-43A3-9E99-A12F7DE4C54A}"/>
              </a:ext>
            </a:extLst>
          </p:cNvPr>
          <p:cNvSpPr txBox="1">
            <a:spLocks noGrp="1"/>
          </p:cNvSpPr>
          <p:nvPr>
            <p:ph type="body" idx="1"/>
          </p:nvPr>
        </p:nvSpPr>
        <p:spPr>
          <a:xfrm>
            <a:off x="5902037" y="1536634"/>
            <a:ext cx="6065556" cy="4296284"/>
          </a:xfrm>
          <a:prstGeom prst="rect">
            <a:avLst/>
          </a:prstGeom>
        </p:spPr>
        <p:txBody>
          <a:bodyPr spcFirstLastPara="1" vert="horz" wrap="square" lIns="121900" tIns="121900" rIns="121900" bIns="121900" rtlCol="0" anchor="t" anchorCtr="0">
            <a:noAutofit/>
          </a:bodyPr>
          <a:lstStyle/>
          <a:p>
            <a:pPr marL="380990" indent="-380990">
              <a:spcBef>
                <a:spcPts val="2133"/>
              </a:spcBef>
            </a:pPr>
            <a:r>
              <a:rPr lang="en-US" dirty="0"/>
              <a:t>Improved authoring experience</a:t>
            </a:r>
          </a:p>
          <a:p>
            <a:pPr marL="380990" indent="-380990">
              <a:spcBef>
                <a:spcPts val="2133"/>
              </a:spcBef>
            </a:pPr>
            <a:r>
              <a:rPr lang="en-US" dirty="0"/>
              <a:t>Modularization</a:t>
            </a:r>
          </a:p>
          <a:p>
            <a:pPr marL="380990" indent="-380990">
              <a:spcBef>
                <a:spcPts val="2133"/>
              </a:spcBef>
            </a:pPr>
            <a:r>
              <a:rPr lang="en-US" dirty="0"/>
              <a:t>Tooling</a:t>
            </a:r>
          </a:p>
          <a:p>
            <a:pPr marL="380990" indent="-380990">
              <a:spcBef>
                <a:spcPts val="2133"/>
              </a:spcBef>
            </a:pP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sp>
        <p:nvSpPr>
          <p:cNvPr id="6" name="Google Shape;62;p14">
            <a:extLst>
              <a:ext uri="{FF2B5EF4-FFF2-40B4-BE49-F238E27FC236}">
                <a16:creationId xmlns:a16="http://schemas.microsoft.com/office/drawing/2014/main" id="{B55D6CB2-E85A-4504-A52D-47E7AA86A231}"/>
              </a:ext>
            </a:extLst>
          </p:cNvPr>
          <p:cNvSpPr txBox="1">
            <a:spLocks/>
          </p:cNvSpPr>
          <p:nvPr/>
        </p:nvSpPr>
        <p:spPr>
          <a:xfrm>
            <a:off x="415600" y="1356968"/>
            <a:ext cx="5419935" cy="4054618"/>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380990" indent="-380990">
              <a:spcBef>
                <a:spcPts val="2133"/>
              </a:spcBef>
            </a:pPr>
            <a:r>
              <a:rPr lang="en-US" dirty="0"/>
              <a:t>Declarative syntax</a:t>
            </a:r>
          </a:p>
          <a:p>
            <a:pPr marL="380990" indent="-380990">
              <a:spcBef>
                <a:spcPts val="2133"/>
              </a:spcBef>
            </a:pPr>
            <a:r>
              <a:rPr lang="en-US" dirty="0" err="1"/>
              <a:t>Idempotentcy</a:t>
            </a:r>
            <a:endParaRPr lang="en-US" dirty="0"/>
          </a:p>
          <a:p>
            <a:pPr marL="380990" indent="-380990">
              <a:spcBef>
                <a:spcPts val="2133"/>
              </a:spcBef>
            </a:pPr>
            <a:r>
              <a:rPr lang="en-US" dirty="0"/>
              <a:t>Create any Azure resource</a:t>
            </a:r>
          </a:p>
          <a:p>
            <a:pPr marL="380990" indent="-380990">
              <a:spcBef>
                <a:spcPts val="2133"/>
              </a:spcBef>
            </a:pPr>
            <a:r>
              <a:rPr lang="en-US" dirty="0"/>
              <a:t>Tracked deployments</a:t>
            </a:r>
          </a:p>
          <a:p>
            <a:pPr marL="380990" indent="-380990">
              <a:spcBef>
                <a:spcPts val="2133"/>
              </a:spcBef>
            </a:pPr>
            <a:r>
              <a:rPr lang="en-US" dirty="0"/>
              <a:t>Exportable code</a:t>
            </a:r>
          </a:p>
          <a:p>
            <a:pPr marL="380990" indent="-380990">
              <a:spcBef>
                <a:spcPts val="2133"/>
              </a:spcBef>
            </a:pPr>
            <a:r>
              <a:rPr lang="en-US" dirty="0"/>
              <a:t>Orchestration</a:t>
            </a:r>
          </a:p>
          <a:p>
            <a:pPr marL="0" indent="0">
              <a:spcBef>
                <a:spcPts val="2133"/>
              </a:spcBef>
              <a:spcAft>
                <a:spcPts val="2133"/>
              </a:spcAft>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E7906ED1-83FF-495C-9897-E6E285E4AF9F}"/>
              </a:ext>
            </a:extLst>
          </p:cNvPr>
          <p:cNvSpPr txBox="1"/>
          <p:nvPr/>
        </p:nvSpPr>
        <p:spPr>
          <a:xfrm>
            <a:off x="4954385" y="2536379"/>
            <a:ext cx="798617" cy="1569660"/>
          </a:xfrm>
          <a:prstGeom prst="rect">
            <a:avLst/>
          </a:prstGeom>
          <a:noFill/>
        </p:spPr>
        <p:txBody>
          <a:bodyPr wrap="none" rtlCol="0">
            <a:spAutoFit/>
          </a:bodyPr>
          <a:lstStyle/>
          <a:p>
            <a:r>
              <a:rPr lang="en-US" sz="9600" dirty="0"/>
              <a:t>+</a:t>
            </a:r>
          </a:p>
        </p:txBody>
      </p:sp>
    </p:spTree>
    <p:extLst>
      <p:ext uri="{BB962C8B-B14F-4D97-AF65-F5344CB8AC3E}">
        <p14:creationId xmlns:p14="http://schemas.microsoft.com/office/powerpoint/2010/main" val="99301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Lab 01 – 15 min</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15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dirty="0">
                <a:latin typeface="+mj-lt"/>
                <a:ea typeface="+mj-ea"/>
                <a:cs typeface="+mj-cs"/>
              </a:rPr>
              <a:t>Variables, Parameters, Outputs</a:t>
            </a:r>
            <a:r>
              <a:rPr lang="en-US" sz="5400" dirty="0"/>
              <a:t>, </a:t>
            </a:r>
            <a:r>
              <a:rPr lang="en-US" sz="5400" dirty="0">
                <a:latin typeface="+mj-lt"/>
                <a:ea typeface="+mj-ea"/>
                <a:cs typeface="+mj-cs"/>
              </a:rPr>
              <a:t>Modules, Scopes</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fontScale="77500" lnSpcReduction="20000"/>
          </a:bodyPr>
          <a:lstStyle/>
          <a:p>
            <a:pPr>
              <a:lnSpc>
                <a:spcPct val="90000"/>
              </a:lnSpc>
              <a:spcBef>
                <a:spcPct val="0"/>
              </a:spcBef>
              <a:spcAft>
                <a:spcPts val="600"/>
              </a:spcAft>
            </a:pPr>
            <a:r>
              <a:rPr lang="en-US" sz="5400" dirty="0">
                <a:latin typeface="+mj-lt"/>
                <a:ea typeface="+mj-ea"/>
                <a:cs typeface="+mj-cs"/>
              </a:rPr>
              <a:t>Variables, Parameters, Outputs</a:t>
            </a:r>
            <a:r>
              <a:rPr lang="en-US" sz="5400" dirty="0"/>
              <a:t>, </a:t>
            </a:r>
            <a:r>
              <a:rPr lang="en-US" sz="5400" dirty="0">
                <a:latin typeface="+mj-lt"/>
                <a:ea typeface="+mj-ea"/>
                <a:cs typeface="+mj-cs"/>
              </a:rPr>
              <a:t>Modules, Scopes</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34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Parameters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2" name="Picture 1">
            <a:extLst>
              <a:ext uri="{FF2B5EF4-FFF2-40B4-BE49-F238E27FC236}">
                <a16:creationId xmlns:a16="http://schemas.microsoft.com/office/drawing/2014/main" id="{F340CDD1-35E3-486D-95A6-FDA3693968C2}"/>
              </a:ext>
            </a:extLst>
          </p:cNvPr>
          <p:cNvPicPr>
            <a:picLocks noChangeAspect="1"/>
          </p:cNvPicPr>
          <p:nvPr/>
        </p:nvPicPr>
        <p:blipFill>
          <a:blip r:embed="rId6"/>
          <a:stretch>
            <a:fillRect/>
          </a:stretch>
        </p:blipFill>
        <p:spPr>
          <a:xfrm>
            <a:off x="538705" y="1434852"/>
            <a:ext cx="5931738" cy="901023"/>
          </a:xfrm>
          <a:prstGeom prst="rect">
            <a:avLst/>
          </a:prstGeom>
        </p:spPr>
      </p:pic>
      <p:pic>
        <p:nvPicPr>
          <p:cNvPr id="3" name="Picture 2">
            <a:extLst>
              <a:ext uri="{FF2B5EF4-FFF2-40B4-BE49-F238E27FC236}">
                <a16:creationId xmlns:a16="http://schemas.microsoft.com/office/drawing/2014/main" id="{25C00FAF-C52D-406C-AE02-BF1EBA1CD95C}"/>
              </a:ext>
            </a:extLst>
          </p:cNvPr>
          <p:cNvPicPr>
            <a:picLocks noChangeAspect="1"/>
          </p:cNvPicPr>
          <p:nvPr/>
        </p:nvPicPr>
        <p:blipFill>
          <a:blip r:embed="rId7"/>
          <a:stretch>
            <a:fillRect/>
          </a:stretch>
        </p:blipFill>
        <p:spPr>
          <a:xfrm>
            <a:off x="2174731" y="3450792"/>
            <a:ext cx="7842537" cy="1548993"/>
          </a:xfrm>
          <a:prstGeom prst="rect">
            <a:avLst/>
          </a:prstGeom>
        </p:spPr>
      </p:pic>
    </p:spTree>
    <p:extLst>
      <p:ext uri="{BB962C8B-B14F-4D97-AF65-F5344CB8AC3E}">
        <p14:creationId xmlns:p14="http://schemas.microsoft.com/office/powerpoint/2010/main" val="165471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Variables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4" name="Picture 3">
            <a:extLst>
              <a:ext uri="{FF2B5EF4-FFF2-40B4-BE49-F238E27FC236}">
                <a16:creationId xmlns:a16="http://schemas.microsoft.com/office/drawing/2014/main" id="{90F8A0DF-4373-4773-95D5-A65CE3F98FBF}"/>
              </a:ext>
            </a:extLst>
          </p:cNvPr>
          <p:cNvPicPr>
            <a:picLocks noChangeAspect="1"/>
          </p:cNvPicPr>
          <p:nvPr/>
        </p:nvPicPr>
        <p:blipFill>
          <a:blip r:embed="rId6"/>
          <a:stretch>
            <a:fillRect/>
          </a:stretch>
        </p:blipFill>
        <p:spPr>
          <a:xfrm>
            <a:off x="689905" y="1515805"/>
            <a:ext cx="6123809" cy="1209524"/>
          </a:xfrm>
          <a:prstGeom prst="rect">
            <a:avLst/>
          </a:prstGeom>
        </p:spPr>
      </p:pic>
      <p:pic>
        <p:nvPicPr>
          <p:cNvPr id="7" name="Picture 6">
            <a:extLst>
              <a:ext uri="{FF2B5EF4-FFF2-40B4-BE49-F238E27FC236}">
                <a16:creationId xmlns:a16="http://schemas.microsoft.com/office/drawing/2014/main" id="{7391CA3A-9665-4089-B708-EDECD0C638A3}"/>
              </a:ext>
            </a:extLst>
          </p:cNvPr>
          <p:cNvPicPr>
            <a:picLocks noChangeAspect="1"/>
          </p:cNvPicPr>
          <p:nvPr/>
        </p:nvPicPr>
        <p:blipFill>
          <a:blip r:embed="rId7"/>
          <a:stretch>
            <a:fillRect/>
          </a:stretch>
        </p:blipFill>
        <p:spPr>
          <a:xfrm>
            <a:off x="3111143" y="3041310"/>
            <a:ext cx="7200000" cy="895238"/>
          </a:xfrm>
          <a:prstGeom prst="rect">
            <a:avLst/>
          </a:prstGeom>
        </p:spPr>
      </p:pic>
      <p:pic>
        <p:nvPicPr>
          <p:cNvPr id="8" name="Picture 7">
            <a:extLst>
              <a:ext uri="{FF2B5EF4-FFF2-40B4-BE49-F238E27FC236}">
                <a16:creationId xmlns:a16="http://schemas.microsoft.com/office/drawing/2014/main" id="{674F76A4-B24B-4F21-9E34-AE7C88CAE676}"/>
              </a:ext>
            </a:extLst>
          </p:cNvPr>
          <p:cNvPicPr>
            <a:picLocks noChangeAspect="1"/>
          </p:cNvPicPr>
          <p:nvPr/>
        </p:nvPicPr>
        <p:blipFill>
          <a:blip r:embed="rId8"/>
          <a:stretch>
            <a:fillRect/>
          </a:stretch>
        </p:blipFill>
        <p:spPr>
          <a:xfrm>
            <a:off x="752254" y="4511068"/>
            <a:ext cx="7561905" cy="1361905"/>
          </a:xfrm>
          <a:prstGeom prst="rect">
            <a:avLst/>
          </a:prstGeom>
        </p:spPr>
      </p:pic>
    </p:spTree>
    <p:extLst>
      <p:ext uri="{BB962C8B-B14F-4D97-AF65-F5344CB8AC3E}">
        <p14:creationId xmlns:p14="http://schemas.microsoft.com/office/powerpoint/2010/main" val="144068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Outputs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2" name="Picture 1">
            <a:extLst>
              <a:ext uri="{FF2B5EF4-FFF2-40B4-BE49-F238E27FC236}">
                <a16:creationId xmlns:a16="http://schemas.microsoft.com/office/drawing/2014/main" id="{6DC2FC0A-0F13-466E-AB15-D9D760D5B50E}"/>
              </a:ext>
            </a:extLst>
          </p:cNvPr>
          <p:cNvPicPr>
            <a:picLocks noChangeAspect="1"/>
          </p:cNvPicPr>
          <p:nvPr/>
        </p:nvPicPr>
        <p:blipFill>
          <a:blip r:embed="rId6"/>
          <a:stretch>
            <a:fillRect/>
          </a:stretch>
        </p:blipFill>
        <p:spPr>
          <a:xfrm>
            <a:off x="555577" y="1932736"/>
            <a:ext cx="4314286" cy="685714"/>
          </a:xfrm>
          <a:prstGeom prst="rect">
            <a:avLst/>
          </a:prstGeom>
        </p:spPr>
      </p:pic>
      <p:pic>
        <p:nvPicPr>
          <p:cNvPr id="3" name="Picture 2">
            <a:extLst>
              <a:ext uri="{FF2B5EF4-FFF2-40B4-BE49-F238E27FC236}">
                <a16:creationId xmlns:a16="http://schemas.microsoft.com/office/drawing/2014/main" id="{C3A5E5C8-1261-4924-BB7E-0554E86B5979}"/>
              </a:ext>
            </a:extLst>
          </p:cNvPr>
          <p:cNvPicPr>
            <a:picLocks noChangeAspect="1"/>
          </p:cNvPicPr>
          <p:nvPr/>
        </p:nvPicPr>
        <p:blipFill>
          <a:blip r:embed="rId7"/>
          <a:stretch>
            <a:fillRect/>
          </a:stretch>
        </p:blipFill>
        <p:spPr>
          <a:xfrm>
            <a:off x="1182958" y="3241284"/>
            <a:ext cx="10407631" cy="1996534"/>
          </a:xfrm>
          <a:prstGeom prst="rect">
            <a:avLst/>
          </a:prstGeom>
        </p:spPr>
      </p:pic>
    </p:spTree>
    <p:extLst>
      <p:ext uri="{BB962C8B-B14F-4D97-AF65-F5344CB8AC3E}">
        <p14:creationId xmlns:p14="http://schemas.microsoft.com/office/powerpoint/2010/main" val="242529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Modules</a:t>
            </a: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grpSp>
        <p:nvGrpSpPr>
          <p:cNvPr id="12" name="Group 11">
            <a:extLst>
              <a:ext uri="{FF2B5EF4-FFF2-40B4-BE49-F238E27FC236}">
                <a16:creationId xmlns:a16="http://schemas.microsoft.com/office/drawing/2014/main" id="{73FCB55F-BA07-4FC9-852C-D1AFB8270EC6}"/>
              </a:ext>
            </a:extLst>
          </p:cNvPr>
          <p:cNvGrpSpPr/>
          <p:nvPr/>
        </p:nvGrpSpPr>
        <p:grpSpPr>
          <a:xfrm>
            <a:off x="3150523" y="1562653"/>
            <a:ext cx="1729047" cy="1138844"/>
            <a:chOff x="3175462" y="1978429"/>
            <a:chExt cx="1729047" cy="1138844"/>
          </a:xfrm>
        </p:grpSpPr>
        <p:sp>
          <p:nvSpPr>
            <p:cNvPr id="7" name="Rectangle 6">
              <a:extLst>
                <a:ext uri="{FF2B5EF4-FFF2-40B4-BE49-F238E27FC236}">
                  <a16:creationId xmlns:a16="http://schemas.microsoft.com/office/drawing/2014/main" id="{C747CF79-DD81-4F03-A70F-34F52B88D301}"/>
                </a:ext>
              </a:extLst>
            </p:cNvPr>
            <p:cNvSpPr/>
            <p:nvPr/>
          </p:nvSpPr>
          <p:spPr>
            <a:xfrm>
              <a:off x="3175462" y="1978429"/>
              <a:ext cx="1729047" cy="11388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id="{B4749968-C807-4FB3-9F83-78CFE9F3B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349" y="2371401"/>
              <a:ext cx="521272" cy="5212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B098BFE-BE65-4528-B679-035EF29823CC}"/>
                </a:ext>
              </a:extLst>
            </p:cNvPr>
            <p:cNvSpPr txBox="1"/>
            <p:nvPr/>
          </p:nvSpPr>
          <p:spPr>
            <a:xfrm>
              <a:off x="3281692" y="2002069"/>
              <a:ext cx="1622817" cy="369332"/>
            </a:xfrm>
            <a:prstGeom prst="rect">
              <a:avLst/>
            </a:prstGeom>
            <a:noFill/>
          </p:spPr>
          <p:txBody>
            <a:bodyPr wrap="none" rtlCol="0">
              <a:spAutoFit/>
            </a:bodyPr>
            <a:lstStyle/>
            <a:p>
              <a:r>
                <a:rPr lang="en-US" b="1" dirty="0"/>
                <a:t>Bicep template</a:t>
              </a:r>
            </a:p>
          </p:txBody>
        </p:sp>
      </p:grpSp>
      <p:grpSp>
        <p:nvGrpSpPr>
          <p:cNvPr id="16" name="Group 15">
            <a:extLst>
              <a:ext uri="{FF2B5EF4-FFF2-40B4-BE49-F238E27FC236}">
                <a16:creationId xmlns:a16="http://schemas.microsoft.com/office/drawing/2014/main" id="{CCFB7497-B706-4D9A-8DB2-1E85B7BFC134}"/>
              </a:ext>
            </a:extLst>
          </p:cNvPr>
          <p:cNvGrpSpPr/>
          <p:nvPr/>
        </p:nvGrpSpPr>
        <p:grpSpPr>
          <a:xfrm>
            <a:off x="1197519" y="3333512"/>
            <a:ext cx="1729047" cy="1138844"/>
            <a:chOff x="3175462" y="1978429"/>
            <a:chExt cx="1729047" cy="1138844"/>
          </a:xfrm>
        </p:grpSpPr>
        <p:sp>
          <p:nvSpPr>
            <p:cNvPr id="17" name="Rectangle 16">
              <a:extLst>
                <a:ext uri="{FF2B5EF4-FFF2-40B4-BE49-F238E27FC236}">
                  <a16:creationId xmlns:a16="http://schemas.microsoft.com/office/drawing/2014/main" id="{D928E576-87F7-4945-881B-96B01B0FBDBC}"/>
                </a:ext>
              </a:extLst>
            </p:cNvPr>
            <p:cNvSpPr/>
            <p:nvPr/>
          </p:nvSpPr>
          <p:spPr>
            <a:xfrm>
              <a:off x="3175462" y="1978429"/>
              <a:ext cx="1729047" cy="11388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a:extLst>
                <a:ext uri="{FF2B5EF4-FFF2-40B4-BE49-F238E27FC236}">
                  <a16:creationId xmlns:a16="http://schemas.microsoft.com/office/drawing/2014/main" id="{D046D38D-FEED-40B2-A76E-DCF7BA432A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349" y="2371401"/>
              <a:ext cx="521272" cy="5212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AA025C4-9A63-4521-834E-7F0C7F1B86D8}"/>
                </a:ext>
              </a:extLst>
            </p:cNvPr>
            <p:cNvSpPr txBox="1"/>
            <p:nvPr/>
          </p:nvSpPr>
          <p:spPr>
            <a:xfrm>
              <a:off x="3281692" y="2002069"/>
              <a:ext cx="1449436" cy="369332"/>
            </a:xfrm>
            <a:prstGeom prst="rect">
              <a:avLst/>
            </a:prstGeom>
            <a:noFill/>
          </p:spPr>
          <p:txBody>
            <a:bodyPr wrap="none" rtlCol="0">
              <a:spAutoFit/>
            </a:bodyPr>
            <a:lstStyle/>
            <a:p>
              <a:r>
                <a:rPr lang="en-US" b="1" dirty="0"/>
                <a:t>VNet module</a:t>
              </a:r>
            </a:p>
          </p:txBody>
        </p:sp>
      </p:grpSp>
      <p:grpSp>
        <p:nvGrpSpPr>
          <p:cNvPr id="20" name="Group 19">
            <a:extLst>
              <a:ext uri="{FF2B5EF4-FFF2-40B4-BE49-F238E27FC236}">
                <a16:creationId xmlns:a16="http://schemas.microsoft.com/office/drawing/2014/main" id="{C7D7408C-43D3-44A8-AB04-594BDF98F377}"/>
              </a:ext>
            </a:extLst>
          </p:cNvPr>
          <p:cNvGrpSpPr/>
          <p:nvPr/>
        </p:nvGrpSpPr>
        <p:grpSpPr>
          <a:xfrm>
            <a:off x="3150523" y="3357152"/>
            <a:ext cx="1729047" cy="1138844"/>
            <a:chOff x="3175462" y="1978429"/>
            <a:chExt cx="1729047" cy="1138844"/>
          </a:xfrm>
        </p:grpSpPr>
        <p:sp>
          <p:nvSpPr>
            <p:cNvPr id="21" name="Rectangle 20">
              <a:extLst>
                <a:ext uri="{FF2B5EF4-FFF2-40B4-BE49-F238E27FC236}">
                  <a16:creationId xmlns:a16="http://schemas.microsoft.com/office/drawing/2014/main" id="{81A2EF62-E6A9-45C2-9E5B-7F391A77E9A9}"/>
                </a:ext>
              </a:extLst>
            </p:cNvPr>
            <p:cNvSpPr/>
            <p:nvPr/>
          </p:nvSpPr>
          <p:spPr>
            <a:xfrm>
              <a:off x="3175462" y="1978429"/>
              <a:ext cx="1729047" cy="11388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a:extLst>
                <a:ext uri="{FF2B5EF4-FFF2-40B4-BE49-F238E27FC236}">
                  <a16:creationId xmlns:a16="http://schemas.microsoft.com/office/drawing/2014/main" id="{029A6DCD-18B5-480D-9F02-D2013223A1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349" y="2371401"/>
              <a:ext cx="521272" cy="5212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B057225-3251-4B1E-831A-8B987A456469}"/>
                </a:ext>
              </a:extLst>
            </p:cNvPr>
            <p:cNvSpPr txBox="1"/>
            <p:nvPr/>
          </p:nvSpPr>
          <p:spPr>
            <a:xfrm>
              <a:off x="3281692" y="2002069"/>
              <a:ext cx="1460143" cy="369332"/>
            </a:xfrm>
            <a:prstGeom prst="rect">
              <a:avLst/>
            </a:prstGeom>
            <a:noFill/>
          </p:spPr>
          <p:txBody>
            <a:bodyPr wrap="none" rtlCol="0">
              <a:spAutoFit/>
            </a:bodyPr>
            <a:lstStyle/>
            <a:p>
              <a:r>
                <a:rPr lang="en-US" b="1" dirty="0"/>
                <a:t>AGW module</a:t>
              </a:r>
            </a:p>
          </p:txBody>
        </p:sp>
      </p:grpSp>
      <p:grpSp>
        <p:nvGrpSpPr>
          <p:cNvPr id="24" name="Group 23">
            <a:extLst>
              <a:ext uri="{FF2B5EF4-FFF2-40B4-BE49-F238E27FC236}">
                <a16:creationId xmlns:a16="http://schemas.microsoft.com/office/drawing/2014/main" id="{97A20D3F-D4E2-476E-98BD-59A381CA11A3}"/>
              </a:ext>
            </a:extLst>
          </p:cNvPr>
          <p:cNvGrpSpPr/>
          <p:nvPr/>
        </p:nvGrpSpPr>
        <p:grpSpPr>
          <a:xfrm>
            <a:off x="5103623" y="3357152"/>
            <a:ext cx="1729047" cy="1138844"/>
            <a:chOff x="3175462" y="1978429"/>
            <a:chExt cx="1729047" cy="1138844"/>
          </a:xfrm>
        </p:grpSpPr>
        <p:sp>
          <p:nvSpPr>
            <p:cNvPr id="25" name="Rectangle 24">
              <a:extLst>
                <a:ext uri="{FF2B5EF4-FFF2-40B4-BE49-F238E27FC236}">
                  <a16:creationId xmlns:a16="http://schemas.microsoft.com/office/drawing/2014/main" id="{73FDD156-1292-49AC-A031-24C7A143EA8C}"/>
                </a:ext>
              </a:extLst>
            </p:cNvPr>
            <p:cNvSpPr/>
            <p:nvPr/>
          </p:nvSpPr>
          <p:spPr>
            <a:xfrm>
              <a:off x="3175462" y="1978429"/>
              <a:ext cx="1729047" cy="11388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a:extLst>
                <a:ext uri="{FF2B5EF4-FFF2-40B4-BE49-F238E27FC236}">
                  <a16:creationId xmlns:a16="http://schemas.microsoft.com/office/drawing/2014/main" id="{C3AB995D-18E9-4040-B15D-CC8FF83B4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349" y="2371401"/>
              <a:ext cx="521272" cy="52127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6B63AC3-5B34-43AC-B5F7-9F393FD6C385}"/>
                </a:ext>
              </a:extLst>
            </p:cNvPr>
            <p:cNvSpPr txBox="1"/>
            <p:nvPr/>
          </p:nvSpPr>
          <p:spPr>
            <a:xfrm>
              <a:off x="3281692" y="2002069"/>
              <a:ext cx="1340367" cy="369332"/>
            </a:xfrm>
            <a:prstGeom prst="rect">
              <a:avLst/>
            </a:prstGeom>
            <a:noFill/>
          </p:spPr>
          <p:txBody>
            <a:bodyPr wrap="none" rtlCol="0">
              <a:spAutoFit/>
            </a:bodyPr>
            <a:lstStyle/>
            <a:p>
              <a:r>
                <a:rPr lang="en-US" b="1" dirty="0"/>
                <a:t>AKS module</a:t>
              </a:r>
            </a:p>
          </p:txBody>
        </p:sp>
      </p:grpSp>
      <p:cxnSp>
        <p:nvCxnSpPr>
          <p:cNvPr id="14" name="Connector: Curved 13">
            <a:extLst>
              <a:ext uri="{FF2B5EF4-FFF2-40B4-BE49-F238E27FC236}">
                <a16:creationId xmlns:a16="http://schemas.microsoft.com/office/drawing/2014/main" id="{B9E0C925-4C47-4A3D-BFDA-93F0790404F0}"/>
              </a:ext>
            </a:extLst>
          </p:cNvPr>
          <p:cNvCxnSpPr>
            <a:cxnSpLocks/>
            <a:stCxn id="7" idx="2"/>
            <a:endCxn id="19" idx="0"/>
          </p:cNvCxnSpPr>
          <p:nvPr/>
        </p:nvCxnSpPr>
        <p:spPr>
          <a:xfrm rot="5400000">
            <a:off x="2693930" y="2036034"/>
            <a:ext cx="655655" cy="19865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1FAA984-B5AD-4DD0-91FE-EA2356B29648}"/>
              </a:ext>
            </a:extLst>
          </p:cNvPr>
          <p:cNvCxnSpPr>
            <a:stCxn id="7" idx="2"/>
            <a:endCxn id="27" idx="0"/>
          </p:cNvCxnSpPr>
          <p:nvPr/>
        </p:nvCxnSpPr>
        <p:spPr>
          <a:xfrm rot="16200000" flipH="1">
            <a:off x="4607895" y="2108649"/>
            <a:ext cx="679295" cy="18649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D7EA907C-D780-41B2-B5E2-DDDA65102D46}"/>
              </a:ext>
            </a:extLst>
          </p:cNvPr>
          <p:cNvCxnSpPr>
            <a:stCxn id="7" idx="2"/>
            <a:endCxn id="23" idx="0"/>
          </p:cNvCxnSpPr>
          <p:nvPr/>
        </p:nvCxnSpPr>
        <p:spPr>
          <a:xfrm rot="5400000">
            <a:off x="3661289" y="3027033"/>
            <a:ext cx="679295" cy="2822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8CEF4553-EEC3-41DC-BE5E-9E68A6587650}"/>
              </a:ext>
            </a:extLst>
          </p:cNvPr>
          <p:cNvPicPr>
            <a:picLocks noChangeAspect="1"/>
          </p:cNvPicPr>
          <p:nvPr/>
        </p:nvPicPr>
        <p:blipFill>
          <a:blip r:embed="rId7"/>
          <a:stretch>
            <a:fillRect/>
          </a:stretch>
        </p:blipFill>
        <p:spPr>
          <a:xfrm>
            <a:off x="7489767" y="2027556"/>
            <a:ext cx="4222817" cy="1698928"/>
          </a:xfrm>
          <a:prstGeom prst="rect">
            <a:avLst/>
          </a:prstGeom>
        </p:spPr>
      </p:pic>
    </p:spTree>
    <p:extLst>
      <p:ext uri="{BB962C8B-B14F-4D97-AF65-F5344CB8AC3E}">
        <p14:creationId xmlns:p14="http://schemas.microsoft.com/office/powerpoint/2010/main" val="266930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Scopes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026" name="Picture 2" descr="Management levels">
            <a:extLst>
              <a:ext uri="{FF2B5EF4-FFF2-40B4-BE49-F238E27FC236}">
                <a16:creationId xmlns:a16="http://schemas.microsoft.com/office/drawing/2014/main" id="{8236E330-88E0-4EC2-8338-A0D43C9FD9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986" y="1119955"/>
            <a:ext cx="366712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51CB94-FF01-426E-A13C-97172275A511}"/>
              </a:ext>
            </a:extLst>
          </p:cNvPr>
          <p:cNvPicPr>
            <a:picLocks noChangeAspect="1"/>
          </p:cNvPicPr>
          <p:nvPr/>
        </p:nvPicPr>
        <p:blipFill>
          <a:blip r:embed="rId7"/>
          <a:stretch>
            <a:fillRect/>
          </a:stretch>
        </p:blipFill>
        <p:spPr>
          <a:xfrm>
            <a:off x="714859" y="1212845"/>
            <a:ext cx="4347592" cy="2943084"/>
          </a:xfrm>
          <a:prstGeom prst="rect">
            <a:avLst/>
          </a:prstGeom>
        </p:spPr>
      </p:pic>
      <p:pic>
        <p:nvPicPr>
          <p:cNvPr id="7" name="Picture 6">
            <a:extLst>
              <a:ext uri="{FF2B5EF4-FFF2-40B4-BE49-F238E27FC236}">
                <a16:creationId xmlns:a16="http://schemas.microsoft.com/office/drawing/2014/main" id="{51C483D9-AACF-4E4A-B7A4-81CBA4A57DEE}"/>
              </a:ext>
            </a:extLst>
          </p:cNvPr>
          <p:cNvPicPr>
            <a:picLocks noChangeAspect="1"/>
          </p:cNvPicPr>
          <p:nvPr/>
        </p:nvPicPr>
        <p:blipFill>
          <a:blip r:embed="rId8"/>
          <a:stretch>
            <a:fillRect/>
          </a:stretch>
        </p:blipFill>
        <p:spPr>
          <a:xfrm>
            <a:off x="415600" y="4516366"/>
            <a:ext cx="5982386" cy="1526275"/>
          </a:xfrm>
          <a:prstGeom prst="rect">
            <a:avLst/>
          </a:prstGeom>
        </p:spPr>
      </p:pic>
      <p:pic>
        <p:nvPicPr>
          <p:cNvPr id="8" name="Picture 7">
            <a:extLst>
              <a:ext uri="{FF2B5EF4-FFF2-40B4-BE49-F238E27FC236}">
                <a16:creationId xmlns:a16="http://schemas.microsoft.com/office/drawing/2014/main" id="{5F3393D7-64AE-4590-9AC6-9B54F08E4E3D}"/>
              </a:ext>
            </a:extLst>
          </p:cNvPr>
          <p:cNvPicPr>
            <a:picLocks noChangeAspect="1"/>
          </p:cNvPicPr>
          <p:nvPr/>
        </p:nvPicPr>
        <p:blipFill>
          <a:blip r:embed="rId9"/>
          <a:stretch>
            <a:fillRect/>
          </a:stretch>
        </p:blipFill>
        <p:spPr>
          <a:xfrm>
            <a:off x="7127021" y="4328452"/>
            <a:ext cx="3920343" cy="1608169"/>
          </a:xfrm>
          <a:prstGeom prst="rect">
            <a:avLst/>
          </a:prstGeom>
        </p:spPr>
      </p:pic>
    </p:spTree>
    <p:extLst>
      <p:ext uri="{BB962C8B-B14F-4D97-AF65-F5344CB8AC3E}">
        <p14:creationId xmlns:p14="http://schemas.microsoft.com/office/powerpoint/2010/main" val="507833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Lab 02 – Lab 05</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51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  ] Implement Immutable AKS Infrastructure on Azure with Bicep</a:t>
            </a:r>
          </a:p>
          <a:p>
            <a:r>
              <a:rPr lang="en-US" dirty="0"/>
              <a:t>[  ] Monitoring in AKS</a:t>
            </a:r>
          </a:p>
          <a:p>
            <a:r>
              <a:rPr lang="en-US" dirty="0"/>
              <a:t>[  ] Service mesh with </a:t>
            </a:r>
            <a:r>
              <a:rPr lang="en-US" dirty="0" err="1"/>
              <a:t>linkerd</a:t>
            </a:r>
            <a:endParaRPr lang="en-US" dirty="0"/>
          </a:p>
          <a:p>
            <a:r>
              <a:rPr lang="en-US" dirty="0"/>
              <a:t>[  ] AKS application deployment strategy</a:t>
            </a:r>
          </a:p>
          <a:p>
            <a:r>
              <a:rPr lang="en-US" dirty="0"/>
              <a:t>[  ] AKS security</a:t>
            </a:r>
          </a:p>
          <a:p>
            <a:pPr marL="152396" indent="0">
              <a:buNone/>
            </a:pPr>
            <a:r>
              <a:rPr lang="en-US" dirty="0"/>
              <a:t>+ “regular” events (work in progress)</a:t>
            </a:r>
          </a:p>
          <a:p>
            <a:pPr marL="152396" indent="0">
              <a:buNone/>
            </a:pPr>
            <a:endParaRPr lang="en-US" dirty="0"/>
          </a:p>
          <a:p>
            <a:r>
              <a:rPr lang="en-US" dirty="0"/>
              <a:t>If you have any good AKS / Kubernetes / </a:t>
            </a:r>
            <a:r>
              <a:rPr lang="en-US" dirty="0" err="1"/>
              <a:t>IaC</a:t>
            </a:r>
            <a:r>
              <a:rPr lang="en-US" dirty="0"/>
              <a:t> story – welcome to share! </a:t>
            </a:r>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r>
              <a:rPr lang="en-US" sz="5400" dirty="0">
                <a:latin typeface="+mj-lt"/>
                <a:ea typeface="+mj-ea"/>
                <a:cs typeface="+mj-cs"/>
              </a:rPr>
              <a:t>Loops, Conditions, Referencing resource,  and Converting existing ARM templates to Bicep</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84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Loops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2" name="Picture 1">
            <a:extLst>
              <a:ext uri="{FF2B5EF4-FFF2-40B4-BE49-F238E27FC236}">
                <a16:creationId xmlns:a16="http://schemas.microsoft.com/office/drawing/2014/main" id="{1D006328-3DC8-430B-8579-3272FE5C580D}"/>
              </a:ext>
            </a:extLst>
          </p:cNvPr>
          <p:cNvPicPr>
            <a:picLocks noChangeAspect="1"/>
          </p:cNvPicPr>
          <p:nvPr/>
        </p:nvPicPr>
        <p:blipFill>
          <a:blip r:embed="rId6"/>
          <a:stretch>
            <a:fillRect/>
          </a:stretch>
        </p:blipFill>
        <p:spPr>
          <a:xfrm>
            <a:off x="4151775" y="1557530"/>
            <a:ext cx="7832425" cy="4178962"/>
          </a:xfrm>
          <a:prstGeom prst="rect">
            <a:avLst/>
          </a:prstGeom>
        </p:spPr>
      </p:pic>
      <p:sp>
        <p:nvSpPr>
          <p:cNvPr id="13" name="Google Shape;62;p14">
            <a:extLst>
              <a:ext uri="{FF2B5EF4-FFF2-40B4-BE49-F238E27FC236}">
                <a16:creationId xmlns:a16="http://schemas.microsoft.com/office/drawing/2014/main" id="{9CEE120B-C82B-4944-B15F-4B9F3EB8E2B1}"/>
              </a:ext>
            </a:extLst>
          </p:cNvPr>
          <p:cNvSpPr txBox="1">
            <a:spLocks/>
          </p:cNvSpPr>
          <p:nvPr/>
        </p:nvSpPr>
        <p:spPr>
          <a:xfrm>
            <a:off x="415600" y="1356968"/>
            <a:ext cx="5419935" cy="4054618"/>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380990" indent="-380990">
              <a:spcBef>
                <a:spcPts val="2133"/>
              </a:spcBef>
            </a:pPr>
            <a:r>
              <a:rPr lang="en-US" dirty="0"/>
              <a:t>Resources</a:t>
            </a:r>
          </a:p>
          <a:p>
            <a:pPr marL="380990" indent="-380990">
              <a:spcBef>
                <a:spcPts val="2133"/>
              </a:spcBef>
            </a:pPr>
            <a:r>
              <a:rPr lang="en-US" dirty="0"/>
              <a:t>Variables</a:t>
            </a:r>
          </a:p>
          <a:p>
            <a:pPr marL="380990" indent="-380990">
              <a:spcBef>
                <a:spcPts val="2133"/>
              </a:spcBef>
            </a:pPr>
            <a:r>
              <a:rPr lang="en-US" dirty="0"/>
              <a:t>Modules</a:t>
            </a:r>
          </a:p>
          <a:p>
            <a:pPr marL="380990" indent="-380990">
              <a:spcBef>
                <a:spcPts val="2133"/>
              </a:spcBef>
            </a:pPr>
            <a:r>
              <a:rPr lang="en-US" dirty="0" err="1"/>
              <a:t>Etc</a:t>
            </a:r>
            <a:r>
              <a:rPr lang="en-US" dirty="0"/>
              <a:t>…</a:t>
            </a:r>
          </a:p>
          <a:p>
            <a:pPr marL="0" indent="0">
              <a:spcBef>
                <a:spcPts val="2133"/>
              </a:spcBef>
              <a:spcAft>
                <a:spcPts val="2133"/>
              </a:spcAft>
              <a:buFont typeface="Arial" panose="020B0604020202020204" pitchFamily="34" charset="0"/>
              <a:buNone/>
            </a:pPr>
            <a:endParaRPr lang="en-US" dirty="0"/>
          </a:p>
        </p:txBody>
      </p:sp>
    </p:spTree>
    <p:extLst>
      <p:ext uri="{BB962C8B-B14F-4D97-AF65-F5344CB8AC3E}">
        <p14:creationId xmlns:p14="http://schemas.microsoft.com/office/powerpoint/2010/main" val="2596917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Conditions</a:t>
            </a: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3" name="Picture 2">
            <a:extLst>
              <a:ext uri="{FF2B5EF4-FFF2-40B4-BE49-F238E27FC236}">
                <a16:creationId xmlns:a16="http://schemas.microsoft.com/office/drawing/2014/main" id="{74A54DD3-766F-4B8D-A12B-0F4559EEDF33}"/>
              </a:ext>
            </a:extLst>
          </p:cNvPr>
          <p:cNvPicPr>
            <a:picLocks noChangeAspect="1"/>
          </p:cNvPicPr>
          <p:nvPr/>
        </p:nvPicPr>
        <p:blipFill>
          <a:blip r:embed="rId6"/>
          <a:stretch>
            <a:fillRect/>
          </a:stretch>
        </p:blipFill>
        <p:spPr>
          <a:xfrm>
            <a:off x="1592030" y="2599844"/>
            <a:ext cx="6447619" cy="1304762"/>
          </a:xfrm>
          <a:prstGeom prst="rect">
            <a:avLst/>
          </a:prstGeom>
        </p:spPr>
      </p:pic>
    </p:spTree>
    <p:extLst>
      <p:ext uri="{BB962C8B-B14F-4D97-AF65-F5344CB8AC3E}">
        <p14:creationId xmlns:p14="http://schemas.microsoft.com/office/powerpoint/2010/main" val="24561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Referencing existing resources</a:t>
            </a:r>
            <a:br>
              <a:rPr lang="en-US" dirty="0"/>
            </a:br>
            <a:endParaRPr dirty="0"/>
          </a:p>
        </p:txBody>
      </p:sp>
      <p:sp>
        <p:nvSpPr>
          <p:cNvPr id="62" name="Google Shape;62;p14"/>
          <p:cNvSpPr txBox="1">
            <a:spLocks noGrp="1"/>
          </p:cNvSpPr>
          <p:nvPr>
            <p:ph type="body" idx="1"/>
          </p:nvPr>
        </p:nvSpPr>
        <p:spPr>
          <a:xfrm>
            <a:off x="415600" y="1356967"/>
            <a:ext cx="11360800" cy="5095279"/>
          </a:xfrm>
          <a:prstGeom prst="rect">
            <a:avLst/>
          </a:prstGeom>
        </p:spPr>
        <p:txBody>
          <a:bodyPr spcFirstLastPara="1" vert="horz" wrap="square" lIns="121900" tIns="121900" rIns="121900" bIns="121900" rtlCol="0" anchor="t" anchorCtr="0">
            <a:noAutofit/>
          </a:bodyPr>
          <a:lstStyle/>
          <a:p>
            <a:pPr marL="380990" indent="-380990">
              <a:spcBef>
                <a:spcPts val="2133"/>
              </a:spcBef>
            </a:pPr>
            <a:endParaRPr lang="en-US" dirty="0"/>
          </a:p>
          <a:p>
            <a:pPr marL="380990" indent="-380990">
              <a:spcBef>
                <a:spcPts val="2133"/>
              </a:spcBef>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858099E-26DF-4E33-A029-CB59D5EBED4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1E76542-0B0F-43DD-A1FD-0418BF0A6B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4" name="Picture 3">
            <a:extLst>
              <a:ext uri="{FF2B5EF4-FFF2-40B4-BE49-F238E27FC236}">
                <a16:creationId xmlns:a16="http://schemas.microsoft.com/office/drawing/2014/main" id="{039221F8-3148-4DCE-975E-37FB6806441F}"/>
              </a:ext>
            </a:extLst>
          </p:cNvPr>
          <p:cNvPicPr>
            <a:picLocks noChangeAspect="1"/>
          </p:cNvPicPr>
          <p:nvPr/>
        </p:nvPicPr>
        <p:blipFill>
          <a:blip r:embed="rId6"/>
          <a:stretch>
            <a:fillRect/>
          </a:stretch>
        </p:blipFill>
        <p:spPr>
          <a:xfrm>
            <a:off x="542979" y="1639614"/>
            <a:ext cx="7780952" cy="961905"/>
          </a:xfrm>
          <a:prstGeom prst="rect">
            <a:avLst/>
          </a:prstGeom>
        </p:spPr>
      </p:pic>
      <p:pic>
        <p:nvPicPr>
          <p:cNvPr id="7" name="Picture 6">
            <a:extLst>
              <a:ext uri="{FF2B5EF4-FFF2-40B4-BE49-F238E27FC236}">
                <a16:creationId xmlns:a16="http://schemas.microsoft.com/office/drawing/2014/main" id="{A13A7D21-0CF7-48C4-B128-4BB01D069AC2}"/>
              </a:ext>
            </a:extLst>
          </p:cNvPr>
          <p:cNvPicPr>
            <a:picLocks noChangeAspect="1"/>
          </p:cNvPicPr>
          <p:nvPr/>
        </p:nvPicPr>
        <p:blipFill>
          <a:blip r:embed="rId7"/>
          <a:stretch>
            <a:fillRect/>
          </a:stretch>
        </p:blipFill>
        <p:spPr>
          <a:xfrm>
            <a:off x="542979" y="2884166"/>
            <a:ext cx="6342857" cy="2390476"/>
          </a:xfrm>
          <a:prstGeom prst="rect">
            <a:avLst/>
          </a:prstGeom>
        </p:spPr>
      </p:pic>
    </p:spTree>
    <p:extLst>
      <p:ext uri="{BB962C8B-B14F-4D97-AF65-F5344CB8AC3E}">
        <p14:creationId xmlns:p14="http://schemas.microsoft.com/office/powerpoint/2010/main" val="3795502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Lab 06 – Lab 07</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51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5400" dirty="0">
                <a:latin typeface="+mj-lt"/>
                <a:ea typeface="+mj-ea"/>
                <a:cs typeface="+mj-cs"/>
              </a:rPr>
              <a:t>Implement immutable AKS infrastructure</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55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8ED6D932-EF25-41D6-BD97-81F7F9031272}"/>
              </a:ext>
            </a:extLst>
          </p:cNvPr>
          <p:cNvSpPr/>
          <p:nvPr/>
        </p:nvSpPr>
        <p:spPr>
          <a:xfrm>
            <a:off x="2058454" y="1235952"/>
            <a:ext cx="4583171" cy="14032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a:xfrm>
            <a:off x="415600" y="349240"/>
            <a:ext cx="11360800" cy="763600"/>
          </a:xfrm>
        </p:spPr>
        <p:txBody>
          <a:bodyPr/>
          <a:lstStyle/>
          <a:p>
            <a:r>
              <a:rPr lang="en-US" dirty="0"/>
              <a:t>Workshop use-case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4" name="Graphic 4">
            <a:extLst>
              <a:ext uri="{FF2B5EF4-FFF2-40B4-BE49-F238E27FC236}">
                <a16:creationId xmlns:a16="http://schemas.microsoft.com/office/drawing/2014/main" id="{A5107A7E-2920-403E-A503-3A993A9CD9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
        <p:nvSpPr>
          <p:cNvPr id="68" name="Rectangle 67">
            <a:extLst>
              <a:ext uri="{FF2B5EF4-FFF2-40B4-BE49-F238E27FC236}">
                <a16:creationId xmlns:a16="http://schemas.microsoft.com/office/drawing/2014/main" id="{EB737CB5-C9C4-4DB6-BA5D-670AC2073B87}"/>
              </a:ext>
            </a:extLst>
          </p:cNvPr>
          <p:cNvSpPr/>
          <p:nvPr/>
        </p:nvSpPr>
        <p:spPr>
          <a:xfrm>
            <a:off x="2062043" y="2762352"/>
            <a:ext cx="2060898" cy="252982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9DE9F45-CC7F-47DA-A46A-96B68A48FDBE}"/>
              </a:ext>
            </a:extLst>
          </p:cNvPr>
          <p:cNvGrpSpPr/>
          <p:nvPr/>
        </p:nvGrpSpPr>
        <p:grpSpPr>
          <a:xfrm>
            <a:off x="2090573" y="2788218"/>
            <a:ext cx="1668340" cy="246221"/>
            <a:chOff x="2094725" y="3899573"/>
            <a:chExt cx="1668340" cy="246221"/>
          </a:xfrm>
        </p:grpSpPr>
        <p:pic>
          <p:nvPicPr>
            <p:cNvPr id="69" name="Graphic 68">
              <a:extLst>
                <a:ext uri="{FF2B5EF4-FFF2-40B4-BE49-F238E27FC236}">
                  <a16:creationId xmlns:a16="http://schemas.microsoft.com/office/drawing/2014/main" id="{0E8DB2BB-66D0-41D0-A94B-C5F75F420E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4725" y="3908281"/>
              <a:ext cx="228803" cy="228803"/>
            </a:xfrm>
            <a:prstGeom prst="rect">
              <a:avLst/>
            </a:prstGeom>
          </p:spPr>
        </p:pic>
        <p:sp>
          <p:nvSpPr>
            <p:cNvPr id="70" name="TextBox 69">
              <a:extLst>
                <a:ext uri="{FF2B5EF4-FFF2-40B4-BE49-F238E27FC236}">
                  <a16:creationId xmlns:a16="http://schemas.microsoft.com/office/drawing/2014/main" id="{95A769F5-DDCC-4B44-A298-BD14944510C1}"/>
                </a:ext>
              </a:extLst>
            </p:cNvPr>
            <p:cNvSpPr txBox="1"/>
            <p:nvPr/>
          </p:nvSpPr>
          <p:spPr>
            <a:xfrm>
              <a:off x="2262018" y="3899573"/>
              <a:ext cx="1501047" cy="246221"/>
            </a:xfrm>
            <a:prstGeom prst="rect">
              <a:avLst/>
            </a:prstGeom>
            <a:noFill/>
          </p:spPr>
          <p:txBody>
            <a:bodyPr wrap="square" rtlCol="0">
              <a:spAutoFit/>
            </a:bodyPr>
            <a:lstStyle/>
            <a:p>
              <a:r>
                <a:rPr lang="en-US" sz="1000" dirty="0" err="1"/>
                <a:t>iac</a:t>
              </a:r>
              <a:r>
                <a:rPr lang="en-US" sz="1000" dirty="0"/>
                <a:t>-dev-blue-</a:t>
              </a:r>
              <a:r>
                <a:rPr lang="en-US" sz="1000" dirty="0" err="1"/>
                <a:t>rg</a:t>
              </a:r>
              <a:endParaRPr lang="en-US" sz="1000" dirty="0"/>
            </a:p>
          </p:txBody>
        </p:sp>
      </p:grpSp>
      <p:grpSp>
        <p:nvGrpSpPr>
          <p:cNvPr id="71" name="Group 70">
            <a:extLst>
              <a:ext uri="{FF2B5EF4-FFF2-40B4-BE49-F238E27FC236}">
                <a16:creationId xmlns:a16="http://schemas.microsoft.com/office/drawing/2014/main" id="{310B5427-5155-48EA-A79E-CA74D1E84DE1}"/>
              </a:ext>
            </a:extLst>
          </p:cNvPr>
          <p:cNvGrpSpPr/>
          <p:nvPr/>
        </p:nvGrpSpPr>
        <p:grpSpPr>
          <a:xfrm>
            <a:off x="2169033" y="4990980"/>
            <a:ext cx="1745809" cy="251979"/>
            <a:chOff x="2816352" y="4144901"/>
            <a:chExt cx="1745809" cy="251979"/>
          </a:xfrm>
        </p:grpSpPr>
        <p:pic>
          <p:nvPicPr>
            <p:cNvPr id="76" name="Graphic 75">
              <a:extLst>
                <a:ext uri="{FF2B5EF4-FFF2-40B4-BE49-F238E27FC236}">
                  <a16:creationId xmlns:a16="http://schemas.microsoft.com/office/drawing/2014/main" id="{CB6CA1EB-30EE-4A1C-9D01-82516F6C57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6352" y="4144901"/>
              <a:ext cx="251979" cy="251979"/>
            </a:xfrm>
            <a:prstGeom prst="rect">
              <a:avLst/>
            </a:prstGeom>
          </p:spPr>
        </p:pic>
        <p:sp>
          <p:nvSpPr>
            <p:cNvPr id="81" name="TextBox 80">
              <a:extLst>
                <a:ext uri="{FF2B5EF4-FFF2-40B4-BE49-F238E27FC236}">
                  <a16:creationId xmlns:a16="http://schemas.microsoft.com/office/drawing/2014/main" id="{1CFBD71B-D78F-4970-9A7C-C6E29C024FF9}"/>
                </a:ext>
              </a:extLst>
            </p:cNvPr>
            <p:cNvSpPr txBox="1"/>
            <p:nvPr/>
          </p:nvSpPr>
          <p:spPr>
            <a:xfrm>
              <a:off x="3023544" y="4147691"/>
              <a:ext cx="1538617" cy="246221"/>
            </a:xfrm>
            <a:prstGeom prst="rect">
              <a:avLst/>
            </a:prstGeom>
            <a:noFill/>
          </p:spPr>
          <p:txBody>
            <a:bodyPr wrap="square" rtlCol="0">
              <a:spAutoFit/>
            </a:bodyPr>
            <a:lstStyle/>
            <a:p>
              <a:r>
                <a:rPr lang="en-US" sz="1000" dirty="0" err="1"/>
                <a:t>iac</a:t>
              </a:r>
              <a:r>
                <a:rPr lang="en-US" sz="1000" dirty="0"/>
                <a:t>-dev-blue-</a:t>
              </a:r>
              <a:r>
                <a:rPr lang="en-US" sz="1000" dirty="0" err="1"/>
                <a:t>vnet</a:t>
              </a:r>
              <a:endParaRPr lang="en-US" sz="1000" dirty="0"/>
            </a:p>
          </p:txBody>
        </p:sp>
      </p:grpSp>
      <p:sp>
        <p:nvSpPr>
          <p:cNvPr id="83" name="Rectangle 82">
            <a:extLst>
              <a:ext uri="{FF2B5EF4-FFF2-40B4-BE49-F238E27FC236}">
                <a16:creationId xmlns:a16="http://schemas.microsoft.com/office/drawing/2014/main" id="{1E7BB5F1-0480-40FE-8AD6-AA74E72B60FE}"/>
              </a:ext>
            </a:extLst>
          </p:cNvPr>
          <p:cNvSpPr/>
          <p:nvPr/>
        </p:nvSpPr>
        <p:spPr>
          <a:xfrm>
            <a:off x="2138626" y="3077839"/>
            <a:ext cx="1902896" cy="214174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F8423847-FAD3-4AEE-8308-733E1969F5EE}"/>
              </a:ext>
            </a:extLst>
          </p:cNvPr>
          <p:cNvGrpSpPr/>
          <p:nvPr/>
        </p:nvGrpSpPr>
        <p:grpSpPr>
          <a:xfrm>
            <a:off x="2314045" y="4262314"/>
            <a:ext cx="1636580" cy="721769"/>
            <a:chOff x="2961364" y="3416235"/>
            <a:chExt cx="1636580" cy="721769"/>
          </a:xfrm>
        </p:grpSpPr>
        <p:sp>
          <p:nvSpPr>
            <p:cNvPr id="93" name="Rectangle 92">
              <a:extLst>
                <a:ext uri="{FF2B5EF4-FFF2-40B4-BE49-F238E27FC236}">
                  <a16:creationId xmlns:a16="http://schemas.microsoft.com/office/drawing/2014/main" id="{7D122F86-E0DF-4B24-AE4E-ADF9690C0256}"/>
                </a:ext>
              </a:extLst>
            </p:cNvPr>
            <p:cNvSpPr/>
            <p:nvPr/>
          </p:nvSpPr>
          <p:spPr>
            <a:xfrm>
              <a:off x="2961364" y="3416235"/>
              <a:ext cx="1600797" cy="6880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56BB9D5E-0840-4048-9BB4-B0061DC8D991}"/>
                </a:ext>
              </a:extLst>
            </p:cNvPr>
            <p:cNvSpPr txBox="1"/>
            <p:nvPr/>
          </p:nvSpPr>
          <p:spPr>
            <a:xfrm>
              <a:off x="3630838" y="3891783"/>
              <a:ext cx="967106" cy="246221"/>
            </a:xfrm>
            <a:prstGeom prst="rect">
              <a:avLst/>
            </a:prstGeom>
            <a:noFill/>
          </p:spPr>
          <p:txBody>
            <a:bodyPr wrap="square" rtlCol="0">
              <a:spAutoFit/>
            </a:bodyPr>
            <a:lstStyle/>
            <a:p>
              <a:pPr algn="r"/>
              <a:r>
                <a:rPr lang="en-US" sz="1000" dirty="0"/>
                <a:t>aks</a:t>
              </a:r>
            </a:p>
          </p:txBody>
        </p:sp>
        <p:pic>
          <p:nvPicPr>
            <p:cNvPr id="95" name="Graphic 94">
              <a:extLst>
                <a:ext uri="{FF2B5EF4-FFF2-40B4-BE49-F238E27FC236}">
                  <a16:creationId xmlns:a16="http://schemas.microsoft.com/office/drawing/2014/main" id="{3A8CA124-C7E0-4C2F-95BE-2A3EEFACA7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64207" y="3464306"/>
              <a:ext cx="171450" cy="171450"/>
            </a:xfrm>
            <a:prstGeom prst="rect">
              <a:avLst/>
            </a:prstGeom>
          </p:spPr>
        </p:pic>
      </p:grpSp>
      <p:pic>
        <p:nvPicPr>
          <p:cNvPr id="98" name="Graphic 97">
            <a:extLst>
              <a:ext uri="{FF2B5EF4-FFF2-40B4-BE49-F238E27FC236}">
                <a16:creationId xmlns:a16="http://schemas.microsoft.com/office/drawing/2014/main" id="{5171AA09-AE4B-4DF6-BF90-01AC01974E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95883" y="4446498"/>
            <a:ext cx="393217" cy="393217"/>
          </a:xfrm>
          <a:prstGeom prst="rect">
            <a:avLst/>
          </a:prstGeom>
        </p:spPr>
      </p:pic>
      <p:sp>
        <p:nvSpPr>
          <p:cNvPr id="105" name="Rectangle 104">
            <a:extLst>
              <a:ext uri="{FF2B5EF4-FFF2-40B4-BE49-F238E27FC236}">
                <a16:creationId xmlns:a16="http://schemas.microsoft.com/office/drawing/2014/main" id="{9BA64D06-6D9F-441B-B05C-05CD92CA0CDB}"/>
              </a:ext>
            </a:extLst>
          </p:cNvPr>
          <p:cNvSpPr/>
          <p:nvPr/>
        </p:nvSpPr>
        <p:spPr>
          <a:xfrm>
            <a:off x="4584316" y="2762352"/>
            <a:ext cx="2060898" cy="252982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7353E19-0329-439D-9FE3-9FA188C3A519}"/>
              </a:ext>
            </a:extLst>
          </p:cNvPr>
          <p:cNvGrpSpPr/>
          <p:nvPr/>
        </p:nvGrpSpPr>
        <p:grpSpPr>
          <a:xfrm>
            <a:off x="4601850" y="2774949"/>
            <a:ext cx="1668340" cy="246221"/>
            <a:chOff x="4616998" y="3899573"/>
            <a:chExt cx="1668340" cy="246221"/>
          </a:xfrm>
        </p:grpSpPr>
        <p:pic>
          <p:nvPicPr>
            <p:cNvPr id="106" name="Graphic 105">
              <a:extLst>
                <a:ext uri="{FF2B5EF4-FFF2-40B4-BE49-F238E27FC236}">
                  <a16:creationId xmlns:a16="http://schemas.microsoft.com/office/drawing/2014/main" id="{29FFC63E-F8C6-4D19-8FAA-A5A332040C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6998" y="3908281"/>
              <a:ext cx="228803" cy="228803"/>
            </a:xfrm>
            <a:prstGeom prst="rect">
              <a:avLst/>
            </a:prstGeom>
          </p:spPr>
        </p:pic>
        <p:sp>
          <p:nvSpPr>
            <p:cNvPr id="107" name="TextBox 106">
              <a:extLst>
                <a:ext uri="{FF2B5EF4-FFF2-40B4-BE49-F238E27FC236}">
                  <a16:creationId xmlns:a16="http://schemas.microsoft.com/office/drawing/2014/main" id="{D546DD2D-8902-4DAC-8447-8BD1E63555F1}"/>
                </a:ext>
              </a:extLst>
            </p:cNvPr>
            <p:cNvSpPr txBox="1"/>
            <p:nvPr/>
          </p:nvSpPr>
          <p:spPr>
            <a:xfrm>
              <a:off x="4784291" y="3899573"/>
              <a:ext cx="1501047" cy="246221"/>
            </a:xfrm>
            <a:prstGeom prst="rect">
              <a:avLst/>
            </a:prstGeom>
            <a:noFill/>
          </p:spPr>
          <p:txBody>
            <a:bodyPr wrap="square" rtlCol="0">
              <a:spAutoFit/>
            </a:bodyPr>
            <a:lstStyle/>
            <a:p>
              <a:r>
                <a:rPr lang="en-US" sz="1000" dirty="0" err="1"/>
                <a:t>iac</a:t>
              </a:r>
              <a:r>
                <a:rPr lang="en-US" sz="1000" dirty="0"/>
                <a:t>-dev-green-</a:t>
              </a:r>
              <a:r>
                <a:rPr lang="en-US" sz="1000" dirty="0" err="1"/>
                <a:t>rg</a:t>
              </a:r>
              <a:endParaRPr lang="en-US" sz="1000" dirty="0"/>
            </a:p>
          </p:txBody>
        </p:sp>
      </p:grpSp>
      <p:grpSp>
        <p:nvGrpSpPr>
          <p:cNvPr id="108" name="Group 107">
            <a:extLst>
              <a:ext uri="{FF2B5EF4-FFF2-40B4-BE49-F238E27FC236}">
                <a16:creationId xmlns:a16="http://schemas.microsoft.com/office/drawing/2014/main" id="{4FCCA089-E380-45FC-9BB0-788E384B4389}"/>
              </a:ext>
            </a:extLst>
          </p:cNvPr>
          <p:cNvGrpSpPr/>
          <p:nvPr/>
        </p:nvGrpSpPr>
        <p:grpSpPr>
          <a:xfrm>
            <a:off x="4691306" y="4990980"/>
            <a:ext cx="1745809" cy="251979"/>
            <a:chOff x="2816352" y="4144901"/>
            <a:chExt cx="1745809" cy="251979"/>
          </a:xfrm>
        </p:grpSpPr>
        <p:pic>
          <p:nvPicPr>
            <p:cNvPr id="109" name="Graphic 108">
              <a:extLst>
                <a:ext uri="{FF2B5EF4-FFF2-40B4-BE49-F238E27FC236}">
                  <a16:creationId xmlns:a16="http://schemas.microsoft.com/office/drawing/2014/main" id="{CC3C259A-11CC-4233-B77A-53B9C4666D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16352" y="4144901"/>
              <a:ext cx="251979" cy="251979"/>
            </a:xfrm>
            <a:prstGeom prst="rect">
              <a:avLst/>
            </a:prstGeom>
          </p:spPr>
        </p:pic>
        <p:sp>
          <p:nvSpPr>
            <p:cNvPr id="110" name="TextBox 109">
              <a:extLst>
                <a:ext uri="{FF2B5EF4-FFF2-40B4-BE49-F238E27FC236}">
                  <a16:creationId xmlns:a16="http://schemas.microsoft.com/office/drawing/2014/main" id="{4FA2FDD0-1D80-43BC-98A4-DD51D7A445F2}"/>
                </a:ext>
              </a:extLst>
            </p:cNvPr>
            <p:cNvSpPr txBox="1"/>
            <p:nvPr/>
          </p:nvSpPr>
          <p:spPr>
            <a:xfrm>
              <a:off x="3023544" y="4147691"/>
              <a:ext cx="1538617" cy="246221"/>
            </a:xfrm>
            <a:prstGeom prst="rect">
              <a:avLst/>
            </a:prstGeom>
            <a:noFill/>
          </p:spPr>
          <p:txBody>
            <a:bodyPr wrap="square" rtlCol="0">
              <a:spAutoFit/>
            </a:bodyPr>
            <a:lstStyle/>
            <a:p>
              <a:r>
                <a:rPr lang="en-US" sz="1000" dirty="0" err="1"/>
                <a:t>iac</a:t>
              </a:r>
              <a:r>
                <a:rPr lang="en-US" sz="1000" dirty="0"/>
                <a:t>-dev-green-</a:t>
              </a:r>
              <a:r>
                <a:rPr lang="en-US" sz="1000" dirty="0" err="1"/>
                <a:t>vnet</a:t>
              </a:r>
              <a:endParaRPr lang="en-US" sz="1000" dirty="0"/>
            </a:p>
          </p:txBody>
        </p:sp>
      </p:grpSp>
      <p:sp>
        <p:nvSpPr>
          <p:cNvPr id="111" name="Rectangle 110">
            <a:extLst>
              <a:ext uri="{FF2B5EF4-FFF2-40B4-BE49-F238E27FC236}">
                <a16:creationId xmlns:a16="http://schemas.microsoft.com/office/drawing/2014/main" id="{0B2BD6C7-2818-4172-833A-5AE5614BBD6F}"/>
              </a:ext>
            </a:extLst>
          </p:cNvPr>
          <p:cNvSpPr/>
          <p:nvPr/>
        </p:nvSpPr>
        <p:spPr>
          <a:xfrm>
            <a:off x="4660899" y="3077839"/>
            <a:ext cx="1902896" cy="2141741"/>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5A7F8D34-3E74-4F57-82C2-9128B53BF28E}"/>
              </a:ext>
            </a:extLst>
          </p:cNvPr>
          <p:cNvGrpSpPr/>
          <p:nvPr/>
        </p:nvGrpSpPr>
        <p:grpSpPr>
          <a:xfrm>
            <a:off x="4836318" y="4262314"/>
            <a:ext cx="1636580" cy="721769"/>
            <a:chOff x="2961364" y="3416235"/>
            <a:chExt cx="1636580" cy="721769"/>
          </a:xfrm>
        </p:grpSpPr>
        <p:sp>
          <p:nvSpPr>
            <p:cNvPr id="113" name="Rectangle 112">
              <a:extLst>
                <a:ext uri="{FF2B5EF4-FFF2-40B4-BE49-F238E27FC236}">
                  <a16:creationId xmlns:a16="http://schemas.microsoft.com/office/drawing/2014/main" id="{9B16C6E5-950B-4A59-8D86-73F1BB708402}"/>
                </a:ext>
              </a:extLst>
            </p:cNvPr>
            <p:cNvSpPr/>
            <p:nvPr/>
          </p:nvSpPr>
          <p:spPr>
            <a:xfrm>
              <a:off x="2961364" y="3416235"/>
              <a:ext cx="1600797" cy="6880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E5FBB91C-422B-43E8-812B-80AC50C79421}"/>
                </a:ext>
              </a:extLst>
            </p:cNvPr>
            <p:cNvSpPr txBox="1"/>
            <p:nvPr/>
          </p:nvSpPr>
          <p:spPr>
            <a:xfrm>
              <a:off x="3630838" y="3891783"/>
              <a:ext cx="967106" cy="246221"/>
            </a:xfrm>
            <a:prstGeom prst="rect">
              <a:avLst/>
            </a:prstGeom>
            <a:noFill/>
          </p:spPr>
          <p:txBody>
            <a:bodyPr wrap="square" rtlCol="0">
              <a:spAutoFit/>
            </a:bodyPr>
            <a:lstStyle/>
            <a:p>
              <a:pPr algn="r"/>
              <a:r>
                <a:rPr lang="en-US" sz="1000" dirty="0"/>
                <a:t>aks</a:t>
              </a:r>
            </a:p>
          </p:txBody>
        </p:sp>
        <p:pic>
          <p:nvPicPr>
            <p:cNvPr id="115" name="Graphic 114">
              <a:extLst>
                <a:ext uri="{FF2B5EF4-FFF2-40B4-BE49-F238E27FC236}">
                  <a16:creationId xmlns:a16="http://schemas.microsoft.com/office/drawing/2014/main" id="{DB9E4B27-29A2-4CA6-8E16-EA56E751339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64207" y="3464306"/>
              <a:ext cx="171450" cy="171450"/>
            </a:xfrm>
            <a:prstGeom prst="rect">
              <a:avLst/>
            </a:prstGeom>
          </p:spPr>
        </p:pic>
      </p:grpSp>
      <p:pic>
        <p:nvPicPr>
          <p:cNvPr id="117" name="Graphic 116">
            <a:extLst>
              <a:ext uri="{FF2B5EF4-FFF2-40B4-BE49-F238E27FC236}">
                <a16:creationId xmlns:a16="http://schemas.microsoft.com/office/drawing/2014/main" id="{EAC5ABF5-1354-4249-A76F-6F85C9F72D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24373" y="4422863"/>
            <a:ext cx="393217" cy="393217"/>
          </a:xfrm>
          <a:prstGeom prst="rect">
            <a:avLst/>
          </a:prstGeom>
        </p:spPr>
      </p:pic>
      <p:grpSp>
        <p:nvGrpSpPr>
          <p:cNvPr id="126" name="Group 125">
            <a:extLst>
              <a:ext uri="{FF2B5EF4-FFF2-40B4-BE49-F238E27FC236}">
                <a16:creationId xmlns:a16="http://schemas.microsoft.com/office/drawing/2014/main" id="{6B521D69-0CE2-46BE-9562-F1A5C663D4A1}"/>
              </a:ext>
            </a:extLst>
          </p:cNvPr>
          <p:cNvGrpSpPr/>
          <p:nvPr/>
        </p:nvGrpSpPr>
        <p:grpSpPr>
          <a:xfrm>
            <a:off x="5376864" y="1599369"/>
            <a:ext cx="1144865" cy="717444"/>
            <a:chOff x="1125655" y="4731777"/>
            <a:chExt cx="1144865" cy="717444"/>
          </a:xfrm>
        </p:grpSpPr>
        <p:pic>
          <p:nvPicPr>
            <p:cNvPr id="127" name="Graphic 126">
              <a:extLst>
                <a:ext uri="{FF2B5EF4-FFF2-40B4-BE49-F238E27FC236}">
                  <a16:creationId xmlns:a16="http://schemas.microsoft.com/office/drawing/2014/main" id="{5064D09C-4E81-4641-93FE-5F56F964DF1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65881" y="4731777"/>
              <a:ext cx="464414" cy="464414"/>
            </a:xfrm>
            <a:prstGeom prst="rect">
              <a:avLst/>
            </a:prstGeom>
          </p:spPr>
        </p:pic>
        <p:sp>
          <p:nvSpPr>
            <p:cNvPr id="128" name="TextBox 127">
              <a:extLst>
                <a:ext uri="{FF2B5EF4-FFF2-40B4-BE49-F238E27FC236}">
                  <a16:creationId xmlns:a16="http://schemas.microsoft.com/office/drawing/2014/main" id="{296A6140-881F-4BA8-8B80-A573A71A089D}"/>
                </a:ext>
              </a:extLst>
            </p:cNvPr>
            <p:cNvSpPr txBox="1"/>
            <p:nvPr/>
          </p:nvSpPr>
          <p:spPr>
            <a:xfrm>
              <a:off x="1125655" y="5203000"/>
              <a:ext cx="1144865" cy="246221"/>
            </a:xfrm>
            <a:prstGeom prst="rect">
              <a:avLst/>
            </a:prstGeom>
            <a:noFill/>
          </p:spPr>
          <p:txBody>
            <a:bodyPr wrap="none" rtlCol="0">
              <a:spAutoFit/>
            </a:bodyPr>
            <a:lstStyle/>
            <a:p>
              <a:r>
                <a:rPr lang="en-US" sz="1000" dirty="0"/>
                <a:t>Container Registry</a:t>
              </a:r>
            </a:p>
          </p:txBody>
        </p:sp>
      </p:grpSp>
      <p:grpSp>
        <p:nvGrpSpPr>
          <p:cNvPr id="3" name="Group 2">
            <a:extLst>
              <a:ext uri="{FF2B5EF4-FFF2-40B4-BE49-F238E27FC236}">
                <a16:creationId xmlns:a16="http://schemas.microsoft.com/office/drawing/2014/main" id="{5B506596-40D3-4451-BC6E-E0D3D903579C}"/>
              </a:ext>
            </a:extLst>
          </p:cNvPr>
          <p:cNvGrpSpPr/>
          <p:nvPr/>
        </p:nvGrpSpPr>
        <p:grpSpPr>
          <a:xfrm>
            <a:off x="2091136" y="1232984"/>
            <a:ext cx="1290952" cy="246221"/>
            <a:chOff x="3566993" y="1960492"/>
            <a:chExt cx="1290952" cy="246221"/>
          </a:xfrm>
        </p:grpSpPr>
        <p:pic>
          <p:nvPicPr>
            <p:cNvPr id="133" name="Graphic 132">
              <a:extLst>
                <a:ext uri="{FF2B5EF4-FFF2-40B4-BE49-F238E27FC236}">
                  <a16:creationId xmlns:a16="http://schemas.microsoft.com/office/drawing/2014/main" id="{C37CB2DC-02A6-454E-AEB2-0636997631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6993" y="1969200"/>
              <a:ext cx="228803" cy="228803"/>
            </a:xfrm>
            <a:prstGeom prst="rect">
              <a:avLst/>
            </a:prstGeom>
          </p:spPr>
        </p:pic>
        <p:sp>
          <p:nvSpPr>
            <p:cNvPr id="134" name="TextBox 133">
              <a:extLst>
                <a:ext uri="{FF2B5EF4-FFF2-40B4-BE49-F238E27FC236}">
                  <a16:creationId xmlns:a16="http://schemas.microsoft.com/office/drawing/2014/main" id="{B0C60412-8906-44BC-89D1-3E0039520035}"/>
                </a:ext>
              </a:extLst>
            </p:cNvPr>
            <p:cNvSpPr txBox="1"/>
            <p:nvPr/>
          </p:nvSpPr>
          <p:spPr>
            <a:xfrm>
              <a:off x="3734286" y="1960492"/>
              <a:ext cx="1123659" cy="246221"/>
            </a:xfrm>
            <a:prstGeom prst="rect">
              <a:avLst/>
            </a:prstGeom>
            <a:noFill/>
          </p:spPr>
          <p:txBody>
            <a:bodyPr wrap="square" rtlCol="0">
              <a:spAutoFit/>
            </a:bodyPr>
            <a:lstStyle/>
            <a:p>
              <a:r>
                <a:rPr lang="en-US" sz="1000" dirty="0" err="1"/>
                <a:t>iac</a:t>
              </a:r>
              <a:r>
                <a:rPr lang="en-US" sz="1000" dirty="0"/>
                <a:t>-dev-</a:t>
              </a:r>
              <a:r>
                <a:rPr lang="en-US" sz="1000" dirty="0" err="1"/>
                <a:t>rg</a:t>
              </a:r>
              <a:endParaRPr lang="en-US" sz="1000" dirty="0"/>
            </a:p>
          </p:txBody>
        </p:sp>
      </p:grpSp>
      <p:cxnSp>
        <p:nvCxnSpPr>
          <p:cNvPr id="17" name="Connector: Curved 16">
            <a:extLst>
              <a:ext uri="{FF2B5EF4-FFF2-40B4-BE49-F238E27FC236}">
                <a16:creationId xmlns:a16="http://schemas.microsoft.com/office/drawing/2014/main" id="{9F9307DE-7AD9-4534-AFD3-C881A942A5C2}"/>
              </a:ext>
            </a:extLst>
          </p:cNvPr>
          <p:cNvCxnSpPr>
            <a:cxnSpLocks/>
            <a:stCxn id="16" idx="2"/>
            <a:endCxn id="73" idx="0"/>
          </p:cNvCxnSpPr>
          <p:nvPr/>
        </p:nvCxnSpPr>
        <p:spPr>
          <a:xfrm rot="5400000">
            <a:off x="2968538" y="2212450"/>
            <a:ext cx="1489341" cy="12549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F54B44BA-5861-4F96-A4F5-65BDA576A2CD}"/>
              </a:ext>
            </a:extLst>
          </p:cNvPr>
          <p:cNvCxnSpPr>
            <a:cxnSpLocks/>
            <a:stCxn id="16" idx="2"/>
            <a:endCxn id="8" idx="0"/>
          </p:cNvCxnSpPr>
          <p:nvPr/>
        </p:nvCxnSpPr>
        <p:spPr>
          <a:xfrm rot="16200000" flipH="1">
            <a:off x="4234790" y="2201156"/>
            <a:ext cx="1493324" cy="12815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0C4CA840-8DDA-494E-8C4C-06C5C22DE9A9}"/>
              </a:ext>
            </a:extLst>
          </p:cNvPr>
          <p:cNvGrpSpPr/>
          <p:nvPr/>
        </p:nvGrpSpPr>
        <p:grpSpPr>
          <a:xfrm>
            <a:off x="2309084" y="3437181"/>
            <a:ext cx="1636580" cy="721769"/>
            <a:chOff x="2961364" y="3416235"/>
            <a:chExt cx="1636580" cy="721769"/>
          </a:xfrm>
        </p:grpSpPr>
        <p:sp>
          <p:nvSpPr>
            <p:cNvPr id="61" name="Rectangle 60">
              <a:extLst>
                <a:ext uri="{FF2B5EF4-FFF2-40B4-BE49-F238E27FC236}">
                  <a16:creationId xmlns:a16="http://schemas.microsoft.com/office/drawing/2014/main" id="{30DD7BB6-2ACC-4680-9CA4-4B4F117755EF}"/>
                </a:ext>
              </a:extLst>
            </p:cNvPr>
            <p:cNvSpPr/>
            <p:nvPr/>
          </p:nvSpPr>
          <p:spPr>
            <a:xfrm>
              <a:off x="2961364" y="3416235"/>
              <a:ext cx="1600797" cy="6880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C27656-2AB1-4C36-9DB4-E2DC3CA82D1E}"/>
                </a:ext>
              </a:extLst>
            </p:cNvPr>
            <p:cNvSpPr txBox="1"/>
            <p:nvPr/>
          </p:nvSpPr>
          <p:spPr>
            <a:xfrm>
              <a:off x="3630838" y="3891783"/>
              <a:ext cx="967106" cy="246221"/>
            </a:xfrm>
            <a:prstGeom prst="rect">
              <a:avLst/>
            </a:prstGeom>
            <a:noFill/>
          </p:spPr>
          <p:txBody>
            <a:bodyPr wrap="square" rtlCol="0">
              <a:spAutoFit/>
            </a:bodyPr>
            <a:lstStyle/>
            <a:p>
              <a:pPr algn="r"/>
              <a:r>
                <a:rPr lang="en-US" sz="1000" dirty="0" err="1"/>
                <a:t>agw</a:t>
              </a:r>
              <a:endParaRPr lang="en-US" sz="1000" dirty="0"/>
            </a:p>
          </p:txBody>
        </p:sp>
      </p:grpSp>
      <p:grpSp>
        <p:nvGrpSpPr>
          <p:cNvPr id="64" name="Group 63">
            <a:extLst>
              <a:ext uri="{FF2B5EF4-FFF2-40B4-BE49-F238E27FC236}">
                <a16:creationId xmlns:a16="http://schemas.microsoft.com/office/drawing/2014/main" id="{E60564D2-0E25-46DB-B376-06AE1F1A1404}"/>
              </a:ext>
            </a:extLst>
          </p:cNvPr>
          <p:cNvGrpSpPr/>
          <p:nvPr/>
        </p:nvGrpSpPr>
        <p:grpSpPr>
          <a:xfrm>
            <a:off x="4827031" y="3430087"/>
            <a:ext cx="1636580" cy="721769"/>
            <a:chOff x="2961364" y="3416235"/>
            <a:chExt cx="1636580" cy="721769"/>
          </a:xfrm>
        </p:grpSpPr>
        <p:sp>
          <p:nvSpPr>
            <p:cNvPr id="65" name="Rectangle 64">
              <a:extLst>
                <a:ext uri="{FF2B5EF4-FFF2-40B4-BE49-F238E27FC236}">
                  <a16:creationId xmlns:a16="http://schemas.microsoft.com/office/drawing/2014/main" id="{99DC1F82-9077-42DE-B2C8-B45405BCB53A}"/>
                </a:ext>
              </a:extLst>
            </p:cNvPr>
            <p:cNvSpPr/>
            <p:nvPr/>
          </p:nvSpPr>
          <p:spPr>
            <a:xfrm>
              <a:off x="2961364" y="3416235"/>
              <a:ext cx="1600797" cy="68805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F19FCFE-FC04-49BD-8721-BB9043CC2967}"/>
                </a:ext>
              </a:extLst>
            </p:cNvPr>
            <p:cNvSpPr txBox="1"/>
            <p:nvPr/>
          </p:nvSpPr>
          <p:spPr>
            <a:xfrm>
              <a:off x="3630838" y="3891783"/>
              <a:ext cx="967106" cy="246221"/>
            </a:xfrm>
            <a:prstGeom prst="rect">
              <a:avLst/>
            </a:prstGeom>
            <a:noFill/>
          </p:spPr>
          <p:txBody>
            <a:bodyPr wrap="square" rtlCol="0">
              <a:spAutoFit/>
            </a:bodyPr>
            <a:lstStyle/>
            <a:p>
              <a:pPr algn="r"/>
              <a:r>
                <a:rPr lang="en-US" sz="1000" dirty="0" err="1"/>
                <a:t>agw</a:t>
              </a:r>
              <a:endParaRPr lang="en-US" sz="1000" dirty="0"/>
            </a:p>
          </p:txBody>
        </p:sp>
      </p:grpSp>
      <p:pic>
        <p:nvPicPr>
          <p:cNvPr id="8" name="Graphic 7">
            <a:extLst>
              <a:ext uri="{FF2B5EF4-FFF2-40B4-BE49-F238E27FC236}">
                <a16:creationId xmlns:a16="http://schemas.microsoft.com/office/drawing/2014/main" id="{955A1F7F-2653-45CF-988F-985AEEAFD19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25608" y="3588583"/>
            <a:ext cx="393217" cy="393217"/>
          </a:xfrm>
          <a:prstGeom prst="rect">
            <a:avLst/>
          </a:prstGeom>
        </p:spPr>
      </p:pic>
      <p:pic>
        <p:nvPicPr>
          <p:cNvPr id="73" name="Graphic 72">
            <a:extLst>
              <a:ext uri="{FF2B5EF4-FFF2-40B4-BE49-F238E27FC236}">
                <a16:creationId xmlns:a16="http://schemas.microsoft.com/office/drawing/2014/main" id="{0F09D794-A584-4B24-8260-7776CF05092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89119" y="3584600"/>
            <a:ext cx="393217" cy="393217"/>
          </a:xfrm>
          <a:prstGeom prst="rect">
            <a:avLst/>
          </a:prstGeom>
        </p:spPr>
      </p:pic>
      <p:cxnSp>
        <p:nvCxnSpPr>
          <p:cNvPr id="12" name="Straight Arrow Connector 11">
            <a:extLst>
              <a:ext uri="{FF2B5EF4-FFF2-40B4-BE49-F238E27FC236}">
                <a16:creationId xmlns:a16="http://schemas.microsoft.com/office/drawing/2014/main" id="{A1A9E17E-4B2D-44F2-BBD0-C1BFC9EE5C56}"/>
              </a:ext>
            </a:extLst>
          </p:cNvPr>
          <p:cNvCxnSpPr>
            <a:stCxn id="73" idx="2"/>
            <a:endCxn id="98" idx="0"/>
          </p:cNvCxnSpPr>
          <p:nvPr/>
        </p:nvCxnSpPr>
        <p:spPr>
          <a:xfrm>
            <a:off x="3085728" y="3977817"/>
            <a:ext cx="6764" cy="468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369E843-225F-4E9E-9D97-93DE4970FD89}"/>
              </a:ext>
            </a:extLst>
          </p:cNvPr>
          <p:cNvCxnSpPr>
            <a:stCxn id="8" idx="2"/>
            <a:endCxn id="117" idx="0"/>
          </p:cNvCxnSpPr>
          <p:nvPr/>
        </p:nvCxnSpPr>
        <p:spPr>
          <a:xfrm flipH="1">
            <a:off x="5620982" y="3981800"/>
            <a:ext cx="1235" cy="44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694351B-5348-4056-B697-C309E6A94867}"/>
              </a:ext>
            </a:extLst>
          </p:cNvPr>
          <p:cNvGrpSpPr/>
          <p:nvPr/>
        </p:nvGrpSpPr>
        <p:grpSpPr>
          <a:xfrm>
            <a:off x="3973173" y="1694841"/>
            <a:ext cx="753732" cy="667944"/>
            <a:chOff x="3973173" y="1694841"/>
            <a:chExt cx="753732" cy="667944"/>
          </a:xfrm>
        </p:grpSpPr>
        <p:pic>
          <p:nvPicPr>
            <p:cNvPr id="16" name="Graphic 15">
              <a:extLst>
                <a:ext uri="{FF2B5EF4-FFF2-40B4-BE49-F238E27FC236}">
                  <a16:creationId xmlns:a16="http://schemas.microsoft.com/office/drawing/2014/main" id="{908390A9-6C01-4C7A-AD89-20AB61DDF69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40478" y="1694841"/>
              <a:ext cx="400418" cy="400418"/>
            </a:xfrm>
            <a:prstGeom prst="rect">
              <a:avLst/>
            </a:prstGeom>
          </p:spPr>
        </p:pic>
        <p:sp>
          <p:nvSpPr>
            <p:cNvPr id="80" name="TextBox 79">
              <a:extLst>
                <a:ext uri="{FF2B5EF4-FFF2-40B4-BE49-F238E27FC236}">
                  <a16:creationId xmlns:a16="http://schemas.microsoft.com/office/drawing/2014/main" id="{120BC258-0468-4198-81DB-1D5F1123D651}"/>
                </a:ext>
              </a:extLst>
            </p:cNvPr>
            <p:cNvSpPr txBox="1"/>
            <p:nvPr/>
          </p:nvSpPr>
          <p:spPr>
            <a:xfrm>
              <a:off x="3973173" y="2116564"/>
              <a:ext cx="753732" cy="246221"/>
            </a:xfrm>
            <a:prstGeom prst="rect">
              <a:avLst/>
            </a:prstGeom>
            <a:noFill/>
          </p:spPr>
          <p:txBody>
            <a:bodyPr wrap="none" rtlCol="0">
              <a:spAutoFit/>
            </a:bodyPr>
            <a:lstStyle/>
            <a:p>
              <a:pPr algn="ctr"/>
              <a:r>
                <a:rPr lang="en-US" sz="1000" dirty="0"/>
                <a:t>Front Door</a:t>
              </a:r>
            </a:p>
          </p:txBody>
        </p:sp>
      </p:grpSp>
    </p:spTree>
    <p:extLst>
      <p:ext uri="{BB962C8B-B14F-4D97-AF65-F5344CB8AC3E}">
        <p14:creationId xmlns:p14="http://schemas.microsoft.com/office/powerpoint/2010/main" val="369530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Lab 08 – Lab 09</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96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12E2E7D-CF07-449E-A4A0-549D2E7835EC}"/>
              </a:ext>
            </a:extLst>
          </p:cNvPr>
          <p:cNvSpPr/>
          <p:nvPr/>
        </p:nvSpPr>
        <p:spPr>
          <a:xfrm>
            <a:off x="2965306" y="4484536"/>
            <a:ext cx="6135492" cy="21754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CI/CD tools</a:t>
            </a:r>
          </a:p>
        </p:txBody>
      </p:sp>
      <p:sp>
        <p:nvSpPr>
          <p:cNvPr id="2" name="Title 1">
            <a:extLst>
              <a:ext uri="{FF2B5EF4-FFF2-40B4-BE49-F238E27FC236}">
                <a16:creationId xmlns:a16="http://schemas.microsoft.com/office/drawing/2014/main" id="{0948B3AC-439F-4977-8369-48BB298FB15A}"/>
              </a:ext>
            </a:extLst>
          </p:cNvPr>
          <p:cNvSpPr>
            <a:spLocks noGrp="1"/>
          </p:cNvSpPr>
          <p:nvPr>
            <p:ph type="title"/>
          </p:nvPr>
        </p:nvSpPr>
        <p:spPr/>
        <p:txBody>
          <a:bodyPr/>
          <a:lstStyle/>
          <a:p>
            <a:r>
              <a:rPr lang="en-US" dirty="0"/>
              <a:t>Deployment strategy</a:t>
            </a:r>
          </a:p>
        </p:txBody>
      </p:sp>
      <p:sp>
        <p:nvSpPr>
          <p:cNvPr id="3" name="Content Placeholder 2">
            <a:extLst>
              <a:ext uri="{FF2B5EF4-FFF2-40B4-BE49-F238E27FC236}">
                <a16:creationId xmlns:a16="http://schemas.microsoft.com/office/drawing/2014/main" id="{0FD27B00-7374-4045-9B24-B62811FFCF6A}"/>
              </a:ext>
            </a:extLst>
          </p:cNvPr>
          <p:cNvSpPr>
            <a:spLocks noGrp="1"/>
          </p:cNvSpPr>
          <p:nvPr>
            <p:ph idx="1"/>
          </p:nvPr>
        </p:nvSpPr>
        <p:spPr>
          <a:xfrm>
            <a:off x="1097280" y="1454490"/>
            <a:ext cx="10256520" cy="5403510"/>
          </a:xfrm>
        </p:spPr>
        <p:txBody>
          <a:bodyPr>
            <a:normAutofit/>
          </a:bodyPr>
          <a:lstStyle/>
          <a:p>
            <a:r>
              <a:rPr lang="en-US" dirty="0"/>
              <a:t>I don’t care about ARM template, just deploy!</a:t>
            </a:r>
          </a:p>
          <a:p>
            <a:endParaRPr lang="en-US" dirty="0"/>
          </a:p>
          <a:p>
            <a:endParaRPr lang="en-US" dirty="0"/>
          </a:p>
          <a:p>
            <a:endParaRPr lang="en-US" dirty="0"/>
          </a:p>
          <a:p>
            <a:endParaRPr lang="en-US" dirty="0"/>
          </a:p>
          <a:p>
            <a:r>
              <a:rPr lang="en-US" dirty="0"/>
              <a:t>I already have deployment strategy for ARM templates</a:t>
            </a:r>
          </a:p>
          <a:p>
            <a:endParaRPr lang="en-US" dirty="0"/>
          </a:p>
          <a:p>
            <a:endParaRPr lang="en-US" dirty="0"/>
          </a:p>
        </p:txBody>
      </p:sp>
      <p:sp>
        <p:nvSpPr>
          <p:cNvPr id="12" name="Rectangle: Rounded Corners 11">
            <a:extLst>
              <a:ext uri="{FF2B5EF4-FFF2-40B4-BE49-F238E27FC236}">
                <a16:creationId xmlns:a16="http://schemas.microsoft.com/office/drawing/2014/main" id="{7AD26A8D-A21D-4AEF-8601-65E510F40CD4}"/>
              </a:ext>
            </a:extLst>
          </p:cNvPr>
          <p:cNvSpPr/>
          <p:nvPr/>
        </p:nvSpPr>
        <p:spPr>
          <a:xfrm>
            <a:off x="829355" y="4971155"/>
            <a:ext cx="1650691" cy="6679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Bicep Code</a:t>
            </a:r>
          </a:p>
        </p:txBody>
      </p:sp>
      <p:sp>
        <p:nvSpPr>
          <p:cNvPr id="14" name="Rectangle: Rounded Corners 13">
            <a:extLst>
              <a:ext uri="{FF2B5EF4-FFF2-40B4-BE49-F238E27FC236}">
                <a16:creationId xmlns:a16="http://schemas.microsoft.com/office/drawing/2014/main" id="{2E77CAC0-3860-4945-B270-FF9CBCF457F3}"/>
              </a:ext>
            </a:extLst>
          </p:cNvPr>
          <p:cNvSpPr/>
          <p:nvPr/>
        </p:nvSpPr>
        <p:spPr>
          <a:xfrm>
            <a:off x="3091202" y="4971155"/>
            <a:ext cx="1650691" cy="6679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a:p>
            <a:pPr algn="ctr"/>
            <a:r>
              <a:rPr lang="en-US" dirty="0"/>
              <a:t>CI</a:t>
            </a:r>
          </a:p>
        </p:txBody>
      </p:sp>
      <p:sp>
        <p:nvSpPr>
          <p:cNvPr id="16" name="Rectangle: Rounded Corners 15">
            <a:extLst>
              <a:ext uri="{FF2B5EF4-FFF2-40B4-BE49-F238E27FC236}">
                <a16:creationId xmlns:a16="http://schemas.microsoft.com/office/drawing/2014/main" id="{3B6B1304-BF4D-487B-B4E7-1D8056B7266C}"/>
              </a:ext>
            </a:extLst>
          </p:cNvPr>
          <p:cNvSpPr/>
          <p:nvPr/>
        </p:nvSpPr>
        <p:spPr>
          <a:xfrm>
            <a:off x="5085124" y="5639065"/>
            <a:ext cx="1650691" cy="66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a:t>
            </a:r>
          </a:p>
        </p:txBody>
      </p:sp>
      <p:sp>
        <p:nvSpPr>
          <p:cNvPr id="18" name="Rectangle: Rounded Corners 17">
            <a:extLst>
              <a:ext uri="{FF2B5EF4-FFF2-40B4-BE49-F238E27FC236}">
                <a16:creationId xmlns:a16="http://schemas.microsoft.com/office/drawing/2014/main" id="{DFB97E6C-F915-42FD-BC03-65E08538A8E9}"/>
              </a:ext>
            </a:extLst>
          </p:cNvPr>
          <p:cNvSpPr/>
          <p:nvPr/>
        </p:nvSpPr>
        <p:spPr>
          <a:xfrm>
            <a:off x="7260601" y="4971155"/>
            <a:ext cx="1650691" cy="66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a:t>
            </a:r>
          </a:p>
          <a:p>
            <a:pPr algn="ctr"/>
            <a:r>
              <a:rPr lang="en-US" dirty="0"/>
              <a:t>CD</a:t>
            </a:r>
          </a:p>
        </p:txBody>
      </p:sp>
      <p:sp>
        <p:nvSpPr>
          <p:cNvPr id="20" name="Rectangle: Rounded Corners 19">
            <a:extLst>
              <a:ext uri="{FF2B5EF4-FFF2-40B4-BE49-F238E27FC236}">
                <a16:creationId xmlns:a16="http://schemas.microsoft.com/office/drawing/2014/main" id="{43A5EE20-BB94-44B3-9E4D-69DAE5870D7C}"/>
              </a:ext>
            </a:extLst>
          </p:cNvPr>
          <p:cNvSpPr/>
          <p:nvPr/>
        </p:nvSpPr>
        <p:spPr>
          <a:xfrm>
            <a:off x="9444029" y="4971155"/>
            <a:ext cx="1650691" cy="66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a:t>
            </a:r>
          </a:p>
        </p:txBody>
      </p:sp>
      <p:cxnSp>
        <p:nvCxnSpPr>
          <p:cNvPr id="23" name="Straight Arrow Connector 22">
            <a:extLst>
              <a:ext uri="{FF2B5EF4-FFF2-40B4-BE49-F238E27FC236}">
                <a16:creationId xmlns:a16="http://schemas.microsoft.com/office/drawing/2014/main" id="{4016D6E4-FD5A-4277-9290-C5A52F9ED953}"/>
              </a:ext>
            </a:extLst>
          </p:cNvPr>
          <p:cNvCxnSpPr>
            <a:stCxn id="12" idx="3"/>
            <a:endCxn id="14" idx="1"/>
          </p:cNvCxnSpPr>
          <p:nvPr/>
        </p:nvCxnSpPr>
        <p:spPr>
          <a:xfrm>
            <a:off x="2480046" y="5305110"/>
            <a:ext cx="611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1287DA-699D-4E03-954A-0B2B593219DB}"/>
              </a:ext>
            </a:extLst>
          </p:cNvPr>
          <p:cNvCxnSpPr>
            <a:endCxn id="16" idx="0"/>
          </p:cNvCxnSpPr>
          <p:nvPr/>
        </p:nvCxnSpPr>
        <p:spPr>
          <a:xfrm>
            <a:off x="4741893" y="5305110"/>
            <a:ext cx="1168577" cy="33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6F21554-D79A-4344-AC54-454D173363F5}"/>
              </a:ext>
            </a:extLst>
          </p:cNvPr>
          <p:cNvCxnSpPr/>
          <p:nvPr/>
        </p:nvCxnSpPr>
        <p:spPr>
          <a:xfrm flipH="1">
            <a:off x="6225540" y="5388077"/>
            <a:ext cx="995535" cy="250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9D28002-E526-4FCD-A6C2-6BE9A3488569}"/>
              </a:ext>
            </a:extLst>
          </p:cNvPr>
          <p:cNvCxnSpPr>
            <a:stCxn id="18" idx="3"/>
            <a:endCxn id="20" idx="1"/>
          </p:cNvCxnSpPr>
          <p:nvPr/>
        </p:nvCxnSpPr>
        <p:spPr>
          <a:xfrm>
            <a:off x="8911292" y="5305110"/>
            <a:ext cx="53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1B144715-F924-4C56-BD4C-45419D80D333}"/>
              </a:ext>
            </a:extLst>
          </p:cNvPr>
          <p:cNvGrpSpPr/>
          <p:nvPr/>
        </p:nvGrpSpPr>
        <p:grpSpPr>
          <a:xfrm>
            <a:off x="829355" y="1933844"/>
            <a:ext cx="10265365" cy="1913556"/>
            <a:chOff x="829355" y="2160693"/>
            <a:chExt cx="10265365" cy="1913556"/>
          </a:xfrm>
        </p:grpSpPr>
        <p:sp>
          <p:nvSpPr>
            <p:cNvPr id="30" name="Rectangle 29">
              <a:extLst>
                <a:ext uri="{FF2B5EF4-FFF2-40B4-BE49-F238E27FC236}">
                  <a16:creationId xmlns:a16="http://schemas.microsoft.com/office/drawing/2014/main" id="{69CE1739-D78C-47AB-B5CF-2D3F4BB1B2DC}"/>
                </a:ext>
              </a:extLst>
            </p:cNvPr>
            <p:cNvSpPr/>
            <p:nvPr/>
          </p:nvSpPr>
          <p:spPr>
            <a:xfrm>
              <a:off x="2965306" y="2160693"/>
              <a:ext cx="6135492" cy="19135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CI/CD tools</a:t>
              </a:r>
            </a:p>
          </p:txBody>
        </p:sp>
        <p:sp>
          <p:nvSpPr>
            <p:cNvPr id="31" name="Rectangle: Rounded Corners 30">
              <a:extLst>
                <a:ext uri="{FF2B5EF4-FFF2-40B4-BE49-F238E27FC236}">
                  <a16:creationId xmlns:a16="http://schemas.microsoft.com/office/drawing/2014/main" id="{7DC22503-EBA6-403B-824D-274DFD5CBAA9}"/>
                </a:ext>
              </a:extLst>
            </p:cNvPr>
            <p:cNvSpPr/>
            <p:nvPr/>
          </p:nvSpPr>
          <p:spPr>
            <a:xfrm>
              <a:off x="829355" y="2647311"/>
              <a:ext cx="1650691" cy="6679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Bicep Code</a:t>
              </a:r>
            </a:p>
          </p:txBody>
        </p:sp>
        <p:sp>
          <p:nvSpPr>
            <p:cNvPr id="32" name="Rectangle: Rounded Corners 31">
              <a:extLst>
                <a:ext uri="{FF2B5EF4-FFF2-40B4-BE49-F238E27FC236}">
                  <a16:creationId xmlns:a16="http://schemas.microsoft.com/office/drawing/2014/main" id="{867F7E17-E166-490A-BB5C-FCFFB6644B5A}"/>
                </a:ext>
              </a:extLst>
            </p:cNvPr>
            <p:cNvSpPr/>
            <p:nvPr/>
          </p:nvSpPr>
          <p:spPr>
            <a:xfrm>
              <a:off x="5112954" y="2647311"/>
              <a:ext cx="1650691" cy="6679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a:p>
              <a:pPr algn="ctr"/>
              <a:r>
                <a:rPr lang="en-US" dirty="0"/>
                <a:t>CI</a:t>
              </a:r>
            </a:p>
          </p:txBody>
        </p:sp>
        <p:sp>
          <p:nvSpPr>
            <p:cNvPr id="35" name="Rectangle: Rounded Corners 34">
              <a:extLst>
                <a:ext uri="{FF2B5EF4-FFF2-40B4-BE49-F238E27FC236}">
                  <a16:creationId xmlns:a16="http://schemas.microsoft.com/office/drawing/2014/main" id="{8283708C-2F57-4DB8-AF0A-59B83964DF49}"/>
                </a:ext>
              </a:extLst>
            </p:cNvPr>
            <p:cNvSpPr/>
            <p:nvPr/>
          </p:nvSpPr>
          <p:spPr>
            <a:xfrm>
              <a:off x="9444029" y="2647311"/>
              <a:ext cx="1650691" cy="66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a:t>
              </a:r>
            </a:p>
          </p:txBody>
        </p:sp>
        <p:cxnSp>
          <p:nvCxnSpPr>
            <p:cNvPr id="36" name="Straight Arrow Connector 35">
              <a:extLst>
                <a:ext uri="{FF2B5EF4-FFF2-40B4-BE49-F238E27FC236}">
                  <a16:creationId xmlns:a16="http://schemas.microsoft.com/office/drawing/2014/main" id="{7A2DE058-572B-4FF1-AFF3-9271554FCDD5}"/>
                </a:ext>
              </a:extLst>
            </p:cNvPr>
            <p:cNvCxnSpPr>
              <a:stCxn id="31" idx="3"/>
              <a:endCxn id="32" idx="1"/>
            </p:cNvCxnSpPr>
            <p:nvPr/>
          </p:nvCxnSpPr>
          <p:spPr>
            <a:xfrm>
              <a:off x="2480046" y="2981266"/>
              <a:ext cx="2632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2BA2804-EC33-4422-9B3C-1E35C75A63DF}"/>
                </a:ext>
              </a:extLst>
            </p:cNvPr>
            <p:cNvCxnSpPr>
              <a:cxnSpLocks/>
              <a:stCxn id="32" idx="3"/>
              <a:endCxn id="35" idx="1"/>
            </p:cNvCxnSpPr>
            <p:nvPr/>
          </p:nvCxnSpPr>
          <p:spPr>
            <a:xfrm>
              <a:off x="6763645" y="2981266"/>
              <a:ext cx="2680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647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 issues</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BECA1D7F-F184-4F73-8575-6FB9DC71AB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803683" y="4618836"/>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521682" y="2482032"/>
            <a:ext cx="4320914" cy="769687"/>
          </a:xfrm>
          <a:prstGeom prst="rect">
            <a:avLst/>
          </a:prstGeom>
        </p:spPr>
      </p:pic>
      <p:pic>
        <p:nvPicPr>
          <p:cNvPr id="8" name="Graphic 4">
            <a:extLst>
              <a:ext uri="{FF2B5EF4-FFF2-40B4-BE49-F238E27FC236}">
                <a16:creationId xmlns:a16="http://schemas.microsoft.com/office/drawing/2014/main" id="{2BE20EA8-D3EC-45F5-AC7B-08A3C95C4A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831840" y="4876672"/>
            <a:ext cx="3897978" cy="1226595"/>
          </a:xfrm>
          <a:prstGeom prst="rect">
            <a:avLst/>
          </a:prstGeom>
        </p:spPr>
      </p:pic>
      <p:pic>
        <p:nvPicPr>
          <p:cNvPr id="6" name="Graphic 4">
            <a:extLst>
              <a:ext uri="{FF2B5EF4-FFF2-40B4-BE49-F238E27FC236}">
                <a16:creationId xmlns:a16="http://schemas.microsoft.com/office/drawing/2014/main" id="{2F56F404-D8E3-4B3F-9B42-03E11D13C1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6"/>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6430" y="626107"/>
            <a:ext cx="1128382" cy="847206"/>
            <a:chOff x="5307830" y="325570"/>
            <a:chExt cx="1128382" cy="847206"/>
          </a:xfrm>
        </p:grpSpPr>
        <p:sp>
          <p:nvSpPr>
            <p:cNvPr id="19"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8811"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Shape 2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9502" y="626107"/>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TextBox 7">
            <a:extLst>
              <a:ext uri="{FF2B5EF4-FFF2-40B4-BE49-F238E27FC236}">
                <a16:creationId xmlns:a16="http://schemas.microsoft.com/office/drawing/2014/main" id="{04CA4DF5-C512-4233-8F08-3FDA86F8239A}"/>
              </a:ext>
            </a:extLst>
          </p:cNvPr>
          <p:cNvSpPr txBox="1"/>
          <p:nvPr/>
        </p:nvSpPr>
        <p:spPr>
          <a:xfrm>
            <a:off x="966430" y="3450865"/>
            <a:ext cx="6006864" cy="1566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Bicep intro</a:t>
            </a:r>
          </a:p>
        </p:txBody>
      </p:sp>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3"/>
          <a:stretch>
            <a:fillRect/>
          </a:stretch>
        </p:blipFill>
        <p:spPr>
          <a:xfrm>
            <a:off x="7946675" y="2346450"/>
            <a:ext cx="2713512" cy="2713512"/>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26" name="Picture 2">
            <a:extLst>
              <a:ext uri="{FF2B5EF4-FFF2-40B4-BE49-F238E27FC236}">
                <a16:creationId xmlns:a16="http://schemas.microsoft.com/office/drawing/2014/main" id="{BD1F0B81-6A54-4FEE-836D-B71A3A46E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632" y="1241026"/>
            <a:ext cx="1566407" cy="156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6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Azure Terminology</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r>
              <a:rPr lang="nb-NO" dirty="0"/>
              <a:t>resource</a:t>
            </a:r>
            <a:endParaRPr dirty="0"/>
          </a:p>
          <a:p>
            <a:pPr marL="380990" indent="-380990">
              <a:spcBef>
                <a:spcPts val="2133"/>
              </a:spcBef>
            </a:pPr>
            <a:r>
              <a:rPr lang="nb-NO" dirty="0"/>
              <a:t>resource group </a:t>
            </a:r>
            <a:endParaRPr lang="en" dirty="0"/>
          </a:p>
          <a:p>
            <a:pPr marL="380990" indent="-380990">
              <a:spcBef>
                <a:spcPts val="2133"/>
              </a:spcBef>
            </a:pPr>
            <a:r>
              <a:rPr lang="nb-NO" dirty="0"/>
              <a:t>resource provider</a:t>
            </a:r>
          </a:p>
          <a:p>
            <a:pPr marL="380990" indent="-380990">
              <a:spcBef>
                <a:spcPts val="2133"/>
              </a:spcBef>
            </a:pPr>
            <a:r>
              <a:rPr lang="nb-NO" dirty="0"/>
              <a:t>Resource Manager template (aka ARM template)</a:t>
            </a:r>
          </a:p>
          <a:p>
            <a:pPr marL="380990" indent="-380990">
              <a:spcBef>
                <a:spcPts val="2133"/>
              </a:spcBef>
            </a:pPr>
            <a:r>
              <a:rPr lang="nb-NO" dirty="0"/>
              <a:t>declarative syntax</a:t>
            </a:r>
          </a:p>
          <a:p>
            <a:pPr marL="380990" indent="-380990">
              <a:spcBef>
                <a:spcPts val="2133"/>
              </a:spcBef>
            </a:pPr>
            <a:endParaRPr dirty="0"/>
          </a:p>
          <a:p>
            <a:pPr marL="0" indent="0">
              <a:spcBef>
                <a:spcPts val="2133"/>
              </a:spcBef>
              <a:buClr>
                <a:schemeClr val="dk1"/>
              </a:buClr>
              <a:buSzPts val="1100"/>
              <a:buNone/>
            </a:pPr>
            <a:endParaRPr dirty="0"/>
          </a:p>
          <a:p>
            <a:pPr marL="0" indent="0">
              <a:spcBef>
                <a:spcPts val="2133"/>
              </a:spcBef>
              <a:spcAft>
                <a:spcPts val="2133"/>
              </a:spcAft>
              <a:buNone/>
            </a:pPr>
            <a:endParaRPr dirty="0"/>
          </a:p>
        </p:txBody>
      </p:sp>
      <p:pic>
        <p:nvPicPr>
          <p:cNvPr id="5" name="Google Shape;56;p13">
            <a:extLst>
              <a:ext uri="{FF2B5EF4-FFF2-40B4-BE49-F238E27FC236}">
                <a16:creationId xmlns:a16="http://schemas.microsoft.com/office/drawing/2014/main" id="{1ED7A6C8-5914-4857-9F2B-90219486E451}"/>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27B5114A-B237-4739-A484-A3482714E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lvl="0"/>
            <a:r>
              <a:rPr lang="en-US" dirty="0"/>
              <a:t>What is Azure Resource Manager?</a:t>
            </a:r>
            <a:endParaRPr dirty="0"/>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r>
              <a:rPr lang="en-US" dirty="0"/>
              <a:t>Azure Resource Manager is the deployment and management service for Azure</a:t>
            </a:r>
          </a:p>
          <a:p>
            <a:pPr marL="380990" indent="-380990"/>
            <a:r>
              <a:rPr lang="en-US" dirty="0"/>
              <a:t>Provides a management layer to create, update, and delete resource</a:t>
            </a:r>
            <a:endParaRPr lang="nb-NO" dirty="0"/>
          </a:p>
          <a:p>
            <a:pPr marL="0" indent="0">
              <a:buNone/>
            </a:pPr>
            <a:endParaRPr dirty="0"/>
          </a:p>
          <a:p>
            <a:pPr marL="0" indent="0">
              <a:spcBef>
                <a:spcPts val="2133"/>
              </a:spcBef>
              <a:spcAft>
                <a:spcPts val="2133"/>
              </a:spcAft>
              <a:buNone/>
            </a:pPr>
            <a:endParaRPr dirty="0"/>
          </a:p>
        </p:txBody>
      </p:sp>
      <p:pic>
        <p:nvPicPr>
          <p:cNvPr id="1026" name="Picture 2" descr="Resource Manager request model">
            <a:extLst>
              <a:ext uri="{FF2B5EF4-FFF2-40B4-BE49-F238E27FC236}">
                <a16:creationId xmlns:a16="http://schemas.microsoft.com/office/drawing/2014/main" id="{4F96E232-33B7-4623-992B-0A4C0C952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200" y="2950352"/>
            <a:ext cx="7239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0488F781-22CE-4148-BAF7-A81A4984EF9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08FED341-C652-481A-B8B2-34BE3BB1A5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6213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12777</TotalTime>
  <Words>2462</Words>
  <Application>Microsoft Office PowerPoint</Application>
  <PresentationFormat>Widescreen</PresentationFormat>
  <Paragraphs>254</Paragraphs>
  <Slides>38</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Comic Sans MS</vt:lpstr>
      <vt:lpstr>Segoe UI</vt:lpstr>
      <vt:lpstr>Office Theme</vt:lpstr>
      <vt:lpstr>PowerPoint Presentation</vt:lpstr>
      <vt:lpstr>PowerPoint Presentation</vt:lpstr>
      <vt:lpstr>Infrastructure as Code User Group 2021 roadmap</vt:lpstr>
      <vt:lpstr>Practical information</vt:lpstr>
      <vt:lpstr>Microsoft Teams 101</vt:lpstr>
      <vt:lpstr>Practical information</vt:lpstr>
      <vt:lpstr>PowerPoint Presentation</vt:lpstr>
      <vt:lpstr>Azure Terminology</vt:lpstr>
      <vt:lpstr>What is Azure Resource Manager?</vt:lpstr>
      <vt:lpstr>Resource groups</vt:lpstr>
      <vt:lpstr>What is ARM template?</vt:lpstr>
      <vt:lpstr>Why choose ARM templates?</vt:lpstr>
      <vt:lpstr>Why choose ARM templates?</vt:lpstr>
      <vt:lpstr>What’s wrong with ARM templates?</vt:lpstr>
      <vt:lpstr>IaC story at Vipps</vt:lpstr>
      <vt:lpstr>What’s the problem with ARM?</vt:lpstr>
      <vt:lpstr>What is Bicep?</vt:lpstr>
      <vt:lpstr>What is Bicep?</vt:lpstr>
      <vt:lpstr>What is Bicep?</vt:lpstr>
      <vt:lpstr>Why use Azure Bicep?</vt:lpstr>
      <vt:lpstr>PowerPoint Presentation</vt:lpstr>
      <vt:lpstr>PowerPoint Presentation</vt:lpstr>
      <vt:lpstr>PowerPoint Presentation</vt:lpstr>
      <vt:lpstr>Parameters</vt:lpstr>
      <vt:lpstr>Variables</vt:lpstr>
      <vt:lpstr>Outputs</vt:lpstr>
      <vt:lpstr>Modules</vt:lpstr>
      <vt:lpstr>Scopes</vt:lpstr>
      <vt:lpstr>PowerPoint Presentation</vt:lpstr>
      <vt:lpstr>PowerPoint Presentation</vt:lpstr>
      <vt:lpstr>Loops</vt:lpstr>
      <vt:lpstr>Conditions</vt:lpstr>
      <vt:lpstr>Referencing existing resources </vt:lpstr>
      <vt:lpstr>PowerPoint Presentation</vt:lpstr>
      <vt:lpstr>PowerPoint Presentation</vt:lpstr>
      <vt:lpstr>Workshop use-case</vt:lpstr>
      <vt:lpstr>PowerPoint Presentation</vt:lpstr>
      <vt:lpstr>Deployment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559</cp:revision>
  <dcterms:created xsi:type="dcterms:W3CDTF">2021-01-25T06:22:20Z</dcterms:created>
  <dcterms:modified xsi:type="dcterms:W3CDTF">2021-05-25T13:46:25Z</dcterms:modified>
</cp:coreProperties>
</file>