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076136271" r:id="rId3"/>
    <p:sldId id="301" r:id="rId4"/>
    <p:sldId id="258" r:id="rId5"/>
    <p:sldId id="260" r:id="rId6"/>
    <p:sldId id="259" r:id="rId7"/>
    <p:sldId id="320" r:id="rId8"/>
    <p:sldId id="2076136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93013" autoAdjust="0"/>
  </p:normalViewPr>
  <p:slideViewPr>
    <p:cSldViewPr snapToGrid="0">
      <p:cViewPr varScale="1">
        <p:scale>
          <a:sx n="82" d="100"/>
          <a:sy n="82" d="100"/>
        </p:scale>
        <p:origin x="8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37477-D453-41A7-B038-AF1F6C7EED11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560F4-8102-4EC4-BB24-179BCBD2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3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3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055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03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6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25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2684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8"/>
            <a:ext cx="11653523" cy="1796217"/>
          </a:xfrm>
          <a:noFill/>
        </p:spPr>
        <p:txBody>
          <a:bodyPr tIns="89626" bIns="89626" anchor="t" anchorCtr="0"/>
          <a:lstStyle>
            <a:lvl1pPr>
              <a:defRPr sz="8700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17208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7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2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0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0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hyperlink" Target="https://aka.ms/digital-badge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evgeny@enso.no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3.png"/><Relationship Id="rId21" Type="http://schemas.openxmlformats.org/officeDocument/2006/relationships/image" Target="../media/image31.sv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27.svg"/><Relationship Id="rId25" Type="http://schemas.openxmlformats.org/officeDocument/2006/relationships/image" Target="../media/image35.svg"/><Relationship Id="rId33" Type="http://schemas.openxmlformats.org/officeDocument/2006/relationships/image" Target="../media/image43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svg"/><Relationship Id="rId28" Type="http://schemas.openxmlformats.org/officeDocument/2006/relationships/image" Target="../media/image38.png"/><Relationship Id="rId10" Type="http://schemas.openxmlformats.org/officeDocument/2006/relationships/image" Target="../media/image20.svg"/><Relationship Id="rId19" Type="http://schemas.openxmlformats.org/officeDocument/2006/relationships/image" Target="../media/image29.svg"/><Relationship Id="rId31" Type="http://schemas.openxmlformats.org/officeDocument/2006/relationships/image" Target="../media/image41.sv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14" Type="http://schemas.openxmlformats.org/officeDocument/2006/relationships/image" Target="../media/image24.svg"/><Relationship Id="rId22" Type="http://schemas.openxmlformats.org/officeDocument/2006/relationships/image" Target="../media/image32.png"/><Relationship Id="rId27" Type="http://schemas.openxmlformats.org/officeDocument/2006/relationships/image" Target="../media/image37.svg"/><Relationship Id="rId30" Type="http://schemas.openxmlformats.org/officeDocument/2006/relationships/image" Target="../media/image40.png"/><Relationship Id="rId8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5.png"/><Relationship Id="rId18" Type="http://schemas.openxmlformats.org/officeDocument/2006/relationships/image" Target="../media/image32.png"/><Relationship Id="rId26" Type="http://schemas.openxmlformats.org/officeDocument/2006/relationships/image" Target="../media/image38.png"/><Relationship Id="rId3" Type="http://schemas.openxmlformats.org/officeDocument/2006/relationships/image" Target="../media/image3.png"/><Relationship Id="rId21" Type="http://schemas.openxmlformats.org/officeDocument/2006/relationships/image" Target="../media/image22.svg"/><Relationship Id="rId7" Type="http://schemas.openxmlformats.org/officeDocument/2006/relationships/image" Target="../media/image17.png"/><Relationship Id="rId12" Type="http://schemas.openxmlformats.org/officeDocument/2006/relationships/image" Target="../media/image24.sv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8.png"/><Relationship Id="rId20" Type="http://schemas.openxmlformats.org/officeDocument/2006/relationships/image" Target="../media/image21.png"/><Relationship Id="rId29" Type="http://schemas.openxmlformats.org/officeDocument/2006/relationships/image" Target="../media/image41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sv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5.pn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0.png"/><Relationship Id="rId10" Type="http://schemas.openxmlformats.org/officeDocument/2006/relationships/image" Target="../media/image20.svg"/><Relationship Id="rId19" Type="http://schemas.openxmlformats.org/officeDocument/2006/relationships/image" Target="../media/image33.svg"/><Relationship Id="rId31" Type="http://schemas.openxmlformats.org/officeDocument/2006/relationships/image" Target="../media/image43.sv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Relationship Id="rId30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937760" y="3865615"/>
            <a:ext cx="6757415" cy="1748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Advanced AKS Configuration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64967" y="5792301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09.02.2021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Evgeny Borzenin</a:t>
            </a:r>
            <a:endParaRPr sz="2000" dirty="0">
              <a:latin typeface="Comic Sans MS" panose="030F0702030302020204" pitchFamily="66" charset="0"/>
            </a:endParaRPr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5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3A1531F-5F7F-4247-AE21-250E609607D7}"/>
              </a:ext>
            </a:extLst>
          </p:cNvPr>
          <p:cNvSpPr/>
          <p:nvPr/>
        </p:nvSpPr>
        <p:spPr>
          <a:xfrm>
            <a:off x="1" y="4507670"/>
            <a:ext cx="12192000" cy="23503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E74688-695E-4887-B9BC-D6A7D3D68D9C}"/>
              </a:ext>
            </a:extLst>
          </p:cNvPr>
          <p:cNvSpPr txBox="1"/>
          <p:nvPr/>
        </p:nvSpPr>
        <p:spPr>
          <a:xfrm>
            <a:off x="7775033" y="5564441"/>
            <a:ext cx="359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7FB7CD-0128-4D65-AE5C-36A211ABFFF4}"/>
              </a:ext>
            </a:extLst>
          </p:cNvPr>
          <p:cNvSpPr txBox="1"/>
          <p:nvPr/>
        </p:nvSpPr>
        <p:spPr>
          <a:xfrm>
            <a:off x="-147638" y="439882"/>
            <a:ext cx="12269757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Learn more about AKS</a:t>
            </a:r>
            <a:br>
              <a:rPr lang="fi-FI" sz="2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  <a:t>https://aka.ms/azure-aks</a:t>
            </a:r>
            <a:b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Get your next Learner digital badge of Azure Heroes program</a:t>
            </a:r>
            <a:br>
              <a:rPr lang="fi-FI" sz="2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https://aka.ms/digital-badge</a:t>
            </a:r>
            <a:b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Win a cool Microsoft backpack!</a:t>
            </a:r>
          </a:p>
          <a:p>
            <a:pPr lvl="1">
              <a:spcAft>
                <a:spcPts val="1200"/>
              </a:spcAft>
            </a:pPr>
            <a:endParaRPr lang="en-US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Aft>
                <a:spcPts val="1200"/>
              </a:spcAft>
            </a:pPr>
            <a:endParaRPr lang="en-GB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84543-AB3D-47DF-9B83-91EE0AC4D797}"/>
              </a:ext>
            </a:extLst>
          </p:cNvPr>
          <p:cNvSpPr/>
          <p:nvPr/>
        </p:nvSpPr>
        <p:spPr>
          <a:xfrm>
            <a:off x="1305222" y="4932586"/>
            <a:ext cx="715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Don’t forget to add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Microsoft Azure skill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to your LinkedIn account to stay connected with a developer community</a:t>
            </a: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1FCF232-8539-42B0-A74E-9CEBFAACD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3" y="4932586"/>
            <a:ext cx="689221" cy="68922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23E230-F5FE-40D5-BE12-397EA3A684F6}"/>
              </a:ext>
            </a:extLst>
          </p:cNvPr>
          <p:cNvSpPr/>
          <p:nvPr/>
        </p:nvSpPr>
        <p:spPr>
          <a:xfrm>
            <a:off x="8642097" y="5056436"/>
            <a:ext cx="3114859" cy="584036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+</a:t>
            </a:r>
            <a:r>
              <a:rPr lang="en-US" sz="2800"/>
              <a:t> Microsoft Azure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EC4288-9B54-4F80-8087-B8572FCE1227}"/>
              </a:ext>
            </a:extLst>
          </p:cNvPr>
          <p:cNvSpPr/>
          <p:nvPr/>
        </p:nvSpPr>
        <p:spPr>
          <a:xfrm>
            <a:off x="1305222" y="5885859"/>
            <a:ext cx="715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We post the latest announces about </a:t>
            </a:r>
            <a:r>
              <a:rPr lang="en-US" sz="2000" b="1">
                <a:latin typeface="Segoe UI" panose="020B0502040204020203" pitchFamily="34" charset="0"/>
                <a:cs typeface="Segoe UI" panose="020B0502040204020203" pitchFamily="34" charset="0"/>
              </a:rPr>
              <a:t>free events for the developers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 in Norway on our official Twitter account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D4907-8E2D-4F83-9F81-7262DE07C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043" y="5887341"/>
            <a:ext cx="689221" cy="68625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980173-7342-473E-8D8D-B27F00975F39}"/>
              </a:ext>
            </a:extLst>
          </p:cNvPr>
          <p:cNvSpPr/>
          <p:nvPr/>
        </p:nvSpPr>
        <p:spPr>
          <a:xfrm>
            <a:off x="8642097" y="5976101"/>
            <a:ext cx="3114859" cy="584036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@</a:t>
            </a:r>
            <a:r>
              <a:rPr lang="en-US" sz="2800" err="1"/>
              <a:t>MSDevNo</a:t>
            </a:r>
            <a:endParaRPr lang="en-US" sz="2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2A8EE6-2EDF-4EB4-8CCE-A510B59B5A7A}"/>
              </a:ext>
            </a:extLst>
          </p:cNvPr>
          <p:cNvGrpSpPr/>
          <p:nvPr/>
        </p:nvGrpSpPr>
        <p:grpSpPr>
          <a:xfrm>
            <a:off x="5091113" y="3142479"/>
            <a:ext cx="1242497" cy="1242497"/>
            <a:chOff x="6096000" y="3168367"/>
            <a:chExt cx="1242497" cy="12424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AEBEF0-2A70-4F26-9646-51B46729DA9D}"/>
                </a:ext>
              </a:extLst>
            </p:cNvPr>
            <p:cNvSpPr/>
            <p:nvPr/>
          </p:nvSpPr>
          <p:spPr>
            <a:xfrm>
              <a:off x="6096000" y="3168367"/>
              <a:ext cx="1242497" cy="12424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4030D57-7FC2-4BFD-87E1-4ED484E9F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48250" y="3220454"/>
              <a:ext cx="737995" cy="1138322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F0CBB36-077A-4A82-B60B-2CE250673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5912" y="1602937"/>
            <a:ext cx="2634510" cy="2052637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323D040-C3D8-479C-802F-98D9303698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308" y="767545"/>
            <a:ext cx="1627993" cy="162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86846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2021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AKS workshops:</a:t>
            </a:r>
          </a:p>
          <a:p>
            <a:r>
              <a:rPr lang="en-US" dirty="0"/>
              <a:t>AKS and Kubernetes 101</a:t>
            </a:r>
          </a:p>
          <a:p>
            <a:r>
              <a:rPr lang="en-US" dirty="0"/>
              <a:t>Advanced </a:t>
            </a:r>
            <a:r>
              <a:rPr lang="en-US"/>
              <a:t>AKS configuration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Pulumi</a:t>
            </a:r>
            <a:r>
              <a:rPr lang="en-US" dirty="0"/>
              <a:t> to provision and configuring AKS </a:t>
            </a:r>
            <a:r>
              <a:rPr lang="en-US" dirty="0" err="1"/>
              <a:t>clusterfiguration</a:t>
            </a:r>
            <a:endParaRPr lang="en-US" dirty="0"/>
          </a:p>
          <a:p>
            <a:r>
              <a:rPr lang="en-US" dirty="0"/>
              <a:t>Service mesh with </a:t>
            </a:r>
            <a:r>
              <a:rPr lang="en-US" dirty="0" err="1"/>
              <a:t>linkerd</a:t>
            </a:r>
            <a:endParaRPr lang="en-US" dirty="0"/>
          </a:p>
          <a:p>
            <a:r>
              <a:rPr lang="en-US" dirty="0"/>
              <a:t>AKS application deployment strategy</a:t>
            </a:r>
          </a:p>
          <a:p>
            <a:r>
              <a:rPr lang="en-US" dirty="0"/>
              <a:t>AKS security</a:t>
            </a:r>
          </a:p>
          <a:p>
            <a:pPr marL="152396" indent="0">
              <a:buNone/>
            </a:pPr>
            <a:r>
              <a:rPr lang="en-US" dirty="0"/>
              <a:t>+ “regular” events (work in progress)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If you have any good AKS / Kubernetes / </a:t>
            </a:r>
            <a:r>
              <a:rPr lang="en-US" dirty="0" err="1"/>
              <a:t>IaC</a:t>
            </a:r>
            <a:r>
              <a:rPr lang="en-US" dirty="0"/>
              <a:t> story – welcome to share!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BECB7BE-A1DA-4603-B4F5-F0023373D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Mix of slides and labs with focus on labs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 don’t have moderator</a:t>
            </a:r>
            <a:endParaRPr lang="en-US" dirty="0">
              <a:sym typeface="Wingdings" panose="05000000000000000000" pitchFamily="2" charset="2"/>
            </a:endParaRP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Let’s help each other, the one who finished earlier can help others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Keep the same names as in labs -&gt; easier to troubleshot </a:t>
            </a: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Share your screen if you stack with something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are available after the event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use video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Conversation/chat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If you want to have private discussion, find </a:t>
            </a:r>
            <a:r>
              <a:rPr lang="en-US" dirty="0">
                <a:hlinkClick r:id="rId3"/>
              </a:rPr>
              <a:t>evgeny@enso.no</a:t>
            </a:r>
            <a:r>
              <a:rPr lang="en-US" dirty="0"/>
              <a:t> and start chat with me 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563" y="3428999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127" y="5321367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682" y="2482032"/>
            <a:ext cx="4320914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Each lab is time-boxed (</a:t>
            </a:r>
            <a:r>
              <a:rPr lang="en-US" dirty="0" err="1"/>
              <a:t>ish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When you completed a lab, please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will be available after the event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 by fixing gramma, typos, wrong commands etc..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comment on each lab  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DC0C7-9E31-40D3-BDD6-1ADA514B4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218" y="5478535"/>
            <a:ext cx="3897978" cy="122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2DE313B-900C-40F8-B44F-500D6420AD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1258" y="3799667"/>
            <a:ext cx="393217" cy="393217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7750D624-94D9-4CA0-B825-123BD9CF770E}"/>
              </a:ext>
            </a:extLst>
          </p:cNvPr>
          <p:cNvGrpSpPr/>
          <p:nvPr/>
        </p:nvGrpSpPr>
        <p:grpSpPr>
          <a:xfrm>
            <a:off x="3388687" y="4726564"/>
            <a:ext cx="697627" cy="827116"/>
            <a:chOff x="3550948" y="3920375"/>
            <a:chExt cx="697627" cy="827116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E93C3C-1655-40EE-A865-841A44028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67554" y="3920375"/>
              <a:ext cx="464416" cy="464416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AB030F-9807-484D-86BC-3A9EAC420485}"/>
                </a:ext>
              </a:extLst>
            </p:cNvPr>
            <p:cNvSpPr txBox="1"/>
            <p:nvPr/>
          </p:nvSpPr>
          <p:spPr>
            <a:xfrm>
              <a:off x="3550948" y="434738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System </a:t>
              </a:r>
            </a:p>
            <a:p>
              <a:pPr algn="ctr"/>
              <a:r>
                <a:rPr lang="en-US" sz="1000" dirty="0"/>
                <a:t>Nodepool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58822C-E0AF-4FB9-8049-F047CB30558B}"/>
              </a:ext>
            </a:extLst>
          </p:cNvPr>
          <p:cNvGrpSpPr/>
          <p:nvPr/>
        </p:nvGrpSpPr>
        <p:grpSpPr>
          <a:xfrm>
            <a:off x="5315093" y="4710521"/>
            <a:ext cx="721672" cy="839412"/>
            <a:chOff x="4962626" y="3920375"/>
            <a:chExt cx="721672" cy="839412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7C876E2A-10D7-4B53-969B-22F8D0302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91254" y="3920375"/>
              <a:ext cx="464416" cy="464416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000AB8-0FED-4BED-ADD1-AD89070BCD2A}"/>
                </a:ext>
              </a:extLst>
            </p:cNvPr>
            <p:cNvSpPr txBox="1"/>
            <p:nvPr/>
          </p:nvSpPr>
          <p:spPr>
            <a:xfrm>
              <a:off x="4962626" y="4359677"/>
              <a:ext cx="721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Workload </a:t>
              </a:r>
            </a:p>
            <a:p>
              <a:pPr algn="ctr"/>
              <a:r>
                <a:rPr lang="en-US" sz="1000" dirty="0"/>
                <a:t>Nodepool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9A2A45-1ECA-4E01-8990-9365FF2D6180}"/>
              </a:ext>
            </a:extLst>
          </p:cNvPr>
          <p:cNvGrpSpPr/>
          <p:nvPr/>
        </p:nvGrpSpPr>
        <p:grpSpPr>
          <a:xfrm>
            <a:off x="4284453" y="3970487"/>
            <a:ext cx="1484578" cy="464415"/>
            <a:chOff x="4350799" y="3212180"/>
            <a:chExt cx="1484578" cy="464415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A6792FA-DB64-4DC7-8DB4-F840BDB2F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350799" y="3212180"/>
              <a:ext cx="464415" cy="46441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4294BE-6E31-468E-A20A-6907EA24EE52}"/>
                </a:ext>
              </a:extLst>
            </p:cNvPr>
            <p:cNvSpPr txBox="1"/>
            <p:nvPr/>
          </p:nvSpPr>
          <p:spPr>
            <a:xfrm>
              <a:off x="4746328" y="3244332"/>
              <a:ext cx="1089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Nginx Ingress</a:t>
              </a:r>
            </a:p>
            <a:p>
              <a:r>
                <a:rPr lang="en-US" sz="1000" dirty="0"/>
                <a:t>controller (SLB)</a:t>
              </a:r>
            </a:p>
          </p:txBody>
        </p:sp>
      </p:grp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E8C712E-08EF-4C7D-843F-29C88554DDC4}"/>
              </a:ext>
            </a:extLst>
          </p:cNvPr>
          <p:cNvCxnSpPr>
            <a:stCxn id="15" idx="2"/>
            <a:endCxn id="7" idx="0"/>
          </p:cNvCxnSpPr>
          <p:nvPr/>
        </p:nvCxnSpPr>
        <p:spPr>
          <a:xfrm rot="5400000">
            <a:off x="3981250" y="4191153"/>
            <a:ext cx="291662" cy="779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F0AA1B5-51EB-4D0C-9CD2-6C421A793121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516200" y="4591767"/>
            <a:ext cx="1159729" cy="118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4722500-60F2-496B-A0C8-BEFC7471E8FE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rot="16200000" flipH="1">
            <a:off x="4154114" y="3607939"/>
            <a:ext cx="72509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A7C3777-2174-432B-9EE3-92D0D6A8EBDE}"/>
              </a:ext>
            </a:extLst>
          </p:cNvPr>
          <p:cNvCxnSpPr>
            <a:stCxn id="23" idx="2"/>
            <a:endCxn id="12" idx="0"/>
          </p:cNvCxnSpPr>
          <p:nvPr/>
        </p:nvCxnSpPr>
        <p:spPr>
          <a:xfrm rot="16200000" flipH="1">
            <a:off x="4331984" y="2596302"/>
            <a:ext cx="368893" cy="4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145F759-F8D6-4D5C-A35D-FF3BD13F3B91}"/>
              </a:ext>
            </a:extLst>
          </p:cNvPr>
          <p:cNvSpPr/>
          <p:nvPr/>
        </p:nvSpPr>
        <p:spPr>
          <a:xfrm>
            <a:off x="2842953" y="3746482"/>
            <a:ext cx="3599411" cy="190628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DABFB2F-B120-48F5-BF4B-8339C821B6D7}"/>
              </a:ext>
            </a:extLst>
          </p:cNvPr>
          <p:cNvSpPr/>
          <p:nvPr/>
        </p:nvSpPr>
        <p:spPr>
          <a:xfrm>
            <a:off x="2842953" y="2557336"/>
            <a:ext cx="3599411" cy="68805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A045277-52EE-41B8-8DA2-EEF67B4EB82A}"/>
              </a:ext>
            </a:extLst>
          </p:cNvPr>
          <p:cNvSpPr/>
          <p:nvPr/>
        </p:nvSpPr>
        <p:spPr>
          <a:xfrm>
            <a:off x="2842952" y="1785717"/>
            <a:ext cx="3599411" cy="68805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62F31E2-0B40-450C-8BA2-00527D57E164}"/>
              </a:ext>
            </a:extLst>
          </p:cNvPr>
          <p:cNvCxnSpPr>
            <a:cxnSpLocks/>
            <a:stCxn id="100" idx="1"/>
            <a:endCxn id="103" idx="3"/>
          </p:cNvCxnSpPr>
          <p:nvPr/>
        </p:nvCxnSpPr>
        <p:spPr>
          <a:xfrm rot="10800000" flipV="1">
            <a:off x="4719098" y="1307509"/>
            <a:ext cx="826999" cy="2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928DDEF-CDB0-47AB-9EBE-4A255645836D}"/>
              </a:ext>
            </a:extLst>
          </p:cNvPr>
          <p:cNvSpPr txBox="1"/>
          <p:nvPr/>
        </p:nvSpPr>
        <p:spPr>
          <a:xfrm>
            <a:off x="5572142" y="2269333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AGW subnet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660CB76-795A-4458-94C1-09B5E8CF4DA8}"/>
              </a:ext>
            </a:extLst>
          </p:cNvPr>
          <p:cNvSpPr txBox="1"/>
          <p:nvPr/>
        </p:nvSpPr>
        <p:spPr>
          <a:xfrm>
            <a:off x="5526957" y="3047490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APIM subnet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4A4BB18-6F49-4F94-9A73-D439AF5BC5E4}"/>
              </a:ext>
            </a:extLst>
          </p:cNvPr>
          <p:cNvSpPr txBox="1"/>
          <p:nvPr/>
        </p:nvSpPr>
        <p:spPr>
          <a:xfrm>
            <a:off x="2783571" y="5453147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AKS subnet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D06C80-61AD-40AD-A254-90E26D89F9F3}"/>
              </a:ext>
            </a:extLst>
          </p:cNvPr>
          <p:cNvSpPr/>
          <p:nvPr/>
        </p:nvSpPr>
        <p:spPr>
          <a:xfrm>
            <a:off x="2664069" y="3676558"/>
            <a:ext cx="3930695" cy="224992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711CAAFD-17C2-4C96-9613-FEB58B352A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04578" y="5699723"/>
            <a:ext cx="251979" cy="251979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4BFF43BF-EF17-4EA8-BFF4-6C46DBD8EC95}"/>
              </a:ext>
            </a:extLst>
          </p:cNvPr>
          <p:cNvSpPr/>
          <p:nvPr/>
        </p:nvSpPr>
        <p:spPr>
          <a:xfrm>
            <a:off x="2667533" y="1701047"/>
            <a:ext cx="3930695" cy="181355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F42B162A-0AF5-4A4B-8B5B-CA2144BFA8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941" y="3286002"/>
            <a:ext cx="251979" cy="251979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0D76ED6A-AF72-4363-9C6D-72205F9F3D63}"/>
              </a:ext>
            </a:extLst>
          </p:cNvPr>
          <p:cNvSpPr txBox="1"/>
          <p:nvPr/>
        </p:nvSpPr>
        <p:spPr>
          <a:xfrm>
            <a:off x="2905134" y="3288792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APIM VNet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1FF6855-8A3A-47DB-8567-4D615C557433}"/>
              </a:ext>
            </a:extLst>
          </p:cNvPr>
          <p:cNvSpPr txBox="1"/>
          <p:nvPr/>
        </p:nvSpPr>
        <p:spPr>
          <a:xfrm>
            <a:off x="2905134" y="5699014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AKS VNet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E6F5629-6E61-4286-8A58-FA42169508C9}"/>
              </a:ext>
            </a:extLst>
          </p:cNvPr>
          <p:cNvSpPr txBox="1"/>
          <p:nvPr/>
        </p:nvSpPr>
        <p:spPr>
          <a:xfrm rot="16200000">
            <a:off x="1758330" y="3490192"/>
            <a:ext cx="1169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VNet peering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4F1791A-87EE-4EB6-8CAC-E7715C8E60F3}"/>
              </a:ext>
            </a:extLst>
          </p:cNvPr>
          <p:cNvSpPr/>
          <p:nvPr/>
        </p:nvSpPr>
        <p:spPr>
          <a:xfrm>
            <a:off x="3631223" y="5822124"/>
            <a:ext cx="2044706" cy="184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VNet Service Endpoints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691A7DD-32D0-492D-8B1E-91C72F976D2B}"/>
              </a:ext>
            </a:extLst>
          </p:cNvPr>
          <p:cNvCxnSpPr>
            <a:cxnSpLocks/>
            <a:stCxn id="42" idx="1"/>
            <a:endCxn id="30" idx="0"/>
          </p:cNvCxnSpPr>
          <p:nvPr/>
        </p:nvCxnSpPr>
        <p:spPr>
          <a:xfrm rot="10800000" flipV="1">
            <a:off x="4642657" y="4942728"/>
            <a:ext cx="801064" cy="1240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6A36CAD-880F-4CEC-8331-0F2E294F16D2}"/>
              </a:ext>
            </a:extLst>
          </p:cNvPr>
          <p:cNvGrpSpPr/>
          <p:nvPr/>
        </p:nvGrpSpPr>
        <p:grpSpPr>
          <a:xfrm>
            <a:off x="1125655" y="4731777"/>
            <a:ext cx="1144865" cy="717444"/>
            <a:chOff x="1082247" y="4490541"/>
            <a:chExt cx="1144865" cy="717444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8138B671-7F71-4E17-8C83-D031DF287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422473" y="4490541"/>
              <a:ext cx="464414" cy="464414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3F45F0-365C-4378-B844-12F3101615BE}"/>
                </a:ext>
              </a:extLst>
            </p:cNvPr>
            <p:cNvSpPr txBox="1"/>
            <p:nvPr/>
          </p:nvSpPr>
          <p:spPr>
            <a:xfrm>
              <a:off x="1082247" y="4961764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Container Registry</a:t>
              </a:r>
            </a:p>
          </p:txBody>
        </p:sp>
      </p:grp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64222C99-BEDF-4E7E-A888-F99B3724DB78}"/>
              </a:ext>
            </a:extLst>
          </p:cNvPr>
          <p:cNvCxnSpPr>
            <a:cxnSpLocks/>
            <a:stCxn id="80" idx="1"/>
            <a:endCxn id="84" idx="1"/>
          </p:cNvCxnSpPr>
          <p:nvPr/>
        </p:nvCxnSpPr>
        <p:spPr>
          <a:xfrm rot="10800000" flipH="1">
            <a:off x="2664069" y="2607825"/>
            <a:ext cx="3464" cy="2193694"/>
          </a:xfrm>
          <a:prstGeom prst="bentConnector3">
            <a:avLst>
              <a:gd name="adj1" fmla="val -65993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479C7C3-4328-4B2C-A263-ADCA6A5D800F}"/>
              </a:ext>
            </a:extLst>
          </p:cNvPr>
          <p:cNvCxnSpPr>
            <a:cxnSpLocks/>
            <a:stCxn id="42" idx="3"/>
            <a:endCxn id="37" idx="0"/>
          </p:cNvCxnSpPr>
          <p:nvPr/>
        </p:nvCxnSpPr>
        <p:spPr>
          <a:xfrm>
            <a:off x="5908137" y="4942729"/>
            <a:ext cx="317644" cy="12413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CC2C820-C2AE-44C7-BF18-B5F32EF48AD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28925" y="6162032"/>
            <a:ext cx="701101" cy="426757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FB06820-2BCA-4A48-9787-E762AC5FDE31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>
            <a:off x="6411527" y="6369844"/>
            <a:ext cx="717398" cy="55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95E8B4-B833-424A-9C50-3748026F3D55}"/>
              </a:ext>
            </a:extLst>
          </p:cNvPr>
          <p:cNvGrpSpPr/>
          <p:nvPr/>
        </p:nvGrpSpPr>
        <p:grpSpPr>
          <a:xfrm>
            <a:off x="6959581" y="2815283"/>
            <a:ext cx="967106" cy="694214"/>
            <a:chOff x="6959581" y="2815283"/>
            <a:chExt cx="967106" cy="694214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D551EEB9-6F87-46CB-8FD5-78AD74791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210927" y="2815283"/>
              <a:ext cx="464414" cy="464414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F2116D3-E722-45A8-B829-22245B693CA0}"/>
                </a:ext>
              </a:extLst>
            </p:cNvPr>
            <p:cNvSpPr txBox="1"/>
            <p:nvPr/>
          </p:nvSpPr>
          <p:spPr>
            <a:xfrm>
              <a:off x="6959581" y="3263276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Monitor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BC0E6F-EB06-486A-94E5-8256680F70BD}"/>
              </a:ext>
            </a:extLst>
          </p:cNvPr>
          <p:cNvGrpSpPr/>
          <p:nvPr/>
        </p:nvGrpSpPr>
        <p:grpSpPr>
          <a:xfrm>
            <a:off x="1930295" y="4931242"/>
            <a:ext cx="1574998" cy="246221"/>
            <a:chOff x="1930295" y="4931242"/>
            <a:chExt cx="1574998" cy="24622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6D548D-1BDE-4B48-A27D-3C1ABC29932A}"/>
                </a:ext>
              </a:extLst>
            </p:cNvPr>
            <p:cNvCxnSpPr>
              <a:cxnSpLocks/>
              <a:stCxn id="7" idx="1"/>
              <a:endCxn id="27" idx="3"/>
            </p:cNvCxnSpPr>
            <p:nvPr/>
          </p:nvCxnSpPr>
          <p:spPr>
            <a:xfrm flipH="1">
              <a:off x="1930295" y="4958772"/>
              <a:ext cx="1574998" cy="5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45D468A-5E45-4F67-8979-B17153029538}"/>
                </a:ext>
              </a:extLst>
            </p:cNvPr>
            <p:cNvSpPr txBox="1"/>
            <p:nvPr/>
          </p:nvSpPr>
          <p:spPr>
            <a:xfrm>
              <a:off x="2193625" y="4931242"/>
              <a:ext cx="405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pull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3E869A-0ABB-4151-B63D-24F6142B5196}"/>
              </a:ext>
            </a:extLst>
          </p:cNvPr>
          <p:cNvGrpSpPr/>
          <p:nvPr/>
        </p:nvGrpSpPr>
        <p:grpSpPr>
          <a:xfrm>
            <a:off x="4284452" y="2780979"/>
            <a:ext cx="1726053" cy="464415"/>
            <a:chOff x="4284452" y="2780979"/>
            <a:chExt cx="1726053" cy="46441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F77943D-6513-4FDF-9EC7-0AA5AC0DB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284452" y="2780979"/>
              <a:ext cx="464415" cy="46441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03B8D38-6883-4361-8AAB-DC4EC3A77339}"/>
                </a:ext>
              </a:extLst>
            </p:cNvPr>
            <p:cNvSpPr txBox="1"/>
            <p:nvPr/>
          </p:nvSpPr>
          <p:spPr>
            <a:xfrm>
              <a:off x="4682050" y="2868247"/>
              <a:ext cx="13284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API Management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2BEAC5D-4125-4E5C-A31E-A06B5865050F}"/>
              </a:ext>
            </a:extLst>
          </p:cNvPr>
          <p:cNvGrpSpPr/>
          <p:nvPr/>
        </p:nvGrpSpPr>
        <p:grpSpPr>
          <a:xfrm>
            <a:off x="4283993" y="1947671"/>
            <a:ext cx="1752772" cy="464415"/>
            <a:chOff x="4283993" y="1947671"/>
            <a:chExt cx="1752772" cy="464415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AF4D93CD-C43A-4FC4-B01C-923F7F2C0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283993" y="1947671"/>
              <a:ext cx="464415" cy="464415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A821648-61D5-42D3-A525-7A240E07672F}"/>
                </a:ext>
              </a:extLst>
            </p:cNvPr>
            <p:cNvSpPr txBox="1"/>
            <p:nvPr/>
          </p:nvSpPr>
          <p:spPr>
            <a:xfrm>
              <a:off x="4684976" y="1979968"/>
              <a:ext cx="13517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Application Gateway</a:t>
              </a:r>
            </a:p>
            <a:p>
              <a:r>
                <a:rPr lang="en-US" sz="1000" dirty="0"/>
                <a:t>WAF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0A9DAD-0490-438B-BF9C-F91289E8201E}"/>
              </a:ext>
            </a:extLst>
          </p:cNvPr>
          <p:cNvGrpSpPr/>
          <p:nvPr/>
        </p:nvGrpSpPr>
        <p:grpSpPr>
          <a:xfrm>
            <a:off x="5546096" y="1075303"/>
            <a:ext cx="1379820" cy="464414"/>
            <a:chOff x="5546096" y="1108555"/>
            <a:chExt cx="1379820" cy="464414"/>
          </a:xfrm>
        </p:grpSpPr>
        <p:pic>
          <p:nvPicPr>
            <p:cNvPr id="100" name="Graphic 99">
              <a:extLst>
                <a:ext uri="{FF2B5EF4-FFF2-40B4-BE49-F238E27FC236}">
                  <a16:creationId xmlns:a16="http://schemas.microsoft.com/office/drawing/2014/main" id="{EBDD02B5-2457-4891-ABC8-B950A57EF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546096" y="1108555"/>
              <a:ext cx="464414" cy="464414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F98AFB6-8C29-4C38-8652-22E9185C2BEC}"/>
                </a:ext>
              </a:extLst>
            </p:cNvPr>
            <p:cNvSpPr txBox="1"/>
            <p:nvPr/>
          </p:nvSpPr>
          <p:spPr>
            <a:xfrm>
              <a:off x="5958810" y="1217435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Front Door</a:t>
              </a:r>
            </a:p>
          </p:txBody>
        </p:sp>
      </p:grpSp>
      <p:pic>
        <p:nvPicPr>
          <p:cNvPr id="35" name="Graphic 34">
            <a:extLst>
              <a:ext uri="{FF2B5EF4-FFF2-40B4-BE49-F238E27FC236}">
                <a16:creationId xmlns:a16="http://schemas.microsoft.com/office/drawing/2014/main" id="{AA8DFD16-8C4D-4636-894D-1D61EE64B8D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255847" y="3777119"/>
            <a:ext cx="171450" cy="17145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D502F66E-19DF-470E-82F2-3090370EB01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257040" y="2591688"/>
            <a:ext cx="171450" cy="17145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E99803F2-C81B-4B1D-8CD6-FC1A76C0ABF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250208" y="1810946"/>
            <a:ext cx="171450" cy="17145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D8B6A42D-8108-4C3E-8783-44E39A8152D1}"/>
              </a:ext>
            </a:extLst>
          </p:cNvPr>
          <p:cNvGrpSpPr/>
          <p:nvPr/>
        </p:nvGrpSpPr>
        <p:grpSpPr>
          <a:xfrm>
            <a:off x="5874507" y="6184098"/>
            <a:ext cx="701101" cy="528576"/>
            <a:chOff x="5823976" y="5580210"/>
            <a:chExt cx="701101" cy="52857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AA891F3-A26D-44F4-AA3F-84AEF4F46C66}"/>
                </a:ext>
              </a:extLst>
            </p:cNvPr>
            <p:cNvSpPr txBox="1"/>
            <p:nvPr/>
          </p:nvSpPr>
          <p:spPr>
            <a:xfrm>
              <a:off x="5823976" y="5862565"/>
              <a:ext cx="701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egress IP</a:t>
              </a: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32DBFB4D-4EFB-4B25-B98C-8EDB3B49D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989504" y="5580210"/>
              <a:ext cx="371492" cy="371492"/>
            </a:xfrm>
            <a:prstGeom prst="rect">
              <a:avLst/>
            </a:prstGeom>
          </p:spPr>
        </p:pic>
      </p:grp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E1CE9E3-A4D7-43AA-BCDF-AD91D6300A53}"/>
              </a:ext>
            </a:extLst>
          </p:cNvPr>
          <p:cNvCxnSpPr>
            <a:cxnSpLocks/>
            <a:stCxn id="42" idx="1"/>
            <a:endCxn id="56" idx="0"/>
          </p:cNvCxnSpPr>
          <p:nvPr/>
        </p:nvCxnSpPr>
        <p:spPr>
          <a:xfrm rot="10800000" flipV="1">
            <a:off x="5308191" y="4942729"/>
            <a:ext cx="135530" cy="12399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6EA5BB3-2634-419B-ACF1-B8D3285C4B9E}"/>
              </a:ext>
            </a:extLst>
          </p:cNvPr>
          <p:cNvGrpSpPr/>
          <p:nvPr/>
        </p:nvGrpSpPr>
        <p:grpSpPr>
          <a:xfrm>
            <a:off x="4159104" y="6182886"/>
            <a:ext cx="967106" cy="612230"/>
            <a:chOff x="4159104" y="6184098"/>
            <a:chExt cx="967106" cy="612230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84DA98C-5DFE-40E2-8064-ABD79B552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410449" y="6184098"/>
              <a:ext cx="464416" cy="464416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73476EF-17D5-4B62-B494-CBF9FD064295}"/>
                </a:ext>
              </a:extLst>
            </p:cNvPr>
            <p:cNvSpPr txBox="1"/>
            <p:nvPr/>
          </p:nvSpPr>
          <p:spPr>
            <a:xfrm>
              <a:off x="4159104" y="6550107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CosmosDB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EC7ABA4-22CC-46A1-9056-4FA019F0F18C}"/>
              </a:ext>
            </a:extLst>
          </p:cNvPr>
          <p:cNvGrpSpPr/>
          <p:nvPr/>
        </p:nvGrpSpPr>
        <p:grpSpPr>
          <a:xfrm>
            <a:off x="4839084" y="6182637"/>
            <a:ext cx="967106" cy="581931"/>
            <a:chOff x="4834631" y="6182637"/>
            <a:chExt cx="967106" cy="581931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A4657D8D-D698-423C-92F4-DE73AC32E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5117992" y="6182637"/>
              <a:ext cx="371491" cy="371491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94A9A13-2BA6-4E3E-80C3-EE1DE2CD231D}"/>
                </a:ext>
              </a:extLst>
            </p:cNvPr>
            <p:cNvSpPr txBox="1"/>
            <p:nvPr/>
          </p:nvSpPr>
          <p:spPr>
            <a:xfrm>
              <a:off x="4834631" y="6518347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KeyVault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62D6D58-DD12-40F4-91F7-ADBD431920EE}"/>
              </a:ext>
            </a:extLst>
          </p:cNvPr>
          <p:cNvGrpSpPr/>
          <p:nvPr/>
        </p:nvGrpSpPr>
        <p:grpSpPr>
          <a:xfrm>
            <a:off x="6997862" y="3556069"/>
            <a:ext cx="967106" cy="784999"/>
            <a:chOff x="7024664" y="3607940"/>
            <a:chExt cx="967106" cy="784999"/>
          </a:xfrm>
        </p:grpSpPr>
        <p:pic>
          <p:nvPicPr>
            <p:cNvPr id="88" name="Graphic 87">
              <a:extLst>
                <a:ext uri="{FF2B5EF4-FFF2-40B4-BE49-F238E27FC236}">
                  <a16:creationId xmlns:a16="http://schemas.microsoft.com/office/drawing/2014/main" id="{AA2EE23F-0BF1-4B89-B44B-1BBB5B530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7276010" y="3607940"/>
              <a:ext cx="464414" cy="464414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06E47ED-284C-45AD-BCBA-0F07A155BA0D}"/>
                </a:ext>
              </a:extLst>
            </p:cNvPr>
            <p:cNvSpPr txBox="1"/>
            <p:nvPr/>
          </p:nvSpPr>
          <p:spPr>
            <a:xfrm>
              <a:off x="7024664" y="3992829"/>
              <a:ext cx="967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Public IP</a:t>
              </a:r>
            </a:p>
            <a:p>
              <a:pPr algn="ctr"/>
              <a:r>
                <a:rPr lang="en-US" sz="1000" dirty="0"/>
                <a:t>Prefix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D7958F0-AF95-4DEA-B6A7-DC557C6DCA2C}"/>
              </a:ext>
            </a:extLst>
          </p:cNvPr>
          <p:cNvGrpSpPr/>
          <p:nvPr/>
        </p:nvGrpSpPr>
        <p:grpSpPr>
          <a:xfrm>
            <a:off x="4182077" y="1124683"/>
            <a:ext cx="701101" cy="528576"/>
            <a:chOff x="5823976" y="5580210"/>
            <a:chExt cx="701101" cy="52857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B83DA89-F3EC-4CB7-9620-5D32749C8364}"/>
                </a:ext>
              </a:extLst>
            </p:cNvPr>
            <p:cNvSpPr txBox="1"/>
            <p:nvPr/>
          </p:nvSpPr>
          <p:spPr>
            <a:xfrm>
              <a:off x="5823976" y="5862565"/>
              <a:ext cx="701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Public IP</a:t>
              </a:r>
            </a:p>
          </p:txBody>
        </p:sp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617996B8-E1B2-4929-9ABA-4ADFB286A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989504" y="5580210"/>
              <a:ext cx="371492" cy="371492"/>
            </a:xfrm>
            <a:prstGeom prst="rect">
              <a:avLst/>
            </a:prstGeom>
          </p:spPr>
        </p:pic>
      </p:grp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A350925-1A54-4EF8-9EF0-3B4AD2D5AE05}"/>
              </a:ext>
            </a:extLst>
          </p:cNvPr>
          <p:cNvCxnSpPr>
            <a:stCxn id="103" idx="2"/>
            <a:endCxn id="23" idx="0"/>
          </p:cNvCxnSpPr>
          <p:nvPr/>
        </p:nvCxnSpPr>
        <p:spPr>
          <a:xfrm rot="5400000">
            <a:off x="4299028" y="1713348"/>
            <a:ext cx="451496" cy="171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50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9240"/>
            <a:ext cx="11360800" cy="763600"/>
          </a:xfrm>
        </p:spPr>
        <p:txBody>
          <a:bodyPr/>
          <a:lstStyle/>
          <a:p>
            <a:r>
              <a:rPr lang="en-US" dirty="0"/>
              <a:t>Infrastructure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2DE313B-900C-40F8-B44F-500D6420AD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1258" y="3799667"/>
            <a:ext cx="393217" cy="393217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7750D624-94D9-4CA0-B825-123BD9CF770E}"/>
              </a:ext>
            </a:extLst>
          </p:cNvPr>
          <p:cNvGrpSpPr/>
          <p:nvPr/>
        </p:nvGrpSpPr>
        <p:grpSpPr>
          <a:xfrm>
            <a:off x="3388687" y="4726564"/>
            <a:ext cx="697627" cy="827116"/>
            <a:chOff x="3550948" y="3920375"/>
            <a:chExt cx="697627" cy="827116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E93C3C-1655-40EE-A865-841A44028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67554" y="3920375"/>
              <a:ext cx="464416" cy="464416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AB030F-9807-484D-86BC-3A9EAC420485}"/>
                </a:ext>
              </a:extLst>
            </p:cNvPr>
            <p:cNvSpPr txBox="1"/>
            <p:nvPr/>
          </p:nvSpPr>
          <p:spPr>
            <a:xfrm>
              <a:off x="3550948" y="434738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System </a:t>
              </a:r>
            </a:p>
            <a:p>
              <a:pPr algn="ctr"/>
              <a:r>
                <a:rPr lang="en-US" sz="1000" dirty="0"/>
                <a:t>Nodepool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58822C-E0AF-4FB9-8049-F047CB30558B}"/>
              </a:ext>
            </a:extLst>
          </p:cNvPr>
          <p:cNvGrpSpPr/>
          <p:nvPr/>
        </p:nvGrpSpPr>
        <p:grpSpPr>
          <a:xfrm>
            <a:off x="5315093" y="4710521"/>
            <a:ext cx="721672" cy="839412"/>
            <a:chOff x="4962626" y="3920375"/>
            <a:chExt cx="721672" cy="839412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7C876E2A-10D7-4B53-969B-22F8D0302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91254" y="3920375"/>
              <a:ext cx="464416" cy="464416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000AB8-0FED-4BED-ADD1-AD89070BCD2A}"/>
                </a:ext>
              </a:extLst>
            </p:cNvPr>
            <p:cNvSpPr txBox="1"/>
            <p:nvPr/>
          </p:nvSpPr>
          <p:spPr>
            <a:xfrm>
              <a:off x="4962626" y="4359677"/>
              <a:ext cx="721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Workload </a:t>
              </a:r>
            </a:p>
            <a:p>
              <a:pPr algn="ctr"/>
              <a:r>
                <a:rPr lang="en-US" sz="1000" dirty="0"/>
                <a:t>Nodepool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9A2A45-1ECA-4E01-8990-9365FF2D6180}"/>
              </a:ext>
            </a:extLst>
          </p:cNvPr>
          <p:cNvGrpSpPr/>
          <p:nvPr/>
        </p:nvGrpSpPr>
        <p:grpSpPr>
          <a:xfrm>
            <a:off x="4284453" y="3970487"/>
            <a:ext cx="1484578" cy="464415"/>
            <a:chOff x="4350799" y="3212180"/>
            <a:chExt cx="1484578" cy="464415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A6792FA-DB64-4DC7-8DB4-F840BDB2F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350799" y="3212180"/>
              <a:ext cx="464415" cy="46441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4294BE-6E31-468E-A20A-6907EA24EE52}"/>
                </a:ext>
              </a:extLst>
            </p:cNvPr>
            <p:cNvSpPr txBox="1"/>
            <p:nvPr/>
          </p:nvSpPr>
          <p:spPr>
            <a:xfrm>
              <a:off x="4746328" y="3244332"/>
              <a:ext cx="1089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Nginx Ingress</a:t>
              </a:r>
            </a:p>
            <a:p>
              <a:r>
                <a:rPr lang="en-US" sz="1000" dirty="0"/>
                <a:t>controller (SLB)</a:t>
              </a:r>
            </a:p>
          </p:txBody>
        </p:sp>
      </p:grp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E8C712E-08EF-4C7D-843F-29C88554DDC4}"/>
              </a:ext>
            </a:extLst>
          </p:cNvPr>
          <p:cNvCxnSpPr>
            <a:stCxn id="15" idx="2"/>
            <a:endCxn id="7" idx="0"/>
          </p:cNvCxnSpPr>
          <p:nvPr/>
        </p:nvCxnSpPr>
        <p:spPr>
          <a:xfrm rot="5400000">
            <a:off x="3981250" y="4191153"/>
            <a:ext cx="291662" cy="779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F0AA1B5-51EB-4D0C-9CD2-6C421A793121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516200" y="4591767"/>
            <a:ext cx="1159729" cy="118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4722500-60F2-496B-A0C8-BEFC7471E8FE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rot="16200000" flipH="1">
            <a:off x="4154114" y="3607939"/>
            <a:ext cx="72509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6A36CAD-880F-4CEC-8331-0F2E294F16D2}"/>
              </a:ext>
            </a:extLst>
          </p:cNvPr>
          <p:cNvGrpSpPr/>
          <p:nvPr/>
        </p:nvGrpSpPr>
        <p:grpSpPr>
          <a:xfrm>
            <a:off x="1125655" y="4731777"/>
            <a:ext cx="1144865" cy="717444"/>
            <a:chOff x="1082247" y="4490541"/>
            <a:chExt cx="1144865" cy="717444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8138B671-7F71-4E17-8C83-D031DF287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422473" y="4490541"/>
              <a:ext cx="464414" cy="464414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3F45F0-365C-4378-B844-12F3101615BE}"/>
                </a:ext>
              </a:extLst>
            </p:cNvPr>
            <p:cNvSpPr txBox="1"/>
            <p:nvPr/>
          </p:nvSpPr>
          <p:spPr>
            <a:xfrm>
              <a:off x="1082247" y="4961764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5D5DFD-07C9-4C1E-8835-56220B091075}"/>
              </a:ext>
            </a:extLst>
          </p:cNvPr>
          <p:cNvGrpSpPr/>
          <p:nvPr/>
        </p:nvGrpSpPr>
        <p:grpSpPr>
          <a:xfrm>
            <a:off x="2220082" y="2987409"/>
            <a:ext cx="447451" cy="1814111"/>
            <a:chOff x="2220082" y="2987409"/>
            <a:chExt cx="447451" cy="181411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E6F5629-6E61-4286-8A58-FA42169508C9}"/>
                </a:ext>
              </a:extLst>
            </p:cNvPr>
            <p:cNvSpPr txBox="1"/>
            <p:nvPr/>
          </p:nvSpPr>
          <p:spPr>
            <a:xfrm rot="16200000">
              <a:off x="1758330" y="3490192"/>
              <a:ext cx="11697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VNet peering</a:t>
              </a:r>
            </a:p>
          </p:txBody>
        </p:sp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64222C99-BEDF-4E7E-A888-F99B3724DB78}"/>
                </a:ext>
              </a:extLst>
            </p:cNvPr>
            <p:cNvCxnSpPr>
              <a:cxnSpLocks/>
              <a:stCxn id="80" idx="1"/>
              <a:endCxn id="84" idx="1"/>
            </p:cNvCxnSpPr>
            <p:nvPr/>
          </p:nvCxnSpPr>
          <p:spPr>
            <a:xfrm rot="10800000" flipH="1">
              <a:off x="2664069" y="2987409"/>
              <a:ext cx="3464" cy="1814111"/>
            </a:xfrm>
            <a:prstGeom prst="bentConnector3">
              <a:avLst>
                <a:gd name="adj1" fmla="val -65993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479C7C3-4328-4B2C-A263-ADCA6A5D800F}"/>
              </a:ext>
            </a:extLst>
          </p:cNvPr>
          <p:cNvCxnSpPr>
            <a:cxnSpLocks/>
            <a:stCxn id="42" idx="3"/>
            <a:endCxn id="37" idx="0"/>
          </p:cNvCxnSpPr>
          <p:nvPr/>
        </p:nvCxnSpPr>
        <p:spPr>
          <a:xfrm>
            <a:off x="5908137" y="4942729"/>
            <a:ext cx="317644" cy="12413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CC2C820-C2AE-44C7-BF18-B5F32EF48A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28925" y="6162032"/>
            <a:ext cx="701101" cy="426757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FB06820-2BCA-4A48-9787-E762AC5FDE31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>
            <a:off x="6411527" y="6369844"/>
            <a:ext cx="717398" cy="55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95E8B4-B833-424A-9C50-3748026F3D55}"/>
              </a:ext>
            </a:extLst>
          </p:cNvPr>
          <p:cNvGrpSpPr/>
          <p:nvPr/>
        </p:nvGrpSpPr>
        <p:grpSpPr>
          <a:xfrm>
            <a:off x="6959581" y="2815283"/>
            <a:ext cx="967106" cy="694214"/>
            <a:chOff x="6959581" y="2815283"/>
            <a:chExt cx="967106" cy="694214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D551EEB9-6F87-46CB-8FD5-78AD74791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10927" y="2815283"/>
              <a:ext cx="464414" cy="464414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F2116D3-E722-45A8-B829-22245B693CA0}"/>
                </a:ext>
              </a:extLst>
            </p:cNvPr>
            <p:cNvSpPr txBox="1"/>
            <p:nvPr/>
          </p:nvSpPr>
          <p:spPr>
            <a:xfrm>
              <a:off x="6959581" y="3263276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Monitor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BC0E6F-EB06-486A-94E5-8256680F70BD}"/>
              </a:ext>
            </a:extLst>
          </p:cNvPr>
          <p:cNvGrpSpPr/>
          <p:nvPr/>
        </p:nvGrpSpPr>
        <p:grpSpPr>
          <a:xfrm>
            <a:off x="1930295" y="4931242"/>
            <a:ext cx="1574998" cy="246221"/>
            <a:chOff x="1930295" y="4931242"/>
            <a:chExt cx="1574998" cy="24622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6D548D-1BDE-4B48-A27D-3C1ABC29932A}"/>
                </a:ext>
              </a:extLst>
            </p:cNvPr>
            <p:cNvCxnSpPr>
              <a:cxnSpLocks/>
              <a:stCxn id="7" idx="1"/>
              <a:endCxn id="27" idx="3"/>
            </p:cNvCxnSpPr>
            <p:nvPr/>
          </p:nvCxnSpPr>
          <p:spPr>
            <a:xfrm flipH="1">
              <a:off x="1930295" y="4958772"/>
              <a:ext cx="1574998" cy="5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45D468A-5E45-4F67-8979-B17153029538}"/>
                </a:ext>
              </a:extLst>
            </p:cNvPr>
            <p:cNvSpPr txBox="1"/>
            <p:nvPr/>
          </p:nvSpPr>
          <p:spPr>
            <a:xfrm>
              <a:off x="2193625" y="4931242"/>
              <a:ext cx="405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pull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3E869A-0ABB-4151-B63D-24F6142B5196}"/>
              </a:ext>
            </a:extLst>
          </p:cNvPr>
          <p:cNvGrpSpPr/>
          <p:nvPr/>
        </p:nvGrpSpPr>
        <p:grpSpPr>
          <a:xfrm>
            <a:off x="4284452" y="2780979"/>
            <a:ext cx="1726053" cy="487378"/>
            <a:chOff x="4284452" y="2780979"/>
            <a:chExt cx="1726053" cy="487378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F77943D-6513-4FDF-9EC7-0AA5AC0DB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284452" y="2780979"/>
              <a:ext cx="464415" cy="46441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03B8D38-6883-4361-8AAB-DC4EC3A77339}"/>
                </a:ext>
              </a:extLst>
            </p:cNvPr>
            <p:cNvSpPr txBox="1"/>
            <p:nvPr/>
          </p:nvSpPr>
          <p:spPr>
            <a:xfrm>
              <a:off x="4682050" y="2868247"/>
              <a:ext cx="1328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API Management</a:t>
              </a:r>
            </a:p>
            <a:p>
              <a:r>
                <a:rPr lang="en-US" sz="1000" dirty="0"/>
                <a:t>(External)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0A9DAD-0490-438B-BF9C-F91289E8201E}"/>
              </a:ext>
            </a:extLst>
          </p:cNvPr>
          <p:cNvGrpSpPr/>
          <p:nvPr/>
        </p:nvGrpSpPr>
        <p:grpSpPr>
          <a:xfrm>
            <a:off x="4284211" y="1746305"/>
            <a:ext cx="1379820" cy="508990"/>
            <a:chOff x="5546096" y="1108555"/>
            <a:chExt cx="1379820" cy="508990"/>
          </a:xfrm>
        </p:grpSpPr>
        <p:pic>
          <p:nvPicPr>
            <p:cNvPr id="100" name="Graphic 99">
              <a:extLst>
                <a:ext uri="{FF2B5EF4-FFF2-40B4-BE49-F238E27FC236}">
                  <a16:creationId xmlns:a16="http://schemas.microsoft.com/office/drawing/2014/main" id="{EBDD02B5-2457-4891-ABC8-B950A57EF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546096" y="1108555"/>
              <a:ext cx="464414" cy="464414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F98AFB6-8C29-4C38-8652-22E9185C2BEC}"/>
                </a:ext>
              </a:extLst>
            </p:cNvPr>
            <p:cNvSpPr txBox="1"/>
            <p:nvPr/>
          </p:nvSpPr>
          <p:spPr>
            <a:xfrm>
              <a:off x="5958810" y="1217435"/>
              <a:ext cx="967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Front Door (WAF)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D8771F-FE1B-43B9-9308-DD14E6F5EBA6}"/>
              </a:ext>
            </a:extLst>
          </p:cNvPr>
          <p:cNvGrpSpPr/>
          <p:nvPr/>
        </p:nvGrpSpPr>
        <p:grpSpPr>
          <a:xfrm>
            <a:off x="2664069" y="3676558"/>
            <a:ext cx="3930695" cy="2275144"/>
            <a:chOff x="2664069" y="3676558"/>
            <a:chExt cx="3930695" cy="2275144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6D06C80-61AD-40AD-A254-90E26D89F9F3}"/>
                </a:ext>
              </a:extLst>
            </p:cNvPr>
            <p:cNvSpPr/>
            <p:nvPr/>
          </p:nvSpPr>
          <p:spPr>
            <a:xfrm>
              <a:off x="2664069" y="3676558"/>
              <a:ext cx="3930695" cy="2249922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7A33962-800E-4C6D-A77F-7F2A1D60AE3F}"/>
                </a:ext>
              </a:extLst>
            </p:cNvPr>
            <p:cNvGrpSpPr/>
            <p:nvPr/>
          </p:nvGrpSpPr>
          <p:grpSpPr>
            <a:xfrm>
              <a:off x="2704578" y="5699014"/>
              <a:ext cx="1167662" cy="252688"/>
              <a:chOff x="2704578" y="5699014"/>
              <a:chExt cx="1167662" cy="252688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711CAAFD-17C2-4C96-9613-FEB58B352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2704578" y="5699723"/>
                <a:ext cx="251979" cy="251979"/>
              </a:xfrm>
              <a:prstGeom prst="rect">
                <a:avLst/>
              </a:prstGeom>
            </p:spPr>
          </p:pic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1FF6855-8A3A-47DB-8567-4D615C557433}"/>
                  </a:ext>
                </a:extLst>
              </p:cNvPr>
              <p:cNvSpPr txBox="1"/>
              <p:nvPr/>
            </p:nvSpPr>
            <p:spPr>
              <a:xfrm>
                <a:off x="2905134" y="5699014"/>
                <a:ext cx="9671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AKS VNet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5A930C5-5BB4-4DB4-BF43-498214813661}"/>
                </a:ext>
              </a:extLst>
            </p:cNvPr>
            <p:cNvGrpSpPr/>
            <p:nvPr/>
          </p:nvGrpSpPr>
          <p:grpSpPr>
            <a:xfrm>
              <a:off x="2783571" y="3746482"/>
              <a:ext cx="3658793" cy="1952886"/>
              <a:chOff x="2783571" y="3746482"/>
              <a:chExt cx="3658793" cy="1952886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145F759-F8D6-4D5C-A35D-FF3BD13F3B91}"/>
                  </a:ext>
                </a:extLst>
              </p:cNvPr>
              <p:cNvSpPr/>
              <p:nvPr/>
            </p:nvSpPr>
            <p:spPr>
              <a:xfrm>
                <a:off x="2842953" y="3746482"/>
                <a:ext cx="3599411" cy="1906285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4BB18-6F49-4F94-9A73-D439AF5BC5E4}"/>
                  </a:ext>
                </a:extLst>
              </p:cNvPr>
              <p:cNvSpPr txBox="1"/>
              <p:nvPr/>
            </p:nvSpPr>
            <p:spPr>
              <a:xfrm>
                <a:off x="2783571" y="5453147"/>
                <a:ext cx="9671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AKS subnet</a:t>
                </a:r>
              </a:p>
            </p:txBody>
          </p:sp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AA8DFD16-8C4D-4636-894D-1D61EE64B8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6255847" y="3777119"/>
                <a:ext cx="171450" cy="171450"/>
              </a:xfrm>
              <a:prstGeom prst="rect">
                <a:avLst/>
              </a:prstGeom>
            </p:spPr>
          </p:pic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4E5C9F-A3C6-4DEF-B929-3D404A7E8E9A}"/>
              </a:ext>
            </a:extLst>
          </p:cNvPr>
          <p:cNvGrpSpPr/>
          <p:nvPr/>
        </p:nvGrpSpPr>
        <p:grpSpPr>
          <a:xfrm>
            <a:off x="2667533" y="2460213"/>
            <a:ext cx="3930695" cy="1077768"/>
            <a:chOff x="2667533" y="2460213"/>
            <a:chExt cx="3930695" cy="107776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4AF1769-897D-4665-BCB7-0D60288D2603}"/>
                </a:ext>
              </a:extLst>
            </p:cNvPr>
            <p:cNvGrpSpPr/>
            <p:nvPr/>
          </p:nvGrpSpPr>
          <p:grpSpPr>
            <a:xfrm>
              <a:off x="2667533" y="2460213"/>
              <a:ext cx="3930695" cy="1077768"/>
              <a:chOff x="2667533" y="2460213"/>
              <a:chExt cx="3930695" cy="107776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539E6F8-1035-4BAE-A592-F1D25CB1424A}"/>
                  </a:ext>
                </a:extLst>
              </p:cNvPr>
              <p:cNvGrpSpPr/>
              <p:nvPr/>
            </p:nvGrpSpPr>
            <p:grpSpPr>
              <a:xfrm>
                <a:off x="2697941" y="3286002"/>
                <a:ext cx="1174299" cy="251979"/>
                <a:chOff x="2697941" y="3286002"/>
                <a:chExt cx="1174299" cy="251979"/>
              </a:xfrm>
            </p:grpSpPr>
            <p:pic>
              <p:nvPicPr>
                <p:cNvPr id="85" name="Graphic 84">
                  <a:extLst>
                    <a:ext uri="{FF2B5EF4-FFF2-40B4-BE49-F238E27FC236}">
                      <a16:creationId xmlns:a16="http://schemas.microsoft.com/office/drawing/2014/main" id="{F42B162A-0AF5-4A4B-8B5B-CA2144BFA8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7941" y="3286002"/>
                  <a:ext cx="251979" cy="251979"/>
                </a:xfrm>
                <a:prstGeom prst="rect">
                  <a:avLst/>
                </a:prstGeom>
              </p:spPr>
            </p:pic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0D76ED6A-AF72-4363-9C6D-72205F9F3D63}"/>
                    </a:ext>
                  </a:extLst>
                </p:cNvPr>
                <p:cNvSpPr txBox="1"/>
                <p:nvPr/>
              </p:nvSpPr>
              <p:spPr>
                <a:xfrm>
                  <a:off x="2905134" y="3288792"/>
                  <a:ext cx="96710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APIM VNet</a:t>
                  </a:r>
                </a:p>
              </p:txBody>
            </p:sp>
          </p:grp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4BFF43BF-EF17-4EA8-BFF4-6C46DBD8EC95}"/>
                  </a:ext>
                </a:extLst>
              </p:cNvPr>
              <p:cNvSpPr/>
              <p:nvPr/>
            </p:nvSpPr>
            <p:spPr>
              <a:xfrm>
                <a:off x="2667533" y="2460213"/>
                <a:ext cx="3930695" cy="1054389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70EAD59-4449-470D-AD26-631B0DF8F997}"/>
                </a:ext>
              </a:extLst>
            </p:cNvPr>
            <p:cNvGrpSpPr/>
            <p:nvPr/>
          </p:nvGrpSpPr>
          <p:grpSpPr>
            <a:xfrm>
              <a:off x="2842953" y="2557336"/>
              <a:ext cx="3651110" cy="736375"/>
              <a:chOff x="2842953" y="2557336"/>
              <a:chExt cx="3651110" cy="736375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DABFB2F-B120-48F5-BF4B-8339C821B6D7}"/>
                  </a:ext>
                </a:extLst>
              </p:cNvPr>
              <p:cNvSpPr/>
              <p:nvPr/>
            </p:nvSpPr>
            <p:spPr>
              <a:xfrm>
                <a:off x="2842953" y="2557336"/>
                <a:ext cx="3599411" cy="688056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660CB76-795A-4458-94C1-09B5E8CF4DA8}"/>
                  </a:ext>
                </a:extLst>
              </p:cNvPr>
              <p:cNvSpPr txBox="1"/>
              <p:nvPr/>
            </p:nvSpPr>
            <p:spPr>
              <a:xfrm>
                <a:off x="5526957" y="3047490"/>
                <a:ext cx="9671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/>
                  <a:t>APIM subnet</a:t>
                </a:r>
              </a:p>
            </p:txBody>
          </p:sp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D502F66E-19DF-470E-82F2-3090370EB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6257040" y="2591688"/>
                <a:ext cx="171450" cy="171450"/>
              </a:xfrm>
              <a:prstGeom prst="rect">
                <a:avLst/>
              </a:prstGeom>
            </p:spPr>
          </p:pic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B6A42D-8108-4C3E-8783-44E39A8152D1}"/>
              </a:ext>
            </a:extLst>
          </p:cNvPr>
          <p:cNvGrpSpPr/>
          <p:nvPr/>
        </p:nvGrpSpPr>
        <p:grpSpPr>
          <a:xfrm>
            <a:off x="5874507" y="6184098"/>
            <a:ext cx="701101" cy="528576"/>
            <a:chOff x="5823976" y="5580210"/>
            <a:chExt cx="701101" cy="52857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AA891F3-A26D-44F4-AA3F-84AEF4F46C66}"/>
                </a:ext>
              </a:extLst>
            </p:cNvPr>
            <p:cNvSpPr txBox="1"/>
            <p:nvPr/>
          </p:nvSpPr>
          <p:spPr>
            <a:xfrm>
              <a:off x="5823976" y="5862565"/>
              <a:ext cx="701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egress IP</a:t>
              </a: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32DBFB4D-4EFB-4B25-B98C-8EDB3B49D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989504" y="5580210"/>
              <a:ext cx="371492" cy="371492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6EA5BB3-2634-419B-ACF1-B8D3285C4B9E}"/>
              </a:ext>
            </a:extLst>
          </p:cNvPr>
          <p:cNvGrpSpPr/>
          <p:nvPr/>
        </p:nvGrpSpPr>
        <p:grpSpPr>
          <a:xfrm>
            <a:off x="4159104" y="6182886"/>
            <a:ext cx="967106" cy="612230"/>
            <a:chOff x="4159104" y="6184098"/>
            <a:chExt cx="967106" cy="612230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84DA98C-5DFE-40E2-8064-ABD79B552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410449" y="6184098"/>
              <a:ext cx="464416" cy="464416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73476EF-17D5-4B62-B494-CBF9FD064295}"/>
                </a:ext>
              </a:extLst>
            </p:cNvPr>
            <p:cNvSpPr txBox="1"/>
            <p:nvPr/>
          </p:nvSpPr>
          <p:spPr>
            <a:xfrm>
              <a:off x="4159104" y="6550107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CosmosDB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EC7ABA4-22CC-46A1-9056-4FA019F0F18C}"/>
              </a:ext>
            </a:extLst>
          </p:cNvPr>
          <p:cNvGrpSpPr/>
          <p:nvPr/>
        </p:nvGrpSpPr>
        <p:grpSpPr>
          <a:xfrm>
            <a:off x="4839084" y="6182637"/>
            <a:ext cx="967106" cy="581931"/>
            <a:chOff x="4834631" y="6182637"/>
            <a:chExt cx="967106" cy="581931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A4657D8D-D698-423C-92F4-DE73AC32E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117992" y="6182637"/>
              <a:ext cx="371491" cy="371491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94A9A13-2BA6-4E3E-80C3-EE1DE2CD231D}"/>
                </a:ext>
              </a:extLst>
            </p:cNvPr>
            <p:cNvSpPr txBox="1"/>
            <p:nvPr/>
          </p:nvSpPr>
          <p:spPr>
            <a:xfrm>
              <a:off x="4834631" y="6518347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KeyVault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62D6D58-DD12-40F4-91F7-ADBD431920EE}"/>
              </a:ext>
            </a:extLst>
          </p:cNvPr>
          <p:cNvGrpSpPr/>
          <p:nvPr/>
        </p:nvGrpSpPr>
        <p:grpSpPr>
          <a:xfrm>
            <a:off x="6997862" y="3556069"/>
            <a:ext cx="967106" cy="784999"/>
            <a:chOff x="7024664" y="3607940"/>
            <a:chExt cx="967106" cy="784999"/>
          </a:xfrm>
        </p:grpSpPr>
        <p:pic>
          <p:nvPicPr>
            <p:cNvPr id="88" name="Graphic 87">
              <a:extLst>
                <a:ext uri="{FF2B5EF4-FFF2-40B4-BE49-F238E27FC236}">
                  <a16:creationId xmlns:a16="http://schemas.microsoft.com/office/drawing/2014/main" id="{AA2EE23F-0BF1-4B89-B44B-1BBB5B530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7276010" y="3607940"/>
              <a:ext cx="464414" cy="464414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06E47ED-284C-45AD-BCBA-0F07A155BA0D}"/>
                </a:ext>
              </a:extLst>
            </p:cNvPr>
            <p:cNvSpPr txBox="1"/>
            <p:nvPr/>
          </p:nvSpPr>
          <p:spPr>
            <a:xfrm>
              <a:off x="7024664" y="3992829"/>
              <a:ext cx="967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Public IP</a:t>
              </a:r>
            </a:p>
            <a:p>
              <a:pPr algn="ctr"/>
              <a:r>
                <a:rPr lang="en-US" sz="1000" dirty="0"/>
                <a:t>Prefix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3BF204-0D35-4AA1-8A88-7CAB07D90B25}"/>
              </a:ext>
            </a:extLst>
          </p:cNvPr>
          <p:cNvCxnSpPr>
            <a:stCxn id="100" idx="2"/>
            <a:endCxn id="12" idx="0"/>
          </p:cNvCxnSpPr>
          <p:nvPr/>
        </p:nvCxnSpPr>
        <p:spPr>
          <a:xfrm>
            <a:off x="4516418" y="2210719"/>
            <a:ext cx="242" cy="57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F4F1791A-87EE-4EB6-8CAC-E7715C8E60F3}"/>
              </a:ext>
            </a:extLst>
          </p:cNvPr>
          <p:cNvSpPr/>
          <p:nvPr/>
        </p:nvSpPr>
        <p:spPr>
          <a:xfrm>
            <a:off x="3631223" y="5822124"/>
            <a:ext cx="2044706" cy="184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VNet Service Endpoints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E1CE9E3-A4D7-43AA-BCDF-AD91D6300A53}"/>
              </a:ext>
            </a:extLst>
          </p:cNvPr>
          <p:cNvCxnSpPr>
            <a:cxnSpLocks/>
            <a:stCxn id="42" idx="1"/>
            <a:endCxn id="56" idx="0"/>
          </p:cNvCxnSpPr>
          <p:nvPr/>
        </p:nvCxnSpPr>
        <p:spPr>
          <a:xfrm rot="10800000" flipV="1">
            <a:off x="5308191" y="4942729"/>
            <a:ext cx="135530" cy="12399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691A7DD-32D0-492D-8B1E-91C72F976D2B}"/>
              </a:ext>
            </a:extLst>
          </p:cNvPr>
          <p:cNvCxnSpPr>
            <a:cxnSpLocks/>
            <a:stCxn id="42" idx="1"/>
            <a:endCxn id="30" idx="0"/>
          </p:cNvCxnSpPr>
          <p:nvPr/>
        </p:nvCxnSpPr>
        <p:spPr>
          <a:xfrm rot="10800000" flipV="1">
            <a:off x="4642657" y="4942728"/>
            <a:ext cx="801064" cy="1240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6226</TotalTime>
  <Words>416</Words>
  <Application>Microsoft Office PowerPoint</Application>
  <PresentationFormat>Widescreen</PresentationFormat>
  <Paragraphs>98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Comic Sans MS</vt:lpstr>
      <vt:lpstr>Segoe UI</vt:lpstr>
      <vt:lpstr>Office Theme</vt:lpstr>
      <vt:lpstr>PowerPoint Presentation</vt:lpstr>
      <vt:lpstr>PowerPoint Presentation</vt:lpstr>
      <vt:lpstr>Infrastructure as Code User Group 2021 roadmap</vt:lpstr>
      <vt:lpstr>Practical information</vt:lpstr>
      <vt:lpstr>Microsoft Teams 101</vt:lpstr>
      <vt:lpstr>Practical information</vt:lpstr>
      <vt:lpstr>Infrastructure</vt:lpstr>
      <vt:lpstr>Infrastructure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286</cp:revision>
  <dcterms:created xsi:type="dcterms:W3CDTF">2021-01-25T06:22:20Z</dcterms:created>
  <dcterms:modified xsi:type="dcterms:W3CDTF">2021-02-17T10:06:00Z</dcterms:modified>
</cp:coreProperties>
</file>