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076136271" r:id="rId3"/>
    <p:sldId id="301" r:id="rId4"/>
    <p:sldId id="258" r:id="rId5"/>
    <p:sldId id="260" r:id="rId6"/>
    <p:sldId id="259" r:id="rId7"/>
    <p:sldId id="2076136272" r:id="rId8"/>
    <p:sldId id="2076136274" r:id="rId9"/>
    <p:sldId id="2076136275" r:id="rId10"/>
    <p:sldId id="2076136289" r:id="rId11"/>
    <p:sldId id="295" r:id="rId12"/>
    <p:sldId id="303" r:id="rId13"/>
    <p:sldId id="275" r:id="rId14"/>
    <p:sldId id="2076136279" r:id="rId15"/>
    <p:sldId id="2076136278" r:id="rId16"/>
    <p:sldId id="2076136280" r:id="rId17"/>
    <p:sldId id="2076136277" r:id="rId18"/>
    <p:sldId id="2076136281" r:id="rId19"/>
    <p:sldId id="2076136282" r:id="rId20"/>
    <p:sldId id="2076136284" r:id="rId21"/>
    <p:sldId id="2076136285" r:id="rId22"/>
    <p:sldId id="2076136286" r:id="rId23"/>
    <p:sldId id="2076136283" r:id="rId24"/>
    <p:sldId id="2076136287" r:id="rId25"/>
    <p:sldId id="2076136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3013" autoAdjust="0"/>
  </p:normalViewPr>
  <p:slideViewPr>
    <p:cSldViewPr snapToGrid="0">
      <p:cViewPr varScale="1">
        <p:scale>
          <a:sx n="151" d="100"/>
          <a:sy n="151" d="100"/>
        </p:scale>
        <p:origin x="12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37477-D453-41A7-B038-AF1F6C7EED11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560F4-8102-4EC4-BB24-179BCBD2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3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0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51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4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99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2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89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11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75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04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29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49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553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58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74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98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09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7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68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93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11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4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25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268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8"/>
            <a:ext cx="11653523" cy="1796217"/>
          </a:xfrm>
          <a:noFill/>
        </p:spPr>
        <p:txBody>
          <a:bodyPr tIns="89626" bIns="89626" anchor="t" anchorCtr="0"/>
          <a:lstStyle>
            <a:lvl1pPr>
              <a:defRPr sz="8700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17208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7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2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42.png"/><Relationship Id="rId18" Type="http://schemas.openxmlformats.org/officeDocument/2006/relationships/image" Target="../media/image27.svg"/><Relationship Id="rId26" Type="http://schemas.openxmlformats.org/officeDocument/2006/relationships/image" Target="../media/image47.svg"/><Relationship Id="rId3" Type="http://schemas.openxmlformats.org/officeDocument/2006/relationships/image" Target="../media/image3.png"/><Relationship Id="rId21" Type="http://schemas.openxmlformats.org/officeDocument/2006/relationships/image" Target="../media/image15.png"/><Relationship Id="rId7" Type="http://schemas.openxmlformats.org/officeDocument/2006/relationships/image" Target="../media/image30.png"/><Relationship Id="rId12" Type="http://schemas.openxmlformats.org/officeDocument/2006/relationships/image" Target="../media/image39.svg"/><Relationship Id="rId17" Type="http://schemas.openxmlformats.org/officeDocument/2006/relationships/image" Target="../media/image26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5.svg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svg"/><Relationship Id="rId11" Type="http://schemas.openxmlformats.org/officeDocument/2006/relationships/image" Target="../media/image38.png"/><Relationship Id="rId24" Type="http://schemas.openxmlformats.org/officeDocument/2006/relationships/image" Target="../media/image49.svg"/><Relationship Id="rId5" Type="http://schemas.openxmlformats.org/officeDocument/2006/relationships/image" Target="../media/image28.png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10" Type="http://schemas.openxmlformats.org/officeDocument/2006/relationships/image" Target="../media/image22.svg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21.png"/><Relationship Id="rId14" Type="http://schemas.openxmlformats.org/officeDocument/2006/relationships/image" Target="../media/image43.svg"/><Relationship Id="rId22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s://aka.ms/digital-badge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evgeny@enso.no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3.png"/><Relationship Id="rId21" Type="http://schemas.openxmlformats.org/officeDocument/2006/relationships/image" Target="../media/image31.sv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28" Type="http://schemas.openxmlformats.org/officeDocument/2006/relationships/image" Target="../media/image38.png"/><Relationship Id="rId10" Type="http://schemas.openxmlformats.org/officeDocument/2006/relationships/image" Target="../media/image20.svg"/><Relationship Id="rId19" Type="http://schemas.openxmlformats.org/officeDocument/2006/relationships/image" Target="../media/image29.svg"/><Relationship Id="rId31" Type="http://schemas.openxmlformats.org/officeDocument/2006/relationships/image" Target="../media/image41.sv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Relationship Id="rId30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8.png"/><Relationship Id="rId18" Type="http://schemas.openxmlformats.org/officeDocument/2006/relationships/image" Target="../media/image45.svg"/><Relationship Id="rId3" Type="http://schemas.openxmlformats.org/officeDocument/2006/relationships/image" Target="../media/image3.png"/><Relationship Id="rId21" Type="http://schemas.openxmlformats.org/officeDocument/2006/relationships/image" Target="../media/image46.png"/><Relationship Id="rId7" Type="http://schemas.openxmlformats.org/officeDocument/2006/relationships/image" Target="../media/image28.png"/><Relationship Id="rId12" Type="http://schemas.openxmlformats.org/officeDocument/2006/relationships/image" Target="../media/image22.sv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42.png"/><Relationship Id="rId10" Type="http://schemas.openxmlformats.org/officeDocument/2006/relationships/image" Target="../media/image31.svg"/><Relationship Id="rId19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30.png"/><Relationship Id="rId14" Type="http://schemas.openxmlformats.org/officeDocument/2006/relationships/image" Target="../media/image39.svg"/><Relationship Id="rId22" Type="http://schemas.openxmlformats.org/officeDocument/2006/relationships/image" Target="../media/image4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4.png"/><Relationship Id="rId18" Type="http://schemas.openxmlformats.org/officeDocument/2006/relationships/image" Target="../media/image20.sv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12" Type="http://schemas.openxmlformats.org/officeDocument/2006/relationships/image" Target="../media/image27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svg"/><Relationship Id="rId11" Type="http://schemas.openxmlformats.org/officeDocument/2006/relationships/image" Target="../media/image26.png"/><Relationship Id="rId5" Type="http://schemas.openxmlformats.org/officeDocument/2006/relationships/image" Target="../media/image28.png"/><Relationship Id="rId15" Type="http://schemas.openxmlformats.org/officeDocument/2006/relationships/image" Target="../media/image15.png"/><Relationship Id="rId10" Type="http://schemas.openxmlformats.org/officeDocument/2006/relationships/image" Target="../media/image43.svg"/><Relationship Id="rId19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42.png"/><Relationship Id="rId1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5200" y="1371190"/>
            <a:ext cx="3363170" cy="21830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Advanced AKS Configuration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964" y="1180497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038" y="2354401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65199" y="4624310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20.04.2021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Evgeny Borzenin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35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539E6F8-1035-4BAE-A592-F1D25CB1424A}"/>
              </a:ext>
            </a:extLst>
          </p:cNvPr>
          <p:cNvGrpSpPr/>
          <p:nvPr/>
        </p:nvGrpSpPr>
        <p:grpSpPr>
          <a:xfrm>
            <a:off x="2816352" y="2503235"/>
            <a:ext cx="1330851" cy="251979"/>
            <a:chOff x="2697941" y="3286002"/>
            <a:chExt cx="1330851" cy="251979"/>
          </a:xfrm>
        </p:grpSpPr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F42B162A-0AF5-4A4B-8B5B-CA2144BFA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97941" y="3286002"/>
              <a:ext cx="251979" cy="251979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D76ED6A-AF72-4363-9C6D-72205F9F3D63}"/>
                </a:ext>
              </a:extLst>
            </p:cNvPr>
            <p:cNvSpPr txBox="1"/>
            <p:nvPr/>
          </p:nvSpPr>
          <p:spPr>
            <a:xfrm>
              <a:off x="2905133" y="3288792"/>
              <a:ext cx="11236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iac-ws2-vnet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4BFF43BF-EF17-4EA8-BFF4-6C46DBD8EC95}"/>
              </a:ext>
            </a:extLst>
          </p:cNvPr>
          <p:cNvSpPr/>
          <p:nvPr/>
        </p:nvSpPr>
        <p:spPr>
          <a:xfrm>
            <a:off x="2785944" y="1677446"/>
            <a:ext cx="3930695" cy="10543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ABFB2F-B120-48F5-BF4B-8339C821B6D7}"/>
              </a:ext>
            </a:extLst>
          </p:cNvPr>
          <p:cNvSpPr/>
          <p:nvPr/>
        </p:nvSpPr>
        <p:spPr>
          <a:xfrm>
            <a:off x="2961364" y="1774569"/>
            <a:ext cx="3599411" cy="6880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60CB76-795A-4458-94C1-09B5E8CF4DA8}"/>
              </a:ext>
            </a:extLst>
          </p:cNvPr>
          <p:cNvSpPr txBox="1"/>
          <p:nvPr/>
        </p:nvSpPr>
        <p:spPr>
          <a:xfrm>
            <a:off x="5645368" y="2264723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apim-net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D502F66E-19DF-470E-82F2-3090370EB0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75451" y="1808921"/>
            <a:ext cx="171450" cy="17145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A3548AA-1FEC-455B-A206-716DB5A1D236}"/>
              </a:ext>
            </a:extLst>
          </p:cNvPr>
          <p:cNvGrpSpPr/>
          <p:nvPr/>
        </p:nvGrpSpPr>
        <p:grpSpPr>
          <a:xfrm>
            <a:off x="1535297" y="1845918"/>
            <a:ext cx="1144865" cy="717444"/>
            <a:chOff x="1125655" y="4731777"/>
            <a:chExt cx="1144865" cy="717444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07AB9493-6FF5-4273-9E15-0D0CED85D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65881" y="4731777"/>
              <a:ext cx="464414" cy="46441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90444C5-3F52-4886-AFEA-5172BA0CFB69}"/>
                </a:ext>
              </a:extLst>
            </p:cNvPr>
            <p:cNvSpPr txBox="1"/>
            <p:nvPr/>
          </p:nvSpPr>
          <p:spPr>
            <a:xfrm>
              <a:off x="1125655" y="5203000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460AF8-D4B8-4D8A-9BB6-787FAFCEFF9F}"/>
              </a:ext>
            </a:extLst>
          </p:cNvPr>
          <p:cNvGrpSpPr/>
          <p:nvPr/>
        </p:nvGrpSpPr>
        <p:grpSpPr>
          <a:xfrm>
            <a:off x="7712638" y="1804704"/>
            <a:ext cx="967106" cy="784999"/>
            <a:chOff x="7024664" y="3607940"/>
            <a:chExt cx="967106" cy="784999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C1185322-14AA-4DE5-BF7D-0D0B00AD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76010" y="3607940"/>
              <a:ext cx="464414" cy="464414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FA9A3C-D035-40B8-AFC3-4B676D778AF6}"/>
                </a:ext>
              </a:extLst>
            </p:cNvPr>
            <p:cNvSpPr txBox="1"/>
            <p:nvPr/>
          </p:nvSpPr>
          <p:spPr>
            <a:xfrm>
              <a:off x="7024664" y="3992829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  <a:p>
              <a:pPr algn="ctr"/>
              <a:r>
                <a:rPr lang="en-US" sz="1000" dirty="0"/>
                <a:t>Prefix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81298C4-C071-4271-8052-496A36C208CB}"/>
              </a:ext>
            </a:extLst>
          </p:cNvPr>
          <p:cNvSpPr/>
          <p:nvPr/>
        </p:nvSpPr>
        <p:spPr>
          <a:xfrm>
            <a:off x="1322522" y="1480599"/>
            <a:ext cx="8413536" cy="1403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000204C-22AC-4B40-85AA-927C478EE2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5204" y="1499996"/>
            <a:ext cx="228803" cy="22880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598C3EA-1FA3-4D34-827F-729D1C090DC7}"/>
              </a:ext>
            </a:extLst>
          </p:cNvPr>
          <p:cNvSpPr txBox="1"/>
          <p:nvPr/>
        </p:nvSpPr>
        <p:spPr>
          <a:xfrm>
            <a:off x="1522497" y="1491288"/>
            <a:ext cx="1123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iac-ws2-base-rg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14A492-F5D1-49AB-B90D-FE4ED11F18A7}"/>
              </a:ext>
            </a:extLst>
          </p:cNvPr>
          <p:cNvGrpSpPr/>
          <p:nvPr/>
        </p:nvGrpSpPr>
        <p:grpSpPr>
          <a:xfrm>
            <a:off x="6841014" y="1826925"/>
            <a:ext cx="967106" cy="710634"/>
            <a:chOff x="7079732" y="4051542"/>
            <a:chExt cx="967106" cy="71063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6478A0-37EE-4715-BD01-729C7EF5BA55}"/>
                </a:ext>
              </a:extLst>
            </p:cNvPr>
            <p:cNvSpPr txBox="1"/>
            <p:nvPr/>
          </p:nvSpPr>
          <p:spPr>
            <a:xfrm>
              <a:off x="7079732" y="4515955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Log Analytics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94B72-6994-4DA0-B300-6A8DD2A66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331078" y="4051542"/>
              <a:ext cx="464413" cy="464413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B8C90B-1129-4082-A350-1F4287F64398}"/>
              </a:ext>
            </a:extLst>
          </p:cNvPr>
          <p:cNvGrpSpPr/>
          <p:nvPr/>
        </p:nvGrpSpPr>
        <p:grpSpPr>
          <a:xfrm>
            <a:off x="4138106" y="1900455"/>
            <a:ext cx="1726053" cy="487378"/>
            <a:chOff x="4284452" y="2780979"/>
            <a:chExt cx="1726053" cy="48737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7130F49B-EFEF-495D-BAE5-D197B5B40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C790A9-DD3D-475B-9A1E-98131CC61C6B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  <a:p>
              <a:r>
                <a:rPr lang="en-US" sz="1000" dirty="0"/>
                <a:t>(External)</a:t>
              </a:r>
            </a:p>
          </p:txBody>
        </p:sp>
      </p:grpSp>
      <p:pic>
        <p:nvPicPr>
          <p:cNvPr id="27" name="Graphic 4">
            <a:extLst>
              <a:ext uri="{FF2B5EF4-FFF2-40B4-BE49-F238E27FC236}">
                <a16:creationId xmlns:a16="http://schemas.microsoft.com/office/drawing/2014/main" id="{6C31D57D-B1D7-4512-8812-BBBAEBCE290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93AC285-77EB-4273-8666-5486E33C1635}"/>
              </a:ext>
            </a:extLst>
          </p:cNvPr>
          <p:cNvSpPr/>
          <p:nvPr/>
        </p:nvSpPr>
        <p:spPr>
          <a:xfrm>
            <a:off x="1322522" y="3116724"/>
            <a:ext cx="8413536" cy="1403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1EFB5EED-6603-4810-88A0-01E11C70FF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5204" y="3136121"/>
            <a:ext cx="228803" cy="2288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04F7A9F-B79E-4648-A21A-87B53AAC2B19}"/>
              </a:ext>
            </a:extLst>
          </p:cNvPr>
          <p:cNvSpPr txBox="1"/>
          <p:nvPr/>
        </p:nvSpPr>
        <p:spPr>
          <a:xfrm>
            <a:off x="1522497" y="3127413"/>
            <a:ext cx="150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iac-ws2-aks-blue-rg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37D51F-C9B0-484E-95F6-DD15071D00D7}"/>
              </a:ext>
            </a:extLst>
          </p:cNvPr>
          <p:cNvGrpSpPr/>
          <p:nvPr/>
        </p:nvGrpSpPr>
        <p:grpSpPr>
          <a:xfrm>
            <a:off x="2816352" y="4144901"/>
            <a:ext cx="1745809" cy="251979"/>
            <a:chOff x="2816352" y="4144901"/>
            <a:chExt cx="1745809" cy="25197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901A6591-69CA-484F-976B-8D06CCA6B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16352" y="4144901"/>
              <a:ext cx="251979" cy="25197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85E8B54-C9A0-4A12-B82F-BE9FED055B8E}"/>
                </a:ext>
              </a:extLst>
            </p:cNvPr>
            <p:cNvSpPr txBox="1"/>
            <p:nvPr/>
          </p:nvSpPr>
          <p:spPr>
            <a:xfrm>
              <a:off x="3023544" y="4147691"/>
              <a:ext cx="15386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iac-ws2-aks-blue-vnet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1AD7FE61-DDC7-4657-9920-A6D670627FBE}"/>
              </a:ext>
            </a:extLst>
          </p:cNvPr>
          <p:cNvSpPr/>
          <p:nvPr/>
        </p:nvSpPr>
        <p:spPr>
          <a:xfrm>
            <a:off x="2785944" y="3319112"/>
            <a:ext cx="3930695" cy="10543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BB9398-3D11-4F0F-8B4E-4A8D76036E6E}"/>
              </a:ext>
            </a:extLst>
          </p:cNvPr>
          <p:cNvGrpSpPr/>
          <p:nvPr/>
        </p:nvGrpSpPr>
        <p:grpSpPr>
          <a:xfrm>
            <a:off x="2961364" y="3416235"/>
            <a:ext cx="3651110" cy="736375"/>
            <a:chOff x="2961364" y="3416235"/>
            <a:chExt cx="3651110" cy="73637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AF69849-D71F-4EE1-AABA-013AD11C0BA0}"/>
                </a:ext>
              </a:extLst>
            </p:cNvPr>
            <p:cNvSpPr/>
            <p:nvPr/>
          </p:nvSpPr>
          <p:spPr>
            <a:xfrm>
              <a:off x="2961364" y="3416235"/>
              <a:ext cx="3599411" cy="6880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0FE2FC9-7E6C-42C2-A49C-B55BE6A26483}"/>
                </a:ext>
              </a:extLst>
            </p:cNvPr>
            <p:cNvSpPr txBox="1"/>
            <p:nvPr/>
          </p:nvSpPr>
          <p:spPr>
            <a:xfrm>
              <a:off x="5645368" y="3906389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aks-net</a:t>
              </a: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DCB63550-31CB-4F03-AC20-96E652028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75451" y="3450587"/>
              <a:ext cx="171450" cy="17145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D185BAC-B0E2-43B0-8C26-10EF9C6A2F8C}"/>
              </a:ext>
            </a:extLst>
          </p:cNvPr>
          <p:cNvGrpSpPr/>
          <p:nvPr/>
        </p:nvGrpSpPr>
        <p:grpSpPr>
          <a:xfrm>
            <a:off x="4160439" y="3587721"/>
            <a:ext cx="1686734" cy="393217"/>
            <a:chOff x="4339095" y="5180792"/>
            <a:chExt cx="1686734" cy="393217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6EE09CF4-51DA-4478-999B-3823D625D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339095" y="5180792"/>
              <a:ext cx="393217" cy="393217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B09CE70-107F-4342-AD83-4FA857729AB0}"/>
                </a:ext>
              </a:extLst>
            </p:cNvPr>
            <p:cNvSpPr txBox="1"/>
            <p:nvPr/>
          </p:nvSpPr>
          <p:spPr>
            <a:xfrm>
              <a:off x="4761068" y="5254289"/>
              <a:ext cx="1264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iac-ws2-blue-aks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B299AF4-DFF3-46C6-AD45-FD7078EAF593}"/>
              </a:ext>
            </a:extLst>
          </p:cNvPr>
          <p:cNvCxnSpPr>
            <a:stCxn id="51" idx="3"/>
            <a:endCxn id="84" idx="3"/>
          </p:cNvCxnSpPr>
          <p:nvPr/>
        </p:nvCxnSpPr>
        <p:spPr>
          <a:xfrm flipV="1">
            <a:off x="6716639" y="2204641"/>
            <a:ext cx="12700" cy="1641666"/>
          </a:xfrm>
          <a:prstGeom prst="bentConnector3">
            <a:avLst>
              <a:gd name="adj1" fmla="val 180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20A34C-0BAD-4244-A951-C9D6E2F5AEB8}"/>
              </a:ext>
            </a:extLst>
          </p:cNvPr>
          <p:cNvSpPr txBox="1"/>
          <p:nvPr/>
        </p:nvSpPr>
        <p:spPr>
          <a:xfrm rot="16200000">
            <a:off x="6388950" y="2923804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VNet peering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9C2F55-F339-431F-A9BC-507F3B179737}"/>
              </a:ext>
            </a:extLst>
          </p:cNvPr>
          <p:cNvGrpSpPr/>
          <p:nvPr/>
        </p:nvGrpSpPr>
        <p:grpSpPr>
          <a:xfrm>
            <a:off x="1476535" y="3587721"/>
            <a:ext cx="1215580" cy="639438"/>
            <a:chOff x="1476535" y="3587721"/>
            <a:chExt cx="1215580" cy="639438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2EFD279-0926-4C0C-A22D-5E36950FA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887717" y="3587721"/>
              <a:ext cx="393217" cy="393217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101AF5B-F31D-4DB6-9C06-CE4132DCF15F}"/>
                </a:ext>
              </a:extLst>
            </p:cNvPr>
            <p:cNvSpPr txBox="1"/>
            <p:nvPr/>
          </p:nvSpPr>
          <p:spPr>
            <a:xfrm>
              <a:off x="1476535" y="3980938"/>
              <a:ext cx="12155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iac-ws2-aks-blue-mi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068AB8-78D3-4328-80B5-043C829581BF}"/>
              </a:ext>
            </a:extLst>
          </p:cNvPr>
          <p:cNvGrpSpPr/>
          <p:nvPr/>
        </p:nvGrpSpPr>
        <p:grpSpPr>
          <a:xfrm>
            <a:off x="8473625" y="1852137"/>
            <a:ext cx="1215580" cy="834633"/>
            <a:chOff x="8473625" y="1852137"/>
            <a:chExt cx="1215580" cy="834633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56EA0A0-BB5C-49B2-9E8B-D85031FC7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8824485" y="1852137"/>
              <a:ext cx="458195" cy="458195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B78748B-C7A5-4D73-B834-750E998E43A9}"/>
                </a:ext>
              </a:extLst>
            </p:cNvPr>
            <p:cNvSpPr txBox="1"/>
            <p:nvPr/>
          </p:nvSpPr>
          <p:spPr>
            <a:xfrm>
              <a:off x="8473625" y="2286660"/>
              <a:ext cx="1215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Application</a:t>
              </a:r>
              <a:br>
                <a:rPr lang="en-US" sz="1000" dirty="0"/>
              </a:br>
              <a:r>
                <a:rPr lang="en-US" sz="1000" dirty="0"/>
                <a:t>Insights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257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543949" y="4420696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AKS configuration options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0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0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configuration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1657829"/>
          </a:xfrm>
        </p:spPr>
        <p:txBody>
          <a:bodyPr/>
          <a:lstStyle/>
          <a:p>
            <a:r>
              <a:rPr lang="en-US" dirty="0"/>
              <a:t>Networking basic vs advanced</a:t>
            </a:r>
          </a:p>
          <a:p>
            <a:r>
              <a:rPr lang="en-US" dirty="0"/>
              <a:t>Network capacity planning</a:t>
            </a:r>
          </a:p>
          <a:p>
            <a:r>
              <a:rPr lang="en-US" dirty="0"/>
              <a:t>Integration with AAD</a:t>
            </a:r>
          </a:p>
          <a:p>
            <a:r>
              <a:rPr lang="en-US" dirty="0"/>
              <a:t>Monitoring with Log Analytics</a:t>
            </a:r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14" name="Graphic 4">
            <a:extLst>
              <a:ext uri="{FF2B5EF4-FFF2-40B4-BE49-F238E27FC236}">
                <a16:creationId xmlns:a16="http://schemas.microsoft.com/office/drawing/2014/main" id="{6AB13A8A-95A1-436F-A858-2CAE645C2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68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6430" y="3450865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 02 – 15 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68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75974" y="3808333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guinea pig apps walk through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06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6430" y="3450865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Lab-03 – 15 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22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75974" y="3968793"/>
            <a:ext cx="6006864" cy="7031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AKS node pools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15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node pools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3651003"/>
          </a:xfrm>
        </p:spPr>
        <p:txBody>
          <a:bodyPr/>
          <a:lstStyle/>
          <a:p>
            <a:r>
              <a:rPr lang="en-US" dirty="0"/>
              <a:t>System vs User node pools</a:t>
            </a:r>
          </a:p>
          <a:p>
            <a:r>
              <a:rPr lang="en-US" dirty="0"/>
              <a:t>Node pools use-cases</a:t>
            </a:r>
          </a:p>
          <a:p>
            <a:r>
              <a:rPr lang="en-US" dirty="0"/>
              <a:t>spot node pool</a:t>
            </a:r>
          </a:p>
          <a:p>
            <a:r>
              <a:rPr lang="en-US" dirty="0"/>
              <a:t>Assigning Pods to Nodes</a:t>
            </a:r>
          </a:p>
          <a:p>
            <a:r>
              <a:rPr lang="en-US" dirty="0"/>
              <a:t>Taints and Tolerations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14" name="Graphic 4">
            <a:extLst>
              <a:ext uri="{FF2B5EF4-FFF2-40B4-BE49-F238E27FC236}">
                <a16:creationId xmlns:a16="http://schemas.microsoft.com/office/drawing/2014/main" id="{6AB13A8A-95A1-436F-A858-2CAE645C2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08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6430" y="3450865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 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11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75974" y="3968793"/>
            <a:ext cx="6006864" cy="7031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Pod managed identities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8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3A1531F-5F7F-4247-AE21-250E609607D7}"/>
              </a:ext>
            </a:extLst>
          </p:cNvPr>
          <p:cNvSpPr/>
          <p:nvPr/>
        </p:nvSpPr>
        <p:spPr>
          <a:xfrm>
            <a:off x="1" y="4507670"/>
            <a:ext cx="12192000" cy="2350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74688-695E-4887-B9BC-D6A7D3D68D9C}"/>
              </a:ext>
            </a:extLst>
          </p:cNvPr>
          <p:cNvSpPr txBox="1"/>
          <p:nvPr/>
        </p:nvSpPr>
        <p:spPr>
          <a:xfrm>
            <a:off x="7775033" y="5564441"/>
            <a:ext cx="359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FB7CD-0128-4D65-AE5C-36A211ABFFF4}"/>
              </a:ext>
            </a:extLst>
          </p:cNvPr>
          <p:cNvSpPr txBox="1"/>
          <p:nvPr/>
        </p:nvSpPr>
        <p:spPr>
          <a:xfrm>
            <a:off x="-147638" y="439882"/>
            <a:ext cx="12269757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Learn more about AKS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  <a:t>https://aka.ms/azure-aks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Get your next Learner digital badge of Azure Heroes program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https://aka.ms/digital-badge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Win a cool Microsoft backpack!</a:t>
            </a:r>
          </a:p>
          <a:p>
            <a:pPr lvl="1">
              <a:spcAft>
                <a:spcPts val="1200"/>
              </a:spcAft>
            </a:pPr>
            <a:endParaRPr lang="en-US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1200"/>
              </a:spcAft>
            </a:pPr>
            <a:endParaRPr lang="en-GB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84543-AB3D-47DF-9B83-91EE0AC4D797}"/>
              </a:ext>
            </a:extLst>
          </p:cNvPr>
          <p:cNvSpPr/>
          <p:nvPr/>
        </p:nvSpPr>
        <p:spPr>
          <a:xfrm>
            <a:off x="1305222" y="4932586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Don’t forget to add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Microsoft Azure skill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 your LinkedIn account to stay connected with a developer community</a:t>
            </a: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1FCF232-8539-42B0-A74E-9CEBFAACD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3" y="4932586"/>
            <a:ext cx="689221" cy="68922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23E230-F5FE-40D5-BE12-397EA3A684F6}"/>
              </a:ext>
            </a:extLst>
          </p:cNvPr>
          <p:cNvSpPr/>
          <p:nvPr/>
        </p:nvSpPr>
        <p:spPr>
          <a:xfrm>
            <a:off x="8642097" y="5056436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+</a:t>
            </a:r>
            <a:r>
              <a:rPr lang="en-US" sz="2800"/>
              <a:t> Microsoft Azure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C4288-9B54-4F80-8087-B8572FCE1227}"/>
              </a:ext>
            </a:extLst>
          </p:cNvPr>
          <p:cNvSpPr/>
          <p:nvPr/>
        </p:nvSpPr>
        <p:spPr>
          <a:xfrm>
            <a:off x="1305222" y="5885859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We post the latest announces about </a:t>
            </a:r>
            <a:r>
              <a:rPr lang="en-US" sz="2000" b="1">
                <a:latin typeface="Segoe UI" panose="020B0502040204020203" pitchFamily="34" charset="0"/>
                <a:cs typeface="Segoe UI" panose="020B0502040204020203" pitchFamily="34" charset="0"/>
              </a:rPr>
              <a:t>free events for the developers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in Norway on our official Twitter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D4907-8E2D-4F83-9F81-7262DE07C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043" y="5887341"/>
            <a:ext cx="689221" cy="68625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980173-7342-473E-8D8D-B27F00975F39}"/>
              </a:ext>
            </a:extLst>
          </p:cNvPr>
          <p:cNvSpPr/>
          <p:nvPr/>
        </p:nvSpPr>
        <p:spPr>
          <a:xfrm>
            <a:off x="8642097" y="5976101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@</a:t>
            </a:r>
            <a:r>
              <a:rPr lang="en-US" sz="2800" err="1"/>
              <a:t>MSDevNo</a:t>
            </a:r>
            <a:endParaRPr lang="en-US" sz="2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2A8EE6-2EDF-4EB4-8CCE-A510B59B5A7A}"/>
              </a:ext>
            </a:extLst>
          </p:cNvPr>
          <p:cNvGrpSpPr/>
          <p:nvPr/>
        </p:nvGrpSpPr>
        <p:grpSpPr>
          <a:xfrm>
            <a:off x="5091113" y="3142479"/>
            <a:ext cx="1242497" cy="1242497"/>
            <a:chOff x="6096000" y="3168367"/>
            <a:chExt cx="1242497" cy="12424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AEBEF0-2A70-4F26-9646-51B46729DA9D}"/>
                </a:ext>
              </a:extLst>
            </p:cNvPr>
            <p:cNvSpPr/>
            <p:nvPr/>
          </p:nvSpPr>
          <p:spPr>
            <a:xfrm>
              <a:off x="6096000" y="3168367"/>
              <a:ext cx="1242497" cy="12424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030D57-7FC2-4BFD-87E1-4ED484E9F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48250" y="3220454"/>
              <a:ext cx="737995" cy="1138322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F0CBB36-077A-4A82-B60B-2CE250673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912" y="1602937"/>
            <a:ext cx="2634510" cy="2052637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323D040-C3D8-479C-802F-98D9303698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308" y="767545"/>
            <a:ext cx="1627993" cy="162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6846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Pod managed identities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3651003"/>
          </a:xfrm>
        </p:spPr>
        <p:txBody>
          <a:bodyPr/>
          <a:lstStyle/>
          <a:p>
            <a:r>
              <a:rPr lang="en-US" dirty="0"/>
              <a:t>System vs User node pools</a:t>
            </a:r>
          </a:p>
          <a:p>
            <a:r>
              <a:rPr lang="en-US" dirty="0"/>
              <a:t>Node pools use-cases</a:t>
            </a:r>
          </a:p>
          <a:p>
            <a:r>
              <a:rPr lang="en-US" dirty="0"/>
              <a:t>spot node pool</a:t>
            </a:r>
          </a:p>
          <a:p>
            <a:r>
              <a:rPr lang="en-US" dirty="0"/>
              <a:t>Assigning Pods to Nodes</a:t>
            </a:r>
          </a:p>
          <a:p>
            <a:r>
              <a:rPr lang="en-US" dirty="0"/>
              <a:t>Taints and Tolerations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14" name="Graphic 4">
            <a:extLst>
              <a:ext uri="{FF2B5EF4-FFF2-40B4-BE49-F238E27FC236}">
                <a16:creationId xmlns:a16="http://schemas.microsoft.com/office/drawing/2014/main" id="{6AB13A8A-95A1-436F-A858-2CAE645C2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49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Pod managed identities</a:t>
            </a: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14" name="Graphic 4">
            <a:extLst>
              <a:ext uri="{FF2B5EF4-FFF2-40B4-BE49-F238E27FC236}">
                <a16:creationId xmlns:a16="http://schemas.microsoft.com/office/drawing/2014/main" id="{6AB13A8A-95A1-436F-A858-2CAE645C2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6A0159-F290-4B4C-80B4-2DD5B4AF6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5679" y="1876393"/>
            <a:ext cx="7437765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19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+mj-lt"/>
                <a:ea typeface="+mj-ea"/>
                <a:cs typeface="+mj-cs"/>
              </a:rPr>
              <a:t>Pod managed identities</a:t>
            </a: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14" name="Graphic 4">
            <a:extLst>
              <a:ext uri="{FF2B5EF4-FFF2-40B4-BE49-F238E27FC236}">
                <a16:creationId xmlns:a16="http://schemas.microsoft.com/office/drawing/2014/main" id="{6AB13A8A-95A1-436F-A858-2CAE645C2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4800FA-B4D1-4EED-ADB5-DFF16C6C8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9581" y="1904868"/>
            <a:ext cx="665283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7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6430" y="3450865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 05 – 20 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99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75974" y="3968793"/>
            <a:ext cx="6006864" cy="7031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NGINX ingress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04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6430" y="3450865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Lab 06 </a:t>
            </a:r>
            <a:r>
              <a:rPr lang="en-US" sz="5400" dirty="0">
                <a:latin typeface="+mj-lt"/>
                <a:ea typeface="+mj-ea"/>
                <a:cs typeface="+mj-cs"/>
              </a:rPr>
              <a:t>– 20 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7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2021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AKS workshops:</a:t>
            </a:r>
          </a:p>
          <a:p>
            <a:r>
              <a:rPr lang="en-US" dirty="0"/>
              <a:t>AKS and Kubernetes 101</a:t>
            </a:r>
          </a:p>
          <a:p>
            <a:r>
              <a:rPr lang="en-US" dirty="0"/>
              <a:t>Advanced AKS configuration</a:t>
            </a:r>
          </a:p>
          <a:p>
            <a:r>
              <a:rPr lang="en-US" dirty="0"/>
              <a:t>Use Pulumi to provision and configuring AKS </a:t>
            </a:r>
            <a:r>
              <a:rPr lang="en-US" dirty="0" err="1"/>
              <a:t>clusterfiguration</a:t>
            </a:r>
            <a:endParaRPr lang="en-US" dirty="0"/>
          </a:p>
          <a:p>
            <a:r>
              <a:rPr lang="en-US" dirty="0"/>
              <a:t>Service mesh with </a:t>
            </a:r>
            <a:r>
              <a:rPr lang="en-US" dirty="0" err="1"/>
              <a:t>linkerd</a:t>
            </a:r>
            <a:endParaRPr lang="en-US" dirty="0"/>
          </a:p>
          <a:p>
            <a:r>
              <a:rPr lang="en-US" dirty="0"/>
              <a:t>AKS application deployment strategy</a:t>
            </a:r>
          </a:p>
          <a:p>
            <a:r>
              <a:rPr lang="en-US" dirty="0"/>
              <a:t>AKS security</a:t>
            </a:r>
          </a:p>
          <a:p>
            <a:pPr marL="152396" indent="0">
              <a:buNone/>
            </a:pPr>
            <a:r>
              <a:rPr lang="en-US" dirty="0"/>
              <a:t>+ “regular” events (work in progress)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If you have any good AKS / Kubernetes / </a:t>
            </a:r>
            <a:r>
              <a:rPr lang="en-US" dirty="0" err="1"/>
              <a:t>IaC</a:t>
            </a:r>
            <a:r>
              <a:rPr lang="en-US" dirty="0"/>
              <a:t> story – welcome to share!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BECB7BE-A1DA-4603-B4F5-F0023373D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Mix of slides and labs with focus on labs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 don’t have moderator</a:t>
            </a:r>
            <a:endParaRPr lang="en-US" dirty="0">
              <a:sym typeface="Wingdings" panose="05000000000000000000" pitchFamily="2" charset="2"/>
            </a:endParaRP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Let’s help each other, the one who finished earlier can help others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Keep the same names as in labs -&gt; easier to troubleshot </a:t>
            </a: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Share your screen if you stack with something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are available after the event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BECA1D7F-F184-4F73-8575-6FB9DC71A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If you want to have private discussion, find </a:t>
            </a:r>
            <a:r>
              <a:rPr lang="en-US" dirty="0">
                <a:hlinkClick r:id="rId3"/>
              </a:rPr>
              <a:t>evgeny@enso.no</a:t>
            </a:r>
            <a:r>
              <a:rPr lang="en-US" dirty="0"/>
              <a:t> and start chat with me 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563" y="3428999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127" y="5321367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682" y="2482032"/>
            <a:ext cx="4320914" cy="769687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2BE20EA8-D3EC-45F5-AC7B-08A3C95C4A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Each lab is time-boxed (</a:t>
            </a:r>
            <a:r>
              <a:rPr lang="en-US" dirty="0" err="1"/>
              <a:t>ish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completed a lab, please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will be available after the event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 by fixing gramma, typos, wrong commands etc..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comment on each lab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DC0C7-9E31-40D3-BDD6-1ADA514B4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218" y="5478535"/>
            <a:ext cx="3897978" cy="1226595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2F56F404-D8E3-4B3F-9B42-03E11D13C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2DE313B-900C-40F8-B44F-500D6420A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1258" y="3799667"/>
            <a:ext cx="393217" cy="393217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7750D624-94D9-4CA0-B825-123BD9CF770E}"/>
              </a:ext>
            </a:extLst>
          </p:cNvPr>
          <p:cNvGrpSpPr/>
          <p:nvPr/>
        </p:nvGrpSpPr>
        <p:grpSpPr>
          <a:xfrm>
            <a:off x="3388687" y="4726564"/>
            <a:ext cx="697627" cy="827116"/>
            <a:chOff x="3550948" y="3920375"/>
            <a:chExt cx="697627" cy="827116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E93C3C-1655-40EE-A865-841A44028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67554" y="3920375"/>
              <a:ext cx="464416" cy="464416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AB030F-9807-484D-86BC-3A9EAC420485}"/>
                </a:ext>
              </a:extLst>
            </p:cNvPr>
            <p:cNvSpPr txBox="1"/>
            <p:nvPr/>
          </p:nvSpPr>
          <p:spPr>
            <a:xfrm>
              <a:off x="3550948" y="434738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System </a:t>
              </a:r>
            </a:p>
            <a:p>
              <a:pPr algn="ctr"/>
              <a:r>
                <a:rPr lang="en-US" sz="1000" dirty="0"/>
                <a:t>Nodepool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58822C-E0AF-4FB9-8049-F047CB30558B}"/>
              </a:ext>
            </a:extLst>
          </p:cNvPr>
          <p:cNvGrpSpPr/>
          <p:nvPr/>
        </p:nvGrpSpPr>
        <p:grpSpPr>
          <a:xfrm>
            <a:off x="5315093" y="4710521"/>
            <a:ext cx="721672" cy="839412"/>
            <a:chOff x="4962626" y="3920375"/>
            <a:chExt cx="721672" cy="839412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7C876E2A-10D7-4B53-969B-22F8D0302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91254" y="3920375"/>
              <a:ext cx="464416" cy="464416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000AB8-0FED-4BED-ADD1-AD89070BCD2A}"/>
                </a:ext>
              </a:extLst>
            </p:cNvPr>
            <p:cNvSpPr txBox="1"/>
            <p:nvPr/>
          </p:nvSpPr>
          <p:spPr>
            <a:xfrm>
              <a:off x="4962626" y="4359677"/>
              <a:ext cx="721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Workload </a:t>
              </a:r>
            </a:p>
            <a:p>
              <a:pPr algn="ctr"/>
              <a:r>
                <a:rPr lang="en-US" sz="1000" dirty="0"/>
                <a:t>Nodepool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9A2A45-1ECA-4E01-8990-9365FF2D6180}"/>
              </a:ext>
            </a:extLst>
          </p:cNvPr>
          <p:cNvGrpSpPr/>
          <p:nvPr/>
        </p:nvGrpSpPr>
        <p:grpSpPr>
          <a:xfrm>
            <a:off x="4284453" y="3970487"/>
            <a:ext cx="1484578" cy="464415"/>
            <a:chOff x="4350799" y="3212180"/>
            <a:chExt cx="1484578" cy="464415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A6792FA-DB64-4DC7-8DB4-F840BDB2F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50799" y="3212180"/>
              <a:ext cx="464415" cy="46441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4294BE-6E31-468E-A20A-6907EA24EE52}"/>
                </a:ext>
              </a:extLst>
            </p:cNvPr>
            <p:cNvSpPr txBox="1"/>
            <p:nvPr/>
          </p:nvSpPr>
          <p:spPr>
            <a:xfrm>
              <a:off x="4746328" y="3244332"/>
              <a:ext cx="1089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Nginx Ingress</a:t>
              </a:r>
            </a:p>
            <a:p>
              <a:r>
                <a:rPr lang="en-US" sz="1000" dirty="0"/>
                <a:t>controller (SLB)</a:t>
              </a:r>
            </a:p>
          </p:txBody>
        </p:sp>
      </p:grp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E8C712E-08EF-4C7D-843F-29C88554DDC4}"/>
              </a:ext>
            </a:extLst>
          </p:cNvPr>
          <p:cNvCxnSpPr>
            <a:stCxn id="15" idx="2"/>
            <a:endCxn id="7" idx="0"/>
          </p:cNvCxnSpPr>
          <p:nvPr/>
        </p:nvCxnSpPr>
        <p:spPr>
          <a:xfrm rot="5400000">
            <a:off x="3981250" y="4191153"/>
            <a:ext cx="291662" cy="779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F0AA1B5-51EB-4D0C-9CD2-6C421A793121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16200" y="4591767"/>
            <a:ext cx="1159729" cy="118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4722500-60F2-496B-A0C8-BEFC7471E8FE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rot="16200000" flipH="1">
            <a:off x="4101486" y="3555311"/>
            <a:ext cx="83034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12E0C8-84BE-4571-8C84-4011E65346A0}"/>
              </a:ext>
            </a:extLst>
          </p:cNvPr>
          <p:cNvGrpSpPr/>
          <p:nvPr/>
        </p:nvGrpSpPr>
        <p:grpSpPr>
          <a:xfrm>
            <a:off x="1125655" y="4731777"/>
            <a:ext cx="1144865" cy="717444"/>
            <a:chOff x="1125655" y="4731777"/>
            <a:chExt cx="1144865" cy="717444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138B671-7F71-4E17-8C83-D031DF287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65881" y="4731777"/>
              <a:ext cx="464414" cy="464414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3F45F0-365C-4378-B844-12F3101615BE}"/>
                </a:ext>
              </a:extLst>
            </p:cNvPr>
            <p:cNvSpPr txBox="1"/>
            <p:nvPr/>
          </p:nvSpPr>
          <p:spPr>
            <a:xfrm>
              <a:off x="1125655" y="5203000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5D5DFD-07C9-4C1E-8835-56220B091075}"/>
              </a:ext>
            </a:extLst>
          </p:cNvPr>
          <p:cNvGrpSpPr/>
          <p:nvPr/>
        </p:nvGrpSpPr>
        <p:grpSpPr>
          <a:xfrm>
            <a:off x="2220082" y="2987409"/>
            <a:ext cx="447451" cy="1814111"/>
            <a:chOff x="2220082" y="2987409"/>
            <a:chExt cx="447451" cy="181411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E6F5629-6E61-4286-8A58-FA42169508C9}"/>
                </a:ext>
              </a:extLst>
            </p:cNvPr>
            <p:cNvSpPr txBox="1"/>
            <p:nvPr/>
          </p:nvSpPr>
          <p:spPr>
            <a:xfrm rot="16200000">
              <a:off x="1758330" y="3490192"/>
              <a:ext cx="11697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VNet peering</a:t>
              </a:r>
            </a:p>
          </p:txBody>
        </p: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64222C99-BEDF-4E7E-A888-F99B3724DB78}"/>
                </a:ext>
              </a:extLst>
            </p:cNvPr>
            <p:cNvCxnSpPr>
              <a:cxnSpLocks/>
              <a:stCxn id="80" idx="1"/>
              <a:endCxn id="84" idx="1"/>
            </p:cNvCxnSpPr>
            <p:nvPr/>
          </p:nvCxnSpPr>
          <p:spPr>
            <a:xfrm rot="10800000" flipH="1">
              <a:off x="2664069" y="2987409"/>
              <a:ext cx="3464" cy="1814111"/>
            </a:xfrm>
            <a:prstGeom prst="bentConnector3">
              <a:avLst>
                <a:gd name="adj1" fmla="val -65993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479C7C3-4328-4B2C-A263-ADCA6A5D800F}"/>
              </a:ext>
            </a:extLst>
          </p:cNvPr>
          <p:cNvCxnSpPr>
            <a:cxnSpLocks/>
            <a:stCxn id="42" idx="3"/>
            <a:endCxn id="37" idx="0"/>
          </p:cNvCxnSpPr>
          <p:nvPr/>
        </p:nvCxnSpPr>
        <p:spPr>
          <a:xfrm>
            <a:off x="5908137" y="4942729"/>
            <a:ext cx="317644" cy="1241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CC2C820-C2AE-44C7-BF18-B5F32EF48A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28925" y="6162032"/>
            <a:ext cx="701101" cy="426757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FB06820-2BCA-4A48-9787-E762AC5FDE31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>
            <a:off x="6411527" y="6369844"/>
            <a:ext cx="717398" cy="55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95E8B4-B833-424A-9C50-3748026F3D55}"/>
              </a:ext>
            </a:extLst>
          </p:cNvPr>
          <p:cNvGrpSpPr/>
          <p:nvPr/>
        </p:nvGrpSpPr>
        <p:grpSpPr>
          <a:xfrm>
            <a:off x="6959581" y="2815283"/>
            <a:ext cx="967106" cy="694214"/>
            <a:chOff x="6959581" y="2815283"/>
            <a:chExt cx="967106" cy="694214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D551EEB9-6F87-46CB-8FD5-78AD74791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10927" y="2815283"/>
              <a:ext cx="464414" cy="464414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2116D3-E722-45A8-B829-22245B693CA0}"/>
                </a:ext>
              </a:extLst>
            </p:cNvPr>
            <p:cNvSpPr txBox="1"/>
            <p:nvPr/>
          </p:nvSpPr>
          <p:spPr>
            <a:xfrm>
              <a:off x="6959581" y="3263276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Monitor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BC0E6F-EB06-486A-94E5-8256680F70BD}"/>
              </a:ext>
            </a:extLst>
          </p:cNvPr>
          <p:cNvGrpSpPr/>
          <p:nvPr/>
        </p:nvGrpSpPr>
        <p:grpSpPr>
          <a:xfrm>
            <a:off x="1930295" y="4931242"/>
            <a:ext cx="1574998" cy="246221"/>
            <a:chOff x="1930295" y="4931242"/>
            <a:chExt cx="1574998" cy="24622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6D548D-1BDE-4B48-A27D-3C1ABC29932A}"/>
                </a:ext>
              </a:extLst>
            </p:cNvPr>
            <p:cNvCxnSpPr>
              <a:cxnSpLocks/>
              <a:stCxn id="7" idx="1"/>
              <a:endCxn id="27" idx="3"/>
            </p:cNvCxnSpPr>
            <p:nvPr/>
          </p:nvCxnSpPr>
          <p:spPr>
            <a:xfrm flipH="1">
              <a:off x="1930295" y="4958772"/>
              <a:ext cx="1574998" cy="5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45D468A-5E45-4F67-8979-B17153029538}"/>
                </a:ext>
              </a:extLst>
            </p:cNvPr>
            <p:cNvSpPr txBox="1"/>
            <p:nvPr/>
          </p:nvSpPr>
          <p:spPr>
            <a:xfrm>
              <a:off x="2193625" y="4931242"/>
              <a:ext cx="405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pull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3E869A-0ABB-4151-B63D-24F6142B5196}"/>
              </a:ext>
            </a:extLst>
          </p:cNvPr>
          <p:cNvGrpSpPr/>
          <p:nvPr/>
        </p:nvGrpSpPr>
        <p:grpSpPr>
          <a:xfrm>
            <a:off x="4284452" y="2675723"/>
            <a:ext cx="1726053" cy="487378"/>
            <a:chOff x="4284452" y="2780979"/>
            <a:chExt cx="1726053" cy="487378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F77943D-6513-4FDF-9EC7-0AA5AC0DB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03B8D38-6883-4361-8AAB-DC4EC3A77339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  <a:p>
              <a:r>
                <a:rPr lang="en-US" sz="1000" dirty="0"/>
                <a:t>(External)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D8771F-FE1B-43B9-9308-DD14E6F5EBA6}"/>
              </a:ext>
            </a:extLst>
          </p:cNvPr>
          <p:cNvGrpSpPr/>
          <p:nvPr/>
        </p:nvGrpSpPr>
        <p:grpSpPr>
          <a:xfrm>
            <a:off x="2664069" y="3676558"/>
            <a:ext cx="3930695" cy="2275144"/>
            <a:chOff x="2664069" y="3676558"/>
            <a:chExt cx="3930695" cy="227514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6D06C80-61AD-40AD-A254-90E26D89F9F3}"/>
                </a:ext>
              </a:extLst>
            </p:cNvPr>
            <p:cNvSpPr/>
            <p:nvPr/>
          </p:nvSpPr>
          <p:spPr>
            <a:xfrm>
              <a:off x="2664069" y="3676558"/>
              <a:ext cx="3930695" cy="2249922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A33962-800E-4C6D-A77F-7F2A1D60AE3F}"/>
                </a:ext>
              </a:extLst>
            </p:cNvPr>
            <p:cNvGrpSpPr/>
            <p:nvPr/>
          </p:nvGrpSpPr>
          <p:grpSpPr>
            <a:xfrm>
              <a:off x="2704578" y="5699014"/>
              <a:ext cx="1167662" cy="252688"/>
              <a:chOff x="2704578" y="5699014"/>
              <a:chExt cx="1167662" cy="252688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711CAAFD-17C2-4C96-9613-FEB58B352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704578" y="5699723"/>
                <a:ext cx="251979" cy="251979"/>
              </a:xfrm>
              <a:prstGeom prst="rect">
                <a:avLst/>
              </a:prstGeom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1FF6855-8A3A-47DB-8567-4D615C557433}"/>
                  </a:ext>
                </a:extLst>
              </p:cNvPr>
              <p:cNvSpPr txBox="1"/>
              <p:nvPr/>
            </p:nvSpPr>
            <p:spPr>
              <a:xfrm>
                <a:off x="2905134" y="5699014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AKS VNet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A930C5-5BB4-4DB4-BF43-498214813661}"/>
                </a:ext>
              </a:extLst>
            </p:cNvPr>
            <p:cNvGrpSpPr/>
            <p:nvPr/>
          </p:nvGrpSpPr>
          <p:grpSpPr>
            <a:xfrm>
              <a:off x="2783571" y="3746482"/>
              <a:ext cx="3658793" cy="1952886"/>
              <a:chOff x="2783571" y="3746482"/>
              <a:chExt cx="3658793" cy="195288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145F759-F8D6-4D5C-A35D-FF3BD13F3B91}"/>
                  </a:ext>
                </a:extLst>
              </p:cNvPr>
              <p:cNvSpPr/>
              <p:nvPr/>
            </p:nvSpPr>
            <p:spPr>
              <a:xfrm>
                <a:off x="2842953" y="3746482"/>
                <a:ext cx="3599411" cy="1906285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4BB18-6F49-4F94-9A73-D439AF5BC5E4}"/>
                  </a:ext>
                </a:extLst>
              </p:cNvPr>
              <p:cNvSpPr txBox="1"/>
              <p:nvPr/>
            </p:nvSpPr>
            <p:spPr>
              <a:xfrm>
                <a:off x="2783571" y="5453147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AKS subnet</a:t>
                </a:r>
              </a:p>
            </p:txBody>
          </p:sp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AA8DFD16-8C4D-4636-894D-1D61EE64B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255847" y="3777119"/>
                <a:ext cx="171450" cy="171450"/>
              </a:xfrm>
              <a:prstGeom prst="rect">
                <a:avLst/>
              </a:prstGeom>
            </p:spPr>
          </p:pic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4E5C9F-A3C6-4DEF-B929-3D404A7E8E9A}"/>
              </a:ext>
            </a:extLst>
          </p:cNvPr>
          <p:cNvGrpSpPr/>
          <p:nvPr/>
        </p:nvGrpSpPr>
        <p:grpSpPr>
          <a:xfrm>
            <a:off x="2667533" y="2460213"/>
            <a:ext cx="3930695" cy="1077768"/>
            <a:chOff x="2667533" y="2460213"/>
            <a:chExt cx="3930695" cy="107776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4AF1769-897D-4665-BCB7-0D60288D2603}"/>
                </a:ext>
              </a:extLst>
            </p:cNvPr>
            <p:cNvGrpSpPr/>
            <p:nvPr/>
          </p:nvGrpSpPr>
          <p:grpSpPr>
            <a:xfrm>
              <a:off x="2667533" y="2460213"/>
              <a:ext cx="3930695" cy="1077768"/>
              <a:chOff x="2667533" y="2460213"/>
              <a:chExt cx="3930695" cy="107776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539E6F8-1035-4BAE-A592-F1D25CB1424A}"/>
                  </a:ext>
                </a:extLst>
              </p:cNvPr>
              <p:cNvGrpSpPr/>
              <p:nvPr/>
            </p:nvGrpSpPr>
            <p:grpSpPr>
              <a:xfrm>
                <a:off x="2697941" y="3286002"/>
                <a:ext cx="1174299" cy="251979"/>
                <a:chOff x="2697941" y="3286002"/>
                <a:chExt cx="1174299" cy="251979"/>
              </a:xfrm>
            </p:grpSpPr>
            <p:pic>
              <p:nvPicPr>
                <p:cNvPr id="85" name="Graphic 84">
                  <a:extLst>
                    <a:ext uri="{FF2B5EF4-FFF2-40B4-BE49-F238E27FC236}">
                      <a16:creationId xmlns:a16="http://schemas.microsoft.com/office/drawing/2014/main" id="{F42B162A-0AF5-4A4B-8B5B-CA2144BFA8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7941" y="3286002"/>
                  <a:ext cx="251979" cy="251979"/>
                </a:xfrm>
                <a:prstGeom prst="rect">
                  <a:avLst/>
                </a:prstGeom>
              </p:spPr>
            </p:pic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D76ED6A-AF72-4363-9C6D-72205F9F3D63}"/>
                    </a:ext>
                  </a:extLst>
                </p:cNvPr>
                <p:cNvSpPr txBox="1"/>
                <p:nvPr/>
              </p:nvSpPr>
              <p:spPr>
                <a:xfrm>
                  <a:off x="2905134" y="3288792"/>
                  <a:ext cx="96710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APIM VNet</a:t>
                  </a:r>
                </a:p>
              </p:txBody>
            </p:sp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BFF43BF-EF17-4EA8-BFF4-6C46DBD8EC95}"/>
                  </a:ext>
                </a:extLst>
              </p:cNvPr>
              <p:cNvSpPr/>
              <p:nvPr/>
            </p:nvSpPr>
            <p:spPr>
              <a:xfrm>
                <a:off x="2667533" y="2460213"/>
                <a:ext cx="3930695" cy="1054389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70EAD59-4449-470D-AD26-631B0DF8F997}"/>
                </a:ext>
              </a:extLst>
            </p:cNvPr>
            <p:cNvGrpSpPr/>
            <p:nvPr/>
          </p:nvGrpSpPr>
          <p:grpSpPr>
            <a:xfrm>
              <a:off x="2842953" y="2557336"/>
              <a:ext cx="3651110" cy="736375"/>
              <a:chOff x="2842953" y="2557336"/>
              <a:chExt cx="3651110" cy="736375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DABFB2F-B120-48F5-BF4B-8339C821B6D7}"/>
                  </a:ext>
                </a:extLst>
              </p:cNvPr>
              <p:cNvSpPr/>
              <p:nvPr/>
            </p:nvSpPr>
            <p:spPr>
              <a:xfrm>
                <a:off x="2842953" y="2557336"/>
                <a:ext cx="3599411" cy="688056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660CB76-795A-4458-94C1-09B5E8CF4DA8}"/>
                  </a:ext>
                </a:extLst>
              </p:cNvPr>
              <p:cNvSpPr txBox="1"/>
              <p:nvPr/>
            </p:nvSpPr>
            <p:spPr>
              <a:xfrm>
                <a:off x="5526957" y="3047490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/>
                  <a:t>APIM subnet</a:t>
                </a:r>
              </a:p>
            </p:txBody>
          </p:sp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D502F66E-19DF-470E-82F2-3090370EB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257040" y="2591688"/>
                <a:ext cx="171450" cy="171450"/>
              </a:xfrm>
              <a:prstGeom prst="rect">
                <a:avLst/>
              </a:prstGeom>
            </p:spPr>
          </p:pic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B6A42D-8108-4C3E-8783-44E39A8152D1}"/>
              </a:ext>
            </a:extLst>
          </p:cNvPr>
          <p:cNvGrpSpPr/>
          <p:nvPr/>
        </p:nvGrpSpPr>
        <p:grpSpPr>
          <a:xfrm>
            <a:off x="5874507" y="6184098"/>
            <a:ext cx="701101" cy="528576"/>
            <a:chOff x="5823976" y="5580210"/>
            <a:chExt cx="701101" cy="52857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AA891F3-A26D-44F4-AA3F-84AEF4F46C66}"/>
                </a:ext>
              </a:extLst>
            </p:cNvPr>
            <p:cNvSpPr txBox="1"/>
            <p:nvPr/>
          </p:nvSpPr>
          <p:spPr>
            <a:xfrm>
              <a:off x="5823976" y="5862565"/>
              <a:ext cx="701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egress IP</a:t>
              </a: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32DBFB4D-4EFB-4B25-B98C-8EDB3B49D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989504" y="5580210"/>
              <a:ext cx="371492" cy="37149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6EA5BB3-2634-419B-ACF1-B8D3285C4B9E}"/>
              </a:ext>
            </a:extLst>
          </p:cNvPr>
          <p:cNvGrpSpPr/>
          <p:nvPr/>
        </p:nvGrpSpPr>
        <p:grpSpPr>
          <a:xfrm>
            <a:off x="4159104" y="6182886"/>
            <a:ext cx="967106" cy="612230"/>
            <a:chOff x="4159104" y="6184098"/>
            <a:chExt cx="967106" cy="612230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84DA98C-5DFE-40E2-8064-ABD79B552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410449" y="6184098"/>
              <a:ext cx="464416" cy="464416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73476EF-17D5-4B62-B494-CBF9FD064295}"/>
                </a:ext>
              </a:extLst>
            </p:cNvPr>
            <p:cNvSpPr txBox="1"/>
            <p:nvPr/>
          </p:nvSpPr>
          <p:spPr>
            <a:xfrm>
              <a:off x="4159104" y="655010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CosmosDB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EC7ABA4-22CC-46A1-9056-4FA019F0F18C}"/>
              </a:ext>
            </a:extLst>
          </p:cNvPr>
          <p:cNvGrpSpPr/>
          <p:nvPr/>
        </p:nvGrpSpPr>
        <p:grpSpPr>
          <a:xfrm>
            <a:off x="4839084" y="6182637"/>
            <a:ext cx="967106" cy="581931"/>
            <a:chOff x="4834631" y="6182637"/>
            <a:chExt cx="967106" cy="581931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4657D8D-D698-423C-92F4-DE73AC32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117992" y="6182637"/>
              <a:ext cx="371491" cy="371491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4A9A13-2BA6-4E3E-80C3-EE1DE2CD231D}"/>
                </a:ext>
              </a:extLst>
            </p:cNvPr>
            <p:cNvSpPr txBox="1"/>
            <p:nvPr/>
          </p:nvSpPr>
          <p:spPr>
            <a:xfrm>
              <a:off x="4834631" y="651834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KeyVault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62D6D58-DD12-40F4-91F7-ADBD431920EE}"/>
              </a:ext>
            </a:extLst>
          </p:cNvPr>
          <p:cNvGrpSpPr/>
          <p:nvPr/>
        </p:nvGrpSpPr>
        <p:grpSpPr>
          <a:xfrm>
            <a:off x="6997862" y="3556069"/>
            <a:ext cx="967106" cy="784999"/>
            <a:chOff x="7024664" y="3607940"/>
            <a:chExt cx="967106" cy="784999"/>
          </a:xfrm>
        </p:grpSpPr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AA2EE23F-0BF1-4B89-B44B-1BBB5B530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276010" y="3607940"/>
              <a:ext cx="464414" cy="464414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06E47ED-284C-45AD-BCBA-0F07A155BA0D}"/>
                </a:ext>
              </a:extLst>
            </p:cNvPr>
            <p:cNvSpPr txBox="1"/>
            <p:nvPr/>
          </p:nvSpPr>
          <p:spPr>
            <a:xfrm>
              <a:off x="7024664" y="3992829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  <a:p>
              <a:pPr algn="ctr"/>
              <a:r>
                <a:rPr lang="en-US" sz="1000" dirty="0"/>
                <a:t>Prefix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3BF204-0D35-4AA1-8A88-7CAB07D90B2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516418" y="2210719"/>
            <a:ext cx="242" cy="46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4F1791A-87EE-4EB6-8CAC-E7715C8E60F3}"/>
              </a:ext>
            </a:extLst>
          </p:cNvPr>
          <p:cNvSpPr/>
          <p:nvPr/>
        </p:nvSpPr>
        <p:spPr>
          <a:xfrm>
            <a:off x="3631223" y="5822124"/>
            <a:ext cx="2044706" cy="184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VNet Service Endpoints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E1CE9E3-A4D7-43AA-BCDF-AD91D6300A53}"/>
              </a:ext>
            </a:extLst>
          </p:cNvPr>
          <p:cNvCxnSpPr>
            <a:cxnSpLocks/>
            <a:stCxn id="42" idx="1"/>
            <a:endCxn id="56" idx="0"/>
          </p:cNvCxnSpPr>
          <p:nvPr/>
        </p:nvCxnSpPr>
        <p:spPr>
          <a:xfrm rot="10800000" flipV="1">
            <a:off x="5308191" y="4942729"/>
            <a:ext cx="135530" cy="1239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691A7DD-32D0-492D-8B1E-91C72F976D2B}"/>
              </a:ext>
            </a:extLst>
          </p:cNvPr>
          <p:cNvCxnSpPr>
            <a:cxnSpLocks/>
            <a:stCxn id="42" idx="1"/>
            <a:endCxn id="30" idx="0"/>
          </p:cNvCxnSpPr>
          <p:nvPr/>
        </p:nvCxnSpPr>
        <p:spPr>
          <a:xfrm rot="10800000" flipV="1">
            <a:off x="4642657" y="4942728"/>
            <a:ext cx="801064" cy="1240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D14DB1-8418-4327-9B45-D4D8D11F0CD1}"/>
              </a:ext>
            </a:extLst>
          </p:cNvPr>
          <p:cNvGrpSpPr/>
          <p:nvPr/>
        </p:nvGrpSpPr>
        <p:grpSpPr>
          <a:xfrm>
            <a:off x="7081305" y="4457861"/>
            <a:ext cx="800219" cy="647389"/>
            <a:chOff x="7081305" y="4457861"/>
            <a:chExt cx="800219" cy="64738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62AC5C0-19E8-4C58-A0B6-C2493F113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7244665" y="4457861"/>
              <a:ext cx="458571" cy="458571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8CD9FC7-7FD5-4AC4-83B9-AC46A2931213}"/>
                </a:ext>
              </a:extLst>
            </p:cNvPr>
            <p:cNvSpPr txBox="1"/>
            <p:nvPr/>
          </p:nvSpPr>
          <p:spPr>
            <a:xfrm>
              <a:off x="7081305" y="4859029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Private DNS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3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pic>
        <p:nvPicPr>
          <p:cNvPr id="27" name="Graphic 4">
            <a:extLst>
              <a:ext uri="{FF2B5EF4-FFF2-40B4-BE49-F238E27FC236}">
                <a16:creationId xmlns:a16="http://schemas.microsoft.com/office/drawing/2014/main" id="{6C31D57D-B1D7-4512-8812-BBBAEBCE2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3E4E7C4-9837-4B3D-BE98-DA01CD588FCE}"/>
              </a:ext>
            </a:extLst>
          </p:cNvPr>
          <p:cNvGrpSpPr/>
          <p:nvPr/>
        </p:nvGrpSpPr>
        <p:grpSpPr>
          <a:xfrm>
            <a:off x="2757146" y="2911097"/>
            <a:ext cx="1330851" cy="251979"/>
            <a:chOff x="2697941" y="3286002"/>
            <a:chExt cx="1330851" cy="251979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3823610-D3BB-4E77-8E10-79175825F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97941" y="3286002"/>
              <a:ext cx="251979" cy="25197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FF4892-C716-483E-8C51-6128D373B2AB}"/>
                </a:ext>
              </a:extLst>
            </p:cNvPr>
            <p:cNvSpPr txBox="1"/>
            <p:nvPr/>
          </p:nvSpPr>
          <p:spPr>
            <a:xfrm>
              <a:off x="2905133" y="3288792"/>
              <a:ext cx="11236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iac-ws2-vnet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247E58A-53D1-49F3-88A1-9E9682372D84}"/>
              </a:ext>
            </a:extLst>
          </p:cNvPr>
          <p:cNvSpPr/>
          <p:nvPr/>
        </p:nvSpPr>
        <p:spPr>
          <a:xfrm>
            <a:off x="2726738" y="2085308"/>
            <a:ext cx="3930695" cy="10543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7BFB9E-C693-4404-B7CE-B0B73077197E}"/>
              </a:ext>
            </a:extLst>
          </p:cNvPr>
          <p:cNvSpPr/>
          <p:nvPr/>
        </p:nvSpPr>
        <p:spPr>
          <a:xfrm>
            <a:off x="2902158" y="2182431"/>
            <a:ext cx="3599411" cy="6880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2E3CE7-788A-462E-99A8-607CE3D243CB}"/>
              </a:ext>
            </a:extLst>
          </p:cNvPr>
          <p:cNvSpPr txBox="1"/>
          <p:nvPr/>
        </p:nvSpPr>
        <p:spPr>
          <a:xfrm>
            <a:off x="5586162" y="2672585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apim-net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D867B185-36E7-46FE-902D-7422A83B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16245" y="2216783"/>
            <a:ext cx="171450" cy="17145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88E657B-B984-4456-B515-9A46578D4E57}"/>
              </a:ext>
            </a:extLst>
          </p:cNvPr>
          <p:cNvGrpSpPr/>
          <p:nvPr/>
        </p:nvGrpSpPr>
        <p:grpSpPr>
          <a:xfrm>
            <a:off x="1476091" y="2253780"/>
            <a:ext cx="1144865" cy="717444"/>
            <a:chOff x="1125655" y="4731777"/>
            <a:chExt cx="1144865" cy="717444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4FF509F5-C322-4678-AC92-894184F91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65881" y="4731777"/>
              <a:ext cx="464414" cy="464414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360066-D0F2-4D5E-9F1E-4D1B338A1779}"/>
                </a:ext>
              </a:extLst>
            </p:cNvPr>
            <p:cNvSpPr txBox="1"/>
            <p:nvPr/>
          </p:nvSpPr>
          <p:spPr>
            <a:xfrm>
              <a:off x="1125655" y="5203000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92B2579-5839-48F3-B667-F4C768C0D9CD}"/>
              </a:ext>
            </a:extLst>
          </p:cNvPr>
          <p:cNvGrpSpPr/>
          <p:nvPr/>
        </p:nvGrpSpPr>
        <p:grpSpPr>
          <a:xfrm>
            <a:off x="7653432" y="2212566"/>
            <a:ext cx="967106" cy="784999"/>
            <a:chOff x="7024664" y="3607940"/>
            <a:chExt cx="967106" cy="784999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7815CD0B-82D1-4A81-9723-0B9AE6F2C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276010" y="3607940"/>
              <a:ext cx="464414" cy="464414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90A2CF9-F74A-4C25-9E1C-59DACC79E05D}"/>
                </a:ext>
              </a:extLst>
            </p:cNvPr>
            <p:cNvSpPr txBox="1"/>
            <p:nvPr/>
          </p:nvSpPr>
          <p:spPr>
            <a:xfrm>
              <a:off x="7024664" y="3992829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  <a:p>
              <a:pPr algn="ctr"/>
              <a:r>
                <a:rPr lang="en-US" sz="1000" dirty="0"/>
                <a:t>Prefix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B5E55FD3-AEDC-4253-B630-059668889B42}"/>
              </a:ext>
            </a:extLst>
          </p:cNvPr>
          <p:cNvSpPr/>
          <p:nvPr/>
        </p:nvSpPr>
        <p:spPr>
          <a:xfrm>
            <a:off x="1263316" y="1888461"/>
            <a:ext cx="8413536" cy="1403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B1527015-E8AF-44C8-9ED3-25AEEF178A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5998" y="1907858"/>
            <a:ext cx="228803" cy="22880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20A63EC-55C7-4132-A4D7-684B29BA25F2}"/>
              </a:ext>
            </a:extLst>
          </p:cNvPr>
          <p:cNvSpPr txBox="1"/>
          <p:nvPr/>
        </p:nvSpPr>
        <p:spPr>
          <a:xfrm>
            <a:off x="1463291" y="1899150"/>
            <a:ext cx="1123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iac-ws2-base-rg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7D41F26-9750-4CF3-ADC9-6945150C429B}"/>
              </a:ext>
            </a:extLst>
          </p:cNvPr>
          <p:cNvGrpSpPr/>
          <p:nvPr/>
        </p:nvGrpSpPr>
        <p:grpSpPr>
          <a:xfrm>
            <a:off x="6781808" y="2234787"/>
            <a:ext cx="967106" cy="710634"/>
            <a:chOff x="7079732" y="4051542"/>
            <a:chExt cx="967106" cy="71063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C42344-A83A-4445-8182-FCA6949790D3}"/>
                </a:ext>
              </a:extLst>
            </p:cNvPr>
            <p:cNvSpPr txBox="1"/>
            <p:nvPr/>
          </p:nvSpPr>
          <p:spPr>
            <a:xfrm>
              <a:off x="7079732" y="4515955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Log Analytics</a:t>
              </a: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F579BE2F-D9BE-4AD5-942C-6F63890A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331078" y="4051542"/>
              <a:ext cx="464413" cy="464413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C9E5119-824C-4969-ACD4-90C84A1D1A31}"/>
              </a:ext>
            </a:extLst>
          </p:cNvPr>
          <p:cNvGrpSpPr/>
          <p:nvPr/>
        </p:nvGrpSpPr>
        <p:grpSpPr>
          <a:xfrm>
            <a:off x="4078900" y="2308317"/>
            <a:ext cx="1726053" cy="487378"/>
            <a:chOff x="4284452" y="2780979"/>
            <a:chExt cx="1726053" cy="487378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3CAC055F-9ED7-4121-AA26-429EBF595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B6A0E0B-0106-4DA3-B59B-B13355A01739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  <a:p>
              <a:r>
                <a:rPr lang="en-US" sz="1000" dirty="0"/>
                <a:t>(External)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ECE6158-9A91-4089-93AA-FC7F5D30AB0C}"/>
              </a:ext>
            </a:extLst>
          </p:cNvPr>
          <p:cNvGrpSpPr/>
          <p:nvPr/>
        </p:nvGrpSpPr>
        <p:grpSpPr>
          <a:xfrm>
            <a:off x="8414419" y="2259999"/>
            <a:ext cx="1215580" cy="834633"/>
            <a:chOff x="8473625" y="1852137"/>
            <a:chExt cx="1215580" cy="834633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B36DA424-DA68-49B5-9F8C-0B14C16BB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824485" y="1852137"/>
              <a:ext cx="458195" cy="458195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CEA7269-F045-4887-BCC7-D22AE25E5B38}"/>
                </a:ext>
              </a:extLst>
            </p:cNvPr>
            <p:cNvSpPr txBox="1"/>
            <p:nvPr/>
          </p:nvSpPr>
          <p:spPr>
            <a:xfrm>
              <a:off x="8473625" y="2286660"/>
              <a:ext cx="1215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Application</a:t>
              </a:r>
              <a:br>
                <a:rPr lang="en-US" sz="1000" dirty="0"/>
              </a:br>
              <a:r>
                <a:rPr lang="en-US" sz="1000" dirty="0"/>
                <a:t>Insights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97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539E6F8-1035-4BAE-A592-F1D25CB1424A}"/>
              </a:ext>
            </a:extLst>
          </p:cNvPr>
          <p:cNvGrpSpPr/>
          <p:nvPr/>
        </p:nvGrpSpPr>
        <p:grpSpPr>
          <a:xfrm>
            <a:off x="3108452" y="2881445"/>
            <a:ext cx="1330851" cy="251979"/>
            <a:chOff x="2697941" y="3286002"/>
            <a:chExt cx="1330851" cy="251979"/>
          </a:xfrm>
        </p:grpSpPr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F42B162A-0AF5-4A4B-8B5B-CA2144BFA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97941" y="3286002"/>
              <a:ext cx="251979" cy="251979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D76ED6A-AF72-4363-9C6D-72205F9F3D63}"/>
                </a:ext>
              </a:extLst>
            </p:cNvPr>
            <p:cNvSpPr txBox="1"/>
            <p:nvPr/>
          </p:nvSpPr>
          <p:spPr>
            <a:xfrm>
              <a:off x="2905133" y="3288792"/>
              <a:ext cx="11236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iac-ws2-vnet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4BFF43BF-EF17-4EA8-BFF4-6C46DBD8EC95}"/>
              </a:ext>
            </a:extLst>
          </p:cNvPr>
          <p:cNvSpPr/>
          <p:nvPr/>
        </p:nvSpPr>
        <p:spPr>
          <a:xfrm>
            <a:off x="3078044" y="2055656"/>
            <a:ext cx="3930695" cy="10543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ABFB2F-B120-48F5-BF4B-8339C821B6D7}"/>
              </a:ext>
            </a:extLst>
          </p:cNvPr>
          <p:cNvSpPr/>
          <p:nvPr/>
        </p:nvSpPr>
        <p:spPr>
          <a:xfrm>
            <a:off x="3253464" y="2152779"/>
            <a:ext cx="3599411" cy="6880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60CB76-795A-4458-94C1-09B5E8CF4DA8}"/>
              </a:ext>
            </a:extLst>
          </p:cNvPr>
          <p:cNvSpPr txBox="1"/>
          <p:nvPr/>
        </p:nvSpPr>
        <p:spPr>
          <a:xfrm>
            <a:off x="5937468" y="2642933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apim-net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D502F66E-19DF-470E-82F2-3090370EB0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67551" y="2187131"/>
            <a:ext cx="171450" cy="1714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1298C4-C071-4271-8052-496A36C208CB}"/>
              </a:ext>
            </a:extLst>
          </p:cNvPr>
          <p:cNvSpPr/>
          <p:nvPr/>
        </p:nvSpPr>
        <p:spPr>
          <a:xfrm>
            <a:off x="2938256" y="1858809"/>
            <a:ext cx="4503936" cy="1514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000204C-22AC-4B40-85AA-927C478EE2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69999" y="3129020"/>
            <a:ext cx="228803" cy="22880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598C3EA-1FA3-4D34-827F-729D1C090DC7}"/>
              </a:ext>
            </a:extLst>
          </p:cNvPr>
          <p:cNvSpPr txBox="1"/>
          <p:nvPr/>
        </p:nvSpPr>
        <p:spPr>
          <a:xfrm>
            <a:off x="3137292" y="3120312"/>
            <a:ext cx="1123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iac-ws2-base-rg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B8C90B-1129-4082-A350-1F4287F64398}"/>
              </a:ext>
            </a:extLst>
          </p:cNvPr>
          <p:cNvGrpSpPr/>
          <p:nvPr/>
        </p:nvGrpSpPr>
        <p:grpSpPr>
          <a:xfrm>
            <a:off x="4430206" y="2278665"/>
            <a:ext cx="1726053" cy="487378"/>
            <a:chOff x="4284452" y="2780979"/>
            <a:chExt cx="1726053" cy="48737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7130F49B-EFEF-495D-BAE5-D197B5B40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C790A9-DD3D-475B-9A1E-98131CC61C6B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  <a:p>
              <a:r>
                <a:rPr lang="en-US" sz="1000" dirty="0"/>
                <a:t>(External)</a:t>
              </a:r>
            </a:p>
          </p:txBody>
        </p:sp>
      </p:grpSp>
      <p:pic>
        <p:nvPicPr>
          <p:cNvPr id="27" name="Graphic 4">
            <a:extLst>
              <a:ext uri="{FF2B5EF4-FFF2-40B4-BE49-F238E27FC236}">
                <a16:creationId xmlns:a16="http://schemas.microsoft.com/office/drawing/2014/main" id="{6C31D57D-B1D7-4512-8812-BBBAEBCE29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93AC285-77EB-4273-8666-5486E33C1635}"/>
              </a:ext>
            </a:extLst>
          </p:cNvPr>
          <p:cNvSpPr/>
          <p:nvPr/>
        </p:nvSpPr>
        <p:spPr>
          <a:xfrm>
            <a:off x="2938256" y="3494934"/>
            <a:ext cx="4503936" cy="2619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1EFB5EED-6603-4810-88A0-01E11C70FF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63642" y="5877189"/>
            <a:ext cx="228803" cy="2288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04F7A9F-B79E-4648-A21A-87B53AAC2B19}"/>
              </a:ext>
            </a:extLst>
          </p:cNvPr>
          <p:cNvSpPr txBox="1"/>
          <p:nvPr/>
        </p:nvSpPr>
        <p:spPr>
          <a:xfrm>
            <a:off x="3130935" y="5868481"/>
            <a:ext cx="150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iac-ws2-aks-blue-rg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37D51F-C9B0-484E-95F6-DD15071D00D7}"/>
              </a:ext>
            </a:extLst>
          </p:cNvPr>
          <p:cNvGrpSpPr/>
          <p:nvPr/>
        </p:nvGrpSpPr>
        <p:grpSpPr>
          <a:xfrm>
            <a:off x="3108452" y="5527791"/>
            <a:ext cx="1745809" cy="251979"/>
            <a:chOff x="2816352" y="4144901"/>
            <a:chExt cx="1745809" cy="25197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901A6591-69CA-484F-976B-8D06CCA6B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16352" y="4144901"/>
              <a:ext cx="251979" cy="25197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85E8B54-C9A0-4A12-B82F-BE9FED055B8E}"/>
                </a:ext>
              </a:extLst>
            </p:cNvPr>
            <p:cNvSpPr txBox="1"/>
            <p:nvPr/>
          </p:nvSpPr>
          <p:spPr>
            <a:xfrm>
              <a:off x="3023544" y="4147691"/>
              <a:ext cx="15386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iac-ws2-aks-blue-vnet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1AD7FE61-DDC7-4657-9920-A6D670627FBE}"/>
              </a:ext>
            </a:extLst>
          </p:cNvPr>
          <p:cNvSpPr/>
          <p:nvPr/>
        </p:nvSpPr>
        <p:spPr>
          <a:xfrm>
            <a:off x="3078044" y="3697322"/>
            <a:ext cx="3930695" cy="20582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AF69849-D71F-4EE1-AABA-013AD11C0BA0}"/>
              </a:ext>
            </a:extLst>
          </p:cNvPr>
          <p:cNvSpPr/>
          <p:nvPr/>
        </p:nvSpPr>
        <p:spPr>
          <a:xfrm>
            <a:off x="3253464" y="3794444"/>
            <a:ext cx="3599411" cy="17091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FE2FC9-7E6C-42C2-A49C-B55BE6A26483}"/>
              </a:ext>
            </a:extLst>
          </p:cNvPr>
          <p:cNvSpPr txBox="1"/>
          <p:nvPr/>
        </p:nvSpPr>
        <p:spPr>
          <a:xfrm>
            <a:off x="5940591" y="5312543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aks-net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DCB63550-31CB-4F03-AC20-96E652028E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67551" y="3828797"/>
            <a:ext cx="171450" cy="17145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6EE09CF4-51DA-4478-999B-3823D625DAE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73795" y="3831121"/>
            <a:ext cx="246222" cy="24622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B299AF4-DFF3-46C6-AD45-FD7078EAF593}"/>
              </a:ext>
            </a:extLst>
          </p:cNvPr>
          <p:cNvCxnSpPr>
            <a:cxnSpLocks/>
            <a:stCxn id="51" idx="3"/>
            <a:endCxn id="84" idx="3"/>
          </p:cNvCxnSpPr>
          <p:nvPr/>
        </p:nvCxnSpPr>
        <p:spPr>
          <a:xfrm flipV="1">
            <a:off x="7008739" y="2582851"/>
            <a:ext cx="12700" cy="2143616"/>
          </a:xfrm>
          <a:prstGeom prst="bentConnector3">
            <a:avLst>
              <a:gd name="adj1" fmla="val 180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20A34C-0BAD-4244-A951-C9D6E2F5AEB8}"/>
              </a:ext>
            </a:extLst>
          </p:cNvPr>
          <p:cNvSpPr txBox="1"/>
          <p:nvPr/>
        </p:nvSpPr>
        <p:spPr>
          <a:xfrm rot="16200000">
            <a:off x="6681050" y="3302014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VNet peering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518821E-C274-4D98-89EB-DFF32E30820A}"/>
              </a:ext>
            </a:extLst>
          </p:cNvPr>
          <p:cNvGrpSpPr/>
          <p:nvPr/>
        </p:nvGrpSpPr>
        <p:grpSpPr>
          <a:xfrm>
            <a:off x="4432693" y="3880915"/>
            <a:ext cx="1484578" cy="464415"/>
            <a:chOff x="4350799" y="3212180"/>
            <a:chExt cx="1484578" cy="464415"/>
          </a:xfrm>
        </p:grpSpPr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FE895A81-7D03-4E83-832E-367D18CD4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350799" y="3212180"/>
              <a:ext cx="464415" cy="464415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9A2EDD7-E666-4DFF-B03B-B9C6F04B0123}"/>
                </a:ext>
              </a:extLst>
            </p:cNvPr>
            <p:cNvSpPr txBox="1"/>
            <p:nvPr/>
          </p:nvSpPr>
          <p:spPr>
            <a:xfrm>
              <a:off x="4746328" y="3244332"/>
              <a:ext cx="1089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NGINX Ingress</a:t>
              </a:r>
            </a:p>
            <a:p>
              <a:r>
                <a:rPr lang="en-US" sz="1000" dirty="0"/>
                <a:t>controller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78B0758-D395-4188-913A-BA25E913109D}"/>
              </a:ext>
            </a:extLst>
          </p:cNvPr>
          <p:cNvGrpSpPr/>
          <p:nvPr/>
        </p:nvGrpSpPr>
        <p:grpSpPr>
          <a:xfrm>
            <a:off x="3343840" y="4979680"/>
            <a:ext cx="741026" cy="465458"/>
            <a:chOff x="2423087" y="4659964"/>
            <a:chExt cx="741026" cy="465458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290060B0-5CEB-491E-BD0D-B9306BC485EE}"/>
                </a:ext>
              </a:extLst>
            </p:cNvPr>
            <p:cNvSpPr/>
            <p:nvPr/>
          </p:nvSpPr>
          <p:spPr>
            <a:xfrm>
              <a:off x="2423087" y="4659964"/>
              <a:ext cx="741026" cy="4654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3344AE3-58B6-4BBC-B1EE-F7036335894F}"/>
                </a:ext>
              </a:extLst>
            </p:cNvPr>
            <p:cNvSpPr/>
            <p:nvPr/>
          </p:nvSpPr>
          <p:spPr>
            <a:xfrm>
              <a:off x="2558164" y="4896041"/>
              <a:ext cx="443544" cy="17129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api-b</a:t>
              </a:r>
            </a:p>
          </p:txBody>
        </p:sp>
      </p:grp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30C8872-7715-45C6-900E-C492FD788E79}"/>
              </a:ext>
            </a:extLst>
          </p:cNvPr>
          <p:cNvSpPr/>
          <p:nvPr/>
        </p:nvSpPr>
        <p:spPr>
          <a:xfrm>
            <a:off x="4218884" y="4564990"/>
            <a:ext cx="887057" cy="21359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api</a:t>
            </a:r>
            <a:r>
              <a:rPr lang="en-US" sz="800" b="1" dirty="0">
                <a:solidFill>
                  <a:schemeClr val="tx1"/>
                </a:solidFill>
              </a:rPr>
              <a:t>-b-service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4D16D17-8D1F-4892-8E03-A96DEE0ED396}"/>
              </a:ext>
            </a:extLst>
          </p:cNvPr>
          <p:cNvCxnSpPr>
            <a:cxnSpLocks/>
            <a:stCxn id="77" idx="2"/>
            <a:endCxn id="68" idx="0"/>
          </p:cNvCxnSpPr>
          <p:nvPr/>
        </p:nvCxnSpPr>
        <p:spPr>
          <a:xfrm flipH="1">
            <a:off x="3700689" y="4778583"/>
            <a:ext cx="961724" cy="43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E0F3B4-0EF7-421C-9162-BEAA856FCBDF}"/>
              </a:ext>
            </a:extLst>
          </p:cNvPr>
          <p:cNvGrpSpPr/>
          <p:nvPr/>
        </p:nvGrpSpPr>
        <p:grpSpPr>
          <a:xfrm>
            <a:off x="4477944" y="4998243"/>
            <a:ext cx="741026" cy="465458"/>
            <a:chOff x="2423087" y="4659964"/>
            <a:chExt cx="741026" cy="465458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0B6BD1A0-34F6-4B7C-803B-D3B564045135}"/>
                </a:ext>
              </a:extLst>
            </p:cNvPr>
            <p:cNvSpPr/>
            <p:nvPr/>
          </p:nvSpPr>
          <p:spPr>
            <a:xfrm>
              <a:off x="2423087" y="4659964"/>
              <a:ext cx="741026" cy="4654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D838B17C-C305-4A38-B5FA-D269DFB3BB43}"/>
                </a:ext>
              </a:extLst>
            </p:cNvPr>
            <p:cNvSpPr/>
            <p:nvPr/>
          </p:nvSpPr>
          <p:spPr>
            <a:xfrm>
              <a:off x="2558164" y="4896041"/>
              <a:ext cx="443544" cy="17129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api-b</a:t>
              </a:r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5348CEF-F08C-418E-B759-04BCFB93413C}"/>
              </a:ext>
            </a:extLst>
          </p:cNvPr>
          <p:cNvCxnSpPr>
            <a:cxnSpLocks/>
            <a:stCxn id="77" idx="2"/>
            <a:endCxn id="100" idx="0"/>
          </p:cNvCxnSpPr>
          <p:nvPr/>
        </p:nvCxnSpPr>
        <p:spPr>
          <a:xfrm>
            <a:off x="4662413" y="4778583"/>
            <a:ext cx="172380" cy="455737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C10EC8B-FF7E-4C65-A690-A9D0C52A4040}"/>
              </a:ext>
            </a:extLst>
          </p:cNvPr>
          <p:cNvGrpSpPr/>
          <p:nvPr/>
        </p:nvGrpSpPr>
        <p:grpSpPr>
          <a:xfrm>
            <a:off x="5442596" y="4979899"/>
            <a:ext cx="741026" cy="465458"/>
            <a:chOff x="2423087" y="4659964"/>
            <a:chExt cx="741026" cy="465458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565709AE-308D-4C92-92B4-A5C8722A6D52}"/>
                </a:ext>
              </a:extLst>
            </p:cNvPr>
            <p:cNvSpPr/>
            <p:nvPr/>
          </p:nvSpPr>
          <p:spPr>
            <a:xfrm>
              <a:off x="2423087" y="4659964"/>
              <a:ext cx="741026" cy="4654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7B21793F-2C21-4EF6-ADE0-9B21A0A3C0B3}"/>
                </a:ext>
              </a:extLst>
            </p:cNvPr>
            <p:cNvSpPr/>
            <p:nvPr/>
          </p:nvSpPr>
          <p:spPr>
            <a:xfrm>
              <a:off x="2558164" y="4896041"/>
              <a:ext cx="443544" cy="17129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api-b</a:t>
              </a: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F38027-E684-4326-8C21-7BABDA182481}"/>
              </a:ext>
            </a:extLst>
          </p:cNvPr>
          <p:cNvCxnSpPr>
            <a:cxnSpLocks/>
            <a:stCxn id="77" idx="2"/>
            <a:endCxn id="103" idx="0"/>
          </p:cNvCxnSpPr>
          <p:nvPr/>
        </p:nvCxnSpPr>
        <p:spPr>
          <a:xfrm>
            <a:off x="4662413" y="4778583"/>
            <a:ext cx="1137032" cy="43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0F912AF-5963-456B-AF4D-6FE3B4CF7225}"/>
              </a:ext>
            </a:extLst>
          </p:cNvPr>
          <p:cNvCxnSpPr>
            <a:stCxn id="25" idx="2"/>
            <a:endCxn id="61" idx="0"/>
          </p:cNvCxnSpPr>
          <p:nvPr/>
        </p:nvCxnSpPr>
        <p:spPr>
          <a:xfrm rot="16200000" flipH="1">
            <a:off x="4094740" y="3310753"/>
            <a:ext cx="1137835" cy="24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C46B1187-10AA-470A-928D-3CCF6760E2A6}"/>
              </a:ext>
            </a:extLst>
          </p:cNvPr>
          <p:cNvCxnSpPr>
            <a:cxnSpLocks/>
            <a:stCxn id="61" idx="2"/>
            <a:endCxn id="77" idx="0"/>
          </p:cNvCxnSpPr>
          <p:nvPr/>
        </p:nvCxnSpPr>
        <p:spPr>
          <a:xfrm rot="5400000">
            <a:off x="4553827" y="4453916"/>
            <a:ext cx="219660" cy="2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2FCFB136-91AA-423E-8BF3-A4D4BD537DF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71701" y="5036627"/>
            <a:ext cx="132449" cy="122184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FD4D2DE-27AC-4009-9DE6-2A9391E023E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22207" y="5043077"/>
            <a:ext cx="132449" cy="122184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FA6DAEA4-A688-48E2-8594-A4AD08243E6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01622" y="5018860"/>
            <a:ext cx="132449" cy="122184"/>
          </a:xfrm>
          <a:prstGeom prst="rect">
            <a:avLst/>
          </a:prstGeom>
        </p:spPr>
      </p:pic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5E115DF6-1062-401F-BADF-F5D55728DFE2}"/>
              </a:ext>
            </a:extLst>
          </p:cNvPr>
          <p:cNvCxnSpPr>
            <a:cxnSpLocks/>
            <a:endCxn id="25" idx="0"/>
          </p:cNvCxnSpPr>
          <p:nvPr/>
        </p:nvCxnSpPr>
        <p:spPr>
          <a:xfrm rot="5400000">
            <a:off x="4300526" y="1916775"/>
            <a:ext cx="72377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llout: Line 119">
            <a:extLst>
              <a:ext uri="{FF2B5EF4-FFF2-40B4-BE49-F238E27FC236}">
                <a16:creationId xmlns:a16="http://schemas.microsoft.com/office/drawing/2014/main" id="{A5266CAE-BB58-4FC7-A128-94B02DAE3232}"/>
              </a:ext>
            </a:extLst>
          </p:cNvPr>
          <p:cNvSpPr/>
          <p:nvPr/>
        </p:nvSpPr>
        <p:spPr>
          <a:xfrm>
            <a:off x="5174196" y="1359114"/>
            <a:ext cx="2839502" cy="328175"/>
          </a:xfrm>
          <a:prstGeom prst="borderCallout1">
            <a:avLst>
              <a:gd name="adj1" fmla="val 49709"/>
              <a:gd name="adj2" fmla="val -933"/>
              <a:gd name="adj3" fmla="val 143459"/>
              <a:gd name="adj4" fmla="val -1821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800" dirty="0">
                <a:solidFill>
                  <a:srgbClr val="333333"/>
                </a:solidFill>
                <a:latin typeface="Menlo"/>
              </a:rPr>
              <a:t>GET https://iac-ws2-evg-apim.azure-api.net/api-b/api</a:t>
            </a:r>
            <a:r>
              <a:rPr lang="en-US" altLang="en-US" sz="800" dirty="0">
                <a:solidFill>
                  <a:schemeClr val="tx1"/>
                </a:solidFill>
              </a:rPr>
              <a:t>  HTTP/1.1</a:t>
            </a:r>
            <a:endParaRPr lang="en-US" dirty="0"/>
          </a:p>
        </p:txBody>
      </p:sp>
      <p:sp>
        <p:nvSpPr>
          <p:cNvPr id="121" name="Rectangle 1">
            <a:extLst>
              <a:ext uri="{FF2B5EF4-FFF2-40B4-BE49-F238E27FC236}">
                <a16:creationId xmlns:a16="http://schemas.microsoft.com/office/drawing/2014/main" id="{963D80FC-83A1-4535-A288-6A80A0D4F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025"/>
            <a:ext cx="65" cy="3731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Callout: Line 122">
            <a:extLst>
              <a:ext uri="{FF2B5EF4-FFF2-40B4-BE49-F238E27FC236}">
                <a16:creationId xmlns:a16="http://schemas.microsoft.com/office/drawing/2014/main" id="{5599FCEF-55CF-45BE-8F66-AB4E002BE124}"/>
              </a:ext>
            </a:extLst>
          </p:cNvPr>
          <p:cNvSpPr/>
          <p:nvPr/>
        </p:nvSpPr>
        <p:spPr>
          <a:xfrm>
            <a:off x="5144430" y="3277616"/>
            <a:ext cx="1325735" cy="328175"/>
          </a:xfrm>
          <a:prstGeom prst="borderCallout1">
            <a:avLst>
              <a:gd name="adj1" fmla="val 49709"/>
              <a:gd name="adj2" fmla="val -933"/>
              <a:gd name="adj3" fmla="val 120240"/>
              <a:gd name="adj4" fmla="val -3615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800" dirty="0">
                <a:solidFill>
                  <a:srgbClr val="333333"/>
                </a:solidFill>
                <a:latin typeface="Menlo"/>
              </a:rPr>
              <a:t>GET http://10.11.0.146/api</a:t>
            </a:r>
            <a:endParaRPr lang="en-US" dirty="0"/>
          </a:p>
        </p:txBody>
      </p:sp>
      <p:sp>
        <p:nvSpPr>
          <p:cNvPr id="124" name="Callout: Line 123">
            <a:extLst>
              <a:ext uri="{FF2B5EF4-FFF2-40B4-BE49-F238E27FC236}">
                <a16:creationId xmlns:a16="http://schemas.microsoft.com/office/drawing/2014/main" id="{50DA7616-832B-4167-8E45-EDCBF47E83E8}"/>
              </a:ext>
            </a:extLst>
          </p:cNvPr>
          <p:cNvSpPr/>
          <p:nvPr/>
        </p:nvSpPr>
        <p:spPr>
          <a:xfrm>
            <a:off x="5159643" y="4249314"/>
            <a:ext cx="1639961" cy="328175"/>
          </a:xfrm>
          <a:prstGeom prst="borderCallout1">
            <a:avLst>
              <a:gd name="adj1" fmla="val 45840"/>
              <a:gd name="adj2" fmla="val -1708"/>
              <a:gd name="adj3" fmla="val 64126"/>
              <a:gd name="adj4" fmla="val -2953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800" dirty="0">
                <a:solidFill>
                  <a:srgbClr val="333333"/>
                </a:solidFill>
                <a:latin typeface="Menlo"/>
              </a:rPr>
              <a:t>GET http://api-b-service:8081/api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9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9285</TotalTime>
  <Words>585</Words>
  <Application>Microsoft Office PowerPoint</Application>
  <PresentationFormat>Widescreen</PresentationFormat>
  <Paragraphs>167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Comic Sans MS</vt:lpstr>
      <vt:lpstr>Menlo</vt:lpstr>
      <vt:lpstr>Segoe UI</vt:lpstr>
      <vt:lpstr>Office Theme</vt:lpstr>
      <vt:lpstr>PowerPoint Presentation</vt:lpstr>
      <vt:lpstr>PowerPoint Presentation</vt:lpstr>
      <vt:lpstr>Infrastructure as Code User Group 2021 roadmap</vt:lpstr>
      <vt:lpstr>Practical information</vt:lpstr>
      <vt:lpstr>Microsoft Teams 101</vt:lpstr>
      <vt:lpstr>Practical information</vt:lpstr>
      <vt:lpstr>Infrastructure</vt:lpstr>
      <vt:lpstr>Infrastructure</vt:lpstr>
      <vt:lpstr>Infrastructure</vt:lpstr>
      <vt:lpstr>Infrastructure</vt:lpstr>
      <vt:lpstr>PowerPoint Presentation</vt:lpstr>
      <vt:lpstr>AKS configuration options</vt:lpstr>
      <vt:lpstr>PowerPoint Presentation</vt:lpstr>
      <vt:lpstr>PowerPoint Presentation</vt:lpstr>
      <vt:lpstr>PowerPoint Presentation</vt:lpstr>
      <vt:lpstr>PowerPoint Presentation</vt:lpstr>
      <vt:lpstr>AKS node pools</vt:lpstr>
      <vt:lpstr>PowerPoint Presentation</vt:lpstr>
      <vt:lpstr>PowerPoint Presentation</vt:lpstr>
      <vt:lpstr>Pod managed identities</vt:lpstr>
      <vt:lpstr>Pod managed identities</vt:lpstr>
      <vt:lpstr>Pod managed identities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359</cp:revision>
  <dcterms:created xsi:type="dcterms:W3CDTF">2021-01-25T06:22:20Z</dcterms:created>
  <dcterms:modified xsi:type="dcterms:W3CDTF">2021-04-16T15:44:04Z</dcterms:modified>
</cp:coreProperties>
</file>