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Nunito"/>
      <p:regular r:id="rId30"/>
      <p:bold r:id="rId31"/>
      <p:italic r:id="rId32"/>
      <p:boldItalic r:id="rId33"/>
    </p:embeddedFont>
    <p:embeddedFont>
      <p:font typeface="Maven Pro"/>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MavenPro-bold.fntdata"/><Relationship Id="rId12" Type="http://schemas.openxmlformats.org/officeDocument/2006/relationships/slide" Target="slides/slide7.xml"/><Relationship Id="rId34" Type="http://schemas.openxmlformats.org/officeDocument/2006/relationships/font" Target="fonts/MavenPro-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dc5d9bd133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dc5d9bd133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7139d3e766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7139d3e766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7139d3e766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7139d3e766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dc5d9bd13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dc5d9bd13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dc5d9bd133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dc5d9bd133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dc5d9bd13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dc5d9bd13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424242"/>
                </a:solidFill>
                <a:latin typeface="Nunito"/>
                <a:ea typeface="Nunito"/>
                <a:cs typeface="Nunito"/>
                <a:sym typeface="Nunito"/>
              </a:rPr>
              <a:t>-The chi square value of +52000 exceeds the critical value of 3.84, we conclude that the results are statistically significant.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dc5d9bd133_3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dc5d9bd133_3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7139d3e7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7139d3e7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7139d3e76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7139d3e76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dc5d9bd1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dc5d9bd1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424242"/>
                </a:solidFill>
                <a:latin typeface="Nunito"/>
                <a:ea typeface="Nunito"/>
                <a:cs typeface="Nunito"/>
                <a:sym typeface="Nunito"/>
              </a:rPr>
              <a:t>-The chi square value of +52000 exceeds the critical value of 3.84, we conclude that the results are statistically significant.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6f73a04f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6f73a0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dc5d9bd133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dc5d9bd133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dc5d9bd13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dc5d9bd13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7139d3e75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7139d3e75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350">
                <a:solidFill>
                  <a:srgbClr val="333333"/>
                </a:solidFill>
                <a:highlight>
                  <a:schemeClr val="lt1"/>
                </a:highlight>
                <a:latin typeface="Georgia"/>
                <a:ea typeface="Georgia"/>
                <a:cs typeface="Georgia"/>
                <a:sym typeface="Georgia"/>
              </a:rPr>
              <a:t>[https://www.lung.org/research/trends-in-lung-disease/tobacco-trends-brief/rates-by-state#item-915365502]"</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7139d3e759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7139d3e75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7139d3e759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7139d3e759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800"/>
              </a:spcBef>
              <a:spcAft>
                <a:spcPts val="2500"/>
              </a:spcAft>
              <a:buClr>
                <a:schemeClr val="dk1"/>
              </a:buClr>
              <a:buSzPts val="1100"/>
              <a:buFont typeface="Arial"/>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7139d3e759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7139d3e759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50000"/>
              </a:lnSpc>
              <a:spcBef>
                <a:spcPts val="800"/>
              </a:spcBef>
              <a:spcAft>
                <a:spcPts val="25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7139d3e75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7139d3e75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7139d3e75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7139d3e75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lung.org/research/trends-in-lung-disease/tobacco-trends-brief/rates-by-state#item-9153655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747800" y="946929"/>
            <a:ext cx="4684200" cy="243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a:solidFill>
                  <a:schemeClr val="lt1"/>
                </a:solidFill>
              </a:rPr>
              <a:t>Cardiovascular</a:t>
            </a:r>
            <a:r>
              <a:rPr lang="en">
                <a:solidFill>
                  <a:schemeClr val="lt1"/>
                </a:solidFill>
              </a:rPr>
              <a:t> Disease Death Rates Analysys in the United States</a:t>
            </a:r>
            <a:endParaRPr>
              <a:solidFill>
                <a:schemeClr val="lt1"/>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t>
            </a:r>
            <a:r>
              <a:rPr lang="en"/>
              <a:t>Julia, Walgama, Meredith, Chelsea</a:t>
            </a:r>
            <a:endParaRPr/>
          </a:p>
        </p:txBody>
      </p:sp>
      <p:sp>
        <p:nvSpPr>
          <p:cNvPr id="279" name="Google Shape;279;p13"/>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1056750" y="58075"/>
            <a:ext cx="7030500" cy="50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latin typeface="Nunito"/>
                <a:ea typeface="Nunito"/>
                <a:cs typeface="Nunito"/>
                <a:sym typeface="Nunito"/>
              </a:rPr>
              <a:t>Geographical distribution of CVD death rates</a:t>
            </a:r>
            <a:endParaRPr sz="2000"/>
          </a:p>
        </p:txBody>
      </p:sp>
      <p:pic>
        <p:nvPicPr>
          <p:cNvPr id="344" name="Google Shape;344;p22"/>
          <p:cNvPicPr preferRelativeResize="0"/>
          <p:nvPr/>
        </p:nvPicPr>
        <p:blipFill>
          <a:blip r:embed="rId3">
            <a:alphaModFix/>
          </a:blip>
          <a:stretch>
            <a:fillRect/>
          </a:stretch>
        </p:blipFill>
        <p:spPr>
          <a:xfrm>
            <a:off x="1891550" y="504600"/>
            <a:ext cx="5179973" cy="4289375"/>
          </a:xfrm>
          <a:prstGeom prst="rect">
            <a:avLst/>
          </a:prstGeom>
          <a:noFill/>
          <a:ln>
            <a:noFill/>
          </a:ln>
        </p:spPr>
      </p:pic>
      <p:sp>
        <p:nvSpPr>
          <p:cNvPr id="345" name="Google Shape;345;p22"/>
          <p:cNvSpPr txBox="1"/>
          <p:nvPr/>
        </p:nvSpPr>
        <p:spPr>
          <a:xfrm>
            <a:off x="3667275"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23"/>
          <p:cNvPicPr preferRelativeResize="0"/>
          <p:nvPr/>
        </p:nvPicPr>
        <p:blipFill rotWithShape="1">
          <a:blip r:embed="rId3">
            <a:alphaModFix/>
          </a:blip>
          <a:srcRect b="0" l="0" r="5114" t="11355"/>
          <a:stretch/>
        </p:blipFill>
        <p:spPr>
          <a:xfrm>
            <a:off x="1117425" y="630500"/>
            <a:ext cx="6393719" cy="3905951"/>
          </a:xfrm>
          <a:prstGeom prst="rect">
            <a:avLst/>
          </a:prstGeom>
          <a:noFill/>
          <a:ln>
            <a:noFill/>
          </a:ln>
        </p:spPr>
      </p:pic>
      <p:sp>
        <p:nvSpPr>
          <p:cNvPr id="351" name="Google Shape;351;p23"/>
          <p:cNvSpPr txBox="1"/>
          <p:nvPr/>
        </p:nvSpPr>
        <p:spPr>
          <a:xfrm>
            <a:off x="2640150" y="4675325"/>
            <a:ext cx="3863700" cy="1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Geographic area of the top and bottom five </a:t>
            </a:r>
            <a:endParaRPr sz="1300">
              <a:solidFill>
                <a:schemeClr val="dk2"/>
              </a:solidFill>
              <a:latin typeface="Nunito"/>
              <a:ea typeface="Nunito"/>
              <a:cs typeface="Nunito"/>
              <a:sym typeface="Nunito"/>
            </a:endParaRPr>
          </a:p>
        </p:txBody>
      </p:sp>
      <p:sp>
        <p:nvSpPr>
          <p:cNvPr id="352" name="Google Shape;352;p23"/>
          <p:cNvSpPr txBox="1"/>
          <p:nvPr>
            <p:ph type="title"/>
          </p:nvPr>
        </p:nvSpPr>
        <p:spPr>
          <a:xfrm>
            <a:off x="994575" y="0"/>
            <a:ext cx="7030500" cy="50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0" lang="en" sz="2000">
                <a:latin typeface="Nunito"/>
                <a:ea typeface="Nunito"/>
                <a:cs typeface="Nunito"/>
                <a:sym typeface="Nunito"/>
              </a:rPr>
              <a:t>Geographical distribution of CVD death rates</a:t>
            </a:r>
            <a:endParaRPr sz="2000"/>
          </a:p>
        </p:txBody>
      </p:sp>
      <p:sp>
        <p:nvSpPr>
          <p:cNvPr id="353" name="Google Shape;353;p23"/>
          <p:cNvSpPr txBox="1"/>
          <p:nvPr/>
        </p:nvSpPr>
        <p:spPr>
          <a:xfrm>
            <a:off x="3488575" y="51435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24"/>
          <p:cNvPicPr preferRelativeResize="0"/>
          <p:nvPr/>
        </p:nvPicPr>
        <p:blipFill>
          <a:blip r:embed="rId3">
            <a:alphaModFix/>
          </a:blip>
          <a:stretch>
            <a:fillRect/>
          </a:stretch>
        </p:blipFill>
        <p:spPr>
          <a:xfrm>
            <a:off x="-47900" y="0"/>
            <a:ext cx="9144000" cy="4885444"/>
          </a:xfrm>
          <a:prstGeom prst="rect">
            <a:avLst/>
          </a:prstGeom>
          <a:noFill/>
          <a:ln>
            <a:noFill/>
          </a:ln>
        </p:spPr>
      </p:pic>
      <p:sp>
        <p:nvSpPr>
          <p:cNvPr id="359" name="Google Shape;359;p24"/>
          <p:cNvSpPr txBox="1"/>
          <p:nvPr/>
        </p:nvSpPr>
        <p:spPr>
          <a:xfrm>
            <a:off x="3566275" y="488545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5"/>
          <p:cNvSpPr txBox="1"/>
          <p:nvPr>
            <p:ph type="title"/>
          </p:nvPr>
        </p:nvSpPr>
        <p:spPr>
          <a:xfrm>
            <a:off x="1280475" y="1282300"/>
            <a:ext cx="7040700" cy="2089800"/>
          </a:xfrm>
          <a:prstGeom prst="rect">
            <a:avLst/>
          </a:prstGeom>
        </p:spPr>
        <p:txBody>
          <a:bodyPr anchorCtr="0" anchor="t" bIns="91425" lIns="91425" spcFirstLastPara="1" rIns="91425" wrap="square" tIns="91425">
            <a:normAutofit fontScale="90000"/>
          </a:bodyPr>
          <a:lstStyle/>
          <a:p>
            <a:pPr indent="0" lvl="0" marL="76200" rtl="0" algn="l">
              <a:lnSpc>
                <a:spcPct val="115000"/>
              </a:lnSpc>
              <a:spcBef>
                <a:spcPts val="1400"/>
              </a:spcBef>
              <a:spcAft>
                <a:spcPts val="0"/>
              </a:spcAft>
              <a:buNone/>
            </a:pPr>
            <a:r>
              <a:rPr b="0" lang="en" sz="1300">
                <a:solidFill>
                  <a:srgbClr val="000000"/>
                </a:solidFill>
                <a:highlight>
                  <a:srgbClr val="FFFFFF"/>
                </a:highlight>
                <a:latin typeface="Nunito"/>
                <a:ea typeface="Nunito"/>
                <a:cs typeface="Nunito"/>
                <a:sym typeface="Nunito"/>
              </a:rPr>
              <a:t>When check the top and bottom values of the CVD death rate for all the counties, it can be seen that there are some counties which rates far higher (almost double than the country average) than the country average and some are far below the country average.</a:t>
            </a:r>
            <a:endParaRPr b="0" sz="1300">
              <a:solidFill>
                <a:srgbClr val="000000"/>
              </a:solidFill>
              <a:highlight>
                <a:srgbClr val="FFFFFF"/>
              </a:highlight>
              <a:latin typeface="Nunito"/>
              <a:ea typeface="Nunito"/>
              <a:cs typeface="Nunito"/>
              <a:sym typeface="Nunito"/>
            </a:endParaRPr>
          </a:p>
          <a:p>
            <a:pPr indent="0" lvl="0" marL="76200" rtl="0" algn="l">
              <a:lnSpc>
                <a:spcPct val="115000"/>
              </a:lnSpc>
              <a:spcBef>
                <a:spcPts val="1400"/>
              </a:spcBef>
              <a:spcAft>
                <a:spcPts val="0"/>
              </a:spcAft>
              <a:buNone/>
            </a:pPr>
            <a:r>
              <a:rPr b="0" lang="en" sz="1300">
                <a:solidFill>
                  <a:srgbClr val="000000"/>
                </a:solidFill>
                <a:highlight>
                  <a:srgbClr val="FFFFFF"/>
                </a:highlight>
                <a:latin typeface="Nunito"/>
                <a:ea typeface="Nunito"/>
                <a:cs typeface="Nunito"/>
                <a:sym typeface="Nunito"/>
              </a:rPr>
              <a:t>When plot these data in a map visual , higher CVD death rates counties are in most southeast region and low rates counties are middle of the country.</a:t>
            </a:r>
            <a:endParaRPr b="0" sz="1300">
              <a:solidFill>
                <a:srgbClr val="000000"/>
              </a:solidFill>
              <a:highlight>
                <a:srgbClr val="FFFFFF"/>
              </a:highlight>
              <a:latin typeface="Nunito"/>
              <a:ea typeface="Nunito"/>
              <a:cs typeface="Nunito"/>
              <a:sym typeface="Nunito"/>
            </a:endParaRPr>
          </a:p>
          <a:p>
            <a:pPr indent="0" lvl="0" marL="76200" rtl="0" algn="l">
              <a:lnSpc>
                <a:spcPct val="115000"/>
              </a:lnSpc>
              <a:spcBef>
                <a:spcPts val="1400"/>
              </a:spcBef>
              <a:spcAft>
                <a:spcPts val="0"/>
              </a:spcAft>
              <a:buNone/>
            </a:pPr>
            <a:r>
              <a:rPr b="0" lang="en" sz="1300">
                <a:solidFill>
                  <a:srgbClr val="000000"/>
                </a:solidFill>
                <a:highlight>
                  <a:srgbClr val="FFFFFF"/>
                </a:highlight>
                <a:latin typeface="Nunito"/>
                <a:ea typeface="Nunito"/>
                <a:cs typeface="Nunito"/>
                <a:sym typeface="Nunito"/>
              </a:rPr>
              <a:t>Higher</a:t>
            </a:r>
            <a:r>
              <a:rPr b="0" lang="en" sz="1300">
                <a:solidFill>
                  <a:srgbClr val="000000"/>
                </a:solidFill>
                <a:highlight>
                  <a:srgbClr val="FFFFFF"/>
                </a:highlight>
                <a:latin typeface="Nunito"/>
                <a:ea typeface="Nunito"/>
                <a:cs typeface="Nunito"/>
                <a:sym typeface="Nunito"/>
              </a:rPr>
              <a:t> CVD death rates can be seen in the south regions of the country having average CVD death rate above the country average.</a:t>
            </a:r>
            <a:endParaRPr b="0" sz="1300">
              <a:solidFill>
                <a:schemeClr val="hlink"/>
              </a:solidFill>
              <a:highlight>
                <a:srgbClr val="FFFFFF"/>
              </a:highlight>
              <a:latin typeface="Nunito"/>
              <a:ea typeface="Nunito"/>
              <a:cs typeface="Nunito"/>
              <a:sym typeface="Nunito"/>
            </a:endParaRPr>
          </a:p>
          <a:p>
            <a:pPr indent="0" lvl="0" marL="0" rtl="0" algn="l">
              <a:spcBef>
                <a:spcPts val="400"/>
              </a:spcBef>
              <a:spcAft>
                <a:spcPts val="0"/>
              </a:spcAft>
              <a:buNone/>
            </a:pPr>
            <a:r>
              <a:t/>
            </a:r>
            <a:endParaRPr b="0" sz="1300">
              <a:latin typeface="Nunito"/>
              <a:ea typeface="Nunito"/>
              <a:cs typeface="Nunito"/>
              <a:sym typeface="Nunito"/>
            </a:endParaRPr>
          </a:p>
          <a:p>
            <a:pPr indent="0" lvl="0" marL="0" rtl="0" algn="l">
              <a:spcBef>
                <a:spcPts val="0"/>
              </a:spcBef>
              <a:spcAft>
                <a:spcPts val="0"/>
              </a:spcAft>
              <a:buNone/>
            </a:pPr>
            <a:r>
              <a:t/>
            </a:r>
            <a:endParaRPr/>
          </a:p>
        </p:txBody>
      </p:sp>
      <p:sp>
        <p:nvSpPr>
          <p:cNvPr id="365" name="Google Shape;365;p25"/>
          <p:cNvSpPr txBox="1"/>
          <p:nvPr>
            <p:ph type="title"/>
          </p:nvPr>
        </p:nvSpPr>
        <p:spPr>
          <a:xfrm>
            <a:off x="1303800" y="598575"/>
            <a:ext cx="6667800" cy="48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0" lang="en" sz="2000">
                <a:latin typeface="Nunito"/>
                <a:ea typeface="Nunito"/>
                <a:cs typeface="Nunito"/>
                <a:sym typeface="Nunito"/>
              </a:rPr>
              <a:t>S</a:t>
            </a:r>
            <a:r>
              <a:rPr b="0" lang="en" sz="2000">
                <a:latin typeface="Nunito"/>
                <a:ea typeface="Nunito"/>
                <a:cs typeface="Nunito"/>
                <a:sym typeface="Nunito"/>
              </a:rPr>
              <a:t>ummary of the </a:t>
            </a:r>
            <a:r>
              <a:rPr b="0" lang="en" sz="2000">
                <a:latin typeface="Nunito"/>
                <a:ea typeface="Nunito"/>
                <a:cs typeface="Nunito"/>
                <a:sym typeface="Nunito"/>
              </a:rPr>
              <a:t>Geographical</a:t>
            </a:r>
            <a:r>
              <a:rPr b="0" lang="en" sz="2000">
                <a:latin typeface="Nunito"/>
                <a:ea typeface="Nunito"/>
                <a:cs typeface="Nunito"/>
                <a:sym typeface="Nunito"/>
              </a:rPr>
              <a:t> analysis of the CVD death rate</a:t>
            </a:r>
            <a:endParaRPr/>
          </a:p>
        </p:txBody>
      </p:sp>
      <p:sp>
        <p:nvSpPr>
          <p:cNvPr id="366" name="Google Shape;366;p25"/>
          <p:cNvSpPr txBox="1"/>
          <p:nvPr/>
        </p:nvSpPr>
        <p:spPr>
          <a:xfrm>
            <a:off x="3488575" y="48250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26"/>
          <p:cNvSpPr txBox="1"/>
          <p:nvPr>
            <p:ph type="title"/>
          </p:nvPr>
        </p:nvSpPr>
        <p:spPr>
          <a:xfrm>
            <a:off x="1343050" y="186800"/>
            <a:ext cx="7030500" cy="504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0" lang="en" sz="2000">
                <a:latin typeface="Nunito"/>
                <a:ea typeface="Nunito"/>
                <a:cs typeface="Nunito"/>
                <a:sym typeface="Nunito"/>
              </a:rPr>
              <a:t>Correlation between CVD death rate and the smoking rate. </a:t>
            </a:r>
            <a:endParaRPr b="0" sz="2000">
              <a:latin typeface="Nunito"/>
              <a:ea typeface="Nunito"/>
              <a:cs typeface="Nunito"/>
              <a:sym typeface="Nunito"/>
            </a:endParaRPr>
          </a:p>
          <a:p>
            <a:pPr indent="0" lvl="0" marL="0" rtl="0" algn="l">
              <a:lnSpc>
                <a:spcPct val="115000"/>
              </a:lnSpc>
              <a:spcBef>
                <a:spcPts val="1200"/>
              </a:spcBef>
              <a:spcAft>
                <a:spcPts val="1200"/>
              </a:spcAft>
              <a:buNone/>
            </a:pPr>
            <a:r>
              <a:t/>
            </a:r>
            <a:endParaRPr b="0" sz="2000">
              <a:latin typeface="Nunito"/>
              <a:ea typeface="Nunito"/>
              <a:cs typeface="Nunito"/>
              <a:sym typeface="Nunito"/>
            </a:endParaRPr>
          </a:p>
        </p:txBody>
      </p:sp>
      <p:pic>
        <p:nvPicPr>
          <p:cNvPr id="372" name="Google Shape;372;p26"/>
          <p:cNvPicPr preferRelativeResize="0"/>
          <p:nvPr/>
        </p:nvPicPr>
        <p:blipFill>
          <a:blip r:embed="rId3">
            <a:alphaModFix/>
          </a:blip>
          <a:stretch>
            <a:fillRect/>
          </a:stretch>
        </p:blipFill>
        <p:spPr>
          <a:xfrm>
            <a:off x="152400" y="691400"/>
            <a:ext cx="5035205" cy="4094700"/>
          </a:xfrm>
          <a:prstGeom prst="rect">
            <a:avLst/>
          </a:prstGeom>
          <a:noFill/>
          <a:ln>
            <a:noFill/>
          </a:ln>
        </p:spPr>
      </p:pic>
      <p:sp>
        <p:nvSpPr>
          <p:cNvPr id="373" name="Google Shape;373;p26"/>
          <p:cNvSpPr txBox="1"/>
          <p:nvPr/>
        </p:nvSpPr>
        <p:spPr>
          <a:xfrm>
            <a:off x="5345500" y="1250900"/>
            <a:ext cx="3620700" cy="353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sz="1300">
                <a:highlight>
                  <a:srgbClr val="FFFFFF"/>
                </a:highlight>
                <a:latin typeface="Nunito"/>
                <a:ea typeface="Nunito"/>
                <a:cs typeface="Nunito"/>
                <a:sym typeface="Nunito"/>
              </a:rPr>
              <a:t>In this analysis correlation coefficient (r) values between smoking rate and the CVD death rate is + 0.59.</a:t>
            </a:r>
            <a:endParaRPr sz="1300">
              <a:highlight>
                <a:srgbClr val="FFFFFF"/>
              </a:highlight>
              <a:latin typeface="Nunito"/>
              <a:ea typeface="Nunito"/>
              <a:cs typeface="Nunito"/>
              <a:sym typeface="Nunito"/>
            </a:endParaRPr>
          </a:p>
          <a:p>
            <a:pPr indent="0" lvl="0" marL="0" rtl="0" algn="l">
              <a:lnSpc>
                <a:spcPct val="115000"/>
              </a:lnSpc>
              <a:spcBef>
                <a:spcPts val="1400"/>
              </a:spcBef>
              <a:spcAft>
                <a:spcPts val="0"/>
              </a:spcAft>
              <a:buNone/>
            </a:pPr>
            <a:r>
              <a:rPr lang="en" sz="1300">
                <a:highlight>
                  <a:srgbClr val="FFFFFF"/>
                </a:highlight>
                <a:latin typeface="Nunito"/>
                <a:ea typeface="Nunito"/>
                <a:cs typeface="Nunito"/>
                <a:sym typeface="Nunito"/>
              </a:rPr>
              <a:t>This means there is a positive relationship between smoking rate and the CVD death rate.</a:t>
            </a:r>
            <a:endParaRPr sz="1300">
              <a:solidFill>
                <a:schemeClr val="hlink"/>
              </a:solidFill>
              <a:highlight>
                <a:srgbClr val="FFFFFF"/>
              </a:highlight>
              <a:latin typeface="Nunito"/>
              <a:ea typeface="Nunito"/>
              <a:cs typeface="Nunito"/>
              <a:sym typeface="Nunito"/>
            </a:endParaRPr>
          </a:p>
          <a:p>
            <a:pPr indent="0" lvl="0" marL="0" rtl="0" algn="l">
              <a:lnSpc>
                <a:spcPct val="115000"/>
              </a:lnSpc>
              <a:spcBef>
                <a:spcPts val="1400"/>
              </a:spcBef>
              <a:spcAft>
                <a:spcPts val="0"/>
              </a:spcAft>
              <a:buNone/>
            </a:pPr>
            <a:r>
              <a:rPr lang="en" sz="1300">
                <a:highlight>
                  <a:srgbClr val="FFFFFF"/>
                </a:highlight>
                <a:latin typeface="Nunito"/>
                <a:ea typeface="Nunito"/>
                <a:cs typeface="Nunito"/>
                <a:sym typeface="Nunito"/>
              </a:rPr>
              <a:t>But, when you see the r-squared value, it is 0.3475 and means only 34% chance of changing the CVD death rate by changing the smoking rate.</a:t>
            </a:r>
            <a:endParaRPr sz="1300">
              <a:highlight>
                <a:srgbClr val="FFFFFF"/>
              </a:highlight>
              <a:latin typeface="Nunito"/>
              <a:ea typeface="Nunito"/>
              <a:cs typeface="Nunito"/>
              <a:sym typeface="Nunito"/>
            </a:endParaRPr>
          </a:p>
          <a:p>
            <a:pPr indent="0" lvl="0" marL="0" rtl="0" algn="l">
              <a:spcBef>
                <a:spcPts val="400"/>
              </a:spcBef>
              <a:spcAft>
                <a:spcPts val="0"/>
              </a:spcAft>
              <a:buNone/>
            </a:pPr>
            <a:r>
              <a:t/>
            </a:r>
            <a:endParaRPr sz="1300">
              <a:solidFill>
                <a:schemeClr val="dk2"/>
              </a:solidFill>
              <a:latin typeface="Nunito"/>
              <a:ea typeface="Nunito"/>
              <a:cs typeface="Nunito"/>
              <a:sym typeface="Nunito"/>
            </a:endParaRPr>
          </a:p>
        </p:txBody>
      </p:sp>
      <p:pic>
        <p:nvPicPr>
          <p:cNvPr id="374" name="Google Shape;374;p26"/>
          <p:cNvPicPr preferRelativeResize="0"/>
          <p:nvPr/>
        </p:nvPicPr>
        <p:blipFill>
          <a:blip r:embed="rId4">
            <a:alphaModFix/>
          </a:blip>
          <a:stretch>
            <a:fillRect/>
          </a:stretch>
        </p:blipFill>
        <p:spPr>
          <a:xfrm>
            <a:off x="509800" y="4731725"/>
            <a:ext cx="3999475" cy="279700"/>
          </a:xfrm>
          <a:prstGeom prst="rect">
            <a:avLst/>
          </a:prstGeom>
          <a:noFill/>
          <a:ln>
            <a:noFill/>
          </a:ln>
        </p:spPr>
      </p:pic>
      <p:sp>
        <p:nvSpPr>
          <p:cNvPr id="375" name="Google Shape;375;p26"/>
          <p:cNvSpPr txBox="1"/>
          <p:nvPr/>
        </p:nvSpPr>
        <p:spPr>
          <a:xfrm>
            <a:off x="3759600"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27"/>
          <p:cNvPicPr preferRelativeResize="0"/>
          <p:nvPr/>
        </p:nvPicPr>
        <p:blipFill>
          <a:blip r:embed="rId3">
            <a:alphaModFix/>
          </a:blip>
          <a:stretch>
            <a:fillRect/>
          </a:stretch>
        </p:blipFill>
        <p:spPr>
          <a:xfrm>
            <a:off x="652800" y="-142875"/>
            <a:ext cx="7614200" cy="5286376"/>
          </a:xfrm>
          <a:prstGeom prst="rect">
            <a:avLst/>
          </a:prstGeom>
          <a:noFill/>
          <a:ln>
            <a:noFill/>
          </a:ln>
        </p:spPr>
      </p:pic>
      <p:sp>
        <p:nvSpPr>
          <p:cNvPr id="381" name="Google Shape;381;p27"/>
          <p:cNvSpPr txBox="1"/>
          <p:nvPr/>
        </p:nvSpPr>
        <p:spPr>
          <a:xfrm>
            <a:off x="3667250" y="51047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pic>
        <p:nvPicPr>
          <p:cNvPr id="386" name="Google Shape;386;p28"/>
          <p:cNvPicPr preferRelativeResize="0"/>
          <p:nvPr/>
        </p:nvPicPr>
        <p:blipFill>
          <a:blip r:embed="rId3">
            <a:alphaModFix/>
          </a:blip>
          <a:stretch>
            <a:fillRect/>
          </a:stretch>
        </p:blipFill>
        <p:spPr>
          <a:xfrm>
            <a:off x="695588" y="-134750"/>
            <a:ext cx="7752826" cy="5278250"/>
          </a:xfrm>
          <a:prstGeom prst="rect">
            <a:avLst/>
          </a:prstGeom>
          <a:noFill/>
          <a:ln>
            <a:noFill/>
          </a:ln>
        </p:spPr>
      </p:pic>
      <p:sp>
        <p:nvSpPr>
          <p:cNvPr id="387" name="Google Shape;387;p28"/>
          <p:cNvSpPr txBox="1"/>
          <p:nvPr/>
        </p:nvSpPr>
        <p:spPr>
          <a:xfrm>
            <a:off x="3643975" y="51435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9"/>
          <p:cNvSpPr txBox="1"/>
          <p:nvPr>
            <p:ph type="title"/>
          </p:nvPr>
        </p:nvSpPr>
        <p:spPr>
          <a:xfrm>
            <a:off x="1303800" y="605925"/>
            <a:ext cx="6667800" cy="48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t>Summary of Gender and CVD </a:t>
            </a:r>
            <a:endParaRPr sz="2500"/>
          </a:p>
        </p:txBody>
      </p:sp>
      <p:sp>
        <p:nvSpPr>
          <p:cNvPr id="393" name="Google Shape;393;p29"/>
          <p:cNvSpPr txBox="1"/>
          <p:nvPr/>
        </p:nvSpPr>
        <p:spPr>
          <a:xfrm>
            <a:off x="1303800" y="1226050"/>
            <a:ext cx="7596300" cy="3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Nunito"/>
                <a:ea typeface="Nunito"/>
                <a:cs typeface="Nunito"/>
                <a:sym typeface="Nunito"/>
              </a:rPr>
              <a:t>Th</a:t>
            </a:r>
            <a:r>
              <a:rPr lang="en" sz="1600">
                <a:solidFill>
                  <a:schemeClr val="dk2"/>
                </a:solidFill>
                <a:latin typeface="Nunito"/>
                <a:ea typeface="Nunito"/>
                <a:cs typeface="Nunito"/>
                <a:sym typeface="Nunito"/>
              </a:rPr>
              <a:t>r</a:t>
            </a:r>
            <a:r>
              <a:rPr lang="en" sz="1600">
                <a:solidFill>
                  <a:schemeClr val="dk2"/>
                </a:solidFill>
                <a:latin typeface="Nunito"/>
                <a:ea typeface="Nunito"/>
                <a:cs typeface="Nunito"/>
                <a:sym typeface="Nunito"/>
              </a:rPr>
              <a:t>ough this analysis, we were able to answer the following questions:</a:t>
            </a:r>
            <a:endParaRPr sz="1600">
              <a:solidFill>
                <a:schemeClr val="dk2"/>
              </a:solidFill>
              <a:latin typeface="Nunito"/>
              <a:ea typeface="Nunito"/>
              <a:cs typeface="Nunito"/>
              <a:sym typeface="Nunito"/>
            </a:endParaRPr>
          </a:p>
          <a:p>
            <a:pPr indent="0" lvl="0" marL="0" rtl="0" algn="l">
              <a:spcBef>
                <a:spcPts val="0"/>
              </a:spcBef>
              <a:spcAft>
                <a:spcPts val="0"/>
              </a:spcAft>
              <a:buNone/>
            </a:pPr>
            <a:r>
              <a:rPr lang="en" sz="1600">
                <a:solidFill>
                  <a:schemeClr val="dk2"/>
                </a:solidFill>
                <a:latin typeface="Nunito"/>
                <a:ea typeface="Nunito"/>
                <a:cs typeface="Nunito"/>
                <a:sym typeface="Nunito"/>
              </a:rPr>
              <a:t> </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Is CVD </a:t>
            </a:r>
            <a:r>
              <a:rPr lang="en" sz="1600">
                <a:solidFill>
                  <a:schemeClr val="dk2"/>
                </a:solidFill>
                <a:latin typeface="Nunito"/>
                <a:ea typeface="Nunito"/>
                <a:cs typeface="Nunito"/>
                <a:sym typeface="Nunito"/>
              </a:rPr>
              <a:t>mortality</a:t>
            </a:r>
            <a:r>
              <a:rPr lang="en" sz="1600">
                <a:solidFill>
                  <a:schemeClr val="dk2"/>
                </a:solidFill>
                <a:latin typeface="Nunito"/>
                <a:ea typeface="Nunito"/>
                <a:cs typeface="Nunito"/>
                <a:sym typeface="Nunito"/>
              </a:rPr>
              <a:t> rate impacted by gender?</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There is a notable increase in CVD mortality for men in the USA</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How does Minnesota compare?</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Minnesota follows the above trend of </a:t>
            </a:r>
            <a:r>
              <a:rPr lang="en" sz="1600">
                <a:solidFill>
                  <a:schemeClr val="dk2"/>
                </a:solidFill>
                <a:latin typeface="Nunito"/>
                <a:ea typeface="Nunito"/>
                <a:cs typeface="Nunito"/>
                <a:sym typeface="Nunito"/>
              </a:rPr>
              <a:t>increased</a:t>
            </a:r>
            <a:r>
              <a:rPr lang="en" sz="1600">
                <a:solidFill>
                  <a:schemeClr val="dk2"/>
                </a:solidFill>
                <a:latin typeface="Nunito"/>
                <a:ea typeface="Nunito"/>
                <a:cs typeface="Nunito"/>
                <a:sym typeface="Nunito"/>
              </a:rPr>
              <a:t> CVD mortality in males. </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Is this impact </a:t>
            </a:r>
            <a:r>
              <a:rPr lang="en" sz="1600">
                <a:solidFill>
                  <a:schemeClr val="dk2"/>
                </a:solidFill>
                <a:latin typeface="Nunito"/>
                <a:ea typeface="Nunito"/>
                <a:cs typeface="Nunito"/>
                <a:sym typeface="Nunito"/>
              </a:rPr>
              <a:t>statistically</a:t>
            </a:r>
            <a:r>
              <a:rPr lang="en" sz="1600">
                <a:solidFill>
                  <a:schemeClr val="dk2"/>
                </a:solidFill>
                <a:latin typeface="Nunito"/>
                <a:ea typeface="Nunito"/>
                <a:cs typeface="Nunito"/>
                <a:sym typeface="Nunito"/>
              </a:rPr>
              <a:t> significant?</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There is a </a:t>
            </a:r>
            <a:r>
              <a:rPr lang="en" sz="1600">
                <a:solidFill>
                  <a:schemeClr val="dk2"/>
                </a:solidFill>
                <a:latin typeface="Nunito"/>
                <a:ea typeface="Nunito"/>
                <a:cs typeface="Nunito"/>
                <a:sym typeface="Nunito"/>
              </a:rPr>
              <a:t>statistically significant</a:t>
            </a:r>
            <a:r>
              <a:rPr lang="en" sz="1600">
                <a:solidFill>
                  <a:schemeClr val="dk2"/>
                </a:solidFill>
                <a:latin typeface="Nunito"/>
                <a:ea typeface="Nunito"/>
                <a:cs typeface="Nunito"/>
                <a:sym typeface="Nunito"/>
              </a:rPr>
              <a:t> </a:t>
            </a:r>
            <a:r>
              <a:rPr lang="en" sz="1600">
                <a:solidFill>
                  <a:schemeClr val="dk2"/>
                </a:solidFill>
                <a:latin typeface="Nunito"/>
                <a:ea typeface="Nunito"/>
                <a:cs typeface="Nunito"/>
                <a:sym typeface="Nunito"/>
              </a:rPr>
              <a:t>correlation</a:t>
            </a:r>
            <a:r>
              <a:rPr lang="en" sz="1600">
                <a:solidFill>
                  <a:schemeClr val="dk2"/>
                </a:solidFill>
                <a:latin typeface="Nunito"/>
                <a:ea typeface="Nunito"/>
                <a:cs typeface="Nunito"/>
                <a:sym typeface="Nunito"/>
              </a:rPr>
              <a:t> between gender and CVD mortality. </a:t>
            </a:r>
            <a:endParaRPr sz="1600">
              <a:solidFill>
                <a:schemeClr val="dk2"/>
              </a:solidFill>
              <a:latin typeface="Nunito"/>
              <a:ea typeface="Nunito"/>
              <a:cs typeface="Nunito"/>
              <a:sym typeface="Nunito"/>
            </a:endParaRPr>
          </a:p>
          <a:p>
            <a:pPr indent="0" lvl="0" marL="914400" rtl="0" algn="l">
              <a:lnSpc>
                <a:spcPct val="115000"/>
              </a:lnSpc>
              <a:spcBef>
                <a:spcPts val="1200"/>
              </a:spcBef>
              <a:spcAft>
                <a:spcPts val="1200"/>
              </a:spcAft>
              <a:buNone/>
            </a:pPr>
            <a:r>
              <a:t/>
            </a:r>
            <a:endParaRPr sz="1600">
              <a:solidFill>
                <a:schemeClr val="dk2"/>
              </a:solidFill>
              <a:latin typeface="Nunito"/>
              <a:ea typeface="Nunito"/>
              <a:cs typeface="Nunito"/>
              <a:sym typeface="Nunito"/>
            </a:endParaRPr>
          </a:p>
        </p:txBody>
      </p:sp>
      <p:sp>
        <p:nvSpPr>
          <p:cNvPr id="394" name="Google Shape;394;p29"/>
          <p:cNvSpPr txBox="1"/>
          <p:nvPr/>
        </p:nvSpPr>
        <p:spPr>
          <a:xfrm>
            <a:off x="3713875" y="480172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30"/>
          <p:cNvPicPr preferRelativeResize="0"/>
          <p:nvPr/>
        </p:nvPicPr>
        <p:blipFill rotWithShape="1">
          <a:blip r:embed="rId3">
            <a:alphaModFix/>
          </a:blip>
          <a:srcRect b="11077" l="0" r="6611" t="6257"/>
          <a:stretch/>
        </p:blipFill>
        <p:spPr>
          <a:xfrm>
            <a:off x="358150" y="76200"/>
            <a:ext cx="8000773" cy="52724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3" name="Shape 403"/>
        <p:cNvGrpSpPr/>
        <p:nvPr/>
      </p:nvGrpSpPr>
      <p:grpSpPr>
        <a:xfrm>
          <a:off x="0" y="0"/>
          <a:ext cx="0" cy="0"/>
          <a:chOff x="0" y="0"/>
          <a:chExt cx="0" cy="0"/>
        </a:xfrm>
      </p:grpSpPr>
      <p:sp>
        <p:nvSpPr>
          <p:cNvPr id="404" name="Google Shape;404;p31"/>
          <p:cNvSpPr txBox="1"/>
          <p:nvPr/>
        </p:nvSpPr>
        <p:spPr>
          <a:xfrm>
            <a:off x="1184525" y="622000"/>
            <a:ext cx="6427500" cy="63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Maven Pro"/>
                <a:ea typeface="Maven Pro"/>
                <a:cs typeface="Maven Pro"/>
                <a:sym typeface="Maven Pro"/>
              </a:rPr>
              <a:t>Cardiovascular Disease among Ethnicity</a:t>
            </a:r>
            <a:endParaRPr b="1" sz="2500">
              <a:solidFill>
                <a:schemeClr val="dk2"/>
              </a:solidFill>
              <a:latin typeface="Maven Pro"/>
              <a:ea typeface="Maven Pro"/>
              <a:cs typeface="Maven Pro"/>
              <a:sym typeface="Maven Pro"/>
            </a:endParaRPr>
          </a:p>
        </p:txBody>
      </p:sp>
      <p:sp>
        <p:nvSpPr>
          <p:cNvPr id="405" name="Google Shape;405;p31"/>
          <p:cNvSpPr txBox="1"/>
          <p:nvPr/>
        </p:nvSpPr>
        <p:spPr>
          <a:xfrm>
            <a:off x="1219200" y="1261298"/>
            <a:ext cx="5965800" cy="28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Nunito"/>
                <a:ea typeface="Nunito"/>
                <a:cs typeface="Nunito"/>
                <a:sym typeface="Nunito"/>
              </a:rPr>
              <a:t>The prevalence of CVD among different ethnic groups is crucial for raising awareness of health inequalities and advocating interventions and targeted resources to communities at higher risk.</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i="1" sz="1600">
              <a:solidFill>
                <a:schemeClr val="dk2"/>
              </a:solidFill>
              <a:latin typeface="Nunito"/>
              <a:ea typeface="Nunito"/>
              <a:cs typeface="Nunito"/>
              <a:sym typeface="Nunito"/>
            </a:endParaRPr>
          </a:p>
          <a:p>
            <a:pPr indent="0" lvl="0" marL="914400" rtl="0" algn="l">
              <a:spcBef>
                <a:spcPts val="0"/>
              </a:spcBef>
              <a:spcAft>
                <a:spcPts val="0"/>
              </a:spcAft>
              <a:buNone/>
            </a:pPr>
            <a:r>
              <a:t/>
            </a:r>
            <a:endParaRPr i="1" sz="1600">
              <a:solidFill>
                <a:schemeClr val="dk2"/>
              </a:solidFill>
              <a:latin typeface="Nunito"/>
              <a:ea typeface="Nunito"/>
              <a:cs typeface="Nunito"/>
              <a:sym typeface="Nunito"/>
            </a:endParaRPr>
          </a:p>
          <a:p>
            <a:pPr indent="0" lvl="0" marL="0" rtl="0" algn="l">
              <a:spcBef>
                <a:spcPts val="0"/>
              </a:spcBef>
              <a:spcAft>
                <a:spcPts val="0"/>
              </a:spcAft>
              <a:buNone/>
            </a:pPr>
            <a:r>
              <a:rPr lang="en" sz="1600">
                <a:solidFill>
                  <a:schemeClr val="dk2"/>
                </a:solidFill>
                <a:latin typeface="Nunito"/>
                <a:ea typeface="Nunito"/>
                <a:cs typeface="Nunito"/>
                <a:sym typeface="Nunito"/>
              </a:rPr>
              <a:t>This data indicates which ethnic group was reported more often with Cardiovascular diseases.</a:t>
            </a:r>
            <a:endParaRPr sz="1600">
              <a:solidFill>
                <a:schemeClr val="dk2"/>
              </a:solidFill>
              <a:latin typeface="Nunito"/>
              <a:ea typeface="Nunito"/>
              <a:cs typeface="Nunito"/>
              <a:sym typeface="Nunito"/>
            </a:endParaRPr>
          </a:p>
        </p:txBody>
      </p:sp>
      <p:sp>
        <p:nvSpPr>
          <p:cNvPr id="406" name="Google Shape;406;p31"/>
          <p:cNvSpPr txBox="1"/>
          <p:nvPr/>
        </p:nvSpPr>
        <p:spPr>
          <a:xfrm>
            <a:off x="3759600"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63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Background</a:t>
            </a:r>
            <a:endParaRPr/>
          </a:p>
        </p:txBody>
      </p:sp>
      <p:sp>
        <p:nvSpPr>
          <p:cNvPr id="285" name="Google Shape;285;p14"/>
          <p:cNvSpPr txBox="1"/>
          <p:nvPr/>
        </p:nvSpPr>
        <p:spPr>
          <a:xfrm>
            <a:off x="871800" y="1459525"/>
            <a:ext cx="7400400" cy="22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rgbClr val="333333"/>
                </a:solidFill>
                <a:latin typeface="Nunito"/>
                <a:ea typeface="Nunito"/>
                <a:cs typeface="Nunito"/>
                <a:sym typeface="Nunito"/>
              </a:rPr>
              <a:t>CVD (Cardiovascular Disease) is the leading cause of death, per the Mayo Clinic. It's prevalent in both developed and developing nations. Risk factors for CVD encompass demographic, environmental, and physiological aspects, alongside potentially other significant factors. </a:t>
            </a:r>
            <a:endParaRPr sz="1450">
              <a:solidFill>
                <a:srgbClr val="333333"/>
              </a:solidFill>
              <a:latin typeface="Nunito"/>
              <a:ea typeface="Nunito"/>
              <a:cs typeface="Nunito"/>
              <a:sym typeface="Nunito"/>
            </a:endParaRPr>
          </a:p>
          <a:p>
            <a:pPr indent="0" lvl="0" marL="0" rtl="0" algn="l">
              <a:spcBef>
                <a:spcPts val="0"/>
              </a:spcBef>
              <a:spcAft>
                <a:spcPts val="0"/>
              </a:spcAft>
              <a:buNone/>
            </a:pPr>
            <a:r>
              <a:t/>
            </a:r>
            <a:endParaRPr sz="1450">
              <a:solidFill>
                <a:srgbClr val="333333"/>
              </a:solidFill>
              <a:latin typeface="Nunito"/>
              <a:ea typeface="Nunito"/>
              <a:cs typeface="Nunito"/>
              <a:sym typeface="Nunito"/>
            </a:endParaRPr>
          </a:p>
          <a:p>
            <a:pPr indent="0" lvl="0" marL="0" rtl="0" algn="l">
              <a:spcBef>
                <a:spcPts val="0"/>
              </a:spcBef>
              <a:spcAft>
                <a:spcPts val="0"/>
              </a:spcAft>
              <a:buNone/>
            </a:pPr>
            <a:r>
              <a:rPr lang="en" sz="1450">
                <a:solidFill>
                  <a:srgbClr val="333333"/>
                </a:solidFill>
                <a:latin typeface="Nunito"/>
                <a:ea typeface="Nunito"/>
                <a:cs typeface="Nunito"/>
                <a:sym typeface="Nunito"/>
              </a:rPr>
              <a:t>Therefore, it's imperative to collect and analyze data on CVD-related deaths to inform decisions aimed at reducing mortality rate</a:t>
            </a:r>
            <a:r>
              <a:rPr lang="en" sz="1450">
                <a:solidFill>
                  <a:srgbClr val="333333"/>
                </a:solidFill>
                <a:latin typeface="Nunito"/>
                <a:ea typeface="Nunito"/>
                <a:cs typeface="Nunito"/>
                <a:sym typeface="Nunito"/>
              </a:rPr>
              <a:t>s and risk factors.</a:t>
            </a:r>
            <a:endParaRPr sz="1450">
              <a:solidFill>
                <a:srgbClr val="333333"/>
              </a:solidFill>
              <a:latin typeface="Nunito"/>
              <a:ea typeface="Nunito"/>
              <a:cs typeface="Nunito"/>
              <a:sym typeface="Nunito"/>
            </a:endParaRPr>
          </a:p>
          <a:p>
            <a:pPr indent="0" lvl="0" marL="0" rtl="0" algn="l">
              <a:spcBef>
                <a:spcPts val="0"/>
              </a:spcBef>
              <a:spcAft>
                <a:spcPts val="0"/>
              </a:spcAft>
              <a:buNone/>
            </a:pPr>
            <a:r>
              <a:t/>
            </a:r>
            <a:endParaRPr sz="1450">
              <a:solidFill>
                <a:srgbClr val="333333"/>
              </a:solidFill>
              <a:latin typeface="Nunito"/>
              <a:ea typeface="Nunito"/>
              <a:cs typeface="Nunito"/>
              <a:sym typeface="Nunito"/>
            </a:endParaRPr>
          </a:p>
          <a:p>
            <a:pPr indent="0" lvl="0" marL="0" rtl="0" algn="l">
              <a:spcBef>
                <a:spcPts val="0"/>
              </a:spcBef>
              <a:spcAft>
                <a:spcPts val="0"/>
              </a:spcAft>
              <a:buNone/>
            </a:pPr>
            <a:r>
              <a:t/>
            </a:r>
            <a:endParaRPr sz="1450">
              <a:solidFill>
                <a:srgbClr val="333333"/>
              </a:solidFill>
              <a:latin typeface="Nunito"/>
              <a:ea typeface="Nunito"/>
              <a:cs typeface="Nunito"/>
              <a:sym typeface="Nunito"/>
            </a:endParaRPr>
          </a:p>
        </p:txBody>
      </p:sp>
      <p:sp>
        <p:nvSpPr>
          <p:cNvPr id="286" name="Google Shape;286;p14"/>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0" name="Shape 410"/>
        <p:cNvGrpSpPr/>
        <p:nvPr/>
      </p:nvGrpSpPr>
      <p:grpSpPr>
        <a:xfrm>
          <a:off x="0" y="0"/>
          <a:ext cx="0" cy="0"/>
          <a:chOff x="0" y="0"/>
          <a:chExt cx="0" cy="0"/>
        </a:xfrm>
      </p:grpSpPr>
      <p:sp>
        <p:nvSpPr>
          <p:cNvPr id="411" name="Google Shape;411;p32"/>
          <p:cNvSpPr txBox="1"/>
          <p:nvPr/>
        </p:nvSpPr>
        <p:spPr>
          <a:xfrm>
            <a:off x="6955825" y="1137300"/>
            <a:ext cx="2201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412" name="Google Shape;412;p32"/>
          <p:cNvSpPr txBox="1"/>
          <p:nvPr/>
        </p:nvSpPr>
        <p:spPr>
          <a:xfrm>
            <a:off x="1429675" y="137700"/>
            <a:ext cx="5473800" cy="5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dk2"/>
                </a:solidFill>
                <a:latin typeface="Maven Pro"/>
                <a:ea typeface="Maven Pro"/>
                <a:cs typeface="Maven Pro"/>
                <a:sym typeface="Maven Pro"/>
              </a:rPr>
              <a:t>Cardiovascular Disease among Ethnicity</a:t>
            </a:r>
            <a:endParaRPr b="1" sz="2500">
              <a:solidFill>
                <a:schemeClr val="dk2"/>
              </a:solidFill>
              <a:latin typeface="Maven Pro"/>
              <a:ea typeface="Maven Pro"/>
              <a:cs typeface="Maven Pro"/>
              <a:sym typeface="Maven Pro"/>
            </a:endParaRPr>
          </a:p>
        </p:txBody>
      </p:sp>
      <p:sp>
        <p:nvSpPr>
          <p:cNvPr id="413" name="Google Shape;413;p32"/>
          <p:cNvSpPr txBox="1"/>
          <p:nvPr/>
        </p:nvSpPr>
        <p:spPr>
          <a:xfrm>
            <a:off x="5216875" y="961150"/>
            <a:ext cx="3404700" cy="3859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100">
                <a:solidFill>
                  <a:schemeClr val="dk2"/>
                </a:solidFill>
                <a:latin typeface="Nunito"/>
                <a:ea typeface="Nunito"/>
                <a:cs typeface="Nunito"/>
                <a:sym typeface="Nunito"/>
              </a:rPr>
              <a:t>Observation Mortality Rate average by ethnicity</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a:p>
            <a:pPr indent="-298450" lvl="1" marL="9144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Black have an higher mortality rate than other ethnic groups.</a:t>
            </a:r>
            <a:endParaRPr sz="1100">
              <a:solidFill>
                <a:schemeClr val="dk2"/>
              </a:solidFill>
              <a:latin typeface="Nunito"/>
              <a:ea typeface="Nunito"/>
              <a:cs typeface="Nunito"/>
              <a:sym typeface="Nunito"/>
            </a:endParaRPr>
          </a:p>
          <a:p>
            <a:pPr indent="0" lvl="0" marL="914400" rtl="0" algn="l">
              <a:spcBef>
                <a:spcPts val="0"/>
              </a:spcBef>
              <a:spcAft>
                <a:spcPts val="0"/>
              </a:spcAft>
              <a:buNone/>
            </a:pPr>
            <a:r>
              <a:t/>
            </a:r>
            <a:endParaRPr sz="1100">
              <a:solidFill>
                <a:schemeClr val="dk2"/>
              </a:solidFill>
              <a:latin typeface="Nunito"/>
              <a:ea typeface="Nunito"/>
              <a:cs typeface="Nunito"/>
              <a:sym typeface="Nunito"/>
            </a:endParaRPr>
          </a:p>
          <a:p>
            <a:pPr indent="-298450" lvl="1" marL="9144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American Indian/Alaskan Native and Hawaiian/other Pacific Islander were also on average higher mortality rate</a:t>
            </a:r>
            <a:endParaRPr sz="1100">
              <a:solidFill>
                <a:schemeClr val="dk2"/>
              </a:solidFill>
              <a:latin typeface="Nunito"/>
              <a:ea typeface="Nunito"/>
              <a:cs typeface="Nunito"/>
              <a:sym typeface="Nunito"/>
            </a:endParaRPr>
          </a:p>
          <a:p>
            <a:pPr indent="0" lvl="0" marL="914400" rtl="0" algn="l">
              <a:spcBef>
                <a:spcPts val="0"/>
              </a:spcBef>
              <a:spcAft>
                <a:spcPts val="0"/>
              </a:spcAft>
              <a:buNone/>
            </a:pPr>
            <a:r>
              <a:t/>
            </a:r>
            <a:endParaRPr sz="1100">
              <a:solidFill>
                <a:schemeClr val="dk2"/>
              </a:solidFill>
              <a:latin typeface="Nunito"/>
              <a:ea typeface="Nunito"/>
              <a:cs typeface="Nunito"/>
              <a:sym typeface="Nunito"/>
            </a:endParaRPr>
          </a:p>
          <a:p>
            <a:pPr indent="-298450" lvl="1" marL="9144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Hispanic and more than one race are on par with each other mortality rate.</a:t>
            </a:r>
            <a:endParaRPr sz="1100">
              <a:solidFill>
                <a:schemeClr val="dk2"/>
              </a:solidFill>
              <a:latin typeface="Nunito"/>
              <a:ea typeface="Nunito"/>
              <a:cs typeface="Nunito"/>
              <a:sym typeface="Nunito"/>
            </a:endParaRPr>
          </a:p>
          <a:p>
            <a:pPr indent="0" lvl="0" marL="914400" rtl="0" algn="l">
              <a:spcBef>
                <a:spcPts val="0"/>
              </a:spcBef>
              <a:spcAft>
                <a:spcPts val="0"/>
              </a:spcAft>
              <a:buNone/>
            </a:pPr>
            <a:r>
              <a:t/>
            </a:r>
            <a:endParaRPr sz="1100">
              <a:solidFill>
                <a:schemeClr val="dk2"/>
              </a:solidFill>
              <a:latin typeface="Nunito"/>
              <a:ea typeface="Nunito"/>
              <a:cs typeface="Nunito"/>
              <a:sym typeface="Nunito"/>
            </a:endParaRPr>
          </a:p>
          <a:p>
            <a:pPr indent="-298450" lvl="1" marL="914400" rtl="0" algn="l">
              <a:spcBef>
                <a:spcPts val="0"/>
              </a:spcBef>
              <a:spcAft>
                <a:spcPts val="0"/>
              </a:spcAft>
              <a:buClr>
                <a:schemeClr val="dk2"/>
              </a:buClr>
              <a:buSzPts val="1100"/>
              <a:buFont typeface="Nunito"/>
              <a:buChar char="○"/>
            </a:pPr>
            <a:r>
              <a:rPr lang="en" sz="1100">
                <a:solidFill>
                  <a:schemeClr val="dk2"/>
                </a:solidFill>
                <a:latin typeface="Nunito"/>
                <a:ea typeface="Nunito"/>
                <a:cs typeface="Nunito"/>
                <a:sym typeface="Nunito"/>
              </a:rPr>
              <a:t>Asian has a lower mortality rate.</a:t>
            </a:r>
            <a:endParaRPr sz="1100">
              <a:solidFill>
                <a:schemeClr val="dk2"/>
              </a:solidFill>
              <a:latin typeface="Nunito"/>
              <a:ea typeface="Nunito"/>
              <a:cs typeface="Nunito"/>
              <a:sym typeface="Nunito"/>
            </a:endParaRPr>
          </a:p>
        </p:txBody>
      </p:sp>
      <p:pic>
        <p:nvPicPr>
          <p:cNvPr id="414" name="Google Shape;414;p32"/>
          <p:cNvPicPr preferRelativeResize="0"/>
          <p:nvPr/>
        </p:nvPicPr>
        <p:blipFill>
          <a:blip r:embed="rId3">
            <a:alphaModFix/>
          </a:blip>
          <a:stretch>
            <a:fillRect/>
          </a:stretch>
        </p:blipFill>
        <p:spPr>
          <a:xfrm>
            <a:off x="193650" y="588150"/>
            <a:ext cx="5176224" cy="4317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33"/>
          <p:cNvSpPr txBox="1"/>
          <p:nvPr>
            <p:ph type="title"/>
          </p:nvPr>
        </p:nvSpPr>
        <p:spPr>
          <a:xfrm>
            <a:off x="1303800" y="605925"/>
            <a:ext cx="6667800" cy="48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500"/>
              <a:t>Summary of Ethnicity and CVD </a:t>
            </a:r>
            <a:endParaRPr sz="2500"/>
          </a:p>
        </p:txBody>
      </p:sp>
      <p:sp>
        <p:nvSpPr>
          <p:cNvPr id="420" name="Google Shape;420;p33"/>
          <p:cNvSpPr txBox="1"/>
          <p:nvPr/>
        </p:nvSpPr>
        <p:spPr>
          <a:xfrm>
            <a:off x="1303800" y="1226050"/>
            <a:ext cx="7596300" cy="3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Nunito"/>
                <a:ea typeface="Nunito"/>
                <a:cs typeface="Nunito"/>
                <a:sym typeface="Nunito"/>
              </a:rPr>
              <a:t>Through this analysis, we were able to answer the following questions:</a:t>
            </a:r>
            <a:endParaRPr sz="1600">
              <a:solidFill>
                <a:schemeClr val="dk2"/>
              </a:solidFill>
              <a:latin typeface="Nunito"/>
              <a:ea typeface="Nunito"/>
              <a:cs typeface="Nunito"/>
              <a:sym typeface="Nunito"/>
            </a:endParaRPr>
          </a:p>
          <a:p>
            <a:pPr indent="0" lvl="0" marL="0" rtl="0" algn="l">
              <a:spcBef>
                <a:spcPts val="0"/>
              </a:spcBef>
              <a:spcAft>
                <a:spcPts val="0"/>
              </a:spcAft>
              <a:buNone/>
            </a:pPr>
            <a:r>
              <a:rPr lang="en" sz="1600">
                <a:solidFill>
                  <a:schemeClr val="dk2"/>
                </a:solidFill>
                <a:latin typeface="Nunito"/>
                <a:ea typeface="Nunito"/>
                <a:cs typeface="Nunito"/>
                <a:sym typeface="Nunito"/>
              </a:rPr>
              <a:t> </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Which ethnicity has the highest reported death rate?</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White</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AutoNum type="arabicPeriod"/>
            </a:pPr>
            <a:r>
              <a:rPr lang="en" sz="1600">
                <a:solidFill>
                  <a:schemeClr val="dk2"/>
                </a:solidFill>
                <a:latin typeface="Nunito"/>
                <a:ea typeface="Nunito"/>
                <a:cs typeface="Nunito"/>
                <a:sym typeface="Nunito"/>
              </a:rPr>
              <a:t>Which ethnicity had the highest CVD death rate on average?</a:t>
            </a:r>
            <a:endParaRPr sz="1600">
              <a:solidFill>
                <a:schemeClr val="dk2"/>
              </a:solidFill>
              <a:latin typeface="Nunito"/>
              <a:ea typeface="Nunito"/>
              <a:cs typeface="Nunito"/>
              <a:sym typeface="Nunito"/>
            </a:endParaRPr>
          </a:p>
          <a:p>
            <a:pPr indent="-330200" lvl="0" marL="457200" rtl="0" algn="l">
              <a:lnSpc>
                <a:spcPct val="115000"/>
              </a:lnSpc>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Black/African American</a:t>
            </a:r>
            <a:endParaRPr sz="1600">
              <a:solidFill>
                <a:schemeClr val="dk2"/>
              </a:solidFill>
              <a:latin typeface="Nunito"/>
              <a:ea typeface="Nunito"/>
              <a:cs typeface="Nunito"/>
              <a:sym typeface="Nunito"/>
            </a:endParaRPr>
          </a:p>
          <a:p>
            <a:pPr indent="457200" lvl="0" marL="0" rtl="0" algn="l">
              <a:spcBef>
                <a:spcPts val="1200"/>
              </a:spcBef>
              <a:spcAft>
                <a:spcPts val="0"/>
              </a:spcAft>
              <a:buNone/>
            </a:pPr>
            <a:r>
              <a:t/>
            </a:r>
            <a:endParaRPr sz="1600">
              <a:solidFill>
                <a:schemeClr val="dk2"/>
              </a:solidFill>
              <a:latin typeface="Nunito"/>
              <a:ea typeface="Nunito"/>
              <a:cs typeface="Nunito"/>
              <a:sym typeface="Nunito"/>
            </a:endParaRPr>
          </a:p>
        </p:txBody>
      </p:sp>
      <p:sp>
        <p:nvSpPr>
          <p:cNvPr id="421" name="Google Shape;421;p33"/>
          <p:cNvSpPr txBox="1"/>
          <p:nvPr/>
        </p:nvSpPr>
        <p:spPr>
          <a:xfrm>
            <a:off x="3713875" y="480172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34"/>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427" name="Google Shape;427;p34"/>
          <p:cNvSpPr txBox="1"/>
          <p:nvPr/>
        </p:nvSpPr>
        <p:spPr>
          <a:xfrm>
            <a:off x="1303800" y="1320825"/>
            <a:ext cx="7368000" cy="227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Nunito"/>
                <a:ea typeface="Nunito"/>
                <a:cs typeface="Nunito"/>
                <a:sym typeface="Nunito"/>
              </a:rPr>
              <a:t>From our analysis, the data shows that the location, sex, and ethnicity can all be factors that </a:t>
            </a:r>
            <a:r>
              <a:rPr lang="en" sz="1600">
                <a:solidFill>
                  <a:schemeClr val="dk2"/>
                </a:solidFill>
                <a:latin typeface="Nunito"/>
                <a:ea typeface="Nunito"/>
                <a:cs typeface="Nunito"/>
                <a:sym typeface="Nunito"/>
              </a:rPr>
              <a:t>contribute</a:t>
            </a:r>
            <a:r>
              <a:rPr lang="en" sz="1600">
                <a:solidFill>
                  <a:schemeClr val="dk2"/>
                </a:solidFill>
                <a:latin typeface="Nunito"/>
                <a:ea typeface="Nunito"/>
                <a:cs typeface="Nunito"/>
                <a:sym typeface="Nunito"/>
              </a:rPr>
              <a:t> to CVD death rates. </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sz="1600">
              <a:solidFill>
                <a:schemeClr val="dk2"/>
              </a:solidFill>
              <a:latin typeface="Nunito"/>
              <a:ea typeface="Nunito"/>
              <a:cs typeface="Nunito"/>
              <a:sym typeface="Nunito"/>
            </a:endParaRPr>
          </a:p>
          <a:p>
            <a:pPr indent="0" lvl="0" marL="0" rtl="0" algn="l">
              <a:spcBef>
                <a:spcPts val="0"/>
              </a:spcBef>
              <a:spcAft>
                <a:spcPts val="0"/>
              </a:spcAft>
              <a:buNone/>
            </a:pPr>
            <a:r>
              <a:rPr lang="en" sz="1600">
                <a:solidFill>
                  <a:schemeClr val="dk2"/>
                </a:solidFill>
                <a:latin typeface="Nunito"/>
                <a:ea typeface="Nunito"/>
                <a:cs typeface="Nunito"/>
                <a:sym typeface="Nunito"/>
              </a:rPr>
              <a:t>Cardiovascular Disease is more </a:t>
            </a:r>
            <a:r>
              <a:rPr lang="en" sz="1600">
                <a:solidFill>
                  <a:schemeClr val="dk2"/>
                </a:solidFill>
                <a:latin typeface="Nunito"/>
                <a:ea typeface="Nunito"/>
                <a:cs typeface="Nunito"/>
                <a:sym typeface="Nunito"/>
              </a:rPr>
              <a:t>prevalent</a:t>
            </a:r>
            <a:r>
              <a:rPr lang="en" sz="1600">
                <a:solidFill>
                  <a:schemeClr val="dk2"/>
                </a:solidFill>
                <a:latin typeface="Nunito"/>
                <a:ea typeface="Nunito"/>
                <a:cs typeface="Nunito"/>
                <a:sym typeface="Nunito"/>
              </a:rPr>
              <a:t> in:</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Southeastern states</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Males than </a:t>
            </a:r>
            <a:r>
              <a:rPr lang="en" sz="1600">
                <a:solidFill>
                  <a:schemeClr val="dk2"/>
                </a:solidFill>
                <a:latin typeface="Nunito"/>
                <a:ea typeface="Nunito"/>
                <a:cs typeface="Nunito"/>
                <a:sym typeface="Nunito"/>
              </a:rPr>
              <a:t>females</a:t>
            </a:r>
            <a:r>
              <a:rPr lang="en" sz="1600">
                <a:solidFill>
                  <a:schemeClr val="dk2"/>
                </a:solidFill>
                <a:latin typeface="Nunito"/>
                <a:ea typeface="Nunito"/>
                <a:cs typeface="Nunito"/>
                <a:sym typeface="Nunito"/>
              </a:rPr>
              <a:t> </a:t>
            </a:r>
            <a:endParaRPr sz="1600">
              <a:solidFill>
                <a:schemeClr val="dk2"/>
              </a:solidFill>
              <a:latin typeface="Nunito"/>
              <a:ea typeface="Nunito"/>
              <a:cs typeface="Nunito"/>
              <a:sym typeface="Nunito"/>
            </a:endParaRPr>
          </a:p>
          <a:p>
            <a:pPr indent="-330200" lvl="0" marL="457200" rtl="0" algn="l">
              <a:spcBef>
                <a:spcPts val="0"/>
              </a:spcBef>
              <a:spcAft>
                <a:spcPts val="0"/>
              </a:spcAft>
              <a:buClr>
                <a:schemeClr val="dk2"/>
              </a:buClr>
              <a:buSzPts val="1600"/>
              <a:buFont typeface="Nunito"/>
              <a:buChar char="●"/>
            </a:pPr>
            <a:r>
              <a:rPr lang="en" sz="1600">
                <a:solidFill>
                  <a:schemeClr val="dk2"/>
                </a:solidFill>
                <a:latin typeface="Nunito"/>
                <a:ea typeface="Nunito"/>
                <a:cs typeface="Nunito"/>
                <a:sym typeface="Nunito"/>
              </a:rPr>
              <a:t>Black/African Americans than other ethnicities.</a:t>
            </a:r>
            <a:endParaRPr sz="1600">
              <a:solidFill>
                <a:schemeClr val="dk2"/>
              </a:solidFill>
              <a:latin typeface="Nunito"/>
              <a:ea typeface="Nunito"/>
              <a:cs typeface="Nunito"/>
              <a:sym typeface="Nunito"/>
            </a:endParaRPr>
          </a:p>
          <a:p>
            <a:pPr indent="0" lvl="0" marL="0" rtl="0" algn="l">
              <a:spcBef>
                <a:spcPts val="0"/>
              </a:spcBef>
              <a:spcAft>
                <a:spcPts val="0"/>
              </a:spcAft>
              <a:buNone/>
            </a:pPr>
            <a:r>
              <a:t/>
            </a:r>
            <a:endParaRPr sz="1600">
              <a:solidFill>
                <a:schemeClr val="dk2"/>
              </a:solidFill>
              <a:latin typeface="Nunito"/>
              <a:ea typeface="Nunito"/>
              <a:cs typeface="Nunito"/>
              <a:sym typeface="Nunito"/>
            </a:endParaRPr>
          </a:p>
        </p:txBody>
      </p:sp>
      <p:sp>
        <p:nvSpPr>
          <p:cNvPr id="428" name="Google Shape;428;p34"/>
          <p:cNvSpPr txBox="1"/>
          <p:nvPr/>
        </p:nvSpPr>
        <p:spPr>
          <a:xfrm>
            <a:off x="36517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ph type="ctrTitle"/>
          </p:nvPr>
        </p:nvSpPr>
        <p:spPr>
          <a:xfrm>
            <a:off x="2525850" y="1635300"/>
            <a:ext cx="40923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9600"/>
              <a:t>Q &amp; A</a:t>
            </a:r>
            <a:endParaRPr sz="9600"/>
          </a:p>
        </p:txBody>
      </p:sp>
      <p:sp>
        <p:nvSpPr>
          <p:cNvPr id="434" name="Google Shape;434;p35"/>
          <p:cNvSpPr txBox="1"/>
          <p:nvPr/>
        </p:nvSpPr>
        <p:spPr>
          <a:xfrm>
            <a:off x="3706125"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6"/>
          <p:cNvSpPr txBox="1"/>
          <p:nvPr>
            <p:ph type="ctrTitle"/>
          </p:nvPr>
        </p:nvSpPr>
        <p:spPr>
          <a:xfrm>
            <a:off x="2370175" y="1635288"/>
            <a:ext cx="42555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a:p>
            <a:pPr indent="0" lvl="0" marL="0" rtl="0" algn="l">
              <a:spcBef>
                <a:spcPts val="0"/>
              </a:spcBef>
              <a:spcAft>
                <a:spcPts val="0"/>
              </a:spcAft>
              <a:buNone/>
            </a:pPr>
            <a:r>
              <a:t/>
            </a:r>
            <a:endParaRPr sz="1000"/>
          </a:p>
          <a:p>
            <a:pPr indent="0" lvl="0" marL="0" rtl="0" algn="l">
              <a:spcBef>
                <a:spcPts val="0"/>
              </a:spcBef>
              <a:spcAft>
                <a:spcPts val="0"/>
              </a:spcAft>
              <a:buNone/>
            </a:pPr>
            <a:r>
              <a:rPr lang="en" sz="1000"/>
              <a:t>Git Project </a:t>
            </a:r>
            <a:r>
              <a:rPr lang="en" sz="1000"/>
              <a:t>repository</a:t>
            </a:r>
            <a:r>
              <a:rPr lang="en" sz="1000"/>
              <a:t>  </a:t>
            </a:r>
            <a:endParaRPr sz="1000"/>
          </a:p>
          <a:p>
            <a:pPr indent="0" lvl="0" marL="0" rtl="0" algn="l">
              <a:spcBef>
                <a:spcPts val="0"/>
              </a:spcBef>
              <a:spcAft>
                <a:spcPts val="0"/>
              </a:spcAft>
              <a:buNone/>
            </a:pPr>
            <a:r>
              <a:rPr lang="en" sz="1000"/>
              <a:t>https://github.com/leeju09/Project-1-Heart-Disease.git</a:t>
            </a:r>
            <a:endParaRPr sz="1000"/>
          </a:p>
        </p:txBody>
      </p:sp>
      <p:sp>
        <p:nvSpPr>
          <p:cNvPr id="440" name="Google Shape;440;p36"/>
          <p:cNvSpPr txBox="1"/>
          <p:nvPr/>
        </p:nvSpPr>
        <p:spPr>
          <a:xfrm>
            <a:off x="3721650" y="48639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 of the Project</a:t>
            </a:r>
            <a:endParaRPr/>
          </a:p>
        </p:txBody>
      </p:sp>
      <p:sp>
        <p:nvSpPr>
          <p:cNvPr id="292" name="Google Shape;292;p15"/>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solidFill>
                  <a:srgbClr val="333333"/>
                </a:solidFill>
              </a:rPr>
              <a:t>In this project, we are specifically analyzing counties within the United States of America (USA). Our further analysis will concentrate on demographic risk factors associated with CVD death rates.</a:t>
            </a:r>
            <a:endParaRPr sz="1600">
              <a:solidFill>
                <a:srgbClr val="333333"/>
              </a:solidFill>
            </a:endParaRPr>
          </a:p>
          <a:p>
            <a:pPr indent="0" lvl="0" marL="0" rtl="0" algn="l">
              <a:spcBef>
                <a:spcPts val="600"/>
              </a:spcBef>
              <a:spcAft>
                <a:spcPts val="0"/>
              </a:spcAft>
              <a:buNone/>
            </a:pPr>
            <a:r>
              <a:t/>
            </a:r>
            <a:endParaRPr sz="1600">
              <a:solidFill>
                <a:srgbClr val="333333"/>
              </a:solidFill>
            </a:endParaRPr>
          </a:p>
          <a:p>
            <a:pPr indent="0" lvl="0" marL="0" rtl="0" algn="l">
              <a:spcBef>
                <a:spcPts val="600"/>
              </a:spcBef>
              <a:spcAft>
                <a:spcPts val="0"/>
              </a:spcAft>
              <a:buNone/>
            </a:pPr>
            <a:r>
              <a:rPr lang="en" sz="1600">
                <a:solidFill>
                  <a:srgbClr val="333333"/>
                </a:solidFill>
              </a:rPr>
              <a:t>We sourced the data for this analysis from catalog.data.gov.</a:t>
            </a:r>
            <a:endParaRPr sz="1600">
              <a:solidFill>
                <a:srgbClr val="333333"/>
              </a:solidFill>
            </a:endParaRPr>
          </a:p>
          <a:p>
            <a:pPr indent="0" lvl="0" marL="0" rtl="0" algn="l">
              <a:spcBef>
                <a:spcPts val="600"/>
              </a:spcBef>
              <a:spcAft>
                <a:spcPts val="0"/>
              </a:spcAft>
              <a:buNone/>
            </a:pPr>
            <a:r>
              <a:t/>
            </a:r>
            <a:endParaRPr sz="1600">
              <a:solidFill>
                <a:srgbClr val="333333"/>
              </a:solidFill>
            </a:endParaRPr>
          </a:p>
          <a:p>
            <a:pPr indent="0" lvl="0" marL="0" rtl="0" algn="l">
              <a:spcBef>
                <a:spcPts val="600"/>
              </a:spcBef>
              <a:spcAft>
                <a:spcPts val="600"/>
              </a:spcAft>
              <a:buNone/>
            </a:pPr>
            <a:r>
              <a:rPr lang="en" sz="1600">
                <a:solidFill>
                  <a:srgbClr val="333333"/>
                </a:solidFill>
              </a:rPr>
              <a:t>For smoking rates, refer to: </a:t>
            </a:r>
            <a:r>
              <a:rPr lang="en" sz="1600" u="sng">
                <a:solidFill>
                  <a:schemeClr val="hlink"/>
                </a:solidFill>
                <a:hlinkClick r:id="rId3"/>
              </a:rPr>
              <a:t>www.lung.org/research</a:t>
            </a:r>
            <a:endParaRPr sz="1600"/>
          </a:p>
        </p:txBody>
      </p:sp>
      <p:sp>
        <p:nvSpPr>
          <p:cNvPr id="293" name="Google Shape;293;p15"/>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6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Areas of Analysis</a:t>
            </a:r>
            <a:endParaRPr/>
          </a:p>
        </p:txBody>
      </p:sp>
      <p:sp>
        <p:nvSpPr>
          <p:cNvPr id="299" name="Google Shape;299;p16"/>
          <p:cNvSpPr txBox="1"/>
          <p:nvPr>
            <p:ph idx="1" type="body"/>
          </p:nvPr>
        </p:nvSpPr>
        <p:spPr>
          <a:xfrm>
            <a:off x="1303800" y="13009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The US at a glance</a:t>
            </a:r>
            <a:endParaRPr sz="1600"/>
          </a:p>
          <a:p>
            <a:pPr indent="-330200" lvl="0" marL="457200" rtl="0" algn="l">
              <a:spcBef>
                <a:spcPts val="0"/>
              </a:spcBef>
              <a:spcAft>
                <a:spcPts val="0"/>
              </a:spcAft>
              <a:buSzPts val="1600"/>
              <a:buAutoNum type="arabicPeriod"/>
            </a:pPr>
            <a:r>
              <a:rPr lang="en" sz="1600"/>
              <a:t>Breakdown of MN county death rate averages</a:t>
            </a:r>
            <a:endParaRPr sz="1600"/>
          </a:p>
          <a:p>
            <a:pPr indent="-330200" lvl="0" marL="457200" rtl="0" algn="l">
              <a:spcBef>
                <a:spcPts val="0"/>
              </a:spcBef>
              <a:spcAft>
                <a:spcPts val="0"/>
              </a:spcAft>
              <a:buSzPts val="1600"/>
              <a:buAutoNum type="arabicPeriod"/>
            </a:pPr>
            <a:r>
              <a:rPr lang="en" sz="1600"/>
              <a:t>Geographical distribution of CVD death rates </a:t>
            </a:r>
            <a:endParaRPr sz="1600"/>
          </a:p>
          <a:p>
            <a:pPr indent="-330200" lvl="0" marL="457200" rtl="0" algn="l">
              <a:spcBef>
                <a:spcPts val="0"/>
              </a:spcBef>
              <a:spcAft>
                <a:spcPts val="0"/>
              </a:spcAft>
              <a:buSzPts val="1600"/>
              <a:buAutoNum type="arabicPeriod"/>
            </a:pPr>
            <a:r>
              <a:rPr lang="en" sz="1600"/>
              <a:t>Correlation between CVD death and smoking</a:t>
            </a:r>
            <a:endParaRPr sz="1600"/>
          </a:p>
          <a:p>
            <a:pPr indent="-330200" lvl="0" marL="457200" rtl="0" algn="l">
              <a:spcBef>
                <a:spcPts val="0"/>
              </a:spcBef>
              <a:spcAft>
                <a:spcPts val="0"/>
              </a:spcAft>
              <a:buSzPts val="1600"/>
              <a:buAutoNum type="arabicPeriod"/>
            </a:pPr>
            <a:r>
              <a:rPr lang="en" sz="1600"/>
              <a:t>Breakdown of CVD death rates and gender</a:t>
            </a:r>
            <a:endParaRPr sz="1600"/>
          </a:p>
          <a:p>
            <a:pPr indent="-330200" lvl="0" marL="457200" rtl="0" algn="l">
              <a:spcBef>
                <a:spcPts val="0"/>
              </a:spcBef>
              <a:spcAft>
                <a:spcPts val="0"/>
              </a:spcAft>
              <a:buSzPts val="1600"/>
              <a:buAutoNum type="arabicPeriod"/>
            </a:pPr>
            <a:r>
              <a:rPr lang="en" sz="1600"/>
              <a:t>Breakdown of CVD in Ethnicity</a:t>
            </a:r>
            <a:endParaRPr sz="1600"/>
          </a:p>
        </p:txBody>
      </p:sp>
      <p:sp>
        <p:nvSpPr>
          <p:cNvPr id="300" name="Google Shape;300;p16"/>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Cleaning the Data</a:t>
            </a:r>
            <a:endParaRPr/>
          </a:p>
        </p:txBody>
      </p:sp>
      <p:sp>
        <p:nvSpPr>
          <p:cNvPr id="306" name="Google Shape;306;p17"/>
          <p:cNvSpPr txBox="1"/>
          <p:nvPr>
            <p:ph idx="1" type="body"/>
          </p:nvPr>
        </p:nvSpPr>
        <p:spPr>
          <a:xfrm>
            <a:off x="1303800" y="1300950"/>
            <a:ext cx="7246200" cy="286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We </a:t>
            </a:r>
            <a:r>
              <a:rPr lang="en" sz="1600"/>
              <a:t>performed</a:t>
            </a:r>
            <a:r>
              <a:rPr lang="en" sz="1600"/>
              <a:t> the following to clean our data set</a:t>
            </a:r>
            <a:endParaRPr sz="1600"/>
          </a:p>
          <a:p>
            <a:pPr indent="-330200" lvl="0" marL="457200" rtl="0" algn="l">
              <a:spcBef>
                <a:spcPts val="1200"/>
              </a:spcBef>
              <a:spcAft>
                <a:spcPts val="0"/>
              </a:spcAft>
              <a:buSzPts val="1600"/>
              <a:buChar char="-"/>
            </a:pPr>
            <a:r>
              <a:rPr lang="en" sz="1600"/>
              <a:t>Removed unnecessary columns</a:t>
            </a:r>
            <a:endParaRPr sz="1600"/>
          </a:p>
          <a:p>
            <a:pPr indent="-330200" lvl="0" marL="457200" rtl="0" algn="l">
              <a:spcBef>
                <a:spcPts val="0"/>
              </a:spcBef>
              <a:spcAft>
                <a:spcPts val="0"/>
              </a:spcAft>
              <a:buSzPts val="1600"/>
              <a:buChar char="-"/>
            </a:pPr>
            <a:r>
              <a:rPr lang="en" sz="1600"/>
              <a:t>Removed duplicate columns</a:t>
            </a:r>
            <a:endParaRPr sz="1600"/>
          </a:p>
          <a:p>
            <a:pPr indent="-330200" lvl="0" marL="457200" rtl="0" algn="l">
              <a:spcBef>
                <a:spcPts val="0"/>
              </a:spcBef>
              <a:spcAft>
                <a:spcPts val="0"/>
              </a:spcAft>
              <a:buSzPts val="1600"/>
              <a:buChar char="-"/>
            </a:pPr>
            <a:r>
              <a:rPr lang="en" sz="1600"/>
              <a:t>Narrowed the data set to Age-adjusted and Spatially smoothed 3-year Average Rate</a:t>
            </a:r>
            <a:endParaRPr sz="1600"/>
          </a:p>
          <a:p>
            <a:pPr indent="-330200" lvl="0" marL="457200" rtl="0" algn="l">
              <a:spcBef>
                <a:spcPts val="0"/>
              </a:spcBef>
              <a:spcAft>
                <a:spcPts val="0"/>
              </a:spcAft>
              <a:buSzPts val="1600"/>
              <a:buChar char="-"/>
            </a:pPr>
            <a:r>
              <a:rPr lang="en" sz="1600"/>
              <a:t>Removed </a:t>
            </a:r>
            <a:r>
              <a:rPr lang="en" sz="1600"/>
              <a:t>insufficient</a:t>
            </a:r>
            <a:r>
              <a:rPr lang="en" sz="1600"/>
              <a:t> or incomplete rows. </a:t>
            </a:r>
            <a:endParaRPr sz="1600"/>
          </a:p>
          <a:p>
            <a:pPr indent="-330200" lvl="0" marL="457200" rtl="0" algn="l">
              <a:spcBef>
                <a:spcPts val="0"/>
              </a:spcBef>
              <a:spcAft>
                <a:spcPts val="0"/>
              </a:spcAft>
              <a:buSzPts val="1600"/>
              <a:buChar char="-"/>
            </a:pPr>
            <a:r>
              <a:rPr lang="en" sz="1600"/>
              <a:t>Renamed columns </a:t>
            </a:r>
            <a:endParaRPr sz="1600"/>
          </a:p>
          <a:p>
            <a:pPr indent="0" lvl="0" marL="0" rtl="0" algn="l">
              <a:spcBef>
                <a:spcPts val="1200"/>
              </a:spcBef>
              <a:spcAft>
                <a:spcPts val="1200"/>
              </a:spcAft>
              <a:buNone/>
            </a:pPr>
            <a:r>
              <a:rPr lang="en" sz="1600"/>
              <a:t>All the the above was </a:t>
            </a:r>
            <a:r>
              <a:rPr lang="en" sz="1600"/>
              <a:t>completed</a:t>
            </a:r>
            <a:r>
              <a:rPr lang="en" sz="1600"/>
              <a:t> to </a:t>
            </a:r>
            <a:r>
              <a:rPr lang="en" sz="1600"/>
              <a:t>enhance</a:t>
            </a:r>
            <a:r>
              <a:rPr lang="en" sz="1600"/>
              <a:t> the </a:t>
            </a:r>
            <a:r>
              <a:rPr lang="en" sz="1600"/>
              <a:t>clarity</a:t>
            </a:r>
            <a:r>
              <a:rPr lang="en" sz="1600"/>
              <a:t> of the data gathered. </a:t>
            </a:r>
            <a:endParaRPr sz="1600"/>
          </a:p>
        </p:txBody>
      </p:sp>
      <p:sp>
        <p:nvSpPr>
          <p:cNvPr id="307" name="Google Shape;307;p17"/>
          <p:cNvSpPr txBox="1"/>
          <p:nvPr/>
        </p:nvSpPr>
        <p:spPr>
          <a:xfrm>
            <a:off x="3418650" y="47939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18"/>
          <p:cNvSpPr txBox="1"/>
          <p:nvPr>
            <p:ph type="title"/>
          </p:nvPr>
        </p:nvSpPr>
        <p:spPr>
          <a:xfrm>
            <a:off x="1227600" y="65175"/>
            <a:ext cx="7030500" cy="59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Country Breakdown by State</a:t>
            </a:r>
            <a:endParaRPr/>
          </a:p>
        </p:txBody>
      </p:sp>
      <p:sp>
        <p:nvSpPr>
          <p:cNvPr id="313" name="Google Shape;313;p18"/>
          <p:cNvSpPr txBox="1"/>
          <p:nvPr>
            <p:ph idx="1" type="body"/>
          </p:nvPr>
        </p:nvSpPr>
        <p:spPr>
          <a:xfrm>
            <a:off x="1157575" y="403150"/>
            <a:ext cx="7789500" cy="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The country average death rate from CVD was 364 per Million, MN is below with an average is 262.</a:t>
            </a:r>
            <a:endParaRPr>
              <a:solidFill>
                <a:srgbClr val="2B2B2B"/>
              </a:solidFill>
            </a:endParaRPr>
          </a:p>
          <a:p>
            <a:pPr indent="0" lvl="0" marL="0" rtl="0" algn="l">
              <a:lnSpc>
                <a:spcPct val="150000"/>
              </a:lnSpc>
              <a:spcBef>
                <a:spcPts val="1200"/>
              </a:spcBef>
              <a:spcAft>
                <a:spcPts val="2500"/>
              </a:spcAft>
              <a:buNone/>
            </a:pPr>
            <a:r>
              <a:t/>
            </a:r>
            <a:endParaRPr>
              <a:solidFill>
                <a:srgbClr val="000000"/>
              </a:solidFill>
            </a:endParaRPr>
          </a:p>
        </p:txBody>
      </p:sp>
      <p:pic>
        <p:nvPicPr>
          <p:cNvPr id="314" name="Google Shape;314;p18"/>
          <p:cNvPicPr preferRelativeResize="0"/>
          <p:nvPr/>
        </p:nvPicPr>
        <p:blipFill rotWithShape="1">
          <a:blip r:embed="rId3">
            <a:alphaModFix/>
          </a:blip>
          <a:srcRect b="0" l="5328" r="6890" t="4122"/>
          <a:stretch/>
        </p:blipFill>
        <p:spPr>
          <a:xfrm>
            <a:off x="-29025" y="765800"/>
            <a:ext cx="8976100" cy="4270198"/>
          </a:xfrm>
          <a:prstGeom prst="rect">
            <a:avLst/>
          </a:prstGeom>
          <a:noFill/>
          <a:ln>
            <a:noFill/>
          </a:ln>
        </p:spPr>
      </p:pic>
      <p:sp>
        <p:nvSpPr>
          <p:cNvPr id="315" name="Google Shape;315;p18"/>
          <p:cNvSpPr txBox="1"/>
          <p:nvPr/>
        </p:nvSpPr>
        <p:spPr>
          <a:xfrm>
            <a:off x="3457500" y="51435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States Breakdown</a:t>
            </a:r>
            <a:endParaRPr/>
          </a:p>
        </p:txBody>
      </p:sp>
      <p:sp>
        <p:nvSpPr>
          <p:cNvPr id="321" name="Google Shape;321;p19"/>
          <p:cNvSpPr txBox="1"/>
          <p:nvPr>
            <p:ph idx="1" type="body"/>
          </p:nvPr>
        </p:nvSpPr>
        <p:spPr>
          <a:xfrm>
            <a:off x="10650" y="4622925"/>
            <a:ext cx="5459100" cy="291600"/>
          </a:xfrm>
          <a:prstGeom prst="rect">
            <a:avLst/>
          </a:prstGeom>
        </p:spPr>
        <p:txBody>
          <a:bodyPr anchorCtr="0" anchor="t" bIns="91425" lIns="91425" spcFirstLastPara="1" rIns="91425" wrap="square" tIns="91425">
            <a:noAutofit/>
          </a:bodyPr>
          <a:lstStyle/>
          <a:p>
            <a:pPr indent="0" lvl="0" marL="457200" rtl="0" algn="l">
              <a:lnSpc>
                <a:spcPct val="150000"/>
              </a:lnSpc>
              <a:spcBef>
                <a:spcPts val="800"/>
              </a:spcBef>
              <a:spcAft>
                <a:spcPts val="2500"/>
              </a:spcAft>
              <a:buNone/>
            </a:pPr>
            <a:r>
              <a:rPr lang="en" sz="1000"/>
              <a:t>The red dotted line indicates the average death rate per million in the state of MN. </a:t>
            </a:r>
            <a:endParaRPr sz="1000"/>
          </a:p>
        </p:txBody>
      </p:sp>
      <p:pic>
        <p:nvPicPr>
          <p:cNvPr id="322" name="Google Shape;322;p19"/>
          <p:cNvPicPr preferRelativeResize="0"/>
          <p:nvPr/>
        </p:nvPicPr>
        <p:blipFill>
          <a:blip r:embed="rId3">
            <a:alphaModFix/>
          </a:blip>
          <a:stretch>
            <a:fillRect/>
          </a:stretch>
        </p:blipFill>
        <p:spPr>
          <a:xfrm>
            <a:off x="10650" y="0"/>
            <a:ext cx="9143998" cy="4724754"/>
          </a:xfrm>
          <a:prstGeom prst="rect">
            <a:avLst/>
          </a:prstGeom>
          <a:noFill/>
          <a:ln>
            <a:noFill/>
          </a:ln>
        </p:spPr>
      </p:pic>
      <p:sp>
        <p:nvSpPr>
          <p:cNvPr id="323" name="Google Shape;323;p19"/>
          <p:cNvSpPr txBox="1"/>
          <p:nvPr/>
        </p:nvSpPr>
        <p:spPr>
          <a:xfrm>
            <a:off x="4296600" y="4825050"/>
            <a:ext cx="49029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1128750" y="5811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Breakdown of Counties in MN</a:t>
            </a:r>
            <a:endParaRPr/>
          </a:p>
        </p:txBody>
      </p:sp>
      <p:sp>
        <p:nvSpPr>
          <p:cNvPr id="329" name="Google Shape;329;p20"/>
          <p:cNvSpPr txBox="1"/>
          <p:nvPr>
            <p:ph idx="1" type="body"/>
          </p:nvPr>
        </p:nvSpPr>
        <p:spPr>
          <a:xfrm>
            <a:off x="219950" y="4736975"/>
            <a:ext cx="8231100" cy="39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000"/>
              <a:t>Blue indicates lower death rates of CVD and red indicates higher. The lower rates are mostly centered </a:t>
            </a:r>
            <a:r>
              <a:rPr lang="en" sz="1000"/>
              <a:t>around</a:t>
            </a:r>
            <a:r>
              <a:rPr lang="en" sz="1000"/>
              <a:t> the twin cities metro.</a:t>
            </a:r>
            <a:endParaRPr sz="1000"/>
          </a:p>
        </p:txBody>
      </p:sp>
      <p:pic>
        <p:nvPicPr>
          <p:cNvPr id="330" name="Google Shape;330;p20"/>
          <p:cNvPicPr preferRelativeResize="0"/>
          <p:nvPr/>
        </p:nvPicPr>
        <p:blipFill>
          <a:blip r:embed="rId3">
            <a:alphaModFix/>
          </a:blip>
          <a:stretch>
            <a:fillRect/>
          </a:stretch>
        </p:blipFill>
        <p:spPr>
          <a:xfrm>
            <a:off x="1819938" y="1205222"/>
            <a:ext cx="5504125" cy="3459100"/>
          </a:xfrm>
          <a:prstGeom prst="rect">
            <a:avLst/>
          </a:prstGeom>
          <a:noFill/>
          <a:ln>
            <a:noFill/>
          </a:ln>
        </p:spPr>
      </p:pic>
      <p:sp>
        <p:nvSpPr>
          <p:cNvPr id="331" name="Google Shape;331;p20"/>
          <p:cNvSpPr txBox="1"/>
          <p:nvPr/>
        </p:nvSpPr>
        <p:spPr>
          <a:xfrm>
            <a:off x="3962525" y="5332575"/>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Geographic Summary</a:t>
            </a:r>
            <a:endParaRPr/>
          </a:p>
        </p:txBody>
      </p:sp>
      <p:sp>
        <p:nvSpPr>
          <p:cNvPr id="337" name="Google Shape;337;p21"/>
          <p:cNvSpPr txBox="1"/>
          <p:nvPr>
            <p:ph idx="1" type="body"/>
          </p:nvPr>
        </p:nvSpPr>
        <p:spPr>
          <a:xfrm>
            <a:off x="1303800" y="13009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Through this analysis,  we were able to answer the two questions we were looking for within the above graphs.</a:t>
            </a:r>
            <a:endParaRPr sz="1600"/>
          </a:p>
          <a:p>
            <a:pPr indent="-330200" lvl="0" marL="457200" rtl="0" algn="l">
              <a:spcBef>
                <a:spcPts val="1200"/>
              </a:spcBef>
              <a:spcAft>
                <a:spcPts val="0"/>
              </a:spcAft>
              <a:buSzPts val="1600"/>
              <a:buAutoNum type="arabicPeriod"/>
            </a:pPr>
            <a:r>
              <a:rPr lang="en" sz="1600"/>
              <a:t>Where did MN fall for </a:t>
            </a:r>
            <a:r>
              <a:rPr lang="en" sz="1600"/>
              <a:t>death</a:t>
            </a:r>
            <a:r>
              <a:rPr lang="en" sz="1600"/>
              <a:t> rates from CVD </a:t>
            </a:r>
            <a:r>
              <a:rPr lang="en" sz="1600"/>
              <a:t>among</a:t>
            </a:r>
            <a:r>
              <a:rPr lang="en" sz="1600"/>
              <a:t> the </a:t>
            </a:r>
            <a:r>
              <a:rPr lang="en" sz="1600"/>
              <a:t>country.</a:t>
            </a:r>
            <a:endParaRPr sz="1600"/>
          </a:p>
          <a:p>
            <a:pPr indent="0" lvl="0" marL="457200" rtl="0" algn="l">
              <a:spcBef>
                <a:spcPts val="1200"/>
              </a:spcBef>
              <a:spcAft>
                <a:spcPts val="0"/>
              </a:spcAft>
              <a:buNone/>
            </a:pPr>
            <a:r>
              <a:rPr lang="en" sz="1600"/>
              <a:t>-Fell is the top 5 lowest among all states.</a:t>
            </a:r>
            <a:endParaRPr sz="1600"/>
          </a:p>
          <a:p>
            <a:pPr indent="-330200" lvl="0" marL="457200" rtl="0" algn="l">
              <a:spcBef>
                <a:spcPts val="1200"/>
              </a:spcBef>
              <a:spcAft>
                <a:spcPts val="0"/>
              </a:spcAft>
              <a:buSzPts val="1600"/>
              <a:buAutoNum type="arabicPeriod"/>
            </a:pPr>
            <a:r>
              <a:rPr lang="en" sz="1600"/>
              <a:t>W</a:t>
            </a:r>
            <a:r>
              <a:rPr lang="en" sz="1600"/>
              <a:t>hat part of MN had the highest rates of death from CV </a:t>
            </a:r>
            <a:r>
              <a:rPr lang="en" sz="1600"/>
              <a:t>disease.</a:t>
            </a:r>
            <a:endParaRPr sz="1600"/>
          </a:p>
          <a:p>
            <a:pPr indent="0" lvl="0" marL="457200" rtl="0" algn="l">
              <a:spcBef>
                <a:spcPts val="1200"/>
              </a:spcBef>
              <a:spcAft>
                <a:spcPts val="1200"/>
              </a:spcAft>
              <a:buNone/>
            </a:pPr>
            <a:r>
              <a:rPr lang="en" sz="1600"/>
              <a:t>-Western side of MN is where the top 2 areas from cvd death occurred. </a:t>
            </a:r>
            <a:endParaRPr sz="1600"/>
          </a:p>
        </p:txBody>
      </p:sp>
      <p:sp>
        <p:nvSpPr>
          <p:cNvPr id="338" name="Google Shape;338;p21"/>
          <p:cNvSpPr txBox="1"/>
          <p:nvPr/>
        </p:nvSpPr>
        <p:spPr>
          <a:xfrm>
            <a:off x="3682825" y="4817300"/>
            <a:ext cx="5384400" cy="2796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lang="en" sz="900">
                <a:solidFill>
                  <a:srgbClr val="FFFFFF"/>
                </a:solidFill>
                <a:highlight>
                  <a:srgbClr val="808080"/>
                </a:highlight>
              </a:rPr>
              <a:t>Data Analytics &amp; Data visualization boot camp – University of Minnesota ,Minnesota,USA</a:t>
            </a:r>
            <a:endParaRPr sz="900">
              <a:solidFill>
                <a:srgbClr val="FFFFFF"/>
              </a:solidFill>
              <a:highlight>
                <a:srgbClr val="808080"/>
              </a:highlight>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