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5.jpg" ContentType="image/png"/>
  <Override PartName="/ppt/media/image26.jpg" ContentType="image/png"/>
  <Override PartName="/ppt/media/image27.jpg" ContentType="image/png"/>
  <Override PartName="/ppt/media/image28.jpg" ContentType="image/png"/>
  <Override PartName="/ppt/media/image29.jpg" ContentType="image/png"/>
  <Override PartName="/ppt/media/image30.jpg" ContentType="image/png"/>
  <Override PartName="/ppt/media/image31.jpg" ContentType="image/png"/>
  <Override PartName="/ppt/media/image32.jpg" ContentType="image/png"/>
  <Override PartName="/ppt/media/image33.jpg" ContentType="image/png"/>
  <Override PartName="/ppt/media/image3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68" r:id="rId15"/>
    <p:sldId id="278" r:id="rId16"/>
    <p:sldId id="279" r:id="rId17"/>
    <p:sldId id="2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0704" autoAdjust="0"/>
  </p:normalViewPr>
  <p:slideViewPr>
    <p:cSldViewPr snapToGrid="0">
      <p:cViewPr varScale="1">
        <p:scale>
          <a:sx n="100" d="100"/>
          <a:sy n="100" d="100"/>
        </p:scale>
        <p:origin x="86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hr-HR" dirty="0"/>
              <a:t>Regulacija brzine okretaja dc motora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hr-HR" dirty="0"/>
              <a:t>Matija Barić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5074920" cy="1136015"/>
          </a:xfrm>
        </p:spPr>
        <p:txBody>
          <a:bodyPr>
            <a:normAutofit fontScale="90000"/>
          </a:bodyPr>
          <a:lstStyle/>
          <a:p>
            <a:r>
              <a:rPr lang="hr-HR" dirty="0"/>
              <a:t>Implementacija regulatora na mikroupravljač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hr-HR" dirty="0"/>
              <a:t>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hr-HR" dirty="0"/>
              <a:t>Regulacija brzine okretaja dc motora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DD74F-A132-472A-8E7E-B84F05F114EC}"/>
              </a:ext>
            </a:extLst>
          </p:cNvPr>
          <p:cNvSpPr txBox="1"/>
          <p:nvPr/>
        </p:nvSpPr>
        <p:spPr>
          <a:xfrm>
            <a:off x="701040" y="2750820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highlight>
                  <a:srgbClr val="898989"/>
                </a:highlight>
              </a:rPr>
              <a:t>PI Regulator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A2D23-6B8E-4DCB-996D-E6235D3DF643}"/>
              </a:ext>
            </a:extLst>
          </p:cNvPr>
          <p:cNvSpPr txBox="1"/>
          <p:nvPr/>
        </p:nvSpPr>
        <p:spPr>
          <a:xfrm>
            <a:off x="3372225" y="2750820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highlight>
                  <a:srgbClr val="898989"/>
                </a:highlight>
              </a:rPr>
              <a:t>PID Regulator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98CA6-1DD1-4681-A2F2-FA0ECD87B6AE}"/>
              </a:ext>
            </a:extLst>
          </p:cNvPr>
          <p:cNvSpPr txBox="1"/>
          <p:nvPr/>
        </p:nvSpPr>
        <p:spPr>
          <a:xfrm>
            <a:off x="701040" y="3429000"/>
            <a:ext cx="2392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1050" dirty="0">
                <a:solidFill>
                  <a:schemeClr val="tx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u1 = u0;</a:t>
            </a:r>
            <a:endParaRPr lang="hr-HR" sz="1050" u="sng" dirty="0">
              <a:solidFill>
                <a:schemeClr val="tx1">
                  <a:lumMod val="9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r-HR" sz="1050" dirty="0">
                <a:solidFill>
                  <a:schemeClr val="tx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e1 = e0;</a:t>
            </a:r>
          </a:p>
          <a:p>
            <a:pPr algn="l"/>
            <a:endParaRPr lang="hr-HR" sz="1050" dirty="0">
              <a:solidFill>
                <a:schemeClr val="tx1">
                  <a:lumMod val="9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r-HR" sz="1050" dirty="0">
                <a:solidFill>
                  <a:schemeClr val="tx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e0 = (int16_t)(RPM_Ref - filteredRPMSample);</a:t>
            </a:r>
          </a:p>
          <a:p>
            <a:pPr algn="l"/>
            <a:endParaRPr lang="hr-HR" sz="1050" dirty="0">
              <a:solidFill>
                <a:schemeClr val="tx1">
                  <a:lumMod val="9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r-HR" sz="1050" dirty="0">
                <a:solidFill>
                  <a:schemeClr val="tx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//PI </a:t>
            </a:r>
            <a:r>
              <a:rPr lang="hr-HR" sz="1050" u="sng" dirty="0">
                <a:solidFill>
                  <a:schemeClr val="tx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</a:p>
          <a:p>
            <a:pPr algn="l"/>
            <a:r>
              <a:rPr lang="hr-HR" sz="1050" dirty="0">
                <a:solidFill>
                  <a:schemeClr val="tx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u0 = 2.744*e0 - 2.201*e1 + u1;</a:t>
            </a:r>
            <a:endParaRPr lang="hr-HR" sz="1050" dirty="0">
              <a:solidFill>
                <a:schemeClr val="tx1">
                  <a:lumMod val="95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C2981-FA09-435A-9022-266B77280F4F}"/>
              </a:ext>
            </a:extLst>
          </p:cNvPr>
          <p:cNvSpPr txBox="1"/>
          <p:nvPr/>
        </p:nvSpPr>
        <p:spPr>
          <a:xfrm>
            <a:off x="3372225" y="3313584"/>
            <a:ext cx="2392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u2 = u1;</a:t>
            </a:r>
          </a:p>
          <a:p>
            <a:pPr algn="l"/>
            <a:r>
              <a:rPr lang="hr-H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u1 = u0;</a:t>
            </a:r>
          </a:p>
          <a:p>
            <a:pPr algn="l"/>
            <a:r>
              <a:rPr lang="hr-H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e2 = e1;</a:t>
            </a:r>
          </a:p>
          <a:p>
            <a:pPr algn="l"/>
            <a:r>
              <a:rPr lang="hr-H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e1 = e0;</a:t>
            </a:r>
          </a:p>
          <a:p>
            <a:pPr algn="l"/>
            <a:endParaRPr lang="hr-HR" sz="105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r-H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e0 = (</a:t>
            </a:r>
            <a:r>
              <a:rPr lang="hr-HR" sz="1050" dirty="0">
                <a:solidFill>
                  <a:srgbClr val="00503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int16_t</a:t>
            </a:r>
            <a:r>
              <a:rPr lang="hr-H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)(RPM_Ref - filteredRPMSample);</a:t>
            </a:r>
          </a:p>
          <a:p>
            <a:pPr algn="l"/>
            <a:endParaRPr lang="hr-HR" sz="105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hr-HR" sz="1050" dirty="0">
                <a:solidFill>
                  <a:srgbClr val="3F7F5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//PID </a:t>
            </a:r>
            <a:r>
              <a:rPr lang="hr-HR" sz="1050" u="sng" dirty="0">
                <a:solidFill>
                  <a:srgbClr val="3F7F5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</a:p>
          <a:p>
            <a:pPr algn="l"/>
            <a:r>
              <a:rPr lang="hr-H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u0 = 7.444*e0 - 8.591*e1 + 1.866*e2 + 1.372*u1 - 0.3719*u2;</a:t>
            </a:r>
            <a:endParaRPr lang="hr-HR" sz="1050" dirty="0">
              <a:solidFill>
                <a:schemeClr val="tx1">
                  <a:lumMod val="95000"/>
                </a:schemeClr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276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r-HR" dirty="0"/>
              <a:t>Snimanje odziva pi i pid regulatora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hr-HR" dirty="0"/>
              <a:t>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 dirty="0"/>
              <a:t>Regulacija brzine okretaja dc motora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44F4B-DDB5-433E-B133-4E48AFEC6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2380484"/>
            <a:ext cx="5646421" cy="2751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593D7D-37A0-4094-9C5F-098054A34222}"/>
              </a:ext>
            </a:extLst>
          </p:cNvPr>
          <p:cNvSpPr txBox="1"/>
          <p:nvPr/>
        </p:nvSpPr>
        <p:spPr>
          <a:xfrm>
            <a:off x="2139315" y="1750765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PI REGULATOR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BFBD6-AA83-43D1-AC87-DA6FF34E3E22}"/>
              </a:ext>
            </a:extLst>
          </p:cNvPr>
          <p:cNvSpPr txBox="1"/>
          <p:nvPr/>
        </p:nvSpPr>
        <p:spPr>
          <a:xfrm>
            <a:off x="8378190" y="1750765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PID REGULATOR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BF6679-7844-4765-941F-028DC41B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6380"/>
            <a:ext cx="5951220" cy="275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hr-HR" dirty="0"/>
              <a:t>PI REGULATOR U ODNOSNU NA REFERENTNI RPM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hr-HR" dirty="0"/>
              <a:t>23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 dirty="0"/>
              <a:t>Regulacija brzine okretaja dc motora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20FD93-E865-44A9-A963-EAC51EF26EBA}"/>
              </a:ext>
            </a:extLst>
          </p:cNvPr>
          <p:cNvSpPr txBox="1"/>
          <p:nvPr/>
        </p:nvSpPr>
        <p:spPr>
          <a:xfrm>
            <a:off x="8100060" y="2278115"/>
            <a:ext cx="166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 SMETNJAMA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71A15A-7734-449E-994C-E87FB6E11C0D}"/>
              </a:ext>
            </a:extLst>
          </p:cNvPr>
          <p:cNvSpPr txBox="1"/>
          <p:nvPr/>
        </p:nvSpPr>
        <p:spPr>
          <a:xfrm>
            <a:off x="2521982" y="2365593"/>
            <a:ext cx="151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BEZ SMETNJI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369A62-55CC-4A6D-AAB0-5BC925FF0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" y="2882778"/>
            <a:ext cx="5509738" cy="263293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A9643CF-80B1-4AB6-A3A4-F3D3A7889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82778"/>
            <a:ext cx="5545650" cy="26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0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hr-HR" dirty="0"/>
              <a:t>PID REGULATOR U ODNOSNU NA REFERENTNI RPM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hr-HR" dirty="0"/>
              <a:t>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 dirty="0"/>
              <a:t>Regulacija brzine okretaja dc motora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6A114-0E17-4569-AE86-9857FF5F4000}"/>
              </a:ext>
            </a:extLst>
          </p:cNvPr>
          <p:cNvSpPr txBox="1"/>
          <p:nvPr/>
        </p:nvSpPr>
        <p:spPr>
          <a:xfrm>
            <a:off x="8100060" y="2278115"/>
            <a:ext cx="166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 SMETNJAMA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DDC09-90C6-4307-83CC-6DFF4532417A}"/>
              </a:ext>
            </a:extLst>
          </p:cNvPr>
          <p:cNvSpPr txBox="1"/>
          <p:nvPr/>
        </p:nvSpPr>
        <p:spPr>
          <a:xfrm>
            <a:off x="2521982" y="2365593"/>
            <a:ext cx="151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BEZ SMETNJI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2DF867-A605-4C41-B623-34EF539A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69" y="2882778"/>
            <a:ext cx="5545243" cy="26329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D08CCD-EDDC-4F31-B834-9FF35E9A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26" y="2891872"/>
            <a:ext cx="5513905" cy="26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hr-HR" dirty="0"/>
              <a:t>PI regulator bolje prigušuje smetnje, ali je sporiji</a:t>
            </a:r>
          </a:p>
          <a:p>
            <a:r>
              <a:rPr lang="hr-HR" dirty="0"/>
              <a:t>PID regulator je brži i preciznije postavlja trenutnu vrijednost na referentnu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hr-HR" dirty="0"/>
              <a:t>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 dirty="0"/>
              <a:t>Regulacija brzine okretaja dc motora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hr-HR" dirty="0"/>
              <a:t>kraj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hr-HR" dirty="0"/>
              <a:t>Matija Barić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hr-HR" dirty="0"/>
              <a:t>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hr-HR" dirty="0"/>
              <a:t>Regulacija brzine okretaja dc motora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hr-HR" dirty="0"/>
              <a:t>Postupak izrade 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819228" cy="3225165"/>
          </a:xfrm>
        </p:spPr>
        <p:txBody>
          <a:bodyPr>
            <a:normAutofit/>
          </a:bodyPr>
          <a:lstStyle/>
          <a:p>
            <a:r>
              <a:rPr lang="hr-HR" dirty="0"/>
              <a:t>Računanje brzine okretaja elektromotora</a:t>
            </a:r>
            <a:endParaRPr lang="en-US" dirty="0"/>
          </a:p>
          <a:p>
            <a:r>
              <a:rPr lang="hr-HR" dirty="0"/>
              <a:t>Određivanje vremena uzrokovanja</a:t>
            </a:r>
            <a:endParaRPr lang="en-US" dirty="0"/>
          </a:p>
          <a:p>
            <a:r>
              <a:rPr lang="hr-HR" dirty="0"/>
              <a:t>Filtriranje izlaznog signala elektromotora</a:t>
            </a:r>
            <a:endParaRPr lang="en-US" dirty="0"/>
          </a:p>
          <a:p>
            <a:r>
              <a:rPr lang="hr-HR" dirty="0"/>
              <a:t>Generiranje PRBS signala</a:t>
            </a:r>
            <a:endParaRPr lang="en-US" dirty="0"/>
          </a:p>
          <a:p>
            <a:r>
              <a:rPr lang="hr-HR" dirty="0"/>
              <a:t>Identifikacija procesa</a:t>
            </a:r>
          </a:p>
          <a:p>
            <a:r>
              <a:rPr lang="hr-HR" dirty="0"/>
              <a:t>Projektiranje regulatora (PI, PID)</a:t>
            </a:r>
          </a:p>
          <a:p>
            <a:r>
              <a:rPr lang="hr-HR" dirty="0"/>
              <a:t>Implementacija regulatora na mikroupravljač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hr-HR" dirty="0"/>
              <a:t>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hr-HR" dirty="0"/>
              <a:t>Regulacija brzine okretaja dc motora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hr-HR" dirty="0"/>
              <a:t>Računanje brzine okretaja elektromotora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7957186" cy="17951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Optički senzor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Frekvencija rada procesora – 72MHz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Prorezi na enkoderu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r>
              <a:rPr lang="en-US" sz="13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RPM = (</a:t>
            </a:r>
            <a:r>
              <a:rPr lang="en-US" sz="1300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uint32_t)((</a:t>
            </a:r>
            <a:r>
              <a:rPr lang="en-US" sz="1300" b="1" u="sng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float</a:t>
            </a:r>
            <a:r>
              <a:rPr lang="en-US" sz="13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  <a:r>
              <a:rPr lang="en-US" sz="13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freq</a:t>
            </a:r>
            <a:r>
              <a:rPr lang="en-US" sz="13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*60.0)/(</a:t>
            </a:r>
            <a:r>
              <a:rPr lang="en-US" sz="13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numberOfTicks</a:t>
            </a:r>
            <a:r>
              <a:rPr lang="en-US" sz="13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*</a:t>
            </a:r>
            <a:r>
              <a:rPr lang="en-US" sz="13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pulse_ticks</a:t>
            </a:r>
            <a:r>
              <a:rPr lang="en-US" sz="13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hr-HR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hr-HR" dirty="0"/>
              <a:t>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hr-HR" dirty="0"/>
              <a:t>Regulacija brzine okretaja dc motora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hr-HR" dirty="0"/>
              <a:t>Određivanje vremena uzorkovanja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0900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Frequency Prescaler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Period Timer-a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Ts = 0.01s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6C144-B27E-43AD-B7B9-34E22FA48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5149692"/>
            <a:ext cx="4924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hr-HR" dirty="0"/>
              <a:t>Filtriranje izlaznog signala elektromotora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hr-HR" dirty="0"/>
              <a:t>Moving Average Filter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r>
              <a:rPr lang="hr-HR" dirty="0"/>
              <a:t>Smanjuje buku, te istovremeno zadržava brz odziv na step</a:t>
            </a:r>
            <a:endParaRPr lang="en-US" dirty="0"/>
          </a:p>
          <a:p>
            <a:r>
              <a:rPr lang="en-US" dirty="0"/>
              <a:t>​</a:t>
            </a:r>
            <a:r>
              <a:rPr lang="hr-HR" dirty="0"/>
              <a:t>Srednja vrijednost trenutne i prethodnih 9 vrijednosti brzine okretaja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hr-HR" dirty="0"/>
              <a:t>Prednosti i mane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r>
              <a:rPr lang="hr-HR" dirty="0"/>
              <a:t>Dobar za filtriranje signala u vremenskoj domeni, ali nešto lošiji izbor u frekvencijskoj domeni</a:t>
            </a:r>
          </a:p>
          <a:p>
            <a:r>
              <a:rPr lang="hr-HR" dirty="0"/>
              <a:t>Nije efikasan u razdvajanju pojasa frekvencija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hr-HR" dirty="0"/>
              <a:t>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 dirty="0"/>
              <a:t>Regulacija brzine okretaja dc motora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684AD8-FEA6-4125-9423-57F09BF6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392" y="1597660"/>
            <a:ext cx="3693428" cy="47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4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hr-HR" dirty="0"/>
              <a:t>Kreiranje prbs signala</a:t>
            </a:r>
            <a:endParaRPr lang="en-US" dirty="0"/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hr-HR" dirty="0"/>
              <a:t>23</a:t>
            </a:r>
            <a:endParaRPr lang="en-US" dirty="0"/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 dirty="0"/>
              <a:t>Regulacija brzine okretaja dc motora</a:t>
            </a:r>
            <a:endParaRPr lang="en-US" dirty="0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C442D44-80F7-4E1E-B89A-17403B37F632}"/>
              </a:ext>
            </a:extLst>
          </p:cNvPr>
          <p:cNvSpPr txBox="1"/>
          <p:nvPr/>
        </p:nvSpPr>
        <p:spPr>
          <a:xfrm>
            <a:off x="1516380" y="2217740"/>
            <a:ext cx="2796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Signal koji neprestano pobuđuje proces kako bi se prikupili podaci za testiranje</a:t>
            </a:r>
          </a:p>
          <a:p>
            <a:endParaRPr lang="hr-HR" dirty="0"/>
          </a:p>
          <a:p>
            <a:r>
              <a:rPr lang="hr-HR" dirty="0"/>
              <a:t>Pomoću PRBS signala dobivamo informacije dinamičkih svojstava procesa</a:t>
            </a:r>
          </a:p>
        </p:txBody>
      </p:sp>
      <p:pic>
        <p:nvPicPr>
          <p:cNvPr id="328" name="Picture 327">
            <a:extLst>
              <a:ext uri="{FF2B5EF4-FFF2-40B4-BE49-F238E27FC236}">
                <a16:creationId xmlns:a16="http://schemas.microsoft.com/office/drawing/2014/main" id="{D2AD2BA8-A477-42D9-A085-14671A7E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20" y="1848802"/>
            <a:ext cx="3581400" cy="4257675"/>
          </a:xfrm>
          <a:prstGeom prst="rect">
            <a:avLst/>
          </a:prstGeom>
        </p:spPr>
      </p:pic>
      <p:pic>
        <p:nvPicPr>
          <p:cNvPr id="330" name="Picture 329">
            <a:extLst>
              <a:ext uri="{FF2B5EF4-FFF2-40B4-BE49-F238E27FC236}">
                <a16:creationId xmlns:a16="http://schemas.microsoft.com/office/drawing/2014/main" id="{1398C544-A877-46A9-A597-BC57A0AF3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536" y="2217740"/>
            <a:ext cx="3763327" cy="28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7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r-HR" dirty="0"/>
              <a:t>Identifikacija procesa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hr-HR" dirty="0"/>
              <a:t>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 dirty="0"/>
              <a:t>Regulacija brzine okretaja dc motora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41EDD-3A08-41E5-B9C7-4E72682AAD1C}"/>
              </a:ext>
            </a:extLst>
          </p:cNvPr>
          <p:cNvSpPr txBox="1"/>
          <p:nvPr/>
        </p:nvSpPr>
        <p:spPr>
          <a:xfrm>
            <a:off x="4899660" y="4503500"/>
            <a:ext cx="4221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PRBS podaci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ARX – 88.07%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ARMAX – 88.08%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Box-Jenkins – 88.24%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MATLAB Sisotool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C66AD2-7EAB-4D0F-91EF-4BB5BA1D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28" y="1416210"/>
            <a:ext cx="3615690" cy="27117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83A323-58A6-4216-ABF6-F6390B2E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18" y="1416210"/>
            <a:ext cx="3615691" cy="2711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3CDFB2-79CD-422E-8AAF-1F0A1846B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13" y="1416210"/>
            <a:ext cx="3714115" cy="27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0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hr-HR" dirty="0"/>
              <a:t>Projektiranje pi regulatora</a:t>
            </a:r>
            <a:endParaRPr lang="en-US" dirty="0"/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hr-HR" dirty="0"/>
              <a:t>23</a:t>
            </a:r>
            <a:endParaRPr lang="en-US" dirty="0"/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 dirty="0"/>
              <a:t>Regulacija brzine okretaja dc motora</a:t>
            </a:r>
            <a:endParaRPr lang="en-US" dirty="0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C442D44-80F7-4E1E-B89A-17403B37F632}"/>
              </a:ext>
            </a:extLst>
          </p:cNvPr>
          <p:cNvSpPr txBox="1"/>
          <p:nvPr/>
        </p:nvSpPr>
        <p:spPr>
          <a:xfrm>
            <a:off x="1516380" y="2217740"/>
            <a:ext cx="2796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Rekurzivno računanje upravljačke veličine</a:t>
            </a:r>
          </a:p>
          <a:p>
            <a:endParaRPr lang="hr-HR" dirty="0"/>
          </a:p>
          <a:p>
            <a:r>
              <a:rPr lang="hr-HR" dirty="0"/>
              <a:t>Prijenosna funkcija regulatora</a:t>
            </a:r>
          </a:p>
          <a:p>
            <a:endParaRPr lang="hr-HR" dirty="0"/>
          </a:p>
          <a:p>
            <a:r>
              <a:rPr lang="hr-HR" dirty="0"/>
              <a:t>Upravljački signal – PMW</a:t>
            </a:r>
          </a:p>
          <a:p>
            <a:endParaRPr lang="hr-HR" dirty="0"/>
          </a:p>
          <a:p>
            <a:r>
              <a:rPr lang="hr-HR" dirty="0"/>
              <a:t>Izlazni signal - RPM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B1BFCC-D6F3-4DEC-A7A0-713E93921176}"/>
                  </a:ext>
                </a:extLst>
              </p:cNvPr>
              <p:cNvSpPr txBox="1"/>
              <p:nvPr/>
            </p:nvSpPr>
            <p:spPr>
              <a:xfrm>
                <a:off x="4522470" y="3771027"/>
                <a:ext cx="279654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2.744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 −2.2021</m:t>
                          </m:r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B1BFCC-D6F3-4DEC-A7A0-713E93921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70" y="3771027"/>
                <a:ext cx="2796540" cy="634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7B2300-A326-4864-A307-D91281042263}"/>
              </a:ext>
            </a:extLst>
          </p:cNvPr>
          <p:cNvSpPr txBox="1"/>
          <p:nvPr/>
        </p:nvSpPr>
        <p:spPr>
          <a:xfrm>
            <a:off x="5006340" y="2217740"/>
            <a:ext cx="3307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11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u1 = u0;</a:t>
            </a:r>
            <a:endParaRPr lang="hr-HR" sz="1100" u="sng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hr-HR" sz="11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e1 = e0;</a:t>
            </a:r>
          </a:p>
          <a:p>
            <a:pPr algn="l"/>
            <a:endParaRPr lang="hr-HR" sz="1100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hr-HR" sz="11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e0 = (int16_t)(RPM_Ref - filteredRPMSample);</a:t>
            </a:r>
          </a:p>
          <a:p>
            <a:pPr algn="l"/>
            <a:endParaRPr lang="hr-HR" sz="1100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hr-HR" sz="11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//PI </a:t>
            </a:r>
            <a:r>
              <a:rPr lang="hr-HR" sz="1100" u="sng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reg</a:t>
            </a:r>
          </a:p>
          <a:p>
            <a:pPr algn="l"/>
            <a:r>
              <a:rPr lang="hr-HR" sz="11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u0 = 2.744*e0 - 2.201*e1 + u1;</a:t>
            </a:r>
            <a:endParaRPr lang="hr-H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47C56E-BF08-4941-9197-962271D47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06" y="2217739"/>
            <a:ext cx="4021614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hr-HR" dirty="0"/>
              <a:t>Projektiranje pid regulatora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3" y="1992076"/>
            <a:ext cx="2882475" cy="823912"/>
          </a:xfrm>
        </p:spPr>
        <p:txBody>
          <a:bodyPr/>
          <a:lstStyle/>
          <a:p>
            <a:r>
              <a:rPr lang="hr-HR" dirty="0"/>
              <a:t>Sisotool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3" y="2916953"/>
            <a:ext cx="2882475" cy="1997867"/>
          </a:xfrm>
        </p:spPr>
        <p:txBody>
          <a:bodyPr>
            <a:normAutofit/>
          </a:bodyPr>
          <a:lstStyle/>
          <a:p>
            <a:r>
              <a:rPr lang="hr-HR" dirty="0"/>
              <a:t>Za određ</a:t>
            </a:r>
            <a:r>
              <a:rPr lang="en-US" dirty="0"/>
              <a:t>​</a:t>
            </a:r>
            <a:r>
              <a:rPr lang="hr-HR" dirty="0"/>
              <a:t>ivanje vrijednosti parametara procesa korišten je MATLABov alat PID Tuner i Root Locus Editor</a:t>
            </a:r>
          </a:p>
          <a:p>
            <a:r>
              <a:rPr lang="hr-HR" dirty="0"/>
              <a:t>Prijenosna funkcija određena ARX, ARMAX i Box-Jenkins strukturama modela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hr-HR" dirty="0"/>
              <a:t>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r-HR" dirty="0"/>
              <a:t>Regulacija brzine okretaja dc motora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4E951A-E861-4D2C-9076-4631A1BD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752600"/>
            <a:ext cx="2795497" cy="24500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64F478-64D8-45FE-AD7B-CB95F6455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4202610"/>
            <a:ext cx="2795497" cy="20691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C045B4-BAF4-47B3-B196-E183F36BF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578" y="2608653"/>
            <a:ext cx="4027822" cy="26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8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199</TotalTime>
  <Words>516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Tenorite</vt:lpstr>
      <vt:lpstr>Office Theme</vt:lpstr>
      <vt:lpstr>Regulacija brzine okretaja dc motora</vt:lpstr>
      <vt:lpstr>Postupak izrade projekta</vt:lpstr>
      <vt:lpstr>Računanje brzine okretaja elektromotora</vt:lpstr>
      <vt:lpstr>Određivanje vremena uzorkovanja</vt:lpstr>
      <vt:lpstr>Filtriranje izlaznog signala elektromotora</vt:lpstr>
      <vt:lpstr>Kreiranje prbs signala</vt:lpstr>
      <vt:lpstr>Identifikacija procesa</vt:lpstr>
      <vt:lpstr>Projektiranje pi regulatora</vt:lpstr>
      <vt:lpstr>Projektiranje pid regulatora</vt:lpstr>
      <vt:lpstr>Implementacija regulatora na mikroupravljač</vt:lpstr>
      <vt:lpstr>Snimanje odziva pi i pid regulatora</vt:lpstr>
      <vt:lpstr>PI REGULATOR U ODNOSNU NA REFERENTNI RPM</vt:lpstr>
      <vt:lpstr>PID REGULATOR U ODNOSNU NA REFERENTNI RPM</vt:lpstr>
      <vt:lpstr>Zaključak</vt:lpstr>
      <vt:lpstr>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Regulacija brzine okretaja dc motora</dc:title>
  <dc:creator>Matija</dc:creator>
  <cp:lastModifiedBy>Matija</cp:lastModifiedBy>
  <cp:revision>25</cp:revision>
  <dcterms:created xsi:type="dcterms:W3CDTF">2023-02-10T00:46:36Z</dcterms:created>
  <dcterms:modified xsi:type="dcterms:W3CDTF">2023-02-10T04:06:14Z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