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1081-53EA-4545-A82E-F099CAD892AE}" type="datetimeFigureOut">
              <a:rPr lang="en-US" smtClean="0"/>
              <a:t>9/6/2024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A0E755-25FD-455B-A5F4-B0DE86D4B5E2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A5146F-7E80-4C81-B445-3940FBA4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060" y="1276539"/>
            <a:ext cx="10150766" cy="3250194"/>
          </a:xfrm>
        </p:spPr>
        <p:txBody>
          <a:bodyPr/>
          <a:lstStyle/>
          <a:p>
            <a:r>
              <a:rPr lang="en-US" sz="5400" dirty="0"/>
              <a:t>Online Retail Segmentation Project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400" b="0" dirty="0" smtClean="0"/>
              <a:t>Author: </a:t>
            </a:r>
            <a:r>
              <a:rPr lang="en-US" sz="2400" dirty="0" err="1" smtClean="0"/>
              <a:t>Ashfaq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97" y="4445251"/>
            <a:ext cx="10145688" cy="2308634"/>
          </a:xfrm>
        </p:spPr>
        <p:txBody>
          <a:bodyPr numCol="2">
            <a:noAutofit/>
          </a:bodyPr>
          <a:lstStyle/>
          <a:p>
            <a:r>
              <a:rPr lang="en-US" sz="1600" dirty="0"/>
              <a:t>High Impact Skills Development Program - AI &amp; </a:t>
            </a:r>
            <a:r>
              <a:rPr lang="en-US" sz="1600" dirty="0" smtClean="0"/>
              <a:t>Data Science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5" y="175184"/>
            <a:ext cx="11000509" cy="657734"/>
          </a:xfrm>
        </p:spPr>
        <p:txBody>
          <a:bodyPr>
            <a:noAutofit/>
          </a:bodyPr>
          <a:lstStyle/>
          <a:p>
            <a:r>
              <a:rPr lang="en-US" sz="4000" dirty="0" smtClean="0"/>
              <a:t>ADVANCED </a:t>
            </a:r>
            <a:r>
              <a:rPr lang="en-US" sz="4000" dirty="0"/>
              <a:t>Query </a:t>
            </a:r>
            <a:r>
              <a:rPr lang="en-US" sz="4000" dirty="0" smtClean="0"/>
              <a:t>3: </a:t>
            </a:r>
            <a:r>
              <a:rPr lang="en-US" sz="4000" dirty="0"/>
              <a:t>Customers Without Recent Purchases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Identifying </a:t>
            </a:r>
            <a:r>
              <a:rPr lang="en-US" dirty="0"/>
              <a:t>At-Risk </a:t>
            </a:r>
            <a:r>
              <a:rPr lang="en-US" dirty="0" smtClean="0"/>
              <a:t>Customers </a:t>
            </a:r>
          </a:p>
          <a:p>
            <a:r>
              <a:rPr lang="en-US" b="1" dirty="0" smtClean="0"/>
              <a:t>Query Purpose: </a:t>
            </a:r>
          </a:p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customers who haven't made a purchase in the last 6 months to prevent churn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CustomerID</a:t>
            </a:r>
            <a:r>
              <a:rPr lang="en-US" dirty="0"/>
              <a:t> FROM Online Retail WHERE </a:t>
            </a:r>
            <a:r>
              <a:rPr lang="en-US" dirty="0" err="1"/>
              <a:t>InvoiceDate</a:t>
            </a:r>
            <a:r>
              <a:rPr lang="en-US" dirty="0"/>
              <a:t> &lt; DATE_SUB(NOW(), INTERVAL 6 MONTH) GROUP BY </a:t>
            </a:r>
            <a:r>
              <a:rPr lang="en-US" dirty="0" err="1"/>
              <a:t>CustomerID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Identifies </a:t>
            </a:r>
            <a:r>
              <a:rPr lang="en-US" dirty="0"/>
              <a:t>customers at risk of churn, allowing businesses to re-engage them with targeted offers or </a:t>
            </a:r>
            <a:r>
              <a:rPr lang="en-US" dirty="0" smtClean="0"/>
              <a:t>campaigns.</a:t>
            </a:r>
          </a:p>
          <a:p>
            <a:r>
              <a:rPr lang="en-US" b="1" dirty="0" smtClean="0"/>
              <a:t>Query Explanation: 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checks if the last purchase date for each customer is more than 6 months ago by comparing </a:t>
            </a:r>
            <a:r>
              <a:rPr lang="en-US" dirty="0" err="1"/>
              <a:t>InvoiceDate</a:t>
            </a:r>
            <a:r>
              <a:rPr lang="en-US" dirty="0"/>
              <a:t> with the current date minus 6 months using DATE_SUB.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9652000" cy="657734"/>
          </a:xfrm>
        </p:spPr>
        <p:txBody>
          <a:bodyPr>
            <a:normAutofit/>
          </a:bodyPr>
          <a:lstStyle/>
          <a:p>
            <a:r>
              <a:rPr lang="en-US" sz="4000" dirty="0"/>
              <a:t>Advanced Query 4: Product Affinity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Identifying </a:t>
            </a:r>
            <a:r>
              <a:rPr lang="en-US" dirty="0"/>
              <a:t>Frequently Purchased Product </a:t>
            </a:r>
            <a:r>
              <a:rPr lang="en-US" dirty="0" smtClean="0"/>
              <a:t>Pairs</a:t>
            </a:r>
          </a:p>
          <a:p>
            <a:r>
              <a:rPr lang="en-US" b="1" dirty="0" smtClean="0"/>
              <a:t>Query Purpose:</a:t>
            </a:r>
          </a:p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products frequently purchased together by analyzing product pair co-occurrence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a.StockCode</a:t>
            </a:r>
            <a:r>
              <a:rPr lang="en-US" dirty="0"/>
              <a:t> AS </a:t>
            </a:r>
            <a:r>
              <a:rPr lang="en-US" dirty="0" err="1"/>
              <a:t>ProductA</a:t>
            </a:r>
            <a:r>
              <a:rPr lang="en-US" dirty="0"/>
              <a:t>, </a:t>
            </a:r>
            <a:r>
              <a:rPr lang="en-US" dirty="0" err="1"/>
              <a:t>b.StockCode</a:t>
            </a:r>
            <a:r>
              <a:rPr lang="en-US" dirty="0"/>
              <a:t> AS </a:t>
            </a:r>
            <a:r>
              <a:rPr lang="en-US" dirty="0" err="1"/>
              <a:t>ProductB</a:t>
            </a:r>
            <a:r>
              <a:rPr lang="en-US" dirty="0"/>
              <a:t>, COUNT(*) AS Frequency FROM </a:t>
            </a:r>
            <a:r>
              <a:rPr lang="en-US" dirty="0" err="1"/>
              <a:t>Online_Retail</a:t>
            </a:r>
            <a:r>
              <a:rPr lang="en-US" dirty="0"/>
              <a:t> a JOIN </a:t>
            </a:r>
            <a:r>
              <a:rPr lang="en-US" dirty="0" err="1"/>
              <a:t>Online_Retail</a:t>
            </a:r>
            <a:r>
              <a:rPr lang="en-US" dirty="0"/>
              <a:t> b ON </a:t>
            </a:r>
            <a:r>
              <a:rPr lang="en-US" dirty="0" err="1"/>
              <a:t>a.InvoiceNo</a:t>
            </a:r>
            <a:r>
              <a:rPr lang="en-US" dirty="0"/>
              <a:t> = </a:t>
            </a:r>
            <a:r>
              <a:rPr lang="en-US" dirty="0" err="1"/>
              <a:t>b.InvoiceNo</a:t>
            </a:r>
            <a:r>
              <a:rPr lang="en-US" dirty="0"/>
              <a:t> AND </a:t>
            </a:r>
            <a:r>
              <a:rPr lang="en-US" dirty="0" err="1"/>
              <a:t>a.StockCode</a:t>
            </a:r>
            <a:r>
              <a:rPr lang="en-US" dirty="0"/>
              <a:t> &lt;&gt; </a:t>
            </a:r>
            <a:r>
              <a:rPr lang="en-US" dirty="0" err="1"/>
              <a:t>b.StockCode</a:t>
            </a:r>
            <a:r>
              <a:rPr lang="en-US" dirty="0"/>
              <a:t> GROUP BY a. </a:t>
            </a:r>
            <a:r>
              <a:rPr lang="en-US" dirty="0" err="1"/>
              <a:t>StockCode</a:t>
            </a:r>
            <a:r>
              <a:rPr lang="en-US" dirty="0"/>
              <a:t>, </a:t>
            </a:r>
            <a:r>
              <a:rPr lang="en-US" dirty="0" err="1"/>
              <a:t>b.StockCode</a:t>
            </a:r>
            <a:r>
              <a:rPr lang="en-US" dirty="0"/>
              <a:t> ORDER BY Frequency DESC LIMIT 10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identify product bundling and cross- selling opportunities by finding product pairs often bought together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query joins the same table on </a:t>
            </a:r>
            <a:r>
              <a:rPr lang="en-US" dirty="0" err="1"/>
              <a:t>InvoiceNo</a:t>
            </a:r>
            <a:r>
              <a:rPr lang="en-US" dirty="0"/>
              <a:t>, grouping by </a:t>
            </a:r>
            <a:r>
              <a:rPr lang="en-US" dirty="0" err="1"/>
              <a:t>StockCode</a:t>
            </a:r>
            <a:r>
              <a:rPr lang="en-US" dirty="0"/>
              <a:t> pairs and counting how often different products appear together in the same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9652000" cy="657734"/>
          </a:xfrm>
        </p:spPr>
        <p:txBody>
          <a:bodyPr>
            <a:normAutofit/>
          </a:bodyPr>
          <a:lstStyle/>
          <a:p>
            <a:r>
              <a:rPr lang="en-US" sz="4000" dirty="0"/>
              <a:t>Advanced Query 5: Monthly Sales Trends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Analyzing </a:t>
            </a:r>
            <a:r>
              <a:rPr lang="en-US" dirty="0"/>
              <a:t>Sales Trends Over </a:t>
            </a:r>
            <a:r>
              <a:rPr lang="en-US" dirty="0" smtClean="0"/>
              <a:t>Time</a:t>
            </a:r>
          </a:p>
          <a:p>
            <a:r>
              <a:rPr lang="en-US" b="1" dirty="0" smtClean="0"/>
              <a:t>Query Purpose:</a:t>
            </a:r>
          </a:p>
          <a:p>
            <a:pPr marL="0" indent="0">
              <a:buNone/>
            </a:pPr>
            <a:r>
              <a:rPr lang="en-US" dirty="0" smtClean="0"/>
              <a:t>Analyze </a:t>
            </a:r>
            <a:r>
              <a:rPr lang="en-US" dirty="0"/>
              <a:t>monthly sales patterns to identify trends and seasonality</a:t>
            </a:r>
            <a:r>
              <a:rPr lang="en-US" dirty="0" smtClean="0"/>
              <a:t>.,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YEAR(</a:t>
            </a:r>
            <a:r>
              <a:rPr lang="en-US" dirty="0" err="1"/>
              <a:t>InvoiceDate</a:t>
            </a:r>
            <a:r>
              <a:rPr lang="en-US" dirty="0"/>
              <a:t>) AS Year, MONTH(</a:t>
            </a:r>
            <a:r>
              <a:rPr lang="en-US" dirty="0" err="1"/>
              <a:t>InvoiceDate</a:t>
            </a:r>
            <a:r>
              <a:rPr lang="en-US" dirty="0"/>
              <a:t>) AS Month, SUM(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TotalSales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YEAR(</a:t>
            </a:r>
            <a:r>
              <a:rPr lang="en-US" dirty="0" err="1"/>
              <a:t>InvoiceDate</a:t>
            </a:r>
            <a:r>
              <a:rPr lang="en-US" dirty="0"/>
              <a:t>), MONTH(</a:t>
            </a:r>
            <a:r>
              <a:rPr lang="en-US" dirty="0" err="1"/>
              <a:t>InvoiceDate</a:t>
            </a:r>
            <a:r>
              <a:rPr lang="en-US" dirty="0"/>
              <a:t>) ORDER BY Year, Month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understand trends in customer behavior, identifying peaks and slumps for better forecasting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groups sales data by year and month. calculating total sales for each month to provide insights into seasonal and time-based sales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630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2015" y="1385180"/>
            <a:ext cx="6210677" cy="525101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Overview: 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project focuses on customer segmentation in an online retail environment using SQL queries to analyze purchasing behaviors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Objectives: </a:t>
            </a:r>
          </a:p>
          <a:p>
            <a:pPr marL="457200" indent="-457200">
              <a:buAutoNum type="arabicPeriod"/>
            </a:pPr>
            <a:r>
              <a:rPr lang="en-US" dirty="0" smtClean="0"/>
              <a:t>Understand </a:t>
            </a:r>
            <a:r>
              <a:rPr lang="en-US" dirty="0"/>
              <a:t>the fundamentals of data mining.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Learn </a:t>
            </a:r>
            <a:r>
              <a:rPr lang="en-US" dirty="0"/>
              <a:t>SQL- based data mining implementation. </a:t>
            </a:r>
          </a:p>
          <a:p>
            <a:pPr marL="457200" indent="-457200"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customer segmentation for actionable </a:t>
            </a:r>
            <a:r>
              <a:rPr lang="en-US" dirty="0" smtClean="0"/>
              <a:t>insights.</a:t>
            </a:r>
          </a:p>
          <a:p>
            <a:r>
              <a:rPr lang="en-US" b="1" dirty="0" smtClean="0"/>
              <a:t>Tools Used: </a:t>
            </a:r>
          </a:p>
          <a:p>
            <a:pPr marL="0" indent="0">
              <a:buNone/>
            </a:pPr>
            <a:r>
              <a:rPr lang="en-US" dirty="0" smtClean="0"/>
              <a:t>MySQL </a:t>
            </a:r>
            <a:r>
              <a:rPr lang="en-US" dirty="0"/>
              <a:t>Workbench, SQL queries, </a:t>
            </a:r>
            <a:r>
              <a:rPr lang="en-US" dirty="0" err="1"/>
              <a:t>GitHub</a:t>
            </a:r>
            <a:r>
              <a:rPr lang="en-US" dirty="0"/>
              <a:t> for version control.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2" y="1819563"/>
            <a:ext cx="5569527" cy="34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585307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Retail 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12" y="1231271"/>
            <a:ext cx="6660333" cy="5423026"/>
          </a:xfrm>
        </p:spPr>
        <p:txBody>
          <a:bodyPr>
            <a:normAutofit/>
          </a:bodyPr>
          <a:lstStyle/>
          <a:p>
            <a:r>
              <a:rPr lang="en-US" b="1" dirty="0" smtClean="0"/>
              <a:t>Metadata: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dataset contains transaction records from an online retail store, with variables such as </a:t>
            </a:r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Description, Quantity,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and Country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Key Variables:</a:t>
            </a:r>
          </a:p>
          <a:p>
            <a:pPr marL="0" indent="0">
              <a:buNone/>
            </a:pPr>
            <a:r>
              <a:rPr lang="en-US" dirty="0" err="1" smtClean="0"/>
              <a:t>InvoiceNo</a:t>
            </a:r>
            <a:r>
              <a:rPr lang="en-US" dirty="0"/>
              <a:t>: Unique invoice identifier. </a:t>
            </a:r>
            <a:r>
              <a:rPr lang="en-US" dirty="0" err="1"/>
              <a:t>StockCode</a:t>
            </a:r>
            <a:r>
              <a:rPr lang="en-US" dirty="0"/>
              <a:t>: Product code. Description: Product description. Quantity: Number of units sold. </a:t>
            </a:r>
            <a:r>
              <a:rPr lang="en-US" dirty="0" err="1"/>
              <a:t>UnitPrice</a:t>
            </a:r>
            <a:r>
              <a:rPr lang="en-US" dirty="0"/>
              <a:t>: Price per unit. </a:t>
            </a:r>
            <a:r>
              <a:rPr lang="en-US" dirty="0" err="1"/>
              <a:t>CustomerID</a:t>
            </a:r>
            <a:r>
              <a:rPr lang="en-US" dirty="0"/>
              <a:t>: Unique customer identifier. Country: Customer </a:t>
            </a:r>
            <a:r>
              <a:rPr lang="en-US" dirty="0" smtClean="0"/>
              <a:t>location.</a:t>
            </a:r>
            <a:endParaRPr lang="en-US" dirty="0"/>
          </a:p>
          <a:p>
            <a:r>
              <a:rPr lang="en-US" b="1" dirty="0" smtClean="0"/>
              <a:t>Purpose </a:t>
            </a:r>
            <a:r>
              <a:rPr lang="en-US" b="1" dirty="0"/>
              <a:t>of </a:t>
            </a:r>
            <a:r>
              <a:rPr lang="en-US" b="1" dirty="0" smtClean="0"/>
              <a:t>Data: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data helps in customer behavior analysis and segmentation by evaluating purchase patterns across different regions and product categories.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45" y="1911927"/>
            <a:ext cx="5320484" cy="31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9652000" cy="657734"/>
          </a:xfrm>
        </p:spPr>
        <p:txBody>
          <a:bodyPr>
            <a:normAutofit/>
          </a:bodyPr>
          <a:lstStyle/>
          <a:p>
            <a:r>
              <a:rPr lang="en-US" sz="4000" b="1" dirty="0"/>
              <a:t>Basic Query 1: Order Value Distribution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228785" cy="5450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Calculating </a:t>
            </a:r>
            <a:r>
              <a:rPr lang="en-US" dirty="0"/>
              <a:t>Total Order Value for Each </a:t>
            </a:r>
            <a:r>
              <a:rPr lang="en-US" dirty="0" smtClean="0"/>
              <a:t>Customer </a:t>
            </a:r>
          </a:p>
          <a:p>
            <a:r>
              <a:rPr lang="en-US" b="1" dirty="0" smtClean="0"/>
              <a:t>Query Purpose: </a:t>
            </a:r>
          </a:p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the total order value for each customer to understand who are the high and low spenders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helps businesses understand which customers contribute most to revenue, enabling targeted marketing strategies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CustomerID</a:t>
            </a:r>
            <a:r>
              <a:rPr lang="en-US" dirty="0"/>
              <a:t>, SUM(</a:t>
            </a:r>
            <a:r>
              <a:rPr lang="en-US" dirty="0" err="1"/>
              <a:t>UnitPrice</a:t>
            </a:r>
            <a:r>
              <a:rPr lang="en-US" dirty="0"/>
              <a:t> * Quantity) AS Total </a:t>
            </a:r>
            <a:r>
              <a:rPr lang="en-US" dirty="0" err="1"/>
              <a:t>OrderValue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</a:t>
            </a:r>
            <a:r>
              <a:rPr lang="en-US" dirty="0" err="1"/>
              <a:t>CustomerID</a:t>
            </a:r>
            <a:r>
              <a:rPr lang="en-US" dirty="0"/>
              <a:t> ORDER BY Total </a:t>
            </a:r>
            <a:r>
              <a:rPr lang="en-US" dirty="0" err="1"/>
              <a:t>OrderValue</a:t>
            </a:r>
            <a:r>
              <a:rPr lang="en-US" dirty="0"/>
              <a:t> </a:t>
            </a:r>
            <a:r>
              <a:rPr lang="en-US" dirty="0" smtClean="0"/>
              <a:t>DESC;</a:t>
            </a:r>
          </a:p>
          <a:p>
            <a:r>
              <a:rPr lang="en-US" b="1" dirty="0" smtClean="0"/>
              <a:t>Query Explanation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query calculates total sales value per customer by multiplying the unit price with the quantity of products bought. Grouping by </a:t>
            </a:r>
            <a:r>
              <a:rPr lang="en-US" dirty="0" err="1"/>
              <a:t>CustomerID</a:t>
            </a:r>
            <a:r>
              <a:rPr lang="en-US" dirty="0"/>
              <a:t>, it sums the order values, showing the highest spenders first.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94" y="1976581"/>
            <a:ext cx="5077834" cy="30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9652000" cy="657734"/>
          </a:xfrm>
        </p:spPr>
        <p:txBody>
          <a:bodyPr>
            <a:normAutofit/>
          </a:bodyPr>
          <a:lstStyle/>
          <a:p>
            <a:r>
              <a:rPr lang="en-US" sz="4000" dirty="0"/>
              <a:t>Basic Query 2: Unique Products Purchased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138250" cy="5450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Counting </a:t>
            </a:r>
            <a:r>
              <a:rPr lang="en-US" dirty="0"/>
              <a:t>Unique Products Purchased by Each </a:t>
            </a:r>
            <a:r>
              <a:rPr lang="en-US" dirty="0" smtClean="0"/>
              <a:t>Customer</a:t>
            </a:r>
          </a:p>
          <a:p>
            <a:r>
              <a:rPr lang="en-US" b="1" dirty="0" smtClean="0"/>
              <a:t>Query Purpose:</a:t>
            </a:r>
          </a:p>
          <a:p>
            <a:pPr marL="0" indent="0">
              <a:buNone/>
            </a:pPr>
            <a:r>
              <a:rPr lang="en-US" dirty="0" smtClean="0"/>
              <a:t>Count </a:t>
            </a:r>
            <a:r>
              <a:rPr lang="en-US" dirty="0"/>
              <a:t>the distinct number of products purchased by each customer to identify customer preferences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CustomerID</a:t>
            </a:r>
            <a:r>
              <a:rPr lang="en-US" dirty="0"/>
              <a:t>, COUNT(DISTINCT </a:t>
            </a:r>
            <a:r>
              <a:rPr lang="en-US" dirty="0" err="1"/>
              <a:t>StockCode</a:t>
            </a:r>
            <a:r>
              <a:rPr lang="en-US" dirty="0"/>
              <a:t>) AS </a:t>
            </a:r>
            <a:r>
              <a:rPr lang="en-US" dirty="0" err="1"/>
              <a:t>UniqueProducts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</a:t>
            </a:r>
            <a:r>
              <a:rPr lang="en-US" dirty="0" err="1"/>
              <a:t>CustomerID</a:t>
            </a:r>
            <a:r>
              <a:rPr lang="en-US" dirty="0"/>
              <a:t> ORDER BY Unique Products </a:t>
            </a:r>
            <a:r>
              <a:rPr lang="en-US" dirty="0" smtClean="0"/>
              <a:t>DESC;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understand customer preferences and product diversity, aiding in personalized </a:t>
            </a:r>
            <a:r>
              <a:rPr lang="en-US" dirty="0" smtClean="0"/>
              <a:t>marketing.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counts distinct </a:t>
            </a:r>
            <a:r>
              <a:rPr lang="en-US" dirty="0" err="1"/>
              <a:t>StockCode</a:t>
            </a:r>
            <a:r>
              <a:rPr lang="en-US" dirty="0"/>
              <a:t> values per customer to determine how many unique products they have purchased. It groups the data by </a:t>
            </a:r>
            <a:r>
              <a:rPr lang="en-US" dirty="0" err="1"/>
              <a:t>CustomerID</a:t>
            </a:r>
            <a:r>
              <a:rPr lang="en-US" dirty="0"/>
              <a:t> and orders the result by the count of unique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9652000" cy="657734"/>
          </a:xfrm>
        </p:spPr>
        <p:txBody>
          <a:bodyPr>
            <a:normAutofit/>
          </a:bodyPr>
          <a:lstStyle/>
          <a:p>
            <a:r>
              <a:rPr lang="en-US" sz="4000" dirty="0"/>
              <a:t>Basic Query 3: Single Purchase Customers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509442" cy="5450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Identifying </a:t>
            </a:r>
            <a:r>
              <a:rPr lang="en-US" dirty="0"/>
              <a:t>One-Time </a:t>
            </a:r>
            <a:r>
              <a:rPr lang="en-US" dirty="0" smtClean="0"/>
              <a:t>Customers</a:t>
            </a:r>
          </a:p>
          <a:p>
            <a:r>
              <a:rPr lang="en-US" b="1" dirty="0" smtClean="0"/>
              <a:t>Query Purpose: </a:t>
            </a:r>
          </a:p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customers who have made only one purchase to target them for retention strategies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CustomerID</a:t>
            </a:r>
            <a:r>
              <a:rPr lang="en-US" dirty="0"/>
              <a:t>, COUNT(</a:t>
            </a:r>
            <a:r>
              <a:rPr lang="en-US" dirty="0" err="1"/>
              <a:t>InvoiceNo</a:t>
            </a:r>
            <a:r>
              <a:rPr lang="en-US" dirty="0"/>
              <a:t>) AS </a:t>
            </a:r>
            <a:r>
              <a:rPr lang="en-US" dirty="0" err="1"/>
              <a:t>PurchaseCount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</a:t>
            </a:r>
            <a:r>
              <a:rPr lang="en-US" dirty="0" err="1"/>
              <a:t>CustomerID</a:t>
            </a:r>
            <a:r>
              <a:rPr lang="en-US" dirty="0"/>
              <a:t> HAVING COUNT(</a:t>
            </a:r>
            <a:r>
              <a:rPr lang="en-US" dirty="0" err="1"/>
              <a:t>InvoiceNo</a:t>
            </a:r>
            <a:r>
              <a:rPr lang="en-US" dirty="0"/>
              <a:t>) = 1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Business Insight: 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identify single-purchase customers for re-engagement efforts to increase customer </a:t>
            </a:r>
            <a:r>
              <a:rPr lang="en-US" dirty="0" smtClean="0"/>
              <a:t>retention.</a:t>
            </a:r>
            <a:endParaRPr lang="en-US" dirty="0"/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counts how many times each customer has made a purchase, returning only customers with exactly one purchase using the HAVING clause.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1" y="175184"/>
            <a:ext cx="10550533" cy="657734"/>
          </a:xfrm>
        </p:spPr>
        <p:txBody>
          <a:bodyPr>
            <a:noAutofit/>
          </a:bodyPr>
          <a:lstStyle/>
          <a:p>
            <a:r>
              <a:rPr lang="en-US" sz="4000" dirty="0"/>
              <a:t>Basic Query 4: Most Frequently Purchased Products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Top </a:t>
            </a:r>
            <a:r>
              <a:rPr lang="en-US" dirty="0"/>
              <a:t>5 Most Purchased </a:t>
            </a:r>
            <a:r>
              <a:rPr lang="en-US" dirty="0" smtClean="0"/>
              <a:t>Products</a:t>
            </a:r>
          </a:p>
          <a:p>
            <a:r>
              <a:rPr lang="en-US" b="1" dirty="0" smtClean="0"/>
              <a:t>Query Purpose: </a:t>
            </a:r>
          </a:p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the top 5 most frequently purchased products to focus on popular items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StockCode</a:t>
            </a:r>
            <a:r>
              <a:rPr lang="en-US" dirty="0"/>
              <a:t>, COUNT(*) AS Frequency FROM </a:t>
            </a:r>
            <a:r>
              <a:rPr lang="en-US" dirty="0" err="1"/>
              <a:t>Online_Retail</a:t>
            </a:r>
            <a:r>
              <a:rPr lang="en-US" dirty="0"/>
              <a:t> GROUP BY Stock Code ORDER BY Frequency DESC LIMIT 5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understand which products are in high demand, aiding in inventory management and marketing focus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groups transactions by </a:t>
            </a:r>
            <a:r>
              <a:rPr lang="en-US" dirty="0" err="1"/>
              <a:t>StockCode</a:t>
            </a:r>
            <a:r>
              <a:rPr lang="en-US" dirty="0"/>
              <a:t>, counts how often each product appears, and returns the top 5 based on frequency. The LIMIT clause restricts the output to the 5 most popular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2" y="175184"/>
            <a:ext cx="10726024" cy="657734"/>
          </a:xfrm>
        </p:spPr>
        <p:txBody>
          <a:bodyPr>
            <a:noAutofit/>
          </a:bodyPr>
          <a:lstStyle/>
          <a:p>
            <a:r>
              <a:rPr lang="en-US" sz="4000" dirty="0"/>
              <a:t>Advanced Query 1: Purchase Frequency Segmentation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Segmenting </a:t>
            </a:r>
            <a:r>
              <a:rPr lang="en-US" dirty="0"/>
              <a:t>Customers by Purchase </a:t>
            </a:r>
            <a:r>
              <a:rPr lang="en-US" dirty="0" smtClean="0"/>
              <a:t>Frequency</a:t>
            </a:r>
          </a:p>
          <a:p>
            <a:r>
              <a:rPr lang="en-US" b="1" dirty="0" smtClean="0"/>
              <a:t>Query Purpose:</a:t>
            </a:r>
          </a:p>
          <a:p>
            <a:pPr marL="0" indent="0">
              <a:buNone/>
            </a:pPr>
            <a:r>
              <a:rPr lang="en-US" dirty="0" smtClean="0"/>
              <a:t>Segment </a:t>
            </a:r>
            <a:r>
              <a:rPr lang="en-US" dirty="0"/>
              <a:t>customers into High, Medium, and Low frequency based on their purchase counts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CustomerID</a:t>
            </a:r>
            <a:r>
              <a:rPr lang="en-US" dirty="0"/>
              <a:t>, COUNT(</a:t>
            </a:r>
            <a:r>
              <a:rPr lang="en-US" dirty="0" err="1"/>
              <a:t>InvoiceNo</a:t>
            </a:r>
            <a:r>
              <a:rPr lang="en-US" dirty="0"/>
              <a:t>) AS Purchase Frequency, CASE WHEN COUNT(</a:t>
            </a:r>
            <a:r>
              <a:rPr lang="en-US" dirty="0" err="1"/>
              <a:t>InvoiceNo</a:t>
            </a:r>
            <a:r>
              <a:rPr lang="en-US" dirty="0"/>
              <a:t>) &gt; 10 THEN 'High' WHEN COUNT(</a:t>
            </a:r>
            <a:r>
              <a:rPr lang="en-US" dirty="0" err="1"/>
              <a:t>InvoiceNo</a:t>
            </a:r>
            <a:r>
              <a:rPr lang="en-US" dirty="0"/>
              <a:t>) BETWEEN 5 AND 10 THEN 'Medium' ELSE 'Low' END AS </a:t>
            </a:r>
            <a:r>
              <a:rPr lang="en-US" dirty="0" err="1"/>
              <a:t>FrequencySegment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</a:t>
            </a:r>
            <a:r>
              <a:rPr lang="en-US" dirty="0" err="1"/>
              <a:t>CustomerID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identify loyal customers and those who need more engagement, targeting based on frequency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query counts the number of purchases per customer and categorizes them into frequency segments: High, Medium, and Low using a CASE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11" y="175184"/>
            <a:ext cx="10328861" cy="65773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Advanced Query 2: Average Order Value by </a:t>
            </a:r>
            <a:r>
              <a:rPr lang="en-US" sz="4400" dirty="0" smtClean="0"/>
              <a:t>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186004"/>
            <a:ext cx="6446068" cy="5450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Analyzing </a:t>
            </a:r>
            <a:r>
              <a:rPr lang="en-US" dirty="0"/>
              <a:t>Sales Across Different </a:t>
            </a:r>
            <a:r>
              <a:rPr lang="en-US" dirty="0" smtClean="0"/>
              <a:t>Countries</a:t>
            </a:r>
          </a:p>
          <a:p>
            <a:r>
              <a:rPr lang="en-US" b="1" dirty="0" smtClean="0"/>
              <a:t>Query Purpose:</a:t>
            </a:r>
          </a:p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the average order value for each country to identify high-revenue markets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Business Insight:</a:t>
            </a:r>
          </a:p>
          <a:p>
            <a:pPr marL="0" indent="0">
              <a:buNone/>
            </a:pPr>
            <a:r>
              <a:rPr lang="en-US" dirty="0" smtClean="0"/>
              <a:t>Helps </a:t>
            </a:r>
            <a:r>
              <a:rPr lang="en-US" dirty="0"/>
              <a:t>businesses identify which countries have the highest average order values, guiding international marketing strategies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SQL Query: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Country, AVG(</a:t>
            </a:r>
            <a:r>
              <a:rPr lang="en-US" dirty="0" err="1"/>
              <a:t>UnitPrice</a:t>
            </a:r>
            <a:r>
              <a:rPr lang="en-US" dirty="0"/>
              <a:t> * Quantity) AS </a:t>
            </a:r>
            <a:r>
              <a:rPr lang="en-US" dirty="0" err="1"/>
              <a:t>AverageOrderValue</a:t>
            </a:r>
            <a:r>
              <a:rPr lang="en-US" dirty="0"/>
              <a:t> FROM </a:t>
            </a:r>
            <a:r>
              <a:rPr lang="en-US" dirty="0" err="1"/>
              <a:t>Online_Retail</a:t>
            </a:r>
            <a:r>
              <a:rPr lang="en-US" dirty="0"/>
              <a:t> GROUP BY Country ORDER BY Average </a:t>
            </a:r>
            <a:r>
              <a:rPr lang="en-US" dirty="0" err="1"/>
              <a:t>OrderValue</a:t>
            </a:r>
            <a:r>
              <a:rPr lang="en-US" dirty="0"/>
              <a:t> </a:t>
            </a:r>
            <a:r>
              <a:rPr lang="en-US" dirty="0" smtClean="0"/>
              <a:t>DESC;</a:t>
            </a:r>
          </a:p>
          <a:p>
            <a:r>
              <a:rPr lang="en-US" b="1" dirty="0" smtClean="0"/>
              <a:t>Query Explanation: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query multiplies </a:t>
            </a:r>
            <a:r>
              <a:rPr lang="en-US" dirty="0" err="1"/>
              <a:t>UnitPrice</a:t>
            </a:r>
            <a:r>
              <a:rPr lang="en-US" dirty="0"/>
              <a:t> by Quantity to get the total value for each order, then groups by Country and calculates the average order value for each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180</TotalTime>
  <Words>1169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Online Retail Segmentation Project Author: Ashfaq </vt:lpstr>
      <vt:lpstr>introduction</vt:lpstr>
      <vt:lpstr>Online Retail Dataset Overview</vt:lpstr>
      <vt:lpstr>Basic Query 1: Order Value Distribution</vt:lpstr>
      <vt:lpstr>Basic Query 2: Unique Products Purchased</vt:lpstr>
      <vt:lpstr>Basic Query 3: Single Purchase Customers</vt:lpstr>
      <vt:lpstr>Basic Query 4: Most Frequently Purchased Products</vt:lpstr>
      <vt:lpstr>Advanced Query 1: Purchase Frequency Segmentation</vt:lpstr>
      <vt:lpstr>Advanced Query 2: Average Order Value by Country</vt:lpstr>
      <vt:lpstr>ADVANCED Query 3: Customers Without Recent Purchases</vt:lpstr>
      <vt:lpstr>Advanced Query 4: Product Affinity Analysis</vt:lpstr>
      <vt:lpstr>Advanced Query 5: Monthly Sales Trends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hp</dc:creator>
  <cp:lastModifiedBy>hp</cp:lastModifiedBy>
  <cp:revision>19</cp:revision>
  <dcterms:created xsi:type="dcterms:W3CDTF">2024-08-06T06:12:42Z</dcterms:created>
  <dcterms:modified xsi:type="dcterms:W3CDTF">2024-09-06T13:03:07Z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