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Garet" panose="020B0604020202020204" charset="0"/>
      <p:regular r:id="rId12"/>
    </p:embeddedFont>
    <p:embeddedFont>
      <p:font typeface="Garet Bold" panose="020B0604020202020204" charset="0"/>
      <p:regular r:id="rId13"/>
    </p:embeddedFont>
    <p:embeddedFont>
      <p:font typeface="Garet Ultra-Bold" panose="020B0604020202020204" charset="0"/>
      <p:regular r:id="rId14"/>
    </p:embeddedFont>
    <p:embeddedFont>
      <p:font typeface="Telegraf" panose="020B0604020202020204" charset="0"/>
      <p:regular r:id="rId15"/>
    </p:embeddedFont>
    <p:embeddedFont>
      <p:font typeface="Telegraf 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1" d="100"/>
          <a:sy n="61" d="100"/>
        </p:scale>
        <p:origin x="780" y="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sv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423747" y="2793264"/>
            <a:ext cx="9567747" cy="9567747"/>
          </a:xfrm>
          <a:custGeom>
            <a:avLst/>
            <a:gdLst/>
            <a:ahLst/>
            <a:cxnLst/>
            <a:rect l="l" t="t" r="r" b="b"/>
            <a:pathLst>
              <a:path w="9567747" h="9567747">
                <a:moveTo>
                  <a:pt x="9567747" y="9567747"/>
                </a:moveTo>
                <a:lnTo>
                  <a:pt x="0" y="9567747"/>
                </a:lnTo>
                <a:lnTo>
                  <a:pt x="0" y="0"/>
                </a:lnTo>
                <a:lnTo>
                  <a:pt x="9567747" y="0"/>
                </a:lnTo>
                <a:lnTo>
                  <a:pt x="9567747" y="9567747"/>
                </a:lnTo>
                <a:close/>
              </a:path>
            </a:pathLst>
          </a:custGeom>
          <a:blipFill>
            <a:blip r:embed="rId2">
              <a:alphaModFix amt="62000"/>
              <a:extLst>
                <a:ext uri="{96DAC541-7B7A-43D3-8B79-37D633B846F1}">
                  <asvg:svgBlip xmlns:asvg="http://schemas.microsoft.com/office/drawing/2016/SVG/main" r:embed="rId3"/>
                </a:ext>
              </a:extLst>
            </a:blip>
            <a:stretch>
              <a:fillRect/>
            </a:stretch>
          </a:blipFill>
        </p:spPr>
      </p:sp>
      <p:sp>
        <p:nvSpPr>
          <p:cNvPr id="3" name="Freeform 3"/>
          <p:cNvSpPr/>
          <p:nvPr/>
        </p:nvSpPr>
        <p:spPr>
          <a:xfrm>
            <a:off x="13990110" y="6014987"/>
            <a:ext cx="4495698" cy="4495698"/>
          </a:xfrm>
          <a:custGeom>
            <a:avLst/>
            <a:gdLst/>
            <a:ahLst/>
            <a:cxnLst/>
            <a:rect l="l" t="t" r="r" b="b"/>
            <a:pathLst>
              <a:path w="4495698" h="4495698">
                <a:moveTo>
                  <a:pt x="0" y="0"/>
                </a:moveTo>
                <a:lnTo>
                  <a:pt x="4495698" y="0"/>
                </a:lnTo>
                <a:lnTo>
                  <a:pt x="4495698" y="4495698"/>
                </a:lnTo>
                <a:lnTo>
                  <a:pt x="0" y="449569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368085" y="578490"/>
            <a:ext cx="1717757" cy="1709949"/>
          </a:xfrm>
          <a:custGeom>
            <a:avLst/>
            <a:gdLst/>
            <a:ahLst/>
            <a:cxnLst/>
            <a:rect l="l" t="t" r="r" b="b"/>
            <a:pathLst>
              <a:path w="1717757" h="1709949">
                <a:moveTo>
                  <a:pt x="0" y="0"/>
                </a:moveTo>
                <a:lnTo>
                  <a:pt x="1717757" y="0"/>
                </a:lnTo>
                <a:lnTo>
                  <a:pt x="1717757" y="1709949"/>
                </a:lnTo>
                <a:lnTo>
                  <a:pt x="0" y="1709949"/>
                </a:lnTo>
                <a:lnTo>
                  <a:pt x="0" y="0"/>
                </a:lnTo>
                <a:close/>
              </a:path>
            </a:pathLst>
          </a:custGeom>
          <a:blipFill>
            <a:blip r:embed="rId6"/>
            <a:stretch>
              <a:fillRect/>
            </a:stretch>
          </a:blipFill>
        </p:spPr>
      </p:sp>
      <p:sp>
        <p:nvSpPr>
          <p:cNvPr id="5" name="TextBox 5"/>
          <p:cNvSpPr txBox="1"/>
          <p:nvPr/>
        </p:nvSpPr>
        <p:spPr>
          <a:xfrm>
            <a:off x="1028700" y="3692532"/>
            <a:ext cx="9278224" cy="4286250"/>
          </a:xfrm>
          <a:prstGeom prst="rect">
            <a:avLst/>
          </a:prstGeom>
        </p:spPr>
        <p:txBody>
          <a:bodyPr lIns="0" tIns="0" rIns="0" bIns="0" rtlCol="0" anchor="t">
            <a:spAutoFit/>
          </a:bodyPr>
          <a:lstStyle/>
          <a:p>
            <a:pPr algn="l">
              <a:lnSpc>
                <a:spcPts val="11279"/>
              </a:lnSpc>
            </a:pPr>
            <a:r>
              <a:rPr lang="en-US" sz="9399">
                <a:solidFill>
                  <a:srgbClr val="000000"/>
                </a:solidFill>
                <a:latin typeface="Garet Ultra-Bold"/>
              </a:rPr>
              <a:t>Airport Management System</a:t>
            </a:r>
          </a:p>
        </p:txBody>
      </p:sp>
      <p:sp>
        <p:nvSpPr>
          <p:cNvPr id="6" name="TextBox 6"/>
          <p:cNvSpPr txBox="1"/>
          <p:nvPr/>
        </p:nvSpPr>
        <p:spPr>
          <a:xfrm>
            <a:off x="2293294" y="1173798"/>
            <a:ext cx="2715340" cy="791845"/>
          </a:xfrm>
          <a:prstGeom prst="rect">
            <a:avLst/>
          </a:prstGeom>
        </p:spPr>
        <p:txBody>
          <a:bodyPr lIns="0" tIns="0" rIns="0" bIns="0" rtlCol="0" anchor="t">
            <a:spAutoFit/>
          </a:bodyPr>
          <a:lstStyle/>
          <a:p>
            <a:pPr algn="l">
              <a:lnSpc>
                <a:spcPts val="3079"/>
              </a:lnSpc>
            </a:pPr>
            <a:r>
              <a:rPr lang="en-US" sz="2199">
                <a:solidFill>
                  <a:srgbClr val="000000"/>
                </a:solidFill>
                <a:latin typeface="Telegraf"/>
              </a:rPr>
              <a:t>DBMS PROJECT</a:t>
            </a:r>
          </a:p>
          <a:p>
            <a:pPr algn="l">
              <a:lnSpc>
                <a:spcPts val="3079"/>
              </a:lnSpc>
            </a:pPr>
            <a:r>
              <a:rPr lang="en-US" sz="2199">
                <a:solidFill>
                  <a:srgbClr val="000000"/>
                </a:solidFill>
                <a:latin typeface="Telegraf"/>
              </a:rPr>
              <a:t>CO-202 </a:t>
            </a:r>
          </a:p>
        </p:txBody>
      </p:sp>
      <p:grpSp>
        <p:nvGrpSpPr>
          <p:cNvPr id="7" name="Group 7"/>
          <p:cNvGrpSpPr/>
          <p:nvPr/>
        </p:nvGrpSpPr>
        <p:grpSpPr>
          <a:xfrm>
            <a:off x="1028700" y="8486673"/>
            <a:ext cx="6257375" cy="1133577"/>
            <a:chOff x="0" y="0"/>
            <a:chExt cx="8343167" cy="1511436"/>
          </a:xfrm>
        </p:grpSpPr>
        <p:sp>
          <p:nvSpPr>
            <p:cNvPr id="8" name="TextBox 8"/>
            <p:cNvSpPr txBox="1"/>
            <p:nvPr/>
          </p:nvSpPr>
          <p:spPr>
            <a:xfrm>
              <a:off x="0" y="-19050"/>
              <a:ext cx="8343167" cy="464397"/>
            </a:xfrm>
            <a:prstGeom prst="rect">
              <a:avLst/>
            </a:prstGeom>
          </p:spPr>
          <p:txBody>
            <a:bodyPr lIns="0" tIns="0" rIns="0" bIns="0" rtlCol="0" anchor="t">
              <a:spAutoFit/>
            </a:bodyPr>
            <a:lstStyle/>
            <a:p>
              <a:pPr marL="0" lvl="0" indent="0" algn="just">
                <a:lnSpc>
                  <a:spcPts val="2859"/>
                </a:lnSpc>
                <a:spcBef>
                  <a:spcPct val="0"/>
                </a:spcBef>
              </a:pPr>
              <a:r>
                <a:rPr lang="en-US" sz="2199">
                  <a:solidFill>
                    <a:srgbClr val="000000"/>
                  </a:solidFill>
                  <a:latin typeface="Garet Bold"/>
                </a:rPr>
                <a:t>Created By:</a:t>
              </a:r>
            </a:p>
          </p:txBody>
        </p:sp>
        <p:sp>
          <p:nvSpPr>
            <p:cNvPr id="9" name="TextBox 9"/>
            <p:cNvSpPr txBox="1"/>
            <p:nvPr/>
          </p:nvSpPr>
          <p:spPr>
            <a:xfrm>
              <a:off x="0" y="564439"/>
              <a:ext cx="8343167" cy="946997"/>
            </a:xfrm>
            <a:prstGeom prst="rect">
              <a:avLst/>
            </a:prstGeom>
          </p:spPr>
          <p:txBody>
            <a:bodyPr lIns="0" tIns="0" rIns="0" bIns="0" rtlCol="0" anchor="t">
              <a:spAutoFit/>
            </a:bodyPr>
            <a:lstStyle/>
            <a:p>
              <a:pPr algn="just">
                <a:lnSpc>
                  <a:spcPts val="2859"/>
                </a:lnSpc>
              </a:pPr>
              <a:r>
                <a:rPr lang="en-US" sz="2199">
                  <a:solidFill>
                    <a:srgbClr val="000000"/>
                  </a:solidFill>
                  <a:latin typeface="Garet"/>
                </a:rPr>
                <a:t>Syed Mohammad Wali (2K22/CO/463)</a:t>
              </a:r>
            </a:p>
            <a:p>
              <a:pPr marL="0" lvl="0" indent="0" algn="just">
                <a:lnSpc>
                  <a:spcPts val="2859"/>
                </a:lnSpc>
                <a:spcBef>
                  <a:spcPct val="0"/>
                </a:spcBef>
              </a:pPr>
              <a:r>
                <a:rPr lang="en-US" sz="2199">
                  <a:solidFill>
                    <a:srgbClr val="000000"/>
                  </a:solidFill>
                  <a:latin typeface="Garet"/>
                </a:rPr>
                <a:t>Syed Muneeb Ali (2K22/CO/464)</a:t>
              </a:r>
            </a:p>
          </p:txBody>
        </p:sp>
      </p:grpSp>
      <p:sp>
        <p:nvSpPr>
          <p:cNvPr id="10" name="TextBox 10"/>
          <p:cNvSpPr txBox="1"/>
          <p:nvPr/>
        </p:nvSpPr>
        <p:spPr>
          <a:xfrm>
            <a:off x="16218909" y="9601200"/>
            <a:ext cx="6257375" cy="353060"/>
          </a:xfrm>
          <a:prstGeom prst="rect">
            <a:avLst/>
          </a:prstGeom>
        </p:spPr>
        <p:txBody>
          <a:bodyPr lIns="0" tIns="0" rIns="0" bIns="0" rtlCol="0" anchor="t">
            <a:spAutoFit/>
          </a:bodyPr>
          <a:lstStyle/>
          <a:p>
            <a:pPr marL="0" lvl="0" indent="0" algn="just">
              <a:lnSpc>
                <a:spcPts val="2859"/>
              </a:lnSpc>
              <a:spcBef>
                <a:spcPct val="0"/>
              </a:spcBef>
            </a:pPr>
            <a:r>
              <a:rPr lang="en-US" sz="2199">
                <a:solidFill>
                  <a:srgbClr val="000000"/>
                </a:solidFill>
                <a:latin typeface="Garet"/>
              </a:rPr>
              <a:t>(2023-24)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1534053" y="-611923"/>
            <a:ext cx="11510847" cy="11510847"/>
          </a:xfrm>
          <a:custGeom>
            <a:avLst/>
            <a:gdLst/>
            <a:ahLst/>
            <a:cxnLst/>
            <a:rect l="l" t="t" r="r" b="b"/>
            <a:pathLst>
              <a:path w="11510847" h="11510847">
                <a:moveTo>
                  <a:pt x="11510847" y="11510846"/>
                </a:moveTo>
                <a:lnTo>
                  <a:pt x="0" y="11510846"/>
                </a:lnTo>
                <a:lnTo>
                  <a:pt x="0" y="0"/>
                </a:lnTo>
                <a:lnTo>
                  <a:pt x="11510847" y="0"/>
                </a:lnTo>
                <a:lnTo>
                  <a:pt x="11510847" y="11510846"/>
                </a:lnTo>
                <a:close/>
              </a:path>
            </a:pathLst>
          </a:custGeom>
          <a:blipFill>
            <a:blip r:embed="rId2">
              <a:alphaModFix amt="43000"/>
              <a:extLst>
                <a:ext uri="{96DAC541-7B7A-43D3-8B79-37D633B846F1}">
                  <asvg:svgBlip xmlns:asvg="http://schemas.microsoft.com/office/drawing/2016/SVG/main" r:embed="rId3"/>
                </a:ext>
              </a:extLst>
            </a:blip>
            <a:stretch>
              <a:fillRect/>
            </a:stretch>
          </a:blipFill>
        </p:spPr>
      </p:sp>
      <p:grpSp>
        <p:nvGrpSpPr>
          <p:cNvPr id="3" name="Group 3"/>
          <p:cNvGrpSpPr>
            <a:grpSpLocks noChangeAspect="1"/>
          </p:cNvGrpSpPr>
          <p:nvPr/>
        </p:nvGrpSpPr>
        <p:grpSpPr>
          <a:xfrm>
            <a:off x="11357064" y="3958595"/>
            <a:ext cx="5080650" cy="5080630"/>
            <a:chOff x="0" y="0"/>
            <a:chExt cx="6350000" cy="6349975"/>
          </a:xfrm>
        </p:grpSpPr>
        <p:sp>
          <p:nvSpPr>
            <p:cNvPr id="4" name="Freeform 4"/>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4"/>
              <a:stretch>
                <a:fillRect l="-25187" r="-25187"/>
              </a:stretch>
            </a:blipFill>
          </p:spPr>
        </p:sp>
      </p:grpSp>
      <p:sp>
        <p:nvSpPr>
          <p:cNvPr id="5" name="TextBox 5"/>
          <p:cNvSpPr txBox="1"/>
          <p:nvPr/>
        </p:nvSpPr>
        <p:spPr>
          <a:xfrm>
            <a:off x="2828413" y="3440387"/>
            <a:ext cx="14620071" cy="1703113"/>
          </a:xfrm>
          <a:prstGeom prst="rect">
            <a:avLst/>
          </a:prstGeom>
        </p:spPr>
        <p:txBody>
          <a:bodyPr lIns="0" tIns="0" rIns="0" bIns="0" rtlCol="0" anchor="t">
            <a:spAutoFit/>
          </a:bodyPr>
          <a:lstStyle/>
          <a:p>
            <a:pPr algn="l">
              <a:lnSpc>
                <a:spcPts val="13410"/>
              </a:lnSpc>
            </a:pPr>
            <a:r>
              <a:rPr lang="en-US" sz="11175">
                <a:solidFill>
                  <a:srgbClr val="000000"/>
                </a:solidFill>
                <a:latin typeface="Garet Ultra-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000250" y="3228779"/>
            <a:ext cx="9134803" cy="3653921"/>
          </a:xfrm>
          <a:custGeom>
            <a:avLst/>
            <a:gdLst/>
            <a:ahLst/>
            <a:cxnLst/>
            <a:rect l="l" t="t" r="r" b="b"/>
            <a:pathLst>
              <a:path w="9134803" h="3653921">
                <a:moveTo>
                  <a:pt x="0" y="0"/>
                </a:moveTo>
                <a:lnTo>
                  <a:pt x="9134803" y="0"/>
                </a:lnTo>
                <a:lnTo>
                  <a:pt x="9134803" y="3653921"/>
                </a:lnTo>
                <a:lnTo>
                  <a:pt x="0" y="3653921"/>
                </a:lnTo>
                <a:lnTo>
                  <a:pt x="0" y="0"/>
                </a:lnTo>
                <a:close/>
              </a:path>
            </a:pathLst>
          </a:custGeom>
          <a:blipFill>
            <a:blip r:embed="rId2">
              <a:alphaModFix amt="64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8700" y="4174022"/>
            <a:ext cx="5043689" cy="1143000"/>
          </a:xfrm>
          <a:prstGeom prst="rect">
            <a:avLst/>
          </a:prstGeom>
        </p:spPr>
        <p:txBody>
          <a:bodyPr lIns="0" tIns="0" rIns="0" bIns="0" rtlCol="0" anchor="t">
            <a:spAutoFit/>
          </a:bodyPr>
          <a:lstStyle/>
          <a:p>
            <a:pPr algn="l">
              <a:lnSpc>
                <a:spcPts val="9000"/>
              </a:lnSpc>
            </a:pPr>
            <a:r>
              <a:rPr lang="en-US" sz="7500">
                <a:solidFill>
                  <a:srgbClr val="000000"/>
                </a:solidFill>
                <a:latin typeface="Garet Ultra-Bold"/>
              </a:rPr>
              <a:t>Agenda</a:t>
            </a:r>
          </a:p>
        </p:txBody>
      </p:sp>
      <p:sp>
        <p:nvSpPr>
          <p:cNvPr id="4" name="TextBox 4"/>
          <p:cNvSpPr txBox="1"/>
          <p:nvPr/>
        </p:nvSpPr>
        <p:spPr>
          <a:xfrm>
            <a:off x="9144000" y="1626600"/>
            <a:ext cx="8231352" cy="555625"/>
          </a:xfrm>
          <a:prstGeom prst="rect">
            <a:avLst/>
          </a:prstGeom>
        </p:spPr>
        <p:txBody>
          <a:bodyPr lIns="0" tIns="0" rIns="0" bIns="0" rtlCol="0" anchor="t">
            <a:spAutoFit/>
          </a:bodyPr>
          <a:lstStyle/>
          <a:p>
            <a:pPr algn="l">
              <a:lnSpc>
                <a:spcPts val="4550"/>
              </a:lnSpc>
            </a:pPr>
            <a:r>
              <a:rPr lang="en-US" sz="3500">
                <a:solidFill>
                  <a:srgbClr val="000000"/>
                </a:solidFill>
                <a:latin typeface="Garet"/>
              </a:rPr>
              <a:t>Project Overview</a:t>
            </a:r>
          </a:p>
        </p:txBody>
      </p:sp>
      <p:sp>
        <p:nvSpPr>
          <p:cNvPr id="5" name="TextBox 5"/>
          <p:cNvSpPr txBox="1"/>
          <p:nvPr/>
        </p:nvSpPr>
        <p:spPr>
          <a:xfrm>
            <a:off x="7794021" y="1483725"/>
            <a:ext cx="897102" cy="812800"/>
          </a:xfrm>
          <a:prstGeom prst="rect">
            <a:avLst/>
          </a:prstGeom>
        </p:spPr>
        <p:txBody>
          <a:bodyPr lIns="0" tIns="0" rIns="0" bIns="0" rtlCol="0" anchor="t">
            <a:spAutoFit/>
          </a:bodyPr>
          <a:lstStyle/>
          <a:p>
            <a:pPr algn="l">
              <a:lnSpc>
                <a:spcPts val="6500"/>
              </a:lnSpc>
            </a:pPr>
            <a:r>
              <a:rPr lang="en-US" sz="5000">
                <a:solidFill>
                  <a:srgbClr val="000000"/>
                </a:solidFill>
                <a:latin typeface="Garet Bold"/>
              </a:rPr>
              <a:t>01</a:t>
            </a:r>
          </a:p>
        </p:txBody>
      </p:sp>
      <p:sp>
        <p:nvSpPr>
          <p:cNvPr id="6" name="TextBox 6"/>
          <p:cNvSpPr txBox="1"/>
          <p:nvPr/>
        </p:nvSpPr>
        <p:spPr>
          <a:xfrm>
            <a:off x="7794021" y="3057329"/>
            <a:ext cx="897102" cy="812800"/>
          </a:xfrm>
          <a:prstGeom prst="rect">
            <a:avLst/>
          </a:prstGeom>
        </p:spPr>
        <p:txBody>
          <a:bodyPr lIns="0" tIns="0" rIns="0" bIns="0" rtlCol="0" anchor="t">
            <a:spAutoFit/>
          </a:bodyPr>
          <a:lstStyle/>
          <a:p>
            <a:pPr algn="l">
              <a:lnSpc>
                <a:spcPts val="6500"/>
              </a:lnSpc>
            </a:pPr>
            <a:r>
              <a:rPr lang="en-US" sz="5000">
                <a:solidFill>
                  <a:srgbClr val="000000"/>
                </a:solidFill>
                <a:latin typeface="Garet Bold"/>
              </a:rPr>
              <a:t>02</a:t>
            </a:r>
          </a:p>
        </p:txBody>
      </p:sp>
      <p:sp>
        <p:nvSpPr>
          <p:cNvPr id="7" name="TextBox 7"/>
          <p:cNvSpPr txBox="1"/>
          <p:nvPr/>
        </p:nvSpPr>
        <p:spPr>
          <a:xfrm>
            <a:off x="7850257" y="4710308"/>
            <a:ext cx="897102" cy="812800"/>
          </a:xfrm>
          <a:prstGeom prst="rect">
            <a:avLst/>
          </a:prstGeom>
        </p:spPr>
        <p:txBody>
          <a:bodyPr lIns="0" tIns="0" rIns="0" bIns="0" rtlCol="0" anchor="t">
            <a:spAutoFit/>
          </a:bodyPr>
          <a:lstStyle/>
          <a:p>
            <a:pPr algn="l">
              <a:lnSpc>
                <a:spcPts val="6500"/>
              </a:lnSpc>
            </a:pPr>
            <a:r>
              <a:rPr lang="en-US" sz="5000">
                <a:solidFill>
                  <a:srgbClr val="000000"/>
                </a:solidFill>
                <a:latin typeface="Garet Bold"/>
              </a:rPr>
              <a:t>03</a:t>
            </a:r>
          </a:p>
        </p:txBody>
      </p:sp>
      <p:sp>
        <p:nvSpPr>
          <p:cNvPr id="8" name="TextBox 8"/>
          <p:cNvSpPr txBox="1"/>
          <p:nvPr/>
        </p:nvSpPr>
        <p:spPr>
          <a:xfrm>
            <a:off x="7850257" y="6323600"/>
            <a:ext cx="897102" cy="812800"/>
          </a:xfrm>
          <a:prstGeom prst="rect">
            <a:avLst/>
          </a:prstGeom>
        </p:spPr>
        <p:txBody>
          <a:bodyPr lIns="0" tIns="0" rIns="0" bIns="0" rtlCol="0" anchor="t">
            <a:spAutoFit/>
          </a:bodyPr>
          <a:lstStyle/>
          <a:p>
            <a:pPr algn="l">
              <a:lnSpc>
                <a:spcPts val="6500"/>
              </a:lnSpc>
            </a:pPr>
            <a:r>
              <a:rPr lang="en-US" sz="5000">
                <a:solidFill>
                  <a:srgbClr val="000000"/>
                </a:solidFill>
                <a:latin typeface="Garet Bold"/>
              </a:rPr>
              <a:t>04</a:t>
            </a:r>
          </a:p>
        </p:txBody>
      </p:sp>
      <p:sp>
        <p:nvSpPr>
          <p:cNvPr id="9" name="TextBox 9"/>
          <p:cNvSpPr txBox="1"/>
          <p:nvPr/>
        </p:nvSpPr>
        <p:spPr>
          <a:xfrm>
            <a:off x="7850257" y="7933325"/>
            <a:ext cx="897102" cy="812800"/>
          </a:xfrm>
          <a:prstGeom prst="rect">
            <a:avLst/>
          </a:prstGeom>
        </p:spPr>
        <p:txBody>
          <a:bodyPr lIns="0" tIns="0" rIns="0" bIns="0" rtlCol="0" anchor="t">
            <a:spAutoFit/>
          </a:bodyPr>
          <a:lstStyle/>
          <a:p>
            <a:pPr algn="l">
              <a:lnSpc>
                <a:spcPts val="6500"/>
              </a:lnSpc>
            </a:pPr>
            <a:r>
              <a:rPr lang="en-US" sz="5000">
                <a:solidFill>
                  <a:srgbClr val="000000"/>
                </a:solidFill>
                <a:latin typeface="Garet Bold"/>
              </a:rPr>
              <a:t>05</a:t>
            </a:r>
          </a:p>
        </p:txBody>
      </p:sp>
      <p:sp>
        <p:nvSpPr>
          <p:cNvPr id="10" name="TextBox 10"/>
          <p:cNvSpPr txBox="1"/>
          <p:nvPr/>
        </p:nvSpPr>
        <p:spPr>
          <a:xfrm>
            <a:off x="9144000" y="3239892"/>
            <a:ext cx="8231352" cy="1127125"/>
          </a:xfrm>
          <a:prstGeom prst="rect">
            <a:avLst/>
          </a:prstGeom>
        </p:spPr>
        <p:txBody>
          <a:bodyPr lIns="0" tIns="0" rIns="0" bIns="0" rtlCol="0" anchor="t">
            <a:spAutoFit/>
          </a:bodyPr>
          <a:lstStyle/>
          <a:p>
            <a:pPr algn="l">
              <a:lnSpc>
                <a:spcPts val="4550"/>
              </a:lnSpc>
            </a:pPr>
            <a:r>
              <a:rPr lang="en-US" sz="3500">
                <a:solidFill>
                  <a:srgbClr val="000000"/>
                </a:solidFill>
                <a:latin typeface="Garet"/>
              </a:rPr>
              <a:t>Objectives and scope of the system</a:t>
            </a:r>
          </a:p>
          <a:p>
            <a:pPr algn="l">
              <a:lnSpc>
                <a:spcPts val="4550"/>
              </a:lnSpc>
            </a:pPr>
            <a:endParaRPr lang="en-US" sz="3500">
              <a:solidFill>
                <a:srgbClr val="000000"/>
              </a:solidFill>
              <a:latin typeface="Garet"/>
            </a:endParaRPr>
          </a:p>
        </p:txBody>
      </p:sp>
      <p:sp>
        <p:nvSpPr>
          <p:cNvPr id="11" name="TextBox 11"/>
          <p:cNvSpPr txBox="1"/>
          <p:nvPr/>
        </p:nvSpPr>
        <p:spPr>
          <a:xfrm>
            <a:off x="9144000" y="4853183"/>
            <a:ext cx="8231352" cy="555625"/>
          </a:xfrm>
          <a:prstGeom prst="rect">
            <a:avLst/>
          </a:prstGeom>
        </p:spPr>
        <p:txBody>
          <a:bodyPr lIns="0" tIns="0" rIns="0" bIns="0" rtlCol="0" anchor="t">
            <a:spAutoFit/>
          </a:bodyPr>
          <a:lstStyle/>
          <a:p>
            <a:pPr algn="l">
              <a:lnSpc>
                <a:spcPts val="4550"/>
              </a:lnSpc>
            </a:pPr>
            <a:r>
              <a:rPr lang="en-US" sz="3500">
                <a:solidFill>
                  <a:srgbClr val="000000"/>
                </a:solidFill>
                <a:latin typeface="Garet"/>
              </a:rPr>
              <a:t>ER Diagram</a:t>
            </a:r>
          </a:p>
        </p:txBody>
      </p:sp>
      <p:sp>
        <p:nvSpPr>
          <p:cNvPr id="12" name="TextBox 12"/>
          <p:cNvSpPr txBox="1"/>
          <p:nvPr/>
        </p:nvSpPr>
        <p:spPr>
          <a:xfrm>
            <a:off x="9144000" y="8076200"/>
            <a:ext cx="8231352" cy="1127125"/>
          </a:xfrm>
          <a:prstGeom prst="rect">
            <a:avLst/>
          </a:prstGeom>
        </p:spPr>
        <p:txBody>
          <a:bodyPr lIns="0" tIns="0" rIns="0" bIns="0" rtlCol="0" anchor="t">
            <a:spAutoFit/>
          </a:bodyPr>
          <a:lstStyle/>
          <a:p>
            <a:pPr algn="l">
              <a:lnSpc>
                <a:spcPts val="4550"/>
              </a:lnSpc>
            </a:pPr>
            <a:r>
              <a:rPr lang="en-US" sz="3500">
                <a:solidFill>
                  <a:srgbClr val="000000"/>
                </a:solidFill>
                <a:latin typeface="Garet"/>
              </a:rPr>
              <a:t>Future Enhancements</a:t>
            </a:r>
          </a:p>
          <a:p>
            <a:pPr algn="l">
              <a:lnSpc>
                <a:spcPts val="4550"/>
              </a:lnSpc>
            </a:pPr>
            <a:endParaRPr lang="en-US" sz="3500">
              <a:solidFill>
                <a:srgbClr val="000000"/>
              </a:solidFill>
              <a:latin typeface="Garet"/>
            </a:endParaRPr>
          </a:p>
        </p:txBody>
      </p:sp>
      <p:sp>
        <p:nvSpPr>
          <p:cNvPr id="13" name="TextBox 13"/>
          <p:cNvSpPr txBox="1"/>
          <p:nvPr/>
        </p:nvSpPr>
        <p:spPr>
          <a:xfrm>
            <a:off x="9144000" y="6466475"/>
            <a:ext cx="8231352" cy="1127125"/>
          </a:xfrm>
          <a:prstGeom prst="rect">
            <a:avLst/>
          </a:prstGeom>
        </p:spPr>
        <p:txBody>
          <a:bodyPr lIns="0" tIns="0" rIns="0" bIns="0" rtlCol="0" anchor="t">
            <a:spAutoFit/>
          </a:bodyPr>
          <a:lstStyle/>
          <a:p>
            <a:pPr algn="l">
              <a:lnSpc>
                <a:spcPts val="4550"/>
              </a:lnSpc>
            </a:pPr>
            <a:r>
              <a:rPr lang="en-US" sz="3500">
                <a:solidFill>
                  <a:srgbClr val="000000"/>
                </a:solidFill>
                <a:latin typeface="Garet"/>
              </a:rPr>
              <a:t>Assumptions and Limitations</a:t>
            </a:r>
          </a:p>
          <a:p>
            <a:pPr algn="l">
              <a:lnSpc>
                <a:spcPts val="4550"/>
              </a:lnSpc>
            </a:pPr>
            <a:endParaRPr lang="en-US" sz="3500">
              <a:solidFill>
                <a:srgbClr val="000000"/>
              </a:solidFill>
              <a:latin typeface="Garet"/>
            </a:endParaRPr>
          </a:p>
        </p:txBody>
      </p:sp>
      <p:sp>
        <p:nvSpPr>
          <p:cNvPr id="14" name="TextBox 14"/>
          <p:cNvSpPr txBox="1"/>
          <p:nvPr/>
        </p:nvSpPr>
        <p:spPr>
          <a:xfrm>
            <a:off x="1028700" y="5555823"/>
            <a:ext cx="2286473" cy="381635"/>
          </a:xfrm>
          <a:prstGeom prst="rect">
            <a:avLst/>
          </a:prstGeom>
        </p:spPr>
        <p:txBody>
          <a:bodyPr lIns="0" tIns="0" rIns="0" bIns="0" rtlCol="0" anchor="t">
            <a:spAutoFit/>
          </a:bodyPr>
          <a:lstStyle/>
          <a:p>
            <a:pPr algn="l">
              <a:lnSpc>
                <a:spcPts val="2859"/>
              </a:lnSpc>
              <a:spcBef>
                <a:spcPct val="0"/>
              </a:spcBef>
            </a:pPr>
            <a:r>
              <a:rPr lang="en-US" sz="2199">
                <a:solidFill>
                  <a:srgbClr val="000000"/>
                </a:solidFill>
                <a:latin typeface="Telegraf"/>
              </a:rPr>
              <a:t>27.06.2024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971437" y="-1590609"/>
            <a:ext cx="12049059" cy="12049059"/>
          </a:xfrm>
          <a:custGeom>
            <a:avLst/>
            <a:gdLst/>
            <a:ahLst/>
            <a:cxnLst/>
            <a:rect l="l" t="t" r="r" b="b"/>
            <a:pathLst>
              <a:path w="12049059" h="12049059">
                <a:moveTo>
                  <a:pt x="0" y="0"/>
                </a:moveTo>
                <a:lnTo>
                  <a:pt x="12049059" y="0"/>
                </a:lnTo>
                <a:lnTo>
                  <a:pt x="12049059" y="12049059"/>
                </a:lnTo>
                <a:lnTo>
                  <a:pt x="0" y="12049059"/>
                </a:lnTo>
                <a:lnTo>
                  <a:pt x="0" y="0"/>
                </a:lnTo>
                <a:close/>
              </a:path>
            </a:pathLst>
          </a:custGeom>
          <a:blipFill>
            <a:blip r:embed="rId2">
              <a:alphaModFix amt="90000"/>
              <a:extLst>
                <a:ext uri="{96DAC541-7B7A-43D3-8B79-37D633B846F1}">
                  <asvg:svgBlip xmlns:asvg="http://schemas.microsoft.com/office/drawing/2016/SVG/main" r:embed="rId3"/>
                </a:ext>
              </a:extLst>
            </a:blip>
            <a:stretch>
              <a:fillRect/>
            </a:stretch>
          </a:blipFill>
        </p:spPr>
      </p:sp>
      <p:sp>
        <p:nvSpPr>
          <p:cNvPr id="3" name="Freeform 3"/>
          <p:cNvSpPr/>
          <p:nvPr/>
        </p:nvSpPr>
        <p:spPr>
          <a:xfrm>
            <a:off x="15773400" y="2287853"/>
            <a:ext cx="8382000" cy="5638800"/>
          </a:xfrm>
          <a:custGeom>
            <a:avLst/>
            <a:gdLst/>
            <a:ahLst/>
            <a:cxnLst/>
            <a:rect l="l" t="t" r="r" b="b"/>
            <a:pathLst>
              <a:path w="9200198" h="6110616">
                <a:moveTo>
                  <a:pt x="0" y="0"/>
                </a:moveTo>
                <a:lnTo>
                  <a:pt x="9200198" y="0"/>
                </a:lnTo>
                <a:lnTo>
                  <a:pt x="9200198" y="6110616"/>
                </a:lnTo>
                <a:lnTo>
                  <a:pt x="0" y="6110616"/>
                </a:lnTo>
                <a:lnTo>
                  <a:pt x="0" y="0"/>
                </a:lnTo>
                <a:close/>
              </a:path>
            </a:pathLst>
          </a:custGeom>
          <a:blipFill>
            <a:blip r:embed="rId4"/>
            <a:stretch>
              <a:fillRect l="-26110"/>
            </a:stretch>
          </a:blipFill>
        </p:spPr>
        <p:txBody>
          <a:bodyPr/>
          <a:lstStyle/>
          <a:p>
            <a:endParaRPr lang="en-US" dirty="0"/>
          </a:p>
        </p:txBody>
      </p:sp>
      <p:sp>
        <p:nvSpPr>
          <p:cNvPr id="4" name="TextBox 4"/>
          <p:cNvSpPr txBox="1"/>
          <p:nvPr/>
        </p:nvSpPr>
        <p:spPr>
          <a:xfrm>
            <a:off x="1134773" y="2792678"/>
            <a:ext cx="10061082" cy="2314575"/>
          </a:xfrm>
          <a:prstGeom prst="rect">
            <a:avLst/>
          </a:prstGeom>
        </p:spPr>
        <p:txBody>
          <a:bodyPr lIns="0" tIns="0" rIns="0" bIns="0" rtlCol="0" anchor="t">
            <a:spAutoFit/>
          </a:bodyPr>
          <a:lstStyle/>
          <a:p>
            <a:pPr algn="l">
              <a:lnSpc>
                <a:spcPts val="3749"/>
              </a:lnSpc>
            </a:pPr>
            <a:r>
              <a:rPr lang="en-US" sz="2499">
                <a:solidFill>
                  <a:srgbClr val="000000"/>
                </a:solidFill>
                <a:latin typeface="Garet"/>
              </a:rPr>
              <a:t>The Airport Management System project was created to enhance the efficiency of managing airports, airlines, and passenger services. Despite encountering challenges, the project successfully implemented key features, improving overall airport operations.</a:t>
            </a:r>
          </a:p>
        </p:txBody>
      </p:sp>
      <p:grpSp>
        <p:nvGrpSpPr>
          <p:cNvPr id="5" name="Group 5"/>
          <p:cNvGrpSpPr/>
          <p:nvPr/>
        </p:nvGrpSpPr>
        <p:grpSpPr>
          <a:xfrm>
            <a:off x="1134773" y="6185298"/>
            <a:ext cx="10590663" cy="3383518"/>
            <a:chOff x="0" y="0"/>
            <a:chExt cx="14120884" cy="4511357"/>
          </a:xfrm>
        </p:grpSpPr>
        <p:sp>
          <p:nvSpPr>
            <p:cNvPr id="6" name="TextBox 6"/>
            <p:cNvSpPr txBox="1"/>
            <p:nvPr/>
          </p:nvSpPr>
          <p:spPr>
            <a:xfrm>
              <a:off x="0" y="875981"/>
              <a:ext cx="14120884" cy="3635376"/>
            </a:xfrm>
            <a:prstGeom prst="rect">
              <a:avLst/>
            </a:prstGeom>
          </p:spPr>
          <p:txBody>
            <a:bodyPr lIns="0" tIns="0" rIns="0" bIns="0" rtlCol="0" anchor="t">
              <a:spAutoFit/>
            </a:bodyPr>
            <a:lstStyle/>
            <a:p>
              <a:pPr marL="539748" lvl="1" indent="-269874" algn="l">
                <a:lnSpc>
                  <a:spcPts val="4499"/>
                </a:lnSpc>
                <a:buFont typeface="Arial"/>
                <a:buChar char="•"/>
              </a:pPr>
              <a:r>
                <a:rPr lang="en-US" sz="2499">
                  <a:solidFill>
                    <a:srgbClr val="000000"/>
                  </a:solidFill>
                  <a:latin typeface="Garet"/>
                </a:rPr>
                <a:t>Streamline operations for efficiency.</a:t>
              </a:r>
            </a:p>
            <a:p>
              <a:pPr marL="539748" lvl="1" indent="-269874" algn="l">
                <a:lnSpc>
                  <a:spcPts val="4499"/>
                </a:lnSpc>
                <a:buFont typeface="Arial"/>
                <a:buChar char="•"/>
              </a:pPr>
              <a:r>
                <a:rPr lang="en-US" sz="2499">
                  <a:solidFill>
                    <a:srgbClr val="000000"/>
                  </a:solidFill>
                  <a:latin typeface="Garet"/>
                </a:rPr>
                <a:t>Enhance passenger experience.</a:t>
              </a:r>
            </a:p>
            <a:p>
              <a:pPr marL="539748" lvl="1" indent="-269874" algn="l">
                <a:lnSpc>
                  <a:spcPts val="4499"/>
                </a:lnSpc>
                <a:buFont typeface="Arial"/>
                <a:buChar char="•"/>
              </a:pPr>
              <a:r>
                <a:rPr lang="en-US" sz="2499">
                  <a:solidFill>
                    <a:srgbClr val="000000"/>
                  </a:solidFill>
                  <a:latin typeface="Garet"/>
                </a:rPr>
                <a:t>Optimize resource allocation.</a:t>
              </a:r>
            </a:p>
            <a:p>
              <a:pPr marL="539748" lvl="1" indent="-269874" algn="l">
                <a:lnSpc>
                  <a:spcPts val="4499"/>
                </a:lnSpc>
                <a:buFont typeface="Arial"/>
                <a:buChar char="•"/>
              </a:pPr>
              <a:r>
                <a:rPr lang="en-US" sz="2499">
                  <a:solidFill>
                    <a:srgbClr val="000000"/>
                  </a:solidFill>
                  <a:latin typeface="Garet"/>
                </a:rPr>
                <a:t>Facilitate communication and collaboration.</a:t>
              </a:r>
            </a:p>
            <a:p>
              <a:pPr marL="539748" lvl="1" indent="-269874" algn="l">
                <a:lnSpc>
                  <a:spcPts val="4499"/>
                </a:lnSpc>
                <a:buFont typeface="Arial"/>
                <a:buChar char="•"/>
              </a:pPr>
              <a:r>
                <a:rPr lang="en-US" sz="2499">
                  <a:solidFill>
                    <a:srgbClr val="000000"/>
                  </a:solidFill>
                  <a:latin typeface="Garet"/>
                </a:rPr>
                <a:t>Improve financial management.</a:t>
              </a:r>
            </a:p>
          </p:txBody>
        </p:sp>
        <p:sp>
          <p:nvSpPr>
            <p:cNvPr id="7" name="TextBox 7"/>
            <p:cNvSpPr txBox="1"/>
            <p:nvPr/>
          </p:nvSpPr>
          <p:spPr>
            <a:xfrm>
              <a:off x="0" y="-28575"/>
              <a:ext cx="14120884" cy="590762"/>
            </a:xfrm>
            <a:prstGeom prst="rect">
              <a:avLst/>
            </a:prstGeom>
          </p:spPr>
          <p:txBody>
            <a:bodyPr lIns="0" tIns="0" rIns="0" bIns="0" rtlCol="0" anchor="t">
              <a:spAutoFit/>
            </a:bodyPr>
            <a:lstStyle/>
            <a:p>
              <a:pPr marL="0" lvl="0" indent="0" algn="l">
                <a:lnSpc>
                  <a:spcPts val="3639"/>
                </a:lnSpc>
                <a:spcBef>
                  <a:spcPct val="0"/>
                </a:spcBef>
              </a:pPr>
              <a:r>
                <a:rPr lang="en-US" sz="2799">
                  <a:solidFill>
                    <a:srgbClr val="000000"/>
                  </a:solidFill>
                  <a:latin typeface="Garet Bold"/>
                </a:rPr>
                <a:t>Project Goals</a:t>
              </a:r>
            </a:p>
          </p:txBody>
        </p:sp>
      </p:grpSp>
      <p:sp>
        <p:nvSpPr>
          <p:cNvPr id="8" name="TextBox 8"/>
          <p:cNvSpPr txBox="1"/>
          <p:nvPr/>
        </p:nvSpPr>
        <p:spPr>
          <a:xfrm>
            <a:off x="1028700" y="1028700"/>
            <a:ext cx="11381077" cy="1143000"/>
          </a:xfrm>
          <a:prstGeom prst="rect">
            <a:avLst/>
          </a:prstGeom>
        </p:spPr>
        <p:txBody>
          <a:bodyPr lIns="0" tIns="0" rIns="0" bIns="0" rtlCol="0" anchor="t">
            <a:spAutoFit/>
          </a:bodyPr>
          <a:lstStyle/>
          <a:p>
            <a:pPr algn="l">
              <a:lnSpc>
                <a:spcPts val="9000"/>
              </a:lnSpc>
            </a:pPr>
            <a:r>
              <a:rPr lang="en-US" sz="7500">
                <a:solidFill>
                  <a:srgbClr val="000000"/>
                </a:solidFill>
                <a:latin typeface="Garet Ultra-Bold"/>
              </a:rPr>
              <a:t>Project Overview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 0 L -0.25 0 E" pathEditMode="relative" ptsTypes="">
                                      <p:cBhvr>
                                        <p:cTn id="6" dur="2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971437" y="-1590609"/>
            <a:ext cx="12049059" cy="12049059"/>
          </a:xfrm>
          <a:custGeom>
            <a:avLst/>
            <a:gdLst/>
            <a:ahLst/>
            <a:cxnLst/>
            <a:rect l="l" t="t" r="r" b="b"/>
            <a:pathLst>
              <a:path w="12049059" h="12049059">
                <a:moveTo>
                  <a:pt x="0" y="0"/>
                </a:moveTo>
                <a:lnTo>
                  <a:pt x="12049059" y="0"/>
                </a:lnTo>
                <a:lnTo>
                  <a:pt x="12049059" y="12049059"/>
                </a:lnTo>
                <a:lnTo>
                  <a:pt x="0" y="12049059"/>
                </a:lnTo>
                <a:lnTo>
                  <a:pt x="0" y="0"/>
                </a:lnTo>
                <a:close/>
              </a:path>
            </a:pathLst>
          </a:custGeom>
          <a:blipFill>
            <a:blip r:embed="rId2">
              <a:alphaModFix amt="90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028700" y="1452482"/>
            <a:ext cx="11211887" cy="7382036"/>
            <a:chOff x="0" y="0"/>
            <a:chExt cx="14949183" cy="9842715"/>
          </a:xfrm>
        </p:grpSpPr>
        <p:sp>
          <p:nvSpPr>
            <p:cNvPr id="4" name="TextBox 4"/>
            <p:cNvSpPr txBox="1"/>
            <p:nvPr/>
          </p:nvSpPr>
          <p:spPr>
            <a:xfrm>
              <a:off x="0" y="962240"/>
              <a:ext cx="14949183" cy="8880475"/>
            </a:xfrm>
            <a:prstGeom prst="rect">
              <a:avLst/>
            </a:prstGeom>
          </p:spPr>
          <p:txBody>
            <a:bodyPr lIns="0" tIns="0" rIns="0" bIns="0" rtlCol="0" anchor="t">
              <a:spAutoFit/>
            </a:bodyPr>
            <a:lstStyle/>
            <a:p>
              <a:pPr marL="539749" lvl="1" indent="-269875" algn="l">
                <a:lnSpc>
                  <a:spcPts val="4499"/>
                </a:lnSpc>
                <a:buFont typeface="Arial"/>
                <a:buChar char="•"/>
              </a:pPr>
              <a:r>
                <a:rPr lang="en-US" sz="2499">
                  <a:solidFill>
                    <a:srgbClr val="000000"/>
                  </a:solidFill>
                  <a:latin typeface="Garet Bold"/>
                </a:rPr>
                <a:t>Centralized Data Management</a:t>
              </a:r>
              <a:r>
                <a:rPr lang="en-US" sz="2499">
                  <a:solidFill>
                    <a:srgbClr val="000000"/>
                  </a:solidFill>
                  <a:latin typeface="Garet"/>
                </a:rPr>
                <a:t>: Unified platform for airport, airline, and passenger information.</a:t>
              </a:r>
            </a:p>
            <a:p>
              <a:pPr marL="539749" lvl="1" indent="-269875" algn="l">
                <a:lnSpc>
                  <a:spcPts val="4499"/>
                </a:lnSpc>
                <a:buFont typeface="Arial"/>
                <a:buChar char="•"/>
              </a:pPr>
              <a:r>
                <a:rPr lang="en-US" sz="2499">
                  <a:solidFill>
                    <a:srgbClr val="000000"/>
                  </a:solidFill>
                  <a:latin typeface="Garet Bold"/>
                </a:rPr>
                <a:t>Automated Processes: </a:t>
              </a:r>
              <a:r>
                <a:rPr lang="en-US" sz="2499">
                  <a:solidFill>
                    <a:srgbClr val="000000"/>
                  </a:solidFill>
                  <a:latin typeface="Garet"/>
                </a:rPr>
                <a:t>Streamlined tasks like flight scheduling and check-in for efficiency.</a:t>
              </a:r>
            </a:p>
            <a:p>
              <a:pPr marL="539749" lvl="1" indent="-269875" algn="l">
                <a:lnSpc>
                  <a:spcPts val="4499"/>
                </a:lnSpc>
                <a:buFont typeface="Arial"/>
                <a:buChar char="•"/>
              </a:pPr>
              <a:r>
                <a:rPr lang="en-US" sz="2499">
                  <a:solidFill>
                    <a:srgbClr val="000000"/>
                  </a:solidFill>
                  <a:latin typeface="Garet Bold"/>
                </a:rPr>
                <a:t>Real-time Updates: </a:t>
              </a:r>
              <a:r>
                <a:rPr lang="en-US" sz="2499">
                  <a:solidFill>
                    <a:srgbClr val="000000"/>
                  </a:solidFill>
                  <a:latin typeface="Garet"/>
                </a:rPr>
                <a:t>Instant flight status and gate changes for seamless travel.</a:t>
              </a:r>
            </a:p>
            <a:p>
              <a:pPr marL="539749" lvl="1" indent="-269875" algn="l">
                <a:lnSpc>
                  <a:spcPts val="4499"/>
                </a:lnSpc>
                <a:buFont typeface="Arial"/>
                <a:buChar char="•"/>
              </a:pPr>
              <a:r>
                <a:rPr lang="en-US" sz="2499">
                  <a:solidFill>
                    <a:srgbClr val="000000"/>
                  </a:solidFill>
                  <a:latin typeface="Garet Bold"/>
                </a:rPr>
                <a:t>Resource Optimization</a:t>
              </a:r>
              <a:r>
                <a:rPr lang="en-US" sz="2499">
                  <a:solidFill>
                    <a:srgbClr val="000000"/>
                  </a:solidFill>
                  <a:latin typeface="Garet"/>
                </a:rPr>
                <a:t>: Efficient allocation of gates, terminals, and personnel.</a:t>
              </a:r>
            </a:p>
            <a:p>
              <a:pPr marL="539749" lvl="1" indent="-269875" algn="l">
                <a:lnSpc>
                  <a:spcPts val="4499"/>
                </a:lnSpc>
                <a:buFont typeface="Arial"/>
                <a:buChar char="•"/>
              </a:pPr>
              <a:r>
                <a:rPr lang="en-US" sz="2499">
                  <a:solidFill>
                    <a:srgbClr val="000000"/>
                  </a:solidFill>
                  <a:latin typeface="Garet Bold"/>
                </a:rPr>
                <a:t>Compliance and Safety:</a:t>
              </a:r>
              <a:r>
                <a:rPr lang="en-US" sz="2499">
                  <a:solidFill>
                    <a:srgbClr val="000000"/>
                  </a:solidFill>
                  <a:latin typeface="Garet"/>
                </a:rPr>
                <a:t> Adherence to aviation regulations for passenger security.</a:t>
              </a:r>
            </a:p>
            <a:p>
              <a:pPr marL="539749" lvl="1" indent="-269875" algn="l">
                <a:lnSpc>
                  <a:spcPts val="4499"/>
                </a:lnSpc>
                <a:buFont typeface="Arial"/>
                <a:buChar char="•"/>
              </a:pPr>
              <a:r>
                <a:rPr lang="en-US" sz="2499">
                  <a:solidFill>
                    <a:srgbClr val="000000"/>
                  </a:solidFill>
                  <a:latin typeface="Garet Bold"/>
                </a:rPr>
                <a:t>Communication Tools:</a:t>
              </a:r>
              <a:r>
                <a:rPr lang="en-US" sz="2499">
                  <a:solidFill>
                    <a:srgbClr val="000000"/>
                  </a:solidFill>
                  <a:latin typeface="Garet"/>
                </a:rPr>
                <a:t> Enhanced collaboration among staff and stakeholders.</a:t>
              </a:r>
            </a:p>
          </p:txBody>
        </p:sp>
        <p:sp>
          <p:nvSpPr>
            <p:cNvPr id="5" name="TextBox 5"/>
            <p:cNvSpPr txBox="1"/>
            <p:nvPr/>
          </p:nvSpPr>
          <p:spPr>
            <a:xfrm>
              <a:off x="0" y="-28575"/>
              <a:ext cx="14949183" cy="590762"/>
            </a:xfrm>
            <a:prstGeom prst="rect">
              <a:avLst/>
            </a:prstGeom>
          </p:spPr>
          <p:txBody>
            <a:bodyPr lIns="0" tIns="0" rIns="0" bIns="0" rtlCol="0" anchor="t">
              <a:spAutoFit/>
            </a:bodyPr>
            <a:lstStyle/>
            <a:p>
              <a:pPr marL="0" lvl="0" indent="0" algn="l">
                <a:lnSpc>
                  <a:spcPts val="3639"/>
                </a:lnSpc>
                <a:spcBef>
                  <a:spcPct val="0"/>
                </a:spcBef>
              </a:pPr>
              <a:r>
                <a:rPr lang="en-US" sz="2799">
                  <a:solidFill>
                    <a:srgbClr val="000000"/>
                  </a:solidFill>
                  <a:latin typeface="Garet Bold"/>
                </a:rPr>
                <a:t>Summary of Key Features:</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0" y="-33493"/>
            <a:ext cx="7730931" cy="3879522"/>
          </a:xfrm>
          <a:custGeom>
            <a:avLst/>
            <a:gdLst/>
            <a:ahLst/>
            <a:cxnLst/>
            <a:rect l="l" t="t" r="r" b="b"/>
            <a:pathLst>
              <a:path w="7730931" h="3879522">
                <a:moveTo>
                  <a:pt x="0" y="0"/>
                </a:moveTo>
                <a:lnTo>
                  <a:pt x="7730931" y="0"/>
                </a:lnTo>
                <a:lnTo>
                  <a:pt x="7730931" y="3879522"/>
                </a:lnTo>
                <a:lnTo>
                  <a:pt x="0" y="3879522"/>
                </a:lnTo>
                <a:lnTo>
                  <a:pt x="0" y="0"/>
                </a:lnTo>
                <a:close/>
              </a:path>
            </a:pathLst>
          </a:custGeom>
          <a:blipFill>
            <a:blip r:embed="rId2">
              <a:alphaModFix amt="78000"/>
              <a:extLst>
                <a:ext uri="{96DAC541-7B7A-43D3-8B79-37D633B846F1}">
                  <asvg:svgBlip xmlns:asvg="http://schemas.microsoft.com/office/drawing/2016/SVG/main" r:embed="rId3"/>
                </a:ext>
              </a:extLst>
            </a:blip>
            <a:stretch>
              <a:fillRect/>
            </a:stretch>
          </a:blipFill>
        </p:spPr>
      </p:sp>
      <p:sp>
        <p:nvSpPr>
          <p:cNvPr id="3" name="Freeform 3"/>
          <p:cNvSpPr/>
          <p:nvPr/>
        </p:nvSpPr>
        <p:spPr>
          <a:xfrm>
            <a:off x="10503951" y="6380823"/>
            <a:ext cx="7784049" cy="3906177"/>
          </a:xfrm>
          <a:custGeom>
            <a:avLst/>
            <a:gdLst/>
            <a:ahLst/>
            <a:cxnLst/>
            <a:rect l="l" t="t" r="r" b="b"/>
            <a:pathLst>
              <a:path w="7784049" h="3906177">
                <a:moveTo>
                  <a:pt x="0" y="0"/>
                </a:moveTo>
                <a:lnTo>
                  <a:pt x="7784049" y="0"/>
                </a:lnTo>
                <a:lnTo>
                  <a:pt x="7784049" y="3906177"/>
                </a:lnTo>
                <a:lnTo>
                  <a:pt x="0" y="3906177"/>
                </a:lnTo>
                <a:lnTo>
                  <a:pt x="0" y="0"/>
                </a:lnTo>
                <a:close/>
              </a:path>
            </a:pathLst>
          </a:custGeom>
          <a:blipFill>
            <a:blip r:embed="rId4">
              <a:alphaModFix amt="78000"/>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696126" y="1028700"/>
            <a:ext cx="14895749" cy="2286000"/>
          </a:xfrm>
          <a:prstGeom prst="rect">
            <a:avLst/>
          </a:prstGeom>
        </p:spPr>
        <p:txBody>
          <a:bodyPr lIns="0" tIns="0" rIns="0" bIns="0" rtlCol="0" anchor="t">
            <a:spAutoFit/>
          </a:bodyPr>
          <a:lstStyle/>
          <a:p>
            <a:pPr algn="ctr">
              <a:lnSpc>
                <a:spcPts val="9000"/>
              </a:lnSpc>
            </a:pPr>
            <a:r>
              <a:rPr lang="en-US" sz="7500">
                <a:solidFill>
                  <a:srgbClr val="000000"/>
                </a:solidFill>
                <a:latin typeface="Garet Ultra-Bold"/>
              </a:rPr>
              <a:t>Objectives and scope of the system</a:t>
            </a:r>
          </a:p>
        </p:txBody>
      </p:sp>
      <p:sp>
        <p:nvSpPr>
          <p:cNvPr id="5" name="TextBox 5"/>
          <p:cNvSpPr txBox="1"/>
          <p:nvPr/>
        </p:nvSpPr>
        <p:spPr>
          <a:xfrm>
            <a:off x="1477752" y="4764846"/>
            <a:ext cx="15114122" cy="4428490"/>
          </a:xfrm>
          <a:prstGeom prst="rect">
            <a:avLst/>
          </a:prstGeom>
        </p:spPr>
        <p:txBody>
          <a:bodyPr lIns="0" tIns="0" rIns="0" bIns="0" rtlCol="0" anchor="t">
            <a:spAutoFit/>
          </a:bodyPr>
          <a:lstStyle/>
          <a:p>
            <a:pPr marL="539751" lvl="1" indent="-269876" algn="l">
              <a:lnSpc>
                <a:spcPts val="3500"/>
              </a:lnSpc>
              <a:buAutoNum type="arabicPeriod"/>
            </a:pPr>
            <a:r>
              <a:rPr lang="en-US" sz="2500">
                <a:solidFill>
                  <a:srgbClr val="000000"/>
                </a:solidFill>
                <a:latin typeface="Garet"/>
              </a:rPr>
              <a:t> </a:t>
            </a:r>
            <a:r>
              <a:rPr lang="en-US" sz="2500">
                <a:solidFill>
                  <a:srgbClr val="000000"/>
                </a:solidFill>
                <a:latin typeface="Garet Bold"/>
              </a:rPr>
              <a:t>Efficient Flight Management-</a:t>
            </a:r>
            <a:r>
              <a:rPr lang="en-US" sz="2500">
                <a:solidFill>
                  <a:srgbClr val="000000"/>
                </a:solidFill>
                <a:latin typeface="Garet"/>
              </a:rPr>
              <a:t>  Accurately track and manage flight schedules, including arrivals, departures, and durations.</a:t>
            </a:r>
          </a:p>
          <a:p>
            <a:pPr marL="539751" lvl="1" indent="-269876" algn="l">
              <a:lnSpc>
                <a:spcPts val="3500"/>
              </a:lnSpc>
              <a:buAutoNum type="arabicPeriod"/>
            </a:pPr>
            <a:r>
              <a:rPr lang="en-US" sz="2500">
                <a:solidFill>
                  <a:srgbClr val="000000"/>
                </a:solidFill>
                <a:latin typeface="Garet Bold"/>
              </a:rPr>
              <a:t> Comprehensive Passenger Information System- </a:t>
            </a:r>
            <a:r>
              <a:rPr lang="en-US" sz="2500">
                <a:solidFill>
                  <a:srgbClr val="000000"/>
                </a:solidFill>
                <a:latin typeface="Garet"/>
              </a:rPr>
              <a:t>Maintain detailed records of passenger information, including unique identification using passenger ID and passport number.</a:t>
            </a:r>
          </a:p>
          <a:p>
            <a:pPr marL="539751" lvl="1" indent="-269876" algn="l">
              <a:lnSpc>
                <a:spcPts val="3500"/>
              </a:lnSpc>
              <a:buAutoNum type="arabicPeriod"/>
            </a:pPr>
            <a:r>
              <a:rPr lang="en-US" sz="2500">
                <a:solidFill>
                  <a:srgbClr val="000000"/>
                </a:solidFill>
                <a:latin typeface="Garet Bold"/>
              </a:rPr>
              <a:t> Effective Ticketing System-</a:t>
            </a:r>
            <a:r>
              <a:rPr lang="en-US" sz="2500">
                <a:solidFill>
                  <a:srgbClr val="000000"/>
                </a:solidFill>
                <a:latin typeface="Garet"/>
              </a:rPr>
              <a:t> Ensure accurate fare calculation based on airline, source, destination, journey date, and class.</a:t>
            </a:r>
          </a:p>
          <a:p>
            <a:pPr marL="539751" lvl="1" indent="-269876" algn="l">
              <a:lnSpc>
                <a:spcPts val="3500"/>
              </a:lnSpc>
              <a:buAutoNum type="arabicPeriod"/>
            </a:pPr>
            <a:r>
              <a:rPr lang="en-US" sz="2500">
                <a:solidFill>
                  <a:srgbClr val="000000"/>
                </a:solidFill>
                <a:latin typeface="Garet Bold"/>
              </a:rPr>
              <a:t> Robust Employee Management</a:t>
            </a:r>
            <a:r>
              <a:rPr lang="en-US" sz="2500">
                <a:solidFill>
                  <a:srgbClr val="000000"/>
                </a:solidFill>
                <a:latin typeface="Garet"/>
              </a:rPr>
              <a:t>- Track employee details and roles effectively using unique SSN identification.</a:t>
            </a:r>
          </a:p>
          <a:p>
            <a:pPr algn="l">
              <a:lnSpc>
                <a:spcPts val="3919"/>
              </a:lnSpc>
              <a:spcBef>
                <a:spcPct val="0"/>
              </a:spcBef>
            </a:pPr>
            <a:endParaRPr lang="en-US" sz="2500">
              <a:solidFill>
                <a:srgbClr val="000000"/>
              </a:solidFill>
              <a:latin typeface="Gare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7061200" y="1770911"/>
            <a:ext cx="4165600" cy="18288000"/>
          </a:xfrm>
          <a:custGeom>
            <a:avLst/>
            <a:gdLst/>
            <a:ahLst/>
            <a:cxnLst/>
            <a:rect l="l" t="t" r="r" b="b"/>
            <a:pathLst>
              <a:path w="4165600" h="18288000">
                <a:moveTo>
                  <a:pt x="0" y="0"/>
                </a:moveTo>
                <a:lnTo>
                  <a:pt x="4165600" y="0"/>
                </a:lnTo>
                <a:lnTo>
                  <a:pt x="4165600" y="18288000"/>
                </a:lnTo>
                <a:lnTo>
                  <a:pt x="0" y="18288000"/>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09065" y="122964"/>
            <a:ext cx="2351222" cy="2351222"/>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5BF"/>
            </a:solidFill>
          </p:spPr>
        </p:sp>
        <p:sp>
          <p:nvSpPr>
            <p:cNvPr id="5" name="TextBox 5"/>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3379922" y="1860256"/>
            <a:ext cx="11527834" cy="6971854"/>
          </a:xfrm>
          <a:custGeom>
            <a:avLst/>
            <a:gdLst/>
            <a:ahLst/>
            <a:cxnLst/>
            <a:rect l="l" t="t" r="r" b="b"/>
            <a:pathLst>
              <a:path w="11527834" h="6971854">
                <a:moveTo>
                  <a:pt x="0" y="0"/>
                </a:moveTo>
                <a:lnTo>
                  <a:pt x="11527835" y="0"/>
                </a:lnTo>
                <a:lnTo>
                  <a:pt x="11527835" y="6971855"/>
                </a:lnTo>
                <a:lnTo>
                  <a:pt x="0" y="6971855"/>
                </a:lnTo>
                <a:lnTo>
                  <a:pt x="0" y="0"/>
                </a:lnTo>
                <a:close/>
              </a:path>
            </a:pathLst>
          </a:custGeom>
          <a:blipFill>
            <a:blip r:embed="rId4"/>
            <a:stretch>
              <a:fillRect t="-5576" b="-1394"/>
            </a:stretch>
          </a:blipFill>
          <a:ln w="9525" cap="sq">
            <a:solidFill>
              <a:srgbClr val="000000"/>
            </a:solidFill>
            <a:prstDash val="solid"/>
            <a:miter/>
          </a:ln>
        </p:spPr>
      </p:sp>
      <p:sp>
        <p:nvSpPr>
          <p:cNvPr id="7" name="TextBox 7"/>
          <p:cNvSpPr txBox="1"/>
          <p:nvPr/>
        </p:nvSpPr>
        <p:spPr>
          <a:xfrm>
            <a:off x="3497497" y="9239250"/>
            <a:ext cx="11410259" cy="715010"/>
          </a:xfrm>
          <a:prstGeom prst="rect">
            <a:avLst/>
          </a:prstGeom>
        </p:spPr>
        <p:txBody>
          <a:bodyPr lIns="0" tIns="0" rIns="0" bIns="0" rtlCol="0" anchor="t">
            <a:spAutoFit/>
          </a:bodyPr>
          <a:lstStyle/>
          <a:p>
            <a:pPr marL="0" lvl="0" indent="0" algn="l">
              <a:lnSpc>
                <a:spcPts val="2859"/>
              </a:lnSpc>
              <a:spcBef>
                <a:spcPct val="0"/>
              </a:spcBef>
            </a:pPr>
            <a:r>
              <a:rPr lang="en-US" sz="2199">
                <a:solidFill>
                  <a:srgbClr val="000000"/>
                </a:solidFill>
                <a:latin typeface="Garet"/>
              </a:rPr>
              <a:t>The ER Diagram consists of the 7 main entities CITY, AIRPORT, AIRLINE, FLIGHT, PASSENGER, TICKET, EMPLOYEE and the relationships between them.</a:t>
            </a:r>
          </a:p>
        </p:txBody>
      </p:sp>
      <p:sp>
        <p:nvSpPr>
          <p:cNvPr id="8" name="TextBox 8"/>
          <p:cNvSpPr txBox="1"/>
          <p:nvPr/>
        </p:nvSpPr>
        <p:spPr>
          <a:xfrm>
            <a:off x="225302" y="863600"/>
            <a:ext cx="4190492" cy="812800"/>
          </a:xfrm>
          <a:prstGeom prst="rect">
            <a:avLst/>
          </a:prstGeom>
        </p:spPr>
        <p:txBody>
          <a:bodyPr lIns="0" tIns="0" rIns="0" bIns="0" rtlCol="0" anchor="t">
            <a:spAutoFit/>
          </a:bodyPr>
          <a:lstStyle/>
          <a:p>
            <a:pPr algn="l">
              <a:lnSpc>
                <a:spcPts val="6500"/>
              </a:lnSpc>
            </a:pPr>
            <a:r>
              <a:rPr lang="en-US" sz="5000">
                <a:solidFill>
                  <a:srgbClr val="000000"/>
                </a:solidFill>
                <a:latin typeface="Garet Bold"/>
              </a:rPr>
              <a:t>ER DIAGRAM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92019" y="3785372"/>
            <a:ext cx="2974518" cy="2568902"/>
          </a:xfrm>
          <a:custGeom>
            <a:avLst/>
            <a:gdLst/>
            <a:ahLst/>
            <a:cxnLst/>
            <a:rect l="l" t="t" r="r" b="b"/>
            <a:pathLst>
              <a:path w="2974518" h="2568902">
                <a:moveTo>
                  <a:pt x="0" y="0"/>
                </a:moveTo>
                <a:lnTo>
                  <a:pt x="2974519" y="0"/>
                </a:lnTo>
                <a:lnTo>
                  <a:pt x="2974519" y="2568902"/>
                </a:lnTo>
                <a:lnTo>
                  <a:pt x="0" y="2568902"/>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grpSp>
        <p:nvGrpSpPr>
          <p:cNvPr id="3" name="Group 3"/>
          <p:cNvGrpSpPr>
            <a:grpSpLocks noChangeAspect="1"/>
          </p:cNvGrpSpPr>
          <p:nvPr/>
        </p:nvGrpSpPr>
        <p:grpSpPr>
          <a:xfrm>
            <a:off x="11708448" y="3707448"/>
            <a:ext cx="6579552" cy="6579552"/>
            <a:chOff x="0" y="0"/>
            <a:chExt cx="3331210" cy="3331210"/>
          </a:xfrm>
        </p:grpSpPr>
        <p:sp>
          <p:nvSpPr>
            <p:cNvPr id="4" name="Freeform 4"/>
            <p:cNvSpPr/>
            <p:nvPr/>
          </p:nvSpPr>
          <p:spPr>
            <a:xfrm>
              <a:off x="0" y="0"/>
              <a:ext cx="3331210" cy="3331210"/>
            </a:xfrm>
            <a:custGeom>
              <a:avLst/>
              <a:gdLst/>
              <a:ahLst/>
              <a:cxnLst/>
              <a:rect l="l" t="t" r="r" b="b"/>
              <a:pathLst>
                <a:path w="3331210" h="3331210">
                  <a:moveTo>
                    <a:pt x="3331210" y="3331210"/>
                  </a:moveTo>
                  <a:lnTo>
                    <a:pt x="0" y="3331210"/>
                  </a:lnTo>
                  <a:cubicBezTo>
                    <a:pt x="0" y="1490980"/>
                    <a:pt x="1490980" y="0"/>
                    <a:pt x="3331210" y="0"/>
                  </a:cubicBezTo>
                  <a:lnTo>
                    <a:pt x="3331210" y="3331210"/>
                  </a:lnTo>
                  <a:close/>
                </a:path>
              </a:pathLst>
            </a:custGeom>
            <a:blipFill>
              <a:blip r:embed="rId4"/>
              <a:stretch>
                <a:fillRect l="-1766" r="-31566"/>
              </a:stretch>
            </a:blipFill>
          </p:spPr>
        </p:sp>
      </p:grpSp>
      <p:sp>
        <p:nvSpPr>
          <p:cNvPr id="5" name="TextBox 5"/>
          <p:cNvSpPr txBox="1"/>
          <p:nvPr/>
        </p:nvSpPr>
        <p:spPr>
          <a:xfrm>
            <a:off x="1455210" y="3574098"/>
            <a:ext cx="10477929" cy="4793295"/>
          </a:xfrm>
          <a:prstGeom prst="rect">
            <a:avLst/>
          </a:prstGeom>
        </p:spPr>
        <p:txBody>
          <a:bodyPr lIns="0" tIns="0" rIns="0" bIns="0" rtlCol="0" anchor="t">
            <a:spAutoFit/>
          </a:bodyPr>
          <a:lstStyle/>
          <a:p>
            <a:pPr marL="733510" lvl="1" indent="-366755" algn="l">
              <a:lnSpc>
                <a:spcPts val="5435"/>
              </a:lnSpc>
              <a:buAutoNum type="arabicPeriod"/>
            </a:pPr>
            <a:r>
              <a:rPr lang="en-US" sz="3397">
                <a:solidFill>
                  <a:srgbClr val="000000"/>
                </a:solidFill>
                <a:latin typeface="Garet"/>
              </a:rPr>
              <a:t> The system is designed for international flights only.</a:t>
            </a:r>
          </a:p>
          <a:p>
            <a:pPr marL="733510" lvl="1" indent="-366755" algn="l">
              <a:lnSpc>
                <a:spcPts val="5435"/>
              </a:lnSpc>
              <a:buAutoNum type="arabicPeriod"/>
            </a:pPr>
            <a:r>
              <a:rPr lang="en-US" sz="3397">
                <a:solidFill>
                  <a:srgbClr val="000000"/>
                </a:solidFill>
                <a:latin typeface="Garet"/>
              </a:rPr>
              <a:t> A city has at most one international airport.</a:t>
            </a:r>
          </a:p>
          <a:p>
            <a:pPr marL="733510" lvl="1" indent="-366755" algn="l">
              <a:lnSpc>
                <a:spcPts val="5435"/>
              </a:lnSpc>
              <a:buAutoNum type="arabicPeriod"/>
            </a:pPr>
            <a:r>
              <a:rPr lang="en-US" sz="3397">
                <a:solidFill>
                  <a:srgbClr val="000000"/>
                </a:solidFill>
                <a:latin typeface="Garet"/>
              </a:rPr>
              <a:t> For connecting flights, the aircraft and airline remain the same during layovers.</a:t>
            </a:r>
          </a:p>
          <a:p>
            <a:pPr marL="733510" lvl="1" indent="-366755" algn="l">
              <a:lnSpc>
                <a:spcPts val="5435"/>
              </a:lnSpc>
              <a:buAutoNum type="arabicPeriod"/>
            </a:pPr>
            <a:r>
              <a:rPr lang="en-US" sz="3397">
                <a:solidFill>
                  <a:srgbClr val="000000"/>
                </a:solidFill>
                <a:latin typeface="Garet"/>
              </a:rPr>
              <a:t> The system considers a simplified set of job roles available at the airport.</a:t>
            </a:r>
          </a:p>
        </p:txBody>
      </p:sp>
      <p:sp>
        <p:nvSpPr>
          <p:cNvPr id="6" name="TextBox 6"/>
          <p:cNvSpPr txBox="1"/>
          <p:nvPr/>
        </p:nvSpPr>
        <p:spPr>
          <a:xfrm>
            <a:off x="1028700" y="1028700"/>
            <a:ext cx="16821736" cy="1143000"/>
          </a:xfrm>
          <a:prstGeom prst="rect">
            <a:avLst/>
          </a:prstGeom>
        </p:spPr>
        <p:txBody>
          <a:bodyPr lIns="0" tIns="0" rIns="0" bIns="0" rtlCol="0" anchor="t">
            <a:spAutoFit/>
          </a:bodyPr>
          <a:lstStyle/>
          <a:p>
            <a:pPr algn="l">
              <a:lnSpc>
                <a:spcPts val="9000"/>
              </a:lnSpc>
            </a:pPr>
            <a:r>
              <a:rPr lang="en-US" sz="7500">
                <a:solidFill>
                  <a:srgbClr val="000000"/>
                </a:solidFill>
                <a:latin typeface="Garet Ultra-Bold"/>
              </a:rPr>
              <a:t>ASSUMPTIONS AND LIMITATIONS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3366626"/>
            <a:ext cx="16289706" cy="6029568"/>
            <a:chOff x="0" y="0"/>
            <a:chExt cx="4483952" cy="1659717"/>
          </a:xfrm>
        </p:grpSpPr>
        <p:sp>
          <p:nvSpPr>
            <p:cNvPr id="3" name="Freeform 3"/>
            <p:cNvSpPr/>
            <p:nvPr/>
          </p:nvSpPr>
          <p:spPr>
            <a:xfrm>
              <a:off x="0" y="0"/>
              <a:ext cx="4483952" cy="1659717"/>
            </a:xfrm>
            <a:custGeom>
              <a:avLst/>
              <a:gdLst/>
              <a:ahLst/>
              <a:cxnLst/>
              <a:rect l="l" t="t" r="r" b="b"/>
              <a:pathLst>
                <a:path w="4483952" h="1659717">
                  <a:moveTo>
                    <a:pt x="24238" y="0"/>
                  </a:moveTo>
                  <a:lnTo>
                    <a:pt x="4459713" y="0"/>
                  </a:lnTo>
                  <a:cubicBezTo>
                    <a:pt x="4466142" y="0"/>
                    <a:pt x="4472307" y="2554"/>
                    <a:pt x="4476853" y="7099"/>
                  </a:cubicBezTo>
                  <a:cubicBezTo>
                    <a:pt x="4481398" y="11645"/>
                    <a:pt x="4483952" y="17810"/>
                    <a:pt x="4483952" y="24238"/>
                  </a:cubicBezTo>
                  <a:lnTo>
                    <a:pt x="4483952" y="1635478"/>
                  </a:lnTo>
                  <a:cubicBezTo>
                    <a:pt x="4483952" y="1648865"/>
                    <a:pt x="4473100" y="1659717"/>
                    <a:pt x="4459713" y="1659717"/>
                  </a:cubicBezTo>
                  <a:lnTo>
                    <a:pt x="24238" y="1659717"/>
                  </a:lnTo>
                  <a:cubicBezTo>
                    <a:pt x="10852" y="1659717"/>
                    <a:pt x="0" y="1648865"/>
                    <a:pt x="0" y="1635478"/>
                  </a:cubicBezTo>
                  <a:lnTo>
                    <a:pt x="0" y="24238"/>
                  </a:lnTo>
                  <a:cubicBezTo>
                    <a:pt x="0" y="10852"/>
                    <a:pt x="10852" y="0"/>
                    <a:pt x="24238" y="0"/>
                  </a:cubicBezTo>
                  <a:close/>
                </a:path>
              </a:pathLst>
            </a:custGeom>
            <a:solidFill>
              <a:srgbClr val="000000">
                <a:alpha val="0"/>
              </a:srgbClr>
            </a:solidFill>
            <a:ln w="19050" cap="rnd">
              <a:solidFill>
                <a:srgbClr val="000000"/>
              </a:solidFill>
              <a:prstDash val="solid"/>
              <a:round/>
            </a:ln>
          </p:spPr>
        </p:sp>
        <p:sp>
          <p:nvSpPr>
            <p:cNvPr id="4" name="TextBox 4"/>
            <p:cNvSpPr txBox="1"/>
            <p:nvPr/>
          </p:nvSpPr>
          <p:spPr>
            <a:xfrm>
              <a:off x="0" y="-19050"/>
              <a:ext cx="4483952" cy="1678767"/>
            </a:xfrm>
            <a:prstGeom prst="rect">
              <a:avLst/>
            </a:prstGeom>
          </p:spPr>
          <p:txBody>
            <a:bodyPr lIns="50800" tIns="50800" rIns="50800" bIns="50800" rtlCol="0" anchor="ctr"/>
            <a:lstStyle/>
            <a:p>
              <a:pPr algn="ctr">
                <a:lnSpc>
                  <a:spcPts val="2859"/>
                </a:lnSpc>
              </a:pPr>
              <a:endParaRPr/>
            </a:p>
          </p:txBody>
        </p:sp>
      </p:grpSp>
      <p:sp>
        <p:nvSpPr>
          <p:cNvPr id="5" name="TextBox 5"/>
          <p:cNvSpPr txBox="1"/>
          <p:nvPr/>
        </p:nvSpPr>
        <p:spPr>
          <a:xfrm>
            <a:off x="1160094" y="1028700"/>
            <a:ext cx="12005412" cy="1143000"/>
          </a:xfrm>
          <a:prstGeom prst="rect">
            <a:avLst/>
          </a:prstGeom>
        </p:spPr>
        <p:txBody>
          <a:bodyPr lIns="0" tIns="0" rIns="0" bIns="0" rtlCol="0" anchor="t">
            <a:spAutoFit/>
          </a:bodyPr>
          <a:lstStyle/>
          <a:p>
            <a:pPr algn="l">
              <a:lnSpc>
                <a:spcPts val="9000"/>
              </a:lnSpc>
            </a:pPr>
            <a:r>
              <a:rPr lang="en-US" sz="7500">
                <a:solidFill>
                  <a:srgbClr val="000000"/>
                </a:solidFill>
                <a:latin typeface="Garet Ultra-Bold"/>
              </a:rPr>
              <a:t>Future Enhancements</a:t>
            </a:r>
          </a:p>
        </p:txBody>
      </p:sp>
      <p:grpSp>
        <p:nvGrpSpPr>
          <p:cNvPr id="6" name="Group 6"/>
          <p:cNvGrpSpPr/>
          <p:nvPr/>
        </p:nvGrpSpPr>
        <p:grpSpPr>
          <a:xfrm>
            <a:off x="3675995" y="4166043"/>
            <a:ext cx="3716706" cy="1541776"/>
            <a:chOff x="0" y="0"/>
            <a:chExt cx="4955608" cy="2055701"/>
          </a:xfrm>
        </p:grpSpPr>
        <p:sp>
          <p:nvSpPr>
            <p:cNvPr id="7" name="Freeform 7"/>
            <p:cNvSpPr/>
            <p:nvPr/>
          </p:nvSpPr>
          <p:spPr>
            <a:xfrm>
              <a:off x="39404" y="0"/>
              <a:ext cx="4876800" cy="1888652"/>
            </a:xfrm>
            <a:custGeom>
              <a:avLst/>
              <a:gdLst/>
              <a:ahLst/>
              <a:cxnLst/>
              <a:rect l="l" t="t" r="r" b="b"/>
              <a:pathLst>
                <a:path w="4876800" h="1888652">
                  <a:moveTo>
                    <a:pt x="0" y="0"/>
                  </a:moveTo>
                  <a:lnTo>
                    <a:pt x="4876800" y="0"/>
                  </a:lnTo>
                  <a:lnTo>
                    <a:pt x="4876800" y="1888652"/>
                  </a:lnTo>
                  <a:lnTo>
                    <a:pt x="0" y="18886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8"/>
            <p:cNvSpPr txBox="1"/>
            <p:nvPr/>
          </p:nvSpPr>
          <p:spPr>
            <a:xfrm>
              <a:off x="0" y="156415"/>
              <a:ext cx="4955608" cy="1899286"/>
            </a:xfrm>
            <a:prstGeom prst="rect">
              <a:avLst/>
            </a:prstGeom>
          </p:spPr>
          <p:txBody>
            <a:bodyPr lIns="0" tIns="0" rIns="0" bIns="0" rtlCol="0" anchor="t">
              <a:spAutoFit/>
            </a:bodyPr>
            <a:lstStyle/>
            <a:p>
              <a:pPr algn="ctr">
                <a:lnSpc>
                  <a:spcPts val="3779"/>
                </a:lnSpc>
              </a:pPr>
              <a:r>
                <a:rPr lang="en-US" sz="2699">
                  <a:solidFill>
                    <a:srgbClr val="000000"/>
                  </a:solidFill>
                  <a:latin typeface="Telegraf"/>
                </a:rPr>
                <a:t>Cargo Management Module</a:t>
              </a:r>
            </a:p>
            <a:p>
              <a:pPr marL="0" lvl="0" indent="0" algn="ctr">
                <a:lnSpc>
                  <a:spcPts val="3779"/>
                </a:lnSpc>
                <a:spcBef>
                  <a:spcPct val="0"/>
                </a:spcBef>
              </a:pPr>
              <a:endParaRPr lang="en-US" sz="2699">
                <a:solidFill>
                  <a:srgbClr val="000000"/>
                </a:solidFill>
                <a:latin typeface="Telegraf"/>
              </a:endParaRPr>
            </a:p>
          </p:txBody>
        </p:sp>
      </p:grpSp>
      <p:grpSp>
        <p:nvGrpSpPr>
          <p:cNvPr id="9" name="Group 9"/>
          <p:cNvGrpSpPr/>
          <p:nvPr/>
        </p:nvGrpSpPr>
        <p:grpSpPr>
          <a:xfrm>
            <a:off x="9706953" y="4166043"/>
            <a:ext cx="3716706" cy="1541776"/>
            <a:chOff x="0" y="0"/>
            <a:chExt cx="4955608" cy="2055701"/>
          </a:xfrm>
        </p:grpSpPr>
        <p:sp>
          <p:nvSpPr>
            <p:cNvPr id="10" name="Freeform 10"/>
            <p:cNvSpPr/>
            <p:nvPr/>
          </p:nvSpPr>
          <p:spPr>
            <a:xfrm>
              <a:off x="39404" y="0"/>
              <a:ext cx="4876800" cy="1888652"/>
            </a:xfrm>
            <a:custGeom>
              <a:avLst/>
              <a:gdLst/>
              <a:ahLst/>
              <a:cxnLst/>
              <a:rect l="l" t="t" r="r" b="b"/>
              <a:pathLst>
                <a:path w="4876800" h="1888652">
                  <a:moveTo>
                    <a:pt x="0" y="0"/>
                  </a:moveTo>
                  <a:lnTo>
                    <a:pt x="4876800" y="0"/>
                  </a:lnTo>
                  <a:lnTo>
                    <a:pt x="4876800" y="1888652"/>
                  </a:lnTo>
                  <a:lnTo>
                    <a:pt x="0" y="18886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TextBox 11"/>
            <p:cNvSpPr txBox="1"/>
            <p:nvPr/>
          </p:nvSpPr>
          <p:spPr>
            <a:xfrm>
              <a:off x="0" y="156415"/>
              <a:ext cx="4955608" cy="1899286"/>
            </a:xfrm>
            <a:prstGeom prst="rect">
              <a:avLst/>
            </a:prstGeom>
          </p:spPr>
          <p:txBody>
            <a:bodyPr lIns="0" tIns="0" rIns="0" bIns="0" rtlCol="0" anchor="t">
              <a:spAutoFit/>
            </a:bodyPr>
            <a:lstStyle/>
            <a:p>
              <a:pPr algn="ctr">
                <a:lnSpc>
                  <a:spcPts val="3779"/>
                </a:lnSpc>
              </a:pPr>
              <a:r>
                <a:rPr lang="en-US" sz="2699">
                  <a:solidFill>
                    <a:srgbClr val="000000"/>
                  </a:solidFill>
                  <a:latin typeface="Telegraf"/>
                </a:rPr>
                <a:t>Environmental Impact Monitoring</a:t>
              </a:r>
            </a:p>
            <a:p>
              <a:pPr marL="0" lvl="0" indent="0" algn="ctr">
                <a:lnSpc>
                  <a:spcPts val="3779"/>
                </a:lnSpc>
                <a:spcBef>
                  <a:spcPct val="0"/>
                </a:spcBef>
              </a:pPr>
              <a:endParaRPr lang="en-US" sz="2699">
                <a:solidFill>
                  <a:srgbClr val="000000"/>
                </a:solidFill>
                <a:latin typeface="Telegraf"/>
              </a:endParaRPr>
            </a:p>
          </p:txBody>
        </p:sp>
      </p:grpSp>
      <p:grpSp>
        <p:nvGrpSpPr>
          <p:cNvPr id="12" name="Group 12"/>
          <p:cNvGrpSpPr/>
          <p:nvPr/>
        </p:nvGrpSpPr>
        <p:grpSpPr>
          <a:xfrm>
            <a:off x="3675995" y="6683505"/>
            <a:ext cx="3716706" cy="1541776"/>
            <a:chOff x="0" y="0"/>
            <a:chExt cx="4955608" cy="2055701"/>
          </a:xfrm>
        </p:grpSpPr>
        <p:sp>
          <p:nvSpPr>
            <p:cNvPr id="13" name="Freeform 13"/>
            <p:cNvSpPr/>
            <p:nvPr/>
          </p:nvSpPr>
          <p:spPr>
            <a:xfrm>
              <a:off x="39404" y="0"/>
              <a:ext cx="4876800" cy="1888652"/>
            </a:xfrm>
            <a:custGeom>
              <a:avLst/>
              <a:gdLst/>
              <a:ahLst/>
              <a:cxnLst/>
              <a:rect l="l" t="t" r="r" b="b"/>
              <a:pathLst>
                <a:path w="4876800" h="1888652">
                  <a:moveTo>
                    <a:pt x="0" y="0"/>
                  </a:moveTo>
                  <a:lnTo>
                    <a:pt x="4876800" y="0"/>
                  </a:lnTo>
                  <a:lnTo>
                    <a:pt x="4876800" y="1888652"/>
                  </a:lnTo>
                  <a:lnTo>
                    <a:pt x="0" y="18886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4"/>
            <p:cNvSpPr txBox="1"/>
            <p:nvPr/>
          </p:nvSpPr>
          <p:spPr>
            <a:xfrm>
              <a:off x="0" y="156415"/>
              <a:ext cx="4955608" cy="1899286"/>
            </a:xfrm>
            <a:prstGeom prst="rect">
              <a:avLst/>
            </a:prstGeom>
          </p:spPr>
          <p:txBody>
            <a:bodyPr lIns="0" tIns="0" rIns="0" bIns="0" rtlCol="0" anchor="t">
              <a:spAutoFit/>
            </a:bodyPr>
            <a:lstStyle/>
            <a:p>
              <a:pPr algn="ctr">
                <a:lnSpc>
                  <a:spcPts val="3779"/>
                </a:lnSpc>
              </a:pPr>
              <a:r>
                <a:rPr lang="en-US" sz="2699">
                  <a:solidFill>
                    <a:srgbClr val="000000"/>
                  </a:solidFill>
                  <a:latin typeface="Telegraf"/>
                </a:rPr>
                <a:t>Multi-Airport Management</a:t>
              </a:r>
            </a:p>
            <a:p>
              <a:pPr marL="0" lvl="0" indent="0" algn="ctr">
                <a:lnSpc>
                  <a:spcPts val="3779"/>
                </a:lnSpc>
                <a:spcBef>
                  <a:spcPct val="0"/>
                </a:spcBef>
              </a:pPr>
              <a:endParaRPr lang="en-US" sz="2699">
                <a:solidFill>
                  <a:srgbClr val="000000"/>
                </a:solidFill>
                <a:latin typeface="Telegraf"/>
              </a:endParaRPr>
            </a:p>
          </p:txBody>
        </p:sp>
      </p:grpSp>
      <p:sp>
        <p:nvSpPr>
          <p:cNvPr id="15" name="TextBox 15"/>
          <p:cNvSpPr txBox="1"/>
          <p:nvPr/>
        </p:nvSpPr>
        <p:spPr>
          <a:xfrm>
            <a:off x="1160094" y="2442701"/>
            <a:ext cx="11834602" cy="481330"/>
          </a:xfrm>
          <a:prstGeom prst="rect">
            <a:avLst/>
          </a:prstGeom>
        </p:spPr>
        <p:txBody>
          <a:bodyPr lIns="0" tIns="0" rIns="0" bIns="0" rtlCol="0" anchor="t">
            <a:spAutoFit/>
          </a:bodyPr>
          <a:lstStyle/>
          <a:p>
            <a:pPr marL="0" lvl="0" indent="0" algn="l">
              <a:lnSpc>
                <a:spcPts val="3919"/>
              </a:lnSpc>
              <a:spcBef>
                <a:spcPct val="0"/>
              </a:spcBef>
            </a:pPr>
            <a:r>
              <a:rPr lang="en-US" sz="2799">
                <a:solidFill>
                  <a:srgbClr val="000000"/>
                </a:solidFill>
                <a:latin typeface="Garet"/>
              </a:rPr>
              <a:t>Our project definitely has some scope for future enhancements:</a:t>
            </a:r>
          </a:p>
        </p:txBody>
      </p:sp>
      <p:sp>
        <p:nvSpPr>
          <p:cNvPr id="16" name="Freeform 16"/>
          <p:cNvSpPr/>
          <p:nvPr/>
        </p:nvSpPr>
        <p:spPr>
          <a:xfrm>
            <a:off x="14964971" y="6998869"/>
            <a:ext cx="3666112" cy="3666112"/>
          </a:xfrm>
          <a:custGeom>
            <a:avLst/>
            <a:gdLst/>
            <a:ahLst/>
            <a:cxnLst/>
            <a:rect l="l" t="t" r="r" b="b"/>
            <a:pathLst>
              <a:path w="3666112" h="3666112">
                <a:moveTo>
                  <a:pt x="0" y="0"/>
                </a:moveTo>
                <a:lnTo>
                  <a:pt x="3666113" y="0"/>
                </a:lnTo>
                <a:lnTo>
                  <a:pt x="3666113" y="3666112"/>
                </a:lnTo>
                <a:lnTo>
                  <a:pt x="0" y="366611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7" name="Group 17"/>
          <p:cNvGrpSpPr/>
          <p:nvPr/>
        </p:nvGrpSpPr>
        <p:grpSpPr>
          <a:xfrm>
            <a:off x="9706953" y="6683505"/>
            <a:ext cx="3716706" cy="1541776"/>
            <a:chOff x="0" y="0"/>
            <a:chExt cx="4955608" cy="2055701"/>
          </a:xfrm>
        </p:grpSpPr>
        <p:sp>
          <p:nvSpPr>
            <p:cNvPr id="18" name="Freeform 18"/>
            <p:cNvSpPr/>
            <p:nvPr/>
          </p:nvSpPr>
          <p:spPr>
            <a:xfrm>
              <a:off x="39404" y="0"/>
              <a:ext cx="4876800" cy="1888652"/>
            </a:xfrm>
            <a:custGeom>
              <a:avLst/>
              <a:gdLst/>
              <a:ahLst/>
              <a:cxnLst/>
              <a:rect l="l" t="t" r="r" b="b"/>
              <a:pathLst>
                <a:path w="4876800" h="1888652">
                  <a:moveTo>
                    <a:pt x="0" y="0"/>
                  </a:moveTo>
                  <a:lnTo>
                    <a:pt x="4876800" y="0"/>
                  </a:lnTo>
                  <a:lnTo>
                    <a:pt x="4876800" y="1888652"/>
                  </a:lnTo>
                  <a:lnTo>
                    <a:pt x="0" y="18886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TextBox 19"/>
            <p:cNvSpPr txBox="1"/>
            <p:nvPr/>
          </p:nvSpPr>
          <p:spPr>
            <a:xfrm>
              <a:off x="0" y="156415"/>
              <a:ext cx="4955608" cy="1899286"/>
            </a:xfrm>
            <a:prstGeom prst="rect">
              <a:avLst/>
            </a:prstGeom>
          </p:spPr>
          <p:txBody>
            <a:bodyPr lIns="0" tIns="0" rIns="0" bIns="0" rtlCol="0" anchor="t">
              <a:spAutoFit/>
            </a:bodyPr>
            <a:lstStyle/>
            <a:p>
              <a:pPr algn="ctr">
                <a:lnSpc>
                  <a:spcPts val="3779"/>
                </a:lnSpc>
              </a:pPr>
              <a:r>
                <a:rPr lang="en-US" sz="2699">
                  <a:solidFill>
                    <a:srgbClr val="000000"/>
                  </a:solidFill>
                  <a:latin typeface="Telegraf"/>
                </a:rPr>
                <a:t>Scalability Improvements</a:t>
              </a:r>
            </a:p>
            <a:p>
              <a:pPr marL="0" lvl="0" indent="0" algn="ctr">
                <a:lnSpc>
                  <a:spcPts val="3779"/>
                </a:lnSpc>
                <a:spcBef>
                  <a:spcPct val="0"/>
                </a:spcBef>
              </a:pPr>
              <a:endParaRPr lang="en-US" sz="2699">
                <a:solidFill>
                  <a:srgbClr val="000000"/>
                </a:solidFill>
                <a:latin typeface="Telegraf"/>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60094" y="1028700"/>
            <a:ext cx="12005412" cy="1143000"/>
          </a:xfrm>
          <a:prstGeom prst="rect">
            <a:avLst/>
          </a:prstGeom>
        </p:spPr>
        <p:txBody>
          <a:bodyPr lIns="0" tIns="0" rIns="0" bIns="0" rtlCol="0" anchor="t">
            <a:spAutoFit/>
          </a:bodyPr>
          <a:lstStyle/>
          <a:p>
            <a:pPr algn="l">
              <a:lnSpc>
                <a:spcPts val="9000"/>
              </a:lnSpc>
            </a:pPr>
            <a:r>
              <a:rPr lang="en-US" sz="7500">
                <a:solidFill>
                  <a:srgbClr val="000000"/>
                </a:solidFill>
                <a:latin typeface="Garet Ultra-Bold"/>
              </a:rPr>
              <a:t>CONCLUSION</a:t>
            </a:r>
          </a:p>
        </p:txBody>
      </p:sp>
      <p:sp>
        <p:nvSpPr>
          <p:cNvPr id="3" name="Freeform 3"/>
          <p:cNvSpPr/>
          <p:nvPr/>
        </p:nvSpPr>
        <p:spPr>
          <a:xfrm>
            <a:off x="14601825" y="7066800"/>
            <a:ext cx="4981575" cy="4981575"/>
          </a:xfrm>
          <a:custGeom>
            <a:avLst/>
            <a:gdLst/>
            <a:ahLst/>
            <a:cxnLst/>
            <a:rect l="l" t="t" r="r" b="b"/>
            <a:pathLst>
              <a:path w="4981575" h="4981575">
                <a:moveTo>
                  <a:pt x="0" y="0"/>
                </a:moveTo>
                <a:lnTo>
                  <a:pt x="4981575" y="0"/>
                </a:lnTo>
                <a:lnTo>
                  <a:pt x="4981575" y="4981575"/>
                </a:lnTo>
                <a:lnTo>
                  <a:pt x="0" y="49815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028700" y="2810908"/>
            <a:ext cx="12919775" cy="5217795"/>
          </a:xfrm>
          <a:prstGeom prst="rect">
            <a:avLst/>
          </a:prstGeom>
        </p:spPr>
        <p:txBody>
          <a:bodyPr lIns="0" tIns="0" rIns="0" bIns="0" rtlCol="0" anchor="t">
            <a:spAutoFit/>
          </a:bodyPr>
          <a:lstStyle/>
          <a:p>
            <a:pPr marL="582927" lvl="1" indent="-291463" algn="l">
              <a:lnSpc>
                <a:spcPts val="3779"/>
              </a:lnSpc>
              <a:buFont typeface="Arial"/>
              <a:buChar char="•"/>
            </a:pPr>
            <a:r>
              <a:rPr lang="en-US" sz="2699">
                <a:solidFill>
                  <a:srgbClr val="000000"/>
                </a:solidFill>
                <a:latin typeface="Telegraf Bold"/>
              </a:rPr>
              <a:t>Successful transformation of airport operations</a:t>
            </a:r>
            <a:r>
              <a:rPr lang="en-US" sz="2699">
                <a:solidFill>
                  <a:srgbClr val="000000"/>
                </a:solidFill>
                <a:latin typeface="Telegraf"/>
              </a:rPr>
              <a:t> achieved through meticulous planning and innovative technology implementation.</a:t>
            </a:r>
          </a:p>
          <a:p>
            <a:pPr algn="l">
              <a:lnSpc>
                <a:spcPts val="3779"/>
              </a:lnSpc>
            </a:pPr>
            <a:endParaRPr lang="en-US" sz="2699">
              <a:solidFill>
                <a:srgbClr val="000000"/>
              </a:solidFill>
              <a:latin typeface="Telegraf"/>
            </a:endParaRPr>
          </a:p>
          <a:p>
            <a:pPr marL="582927" lvl="1" indent="-291463" algn="l">
              <a:lnSpc>
                <a:spcPts val="3779"/>
              </a:lnSpc>
              <a:buFont typeface="Arial"/>
              <a:buChar char="•"/>
            </a:pPr>
            <a:r>
              <a:rPr lang="en-US" sz="2699">
                <a:solidFill>
                  <a:srgbClr val="000000"/>
                </a:solidFill>
                <a:latin typeface="Telegraf Bold"/>
              </a:rPr>
              <a:t>Enhanced passenger experience</a:t>
            </a:r>
            <a:r>
              <a:rPr lang="en-US" sz="2699">
                <a:solidFill>
                  <a:srgbClr val="000000"/>
                </a:solidFill>
                <a:latin typeface="Telegraf"/>
              </a:rPr>
              <a:t> realized through seamless processes and real-time updates.</a:t>
            </a:r>
          </a:p>
          <a:p>
            <a:pPr algn="l">
              <a:lnSpc>
                <a:spcPts val="3779"/>
              </a:lnSpc>
            </a:pPr>
            <a:endParaRPr lang="en-US" sz="2699">
              <a:solidFill>
                <a:srgbClr val="000000"/>
              </a:solidFill>
              <a:latin typeface="Telegraf"/>
            </a:endParaRPr>
          </a:p>
          <a:p>
            <a:pPr marL="582927" lvl="1" indent="-291463" algn="l">
              <a:lnSpc>
                <a:spcPts val="3779"/>
              </a:lnSpc>
              <a:buFont typeface="Arial"/>
              <a:buChar char="•"/>
            </a:pPr>
            <a:r>
              <a:rPr lang="en-US" sz="2699">
                <a:solidFill>
                  <a:srgbClr val="000000"/>
                </a:solidFill>
                <a:latin typeface="Telegraf"/>
              </a:rPr>
              <a:t>Challenges overcome through dedicated teamwork and unwavering commitment to</a:t>
            </a:r>
            <a:r>
              <a:rPr lang="en-US" sz="2699">
                <a:solidFill>
                  <a:srgbClr val="000000"/>
                </a:solidFill>
                <a:latin typeface="Telegraf Bold"/>
              </a:rPr>
              <a:t> excellence.</a:t>
            </a:r>
          </a:p>
          <a:p>
            <a:pPr algn="l">
              <a:lnSpc>
                <a:spcPts val="3499"/>
              </a:lnSpc>
            </a:pPr>
            <a:endParaRPr lang="en-US" sz="2699">
              <a:solidFill>
                <a:srgbClr val="000000"/>
              </a:solidFill>
              <a:latin typeface="Telegraf Bold"/>
            </a:endParaRPr>
          </a:p>
          <a:p>
            <a:pPr marL="582927" lvl="1" indent="-291463" algn="l">
              <a:lnSpc>
                <a:spcPts val="3779"/>
              </a:lnSpc>
              <a:buFont typeface="Arial"/>
              <a:buChar char="•"/>
            </a:pPr>
            <a:r>
              <a:rPr lang="en-US" sz="2699">
                <a:solidFill>
                  <a:srgbClr val="000000"/>
                </a:solidFill>
                <a:latin typeface="Telegraf"/>
              </a:rPr>
              <a:t>Anticipating continued success and </a:t>
            </a:r>
            <a:r>
              <a:rPr lang="en-US" sz="2699">
                <a:solidFill>
                  <a:srgbClr val="000000"/>
                </a:solidFill>
                <a:latin typeface="Telegraf Bold"/>
              </a:rPr>
              <a:t>future advancements</a:t>
            </a:r>
            <a:r>
              <a:rPr lang="en-US" sz="2699">
                <a:solidFill>
                  <a:srgbClr val="000000"/>
                </a:solidFill>
                <a:latin typeface="Telegraf"/>
              </a:rPr>
              <a:t> in airport management as we embrace new opportunities.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442</Words>
  <Application>Microsoft Office PowerPoint</Application>
  <PresentationFormat>Custom</PresentationFormat>
  <Paragraphs>61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Telegraf</vt:lpstr>
      <vt:lpstr>Garet</vt:lpstr>
      <vt:lpstr>Arial</vt:lpstr>
      <vt:lpstr>Calibri</vt:lpstr>
      <vt:lpstr>Telegraf Bold</vt:lpstr>
      <vt:lpstr>Garet Ultra-Bold</vt:lpstr>
      <vt:lpstr>Garet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Green Corporate Geometric Gradients Project Retro Desk Presentation</dc:title>
  <dc:creator>ASUS</dc:creator>
  <cp:lastModifiedBy>Syed Mohammad Wali</cp:lastModifiedBy>
  <cp:revision>2</cp:revision>
  <dcterms:created xsi:type="dcterms:W3CDTF">2006-08-16T00:00:00Z</dcterms:created>
  <dcterms:modified xsi:type="dcterms:W3CDTF">2024-05-26T20:16:52Z</dcterms:modified>
  <dc:identifier>DAGGW8VQHa0</dc:identifier>
</cp:coreProperties>
</file>