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Arimo"/>
      <p:regular r:id="rId29"/>
      <p:bold r:id="rId30"/>
      <p:italic r:id="rId31"/>
      <p:boldItalic r:id="rId32"/>
    </p:embeddedFont>
    <p:embeddedFont>
      <p:font typeface="Century Schoolbook"/>
      <p:regular r:id="rId33"/>
      <p:bold r:id="rId34"/>
      <p:italic r:id="rId35"/>
      <p:boldItalic r:id="rId36"/>
    </p:embeddedFont>
    <p:embeddedFont>
      <p:font typeface="Helvetica Neue"/>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gS7tIM49+dnuGJyqwRezJbk2N5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HelveticaNeue-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im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Arimo-italic.fntdata"/><Relationship Id="rId30" Type="http://schemas.openxmlformats.org/officeDocument/2006/relationships/font" Target="fonts/Arimo-bold.fntdata"/><Relationship Id="rId11" Type="http://schemas.openxmlformats.org/officeDocument/2006/relationships/slide" Target="slides/slide7.xml"/><Relationship Id="rId33" Type="http://schemas.openxmlformats.org/officeDocument/2006/relationships/font" Target="fonts/CenturySchoolbook-regular.fntdata"/><Relationship Id="rId10" Type="http://schemas.openxmlformats.org/officeDocument/2006/relationships/slide" Target="slides/slide6.xml"/><Relationship Id="rId32" Type="http://schemas.openxmlformats.org/officeDocument/2006/relationships/font" Target="fonts/Arimo-boldItalic.fntdata"/><Relationship Id="rId13" Type="http://schemas.openxmlformats.org/officeDocument/2006/relationships/slide" Target="slides/slide9.xml"/><Relationship Id="rId35" Type="http://schemas.openxmlformats.org/officeDocument/2006/relationships/font" Target="fonts/CenturySchoolbook-italic.fntdata"/><Relationship Id="rId12" Type="http://schemas.openxmlformats.org/officeDocument/2006/relationships/slide" Target="slides/slide8.xml"/><Relationship Id="rId34" Type="http://schemas.openxmlformats.org/officeDocument/2006/relationships/font" Target="fonts/CenturySchoolbook-bold.fntdata"/><Relationship Id="rId15" Type="http://schemas.openxmlformats.org/officeDocument/2006/relationships/slide" Target="slides/slide11.xml"/><Relationship Id="rId37" Type="http://schemas.openxmlformats.org/officeDocument/2006/relationships/font" Target="fonts/HelveticaNeue-regular.fntdata"/><Relationship Id="rId14" Type="http://schemas.openxmlformats.org/officeDocument/2006/relationships/slide" Target="slides/slide10.xml"/><Relationship Id="rId36" Type="http://schemas.openxmlformats.org/officeDocument/2006/relationships/font" Target="fonts/CenturySchoolbook-boldItalic.fntdata"/><Relationship Id="rId17" Type="http://schemas.openxmlformats.org/officeDocument/2006/relationships/slide" Target="slides/slide13.xml"/><Relationship Id="rId39" Type="http://schemas.openxmlformats.org/officeDocument/2006/relationships/font" Target="fonts/HelveticaNeue-italic.fntdata"/><Relationship Id="rId16" Type="http://schemas.openxmlformats.org/officeDocument/2006/relationships/slide" Target="slides/slide12.xml"/><Relationship Id="rId38" Type="http://schemas.openxmlformats.org/officeDocument/2006/relationships/font" Target="fonts/HelveticaNeue-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03" name="Google Shape;103;p1: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GB"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
        <p:nvSpPr>
          <p:cNvPr id="104" name="Google Shape;104;p1: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1: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94" name="Google Shape;194;p1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95" name="Google Shape;195;p10: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04" name="Google Shape;204;p11: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05" name="Google Shape;205;p11: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14" name="Google Shape;214;p1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15" name="Google Shape;215;p12: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24" name="Google Shape;224;p13: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225" name="Google Shape;225;p13: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3: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36" name="Google Shape;236;p14: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237" name="Google Shape;237;p14: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4: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49" name="Google Shape;249;p15: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0" name="Google Shape;250;p15: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58" name="Google Shape;258;p16: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59" name="Google Shape;259;p16: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15" name="Google Shape;115;p2: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16" name="Google Shape;116;p2: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86" name="Google Shape;286;p20: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287" name="Google Shape;287;p20: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299" name="Google Shape;299;p21: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300" name="Google Shape;300;p21: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21: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These are commands related with process management. Kill is used to stop your program. </a:t>
            </a:r>
            <a:endParaRPr/>
          </a:p>
        </p:txBody>
      </p:sp>
      <p:sp>
        <p:nvSpPr>
          <p:cNvPr id="302" name="Google Shape;30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11" name="Google Shape;311;p22: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312" name="Google Shape;312;p22: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22: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These are commands related with process management. Kill is used to stop your program. </a:t>
            </a:r>
            <a:endParaRPr/>
          </a:p>
        </p:txBody>
      </p:sp>
      <p:sp>
        <p:nvSpPr>
          <p:cNvPr id="314" name="Google Shape;31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322" name="Google Shape;322;p23: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323" name="Google Shape;323;p23: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4" name="Google Shape;324;p23: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GB"/>
              <a:t>These are commands related with process management. Kill is used to stop your program. </a:t>
            </a:r>
            <a:endParaRPr/>
          </a:p>
        </p:txBody>
      </p:sp>
      <p:sp>
        <p:nvSpPr>
          <p:cNvPr id="325" name="Google Shape;32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24" name="Google Shape;124;p3:notes"/>
          <p:cNvSpPr/>
          <p:nvPr>
            <p:ph idx="2" type="sldImg"/>
          </p:nvPr>
        </p:nvSpPr>
        <p:spPr>
          <a:xfrm>
            <a:off x="406400" y="696913"/>
            <a:ext cx="6197600" cy="3486150"/>
          </a:xfrm>
          <a:custGeom>
            <a:rect b="b" l="l" r="r" t="t"/>
            <a:pathLst>
              <a:path extrusionOk="0" h="120000" w="120000">
                <a:moveTo>
                  <a:pt x="0" y="0"/>
                </a:moveTo>
                <a:lnTo>
                  <a:pt x="120000" y="0"/>
                </a:lnTo>
                <a:lnTo>
                  <a:pt x="120000" y="120000"/>
                </a:lnTo>
                <a:lnTo>
                  <a:pt x="0" y="120000"/>
                </a:lnTo>
                <a:close/>
              </a:path>
            </a:pathLst>
          </a:custGeom>
          <a:solidFill>
            <a:srgbClr val="FFFFFF"/>
          </a:solidFill>
          <a:ln>
            <a:noFill/>
          </a:ln>
        </p:spPr>
      </p:sp>
      <p:sp>
        <p:nvSpPr>
          <p:cNvPr id="125" name="Google Shape;125;p3:notes"/>
          <p:cNvSpPr txBox="1"/>
          <p:nvPr>
            <p:ph idx="1" type="body"/>
          </p:nvPr>
        </p:nvSpPr>
        <p:spPr>
          <a:xfrm>
            <a:off x="701675" y="4416425"/>
            <a:ext cx="5607050" cy="4183063"/>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33" name="Google Shape;133;p4: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34" name="Google Shape;134;p4: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4: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GB">
                <a:latin typeface="Arial"/>
                <a:ea typeface="Arial"/>
                <a:cs typeface="Arial"/>
                <a:sym typeface="Arial"/>
              </a:rPr>
              <a:t>“</a:t>
            </a:r>
            <a:r>
              <a:rPr lang="en-GB"/>
              <a:t>ls</a:t>
            </a:r>
            <a:r>
              <a:rPr lang="en-GB">
                <a:latin typeface="Arial"/>
                <a:ea typeface="Arial"/>
                <a:cs typeface="Arial"/>
                <a:sym typeface="Arial"/>
              </a:rPr>
              <a:t>”</a:t>
            </a:r>
            <a:r>
              <a:rPr lang="en-GB"/>
              <a:t> stands for list. </a:t>
            </a:r>
            <a:endParaRPr/>
          </a:p>
          <a:p>
            <a:pPr indent="0" lvl="0" marL="0" rtl="0" algn="l">
              <a:spcBef>
                <a:spcPts val="450"/>
              </a:spcBef>
              <a:spcAft>
                <a:spcPts val="0"/>
              </a:spcAft>
              <a:buNone/>
            </a:pPr>
            <a:r>
              <a:rPr lang="en-GB"/>
              <a:t>Pwd stands for present working directory</a:t>
            </a:r>
            <a:endParaRPr/>
          </a:p>
        </p:txBody>
      </p:sp>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50" name="Google Shape;150;p6: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51" name="Google Shape;151;p6: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6: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GB">
                <a:latin typeface="Arial"/>
                <a:ea typeface="Arial"/>
                <a:cs typeface="Arial"/>
                <a:sym typeface="Arial"/>
              </a:rPr>
              <a:t>“</a:t>
            </a:r>
            <a:r>
              <a:rPr lang="en-GB"/>
              <a:t>ls</a:t>
            </a:r>
            <a:r>
              <a:rPr lang="en-GB">
                <a:latin typeface="Arial"/>
                <a:ea typeface="Arial"/>
                <a:cs typeface="Arial"/>
                <a:sym typeface="Arial"/>
              </a:rPr>
              <a:t>”</a:t>
            </a:r>
            <a:r>
              <a:rPr lang="en-GB"/>
              <a:t> stands for list. </a:t>
            </a:r>
            <a:endParaRPr/>
          </a:p>
          <a:p>
            <a:pPr indent="0" lvl="0" marL="0" rtl="0" algn="l">
              <a:spcBef>
                <a:spcPts val="450"/>
              </a:spcBef>
              <a:spcAft>
                <a:spcPts val="0"/>
              </a:spcAft>
              <a:buNone/>
            </a:pPr>
            <a:r>
              <a:rPr lang="en-GB"/>
              <a:t>Pwd stands for present working directory</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61" name="Google Shape;161;p7: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62" name="Google Shape;162;p7: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7: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GB">
                <a:latin typeface="Arial"/>
                <a:ea typeface="Arial"/>
                <a:cs typeface="Arial"/>
                <a:sym typeface="Arial"/>
              </a:rPr>
              <a:t>“</a:t>
            </a:r>
            <a:r>
              <a:rPr lang="en-GB"/>
              <a:t>ls</a:t>
            </a:r>
            <a:r>
              <a:rPr lang="en-GB">
                <a:latin typeface="Arial"/>
                <a:ea typeface="Arial"/>
                <a:cs typeface="Arial"/>
                <a:sym typeface="Arial"/>
              </a:rPr>
              <a:t>”</a:t>
            </a:r>
            <a:r>
              <a:rPr lang="en-GB"/>
              <a:t> stands for list. </a:t>
            </a:r>
            <a:endParaRPr/>
          </a:p>
          <a:p>
            <a:pPr indent="0" lvl="0" marL="0" rtl="0" algn="l">
              <a:spcBef>
                <a:spcPts val="450"/>
              </a:spcBef>
              <a:spcAft>
                <a:spcPts val="0"/>
              </a:spcAft>
              <a:buNone/>
            </a:pPr>
            <a:r>
              <a:rPr lang="en-GB"/>
              <a:t>Pwd stands for present working directory</a:t>
            </a:r>
            <a:endParaRPr/>
          </a:p>
        </p:txBody>
      </p:sp>
      <p:sp>
        <p:nvSpPr>
          <p:cNvPr id="164" name="Google Shape;16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72" name="Google Shape;172;p8: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73" name="Google Shape;173;p8: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8: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GB">
                <a:latin typeface="Arial"/>
                <a:ea typeface="Arial"/>
                <a:cs typeface="Arial"/>
                <a:sym typeface="Arial"/>
              </a:rPr>
              <a:t>“</a:t>
            </a:r>
            <a:r>
              <a:rPr lang="en-GB"/>
              <a:t>ls</a:t>
            </a:r>
            <a:r>
              <a:rPr lang="en-GB">
                <a:latin typeface="Arial"/>
                <a:ea typeface="Arial"/>
                <a:cs typeface="Arial"/>
                <a:sym typeface="Arial"/>
              </a:rPr>
              <a:t>”</a:t>
            </a:r>
            <a:r>
              <a:rPr lang="en-GB"/>
              <a:t> stands for list. </a:t>
            </a:r>
            <a:endParaRPr/>
          </a:p>
          <a:p>
            <a:pPr indent="0" lvl="0" marL="0" rtl="0" algn="l">
              <a:spcBef>
                <a:spcPts val="450"/>
              </a:spcBef>
              <a:spcAft>
                <a:spcPts val="0"/>
              </a:spcAft>
              <a:buNone/>
            </a:pPr>
            <a:r>
              <a:rPr lang="en-GB"/>
              <a:t>Pwd stands for present working directory</a:t>
            </a:r>
            <a:endParaRPr/>
          </a:p>
        </p:txBody>
      </p:sp>
      <p:sp>
        <p:nvSpPr>
          <p:cNvPr id="175" name="Google Shape;17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
        <p:nvSpPr>
          <p:cNvPr id="183" name="Google Shape;183;p9:notes"/>
          <p:cNvSpPr txBox="1"/>
          <p:nvPr/>
        </p:nvSpPr>
        <p:spPr>
          <a:xfrm>
            <a:off x="3970338" y="8829675"/>
            <a:ext cx="3038475" cy="465138"/>
          </a:xfrm>
          <a:prstGeom prst="rect">
            <a:avLst/>
          </a:prstGeom>
          <a:noFill/>
          <a:ln>
            <a:noFill/>
          </a:ln>
        </p:spPr>
        <p:txBody>
          <a:bodyPr anchorCtr="0" anchor="b" bIns="46800" lIns="90000" spcFirstLastPara="1" rIns="90000" wrap="square" tIns="468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lang="en-GB" sz="1200">
                <a:solidFill>
                  <a:srgbClr val="000000"/>
                </a:solidFill>
                <a:latin typeface="Times New Roman"/>
                <a:ea typeface="Times New Roman"/>
                <a:cs typeface="Times New Roman"/>
                <a:sym typeface="Times New Roman"/>
              </a:rPr>
              <a:t>‹#›</a:t>
            </a:fld>
            <a:endParaRPr sz="1200">
              <a:solidFill>
                <a:srgbClr val="000000"/>
              </a:solidFill>
              <a:latin typeface="Times New Roman"/>
              <a:ea typeface="Times New Roman"/>
              <a:cs typeface="Times New Roman"/>
              <a:sym typeface="Times New Roman"/>
            </a:endParaRPr>
          </a:p>
        </p:txBody>
      </p:sp>
      <p:sp>
        <p:nvSpPr>
          <p:cNvPr id="184" name="Google Shape;184;p9:notes"/>
          <p:cNvSpPr txBox="1"/>
          <p:nvPr/>
        </p:nvSpPr>
        <p:spPr>
          <a:xfrm>
            <a:off x="1181100" y="696913"/>
            <a:ext cx="4648200" cy="3486150"/>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9:notes"/>
          <p:cNvSpPr txBox="1"/>
          <p:nvPr>
            <p:ph idx="1" type="body"/>
          </p:nvPr>
        </p:nvSpPr>
        <p:spPr>
          <a:xfrm>
            <a:off x="701675" y="4416425"/>
            <a:ext cx="5607050" cy="41830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Arial"/>
              <a:buNone/>
            </a:pPr>
            <a:r>
              <a:rPr lang="en-GB">
                <a:latin typeface="Arial"/>
                <a:ea typeface="Arial"/>
                <a:cs typeface="Arial"/>
                <a:sym typeface="Arial"/>
              </a:rPr>
              <a:t>“</a:t>
            </a:r>
            <a:r>
              <a:rPr lang="en-GB"/>
              <a:t>su</a:t>
            </a:r>
            <a:r>
              <a:rPr lang="en-GB">
                <a:latin typeface="Arial"/>
                <a:ea typeface="Arial"/>
                <a:cs typeface="Arial"/>
                <a:sym typeface="Arial"/>
              </a:rPr>
              <a:t>”</a:t>
            </a:r>
            <a:r>
              <a:rPr lang="en-GB"/>
              <a:t> means switch user. When you have several user account on one machine. </a:t>
            </a:r>
            <a:endParaRPr/>
          </a:p>
        </p:txBody>
      </p:sp>
      <p:sp>
        <p:nvSpPr>
          <p:cNvPr id="186" name="Google Shape;18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26"/>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6"/>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3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35"/>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3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36"/>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6"/>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6"/>
          <p:cNvSpPr txBox="1"/>
          <p:nvPr>
            <p:ph type="title"/>
          </p:nvPr>
        </p:nvSpPr>
        <p:spPr>
          <a:xfrm rot="5400000">
            <a:off x="7159401" y="1977801"/>
            <a:ext cx="5759898"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36"/>
          <p:cNvSpPr txBox="1"/>
          <p:nvPr>
            <p:ph idx="1" type="body"/>
          </p:nvPr>
        </p:nvSpPr>
        <p:spPr>
          <a:xfrm rot="5400000">
            <a:off x="1825401" y="-574899"/>
            <a:ext cx="5759898"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7" name="Google Shape;27;p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30" name="Shape 30"/>
        <p:cNvGrpSpPr/>
        <p:nvPr/>
      </p:nvGrpSpPr>
      <p:grpSpPr>
        <a:xfrm>
          <a:off x="0" y="0"/>
          <a:ext cx="0" cy="0"/>
          <a:chOff x="0" y="0"/>
          <a:chExt cx="0" cy="0"/>
        </a:xfrm>
      </p:grpSpPr>
      <p:sp>
        <p:nvSpPr>
          <p:cNvPr id="31" name="Google Shape;31;p28"/>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8"/>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8"/>
          <p:cNvSpPr txBox="1"/>
          <p:nvPr>
            <p:ph idx="1" type="subTitle"/>
          </p:nvPr>
        </p:nvSpPr>
        <p:spPr>
          <a:xfrm>
            <a:off x="1100051" y="4455621"/>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35" name="Google Shape;35;p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38" name="Google Shape;38;p2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9" name="Shape 39"/>
        <p:cNvGrpSpPr/>
        <p:nvPr/>
      </p:nvGrpSpPr>
      <p:grpSpPr>
        <a:xfrm>
          <a:off x="0" y="0"/>
          <a:ext cx="0" cy="0"/>
          <a:chOff x="0" y="0"/>
          <a:chExt cx="0" cy="0"/>
        </a:xfrm>
      </p:grpSpPr>
      <p:sp>
        <p:nvSpPr>
          <p:cNvPr id="40" name="Google Shape;40;p29"/>
          <p:cNvSpPr/>
          <p:nvPr/>
        </p:nvSpPr>
        <p:spPr>
          <a:xfrm>
            <a:off x="3175" y="6400800"/>
            <a:ext cx="12188825"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9"/>
          <p:cNvSpPr/>
          <p:nvPr/>
        </p:nvSpPr>
        <p:spPr>
          <a:xfrm>
            <a:off x="15" y="633431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9"/>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9"/>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cxnSp>
        <p:nvCxnSpPr>
          <p:cNvPr id="47" name="Google Shape;47;p29"/>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30"/>
          <p:cNvSpPr txBox="1"/>
          <p:nvPr>
            <p:ph idx="1" type="body"/>
          </p:nvPr>
        </p:nvSpPr>
        <p:spPr>
          <a:xfrm>
            <a:off x="1097278"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30"/>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31"/>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31"/>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31"/>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31"/>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33"/>
          <p:cNvSpPr/>
          <p:nvPr/>
        </p:nvSpPr>
        <p:spPr>
          <a:xfrm>
            <a:off x="16" y="0"/>
            <a:ext cx="4050791" cy="6858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33"/>
          <p:cNvSpPr/>
          <p:nvPr/>
        </p:nvSpPr>
        <p:spPr>
          <a:xfrm>
            <a:off x="4040071" y="0"/>
            <a:ext cx="64008"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3"/>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33"/>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33"/>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33"/>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34"/>
          <p:cNvSpPr/>
          <p:nvPr/>
        </p:nvSpPr>
        <p:spPr>
          <a:xfrm>
            <a:off x="0" y="4953000"/>
            <a:ext cx="12188825" cy="19050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4"/>
          <p:cNvSpPr/>
          <p:nvPr/>
        </p:nvSpPr>
        <p:spPr>
          <a:xfrm>
            <a:off x="15" y="4915076"/>
            <a:ext cx="12188825" cy="6400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4"/>
          <p:cNvSpPr txBox="1"/>
          <p:nvPr>
            <p:ph type="title"/>
          </p:nvPr>
        </p:nvSpPr>
        <p:spPr>
          <a:xfrm>
            <a:off x="1097280" y="5074920"/>
            <a:ext cx="10113645"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34"/>
          <p:cNvSpPr/>
          <p:nvPr>
            <p:ph idx="2" type="pic"/>
          </p:nvPr>
        </p:nvSpPr>
        <p:spPr>
          <a:xfrm>
            <a:off x="15" y="0"/>
            <a:ext cx="12191985" cy="4915076"/>
          </a:xfrm>
          <a:prstGeom prst="rect">
            <a:avLst/>
          </a:prstGeom>
          <a:solidFill>
            <a:srgbClr val="CCCCC2"/>
          </a:solidFill>
          <a:ln>
            <a:noFill/>
          </a:ln>
        </p:spPr>
      </p:sp>
      <p:sp>
        <p:nvSpPr>
          <p:cNvPr id="83" name="Google Shape;83;p34"/>
          <p:cNvSpPr txBox="1"/>
          <p:nvPr>
            <p:ph idx="1" type="body"/>
          </p:nvPr>
        </p:nvSpPr>
        <p:spPr>
          <a:xfrm>
            <a:off x="1097280" y="5907024"/>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25"/>
          <p:cNvSpPr/>
          <p:nvPr/>
        </p:nvSpPr>
        <p:spPr>
          <a:xfrm>
            <a:off x="1" y="6400800"/>
            <a:ext cx="12192000" cy="457200"/>
          </a:xfrm>
          <a:prstGeom prst="rect">
            <a:avLst/>
          </a:prstGeom>
          <a:solidFill>
            <a:srgbClr val="8283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5"/>
          <p:cNvSpPr/>
          <p:nvPr/>
        </p:nvSpPr>
        <p:spPr>
          <a:xfrm>
            <a:off x="15" y="6334316"/>
            <a:ext cx="12191985" cy="6648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2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cxnSp>
        <p:nvCxnSpPr>
          <p:cNvPr id="17" name="Google Shape;17;p25"/>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linoxide.com/linux-command/essential-linux-basic-commands/" TargetMode="External"/><Relationship Id="rId4" Type="http://schemas.openxmlformats.org/officeDocument/2006/relationships/hyperlink" Target="https://linoxide.com/linux-how-to/linux-commands-brief-outline-examples/" TargetMode="External"/><Relationship Id="rId5" Type="http://schemas.openxmlformats.org/officeDocument/2006/relationships/hyperlink" Target="https://www.maketecheasier.com/file-permissions-what-does-chmod-777-mea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nvSpPr>
        <p:spPr>
          <a:xfrm>
            <a:off x="3276600" y="307975"/>
            <a:ext cx="6629400" cy="14351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t/>
            </a:r>
            <a:endParaRPr b="1" i="0" sz="4400" u="none" cap="none" strike="noStrike">
              <a:solidFill>
                <a:srgbClr val="575F6D"/>
              </a:solidFill>
              <a:latin typeface="Century Schoolbook"/>
              <a:ea typeface="Century Schoolbook"/>
              <a:cs typeface="Century Schoolbook"/>
              <a:sym typeface="Century Schoolbook"/>
            </a:endParaRPr>
          </a:p>
        </p:txBody>
      </p:sp>
      <p:sp>
        <p:nvSpPr>
          <p:cNvPr id="109" name="Google Shape;109;p1"/>
          <p:cNvSpPr txBox="1"/>
          <p:nvPr/>
        </p:nvSpPr>
        <p:spPr>
          <a:xfrm>
            <a:off x="3988904" y="4654827"/>
            <a:ext cx="5204791" cy="1447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GB" sz="2400" u="none" cap="none" strike="noStrike">
                <a:solidFill>
                  <a:srgbClr val="2C3036"/>
                </a:solidFill>
                <a:latin typeface="Times New Roman"/>
                <a:ea typeface="Times New Roman"/>
                <a:cs typeface="Times New Roman"/>
                <a:sym typeface="Times New Roman"/>
              </a:rPr>
              <a:t>Instructor Info.</a:t>
            </a:r>
            <a:endParaRPr/>
          </a:p>
          <a:p>
            <a:pPr indent="0" lvl="0" marL="0" marR="0" rtl="0" algn="ctr">
              <a:spcBef>
                <a:spcPts val="600"/>
              </a:spcBef>
              <a:spcAft>
                <a:spcPts val="0"/>
              </a:spcAft>
              <a:buNone/>
            </a:pPr>
            <a:r>
              <a:rPr b="1" i="0" lang="en-GB" sz="2000" u="none" cap="none" strike="noStrike">
                <a:solidFill>
                  <a:srgbClr val="0070C0"/>
                </a:solidFill>
                <a:latin typeface="Times New Roman"/>
                <a:ea typeface="Times New Roman"/>
                <a:cs typeface="Times New Roman"/>
                <a:sym typeface="Times New Roman"/>
              </a:rPr>
              <a:t>Name: </a:t>
            </a:r>
            <a:r>
              <a:rPr b="1" lang="en-GB" sz="2000">
                <a:solidFill>
                  <a:srgbClr val="2C3036"/>
                </a:solidFill>
                <a:latin typeface="Times New Roman"/>
                <a:ea typeface="Times New Roman"/>
                <a:cs typeface="Times New Roman"/>
                <a:sym typeface="Times New Roman"/>
              </a:rPr>
              <a:t>Waqas Ali</a:t>
            </a:r>
            <a:endParaRPr/>
          </a:p>
          <a:p>
            <a:pPr indent="0" lvl="0" marL="0" marR="0" rtl="0" algn="ctr">
              <a:spcBef>
                <a:spcPts val="600"/>
              </a:spcBef>
              <a:spcAft>
                <a:spcPts val="0"/>
              </a:spcAft>
              <a:buNone/>
            </a:pPr>
            <a:r>
              <a:rPr b="1" i="0" lang="en-GB" sz="2000" u="none" cap="none" strike="noStrike">
                <a:solidFill>
                  <a:srgbClr val="0070C0"/>
                </a:solidFill>
                <a:latin typeface="Times New Roman"/>
                <a:ea typeface="Times New Roman"/>
                <a:cs typeface="Times New Roman"/>
                <a:sym typeface="Times New Roman"/>
              </a:rPr>
              <a:t>Email: </a:t>
            </a:r>
            <a:r>
              <a:rPr b="1" lang="en-GB" sz="2000" u="sng">
                <a:solidFill>
                  <a:srgbClr val="2C3036"/>
                </a:solidFill>
                <a:latin typeface="Times New Roman"/>
                <a:ea typeface="Times New Roman"/>
                <a:cs typeface="Times New Roman"/>
                <a:sym typeface="Times New Roman"/>
              </a:rPr>
              <a:t>waqas.ali2@uet.edu.pk</a:t>
            </a:r>
            <a:endParaRPr/>
          </a:p>
          <a:p>
            <a:pPr indent="0" lvl="0" marL="0" marR="0" rtl="0" algn="ctr">
              <a:spcBef>
                <a:spcPts val="600"/>
              </a:spcBef>
              <a:spcAft>
                <a:spcPts val="0"/>
              </a:spcAft>
              <a:buNone/>
            </a:pPr>
            <a:r>
              <a:t/>
            </a:r>
            <a:endParaRPr b="1" i="0" sz="2100" u="none" cap="none" strike="noStrike">
              <a:solidFill>
                <a:srgbClr val="2C3036"/>
              </a:solidFill>
              <a:latin typeface="Times New Roman"/>
              <a:ea typeface="Times New Roman"/>
              <a:cs typeface="Times New Roman"/>
              <a:sym typeface="Times New Roman"/>
            </a:endParaRPr>
          </a:p>
        </p:txBody>
      </p:sp>
      <p:sp>
        <p:nvSpPr>
          <p:cNvPr id="110" name="Google Shape;110;p1"/>
          <p:cNvSpPr txBox="1"/>
          <p:nvPr/>
        </p:nvSpPr>
        <p:spPr>
          <a:xfrm>
            <a:off x="2819400" y="3048001"/>
            <a:ext cx="6629400" cy="828675"/>
          </a:xfrm>
          <a:prstGeom prst="rect">
            <a:avLst/>
          </a:prstGeom>
          <a:noFill/>
          <a:ln>
            <a:noFill/>
          </a:ln>
        </p:spPr>
        <p:txBody>
          <a:bodyPr anchorCtr="0" anchor="b" bIns="46800" lIns="90000" spcFirstLastPara="1" rIns="90000" wrap="square" tIns="46800">
            <a:noAutofit/>
          </a:bodyPr>
          <a:lstStyle/>
          <a:p>
            <a:pPr indent="0" lvl="0" marL="0" marR="0" rtl="0" algn="ctr">
              <a:spcBef>
                <a:spcPts val="0"/>
              </a:spcBef>
              <a:spcAft>
                <a:spcPts val="0"/>
              </a:spcAft>
              <a:buNone/>
            </a:pPr>
            <a:r>
              <a:rPr b="1" i="0" lang="en-GB" sz="4400" u="none" cap="none" strike="noStrike">
                <a:solidFill>
                  <a:srgbClr val="414752"/>
                </a:solidFill>
                <a:latin typeface="Century Schoolbook"/>
                <a:ea typeface="Century Schoolbook"/>
                <a:cs typeface="Century Schoolbook"/>
                <a:sym typeface="Century Schoolbook"/>
              </a:rPr>
              <a:t>Operating System LAB 2</a:t>
            </a:r>
            <a:endParaRPr/>
          </a:p>
          <a:p>
            <a:pPr indent="0" lvl="0" marL="0" marR="0" rtl="0" algn="ctr">
              <a:spcBef>
                <a:spcPts val="0"/>
              </a:spcBef>
              <a:spcAft>
                <a:spcPts val="0"/>
              </a:spcAft>
              <a:buNone/>
            </a:pPr>
            <a:r>
              <a:rPr b="1" i="0" lang="en-GB" sz="2800" u="none" cap="none" strike="noStrike">
                <a:solidFill>
                  <a:srgbClr val="414752"/>
                </a:solidFill>
                <a:latin typeface="Century Schoolbook"/>
                <a:ea typeface="Century Schoolbook"/>
                <a:cs typeface="Century Schoolbook"/>
                <a:sym typeface="Century Schoolbook"/>
              </a:rPr>
              <a:t>Linux Shell Commands</a:t>
            </a:r>
            <a:endParaRPr/>
          </a:p>
        </p:txBody>
      </p:sp>
      <p:sp>
        <p:nvSpPr>
          <p:cNvPr id="111" name="Google Shape;111;p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12" name="Google Shape;112;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0"/>
          <p:cNvSpPr txBox="1"/>
          <p:nvPr/>
        </p:nvSpPr>
        <p:spPr>
          <a:xfrm>
            <a:off x="2001715" y="524609"/>
            <a:ext cx="7467600" cy="1143000"/>
          </a:xfrm>
          <a:prstGeom prst="rect">
            <a:avLst/>
          </a:prstGeom>
          <a:noFill/>
          <a:ln>
            <a:noFill/>
          </a:ln>
        </p:spPr>
        <p:txBody>
          <a:bodyPr anchorCtr="0" anchor="b" bIns="46800" lIns="90000" spcFirstLastPara="1" rIns="90000" wrap="square" tIns="46800">
            <a:noAutofit/>
          </a:bodyPr>
          <a:lstStyle/>
          <a:p>
            <a:pPr indent="0" lvl="0" marL="0" marR="0" rtl="0" algn="just">
              <a:spcBef>
                <a:spcPts val="0"/>
              </a:spcBef>
              <a:spcAft>
                <a:spcPts val="0"/>
              </a:spcAft>
              <a:buNone/>
            </a:pPr>
            <a:r>
              <a:rPr b="1" lang="en-GB" sz="3000">
                <a:solidFill>
                  <a:srgbClr val="575F6D"/>
                </a:solidFill>
                <a:latin typeface="Century Schoolbook"/>
                <a:ea typeface="Century Schoolbook"/>
                <a:cs typeface="Century Schoolbook"/>
                <a:sym typeface="Century Schoolbook"/>
              </a:rPr>
              <a:t>Relative and Absolute path</a:t>
            </a:r>
            <a:endParaRPr/>
          </a:p>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Absolute path</a:t>
            </a:r>
            <a:endParaRPr/>
          </a:p>
        </p:txBody>
      </p:sp>
      <p:sp>
        <p:nvSpPr>
          <p:cNvPr id="198" name="Google Shape;198;p10"/>
          <p:cNvSpPr txBox="1"/>
          <p:nvPr/>
        </p:nvSpPr>
        <p:spPr>
          <a:xfrm>
            <a:off x="2057400" y="1828800"/>
            <a:ext cx="8115000" cy="4343400"/>
          </a:xfrm>
          <a:prstGeom prst="rect">
            <a:avLst/>
          </a:prstGeom>
          <a:noFill/>
          <a:ln>
            <a:noFill/>
          </a:ln>
        </p:spPr>
        <p:txBody>
          <a:bodyPr anchorCtr="0" anchor="t" bIns="45700" lIns="91425" spcFirstLastPara="1" rIns="91425" wrap="square" tIns="45700">
            <a:noAutofit/>
          </a:bodyPr>
          <a:lstStyle/>
          <a:p>
            <a:pPr indent="-271463" lvl="0" marL="271463" marR="0" rtl="0" algn="just">
              <a:spcBef>
                <a:spcPts val="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Address from the root</a:t>
            </a:r>
            <a:endParaRPr/>
          </a:p>
          <a:p>
            <a:pPr indent="-271463" lvl="0" marL="271463" marR="0" rtl="0" algn="just">
              <a:spcBef>
                <a:spcPts val="600"/>
              </a:spcBef>
              <a:spcAft>
                <a:spcPts val="0"/>
              </a:spcAft>
              <a:buNone/>
            </a:pPr>
            <a:r>
              <a:rPr lang="en-GB" sz="2000">
                <a:solidFill>
                  <a:srgbClr val="000000"/>
                </a:solidFill>
                <a:latin typeface="Century Schoolbook"/>
                <a:ea typeface="Century Schoolbook"/>
                <a:cs typeface="Century Schoolbook"/>
                <a:sym typeface="Century Schoolbook"/>
              </a:rPr>
              <a:t>		/home/linux/</a:t>
            </a:r>
            <a:endParaRPr/>
          </a:p>
          <a:p>
            <a:pPr indent="-271463" lvl="0" marL="271463" marR="0" rtl="0" algn="just">
              <a:spcBef>
                <a:spcPts val="600"/>
              </a:spcBef>
              <a:spcAft>
                <a:spcPts val="0"/>
              </a:spcAft>
              <a:buNone/>
            </a:pPr>
            <a:r>
              <a:rPr lang="en-GB" sz="2000">
                <a:solidFill>
                  <a:srgbClr val="000000"/>
                </a:solidFill>
                <a:latin typeface="Century Schoolbook"/>
                <a:ea typeface="Century Schoolbook"/>
                <a:cs typeface="Century Schoolbook"/>
                <a:sym typeface="Century Schoolbook"/>
              </a:rPr>
              <a:t>		~/linux</a:t>
            </a:r>
            <a:endParaRPr sz="2000">
              <a:solidFill>
                <a:srgbClr val="000000"/>
              </a:solidFill>
              <a:latin typeface="Century Schoolbook"/>
              <a:ea typeface="Century Schoolbook"/>
              <a:cs typeface="Century Schoolbook"/>
              <a:sym typeface="Century Schoolbook"/>
            </a:endParaRPr>
          </a:p>
          <a:p>
            <a:pPr indent="-271463" lvl="0" marL="271463" marR="0" rtl="0" algn="just">
              <a:spcBef>
                <a:spcPts val="600"/>
              </a:spcBef>
              <a:spcAft>
                <a:spcPts val="0"/>
              </a:spcAft>
              <a:buNone/>
            </a:pPr>
            <a:r>
              <a:rPr lang="en-GB" sz="2000">
                <a:solidFill>
                  <a:srgbClr val="000000"/>
                </a:solidFill>
                <a:latin typeface="Century Schoolbook"/>
                <a:ea typeface="Century Schoolbook"/>
                <a:cs typeface="Century Schoolbook"/>
                <a:sym typeface="Century Schoolbook"/>
              </a:rPr>
              <a:t>		</a:t>
            </a:r>
            <a:endParaRPr/>
          </a:p>
          <a:p>
            <a:pPr indent="-271463" lvl="0" marL="271463" marR="0" rtl="0" algn="just">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Similar to:</a:t>
            </a:r>
            <a:endParaRPr/>
          </a:p>
          <a:p>
            <a:pPr indent="-271463" lvl="0" marL="271463" marR="0" rtl="0" algn="just">
              <a:spcBef>
                <a:spcPts val="600"/>
              </a:spcBef>
              <a:spcAft>
                <a:spcPts val="0"/>
              </a:spcAft>
              <a:buNone/>
            </a:pPr>
            <a:r>
              <a:rPr lang="en-GB" sz="2000">
                <a:solidFill>
                  <a:srgbClr val="000000"/>
                </a:solidFill>
                <a:latin typeface="Century Schoolbook"/>
                <a:ea typeface="Century Schoolbook"/>
                <a:cs typeface="Century Schoolbook"/>
                <a:sym typeface="Century Schoolbook"/>
              </a:rPr>
              <a:t>   		</a:t>
            </a:r>
            <a:r>
              <a:rPr lang="en-GB" sz="2000">
                <a:latin typeface="Century Schoolbook"/>
                <a:ea typeface="Century Schoolbook"/>
                <a:cs typeface="Century Schoolbook"/>
                <a:sym typeface="Century Schoolbook"/>
              </a:rPr>
              <a:t>UET</a:t>
            </a:r>
            <a:r>
              <a:rPr lang="en-GB" sz="2000">
                <a:solidFill>
                  <a:srgbClr val="000000"/>
                </a:solidFill>
                <a:latin typeface="Century Schoolbook"/>
                <a:ea typeface="Century Schoolbook"/>
                <a:cs typeface="Century Schoolbook"/>
                <a:sym typeface="Century Schoolbook"/>
              </a:rPr>
              <a:t>/ </a:t>
            </a:r>
            <a:r>
              <a:rPr lang="en-GB" sz="2000">
                <a:latin typeface="Century Schoolbook"/>
                <a:ea typeface="Century Schoolbook"/>
                <a:cs typeface="Century Schoolbook"/>
                <a:sym typeface="Century Schoolbook"/>
              </a:rPr>
              <a:t>New</a:t>
            </a:r>
            <a:r>
              <a:rPr lang="en-GB" sz="2000">
                <a:solidFill>
                  <a:srgbClr val="000000"/>
                </a:solidFill>
                <a:latin typeface="Century Schoolbook"/>
                <a:ea typeface="Century Schoolbook"/>
                <a:cs typeface="Century Schoolbook"/>
                <a:sym typeface="Century Schoolbook"/>
              </a:rPr>
              <a:t> Campus/ CS Department/ 20</a:t>
            </a:r>
            <a:r>
              <a:rPr lang="en-GB" sz="2000">
                <a:latin typeface="Century Schoolbook"/>
                <a:ea typeface="Century Schoolbook"/>
                <a:cs typeface="Century Schoolbook"/>
                <a:sym typeface="Century Schoolbook"/>
              </a:rPr>
              <a:t>21</a:t>
            </a:r>
            <a:r>
              <a:rPr lang="en-GB" sz="2000">
                <a:solidFill>
                  <a:srgbClr val="000000"/>
                </a:solidFill>
                <a:latin typeface="Century Schoolbook"/>
                <a:ea typeface="Century Schoolbook"/>
                <a:cs typeface="Century Schoolbook"/>
                <a:sym typeface="Century Schoolbook"/>
              </a:rPr>
              <a:t> Batch/ Section A </a:t>
            </a:r>
            <a:endParaRPr/>
          </a:p>
        </p:txBody>
      </p:sp>
      <p:sp>
        <p:nvSpPr>
          <p:cNvPr id="199" name="Google Shape;199;p10"/>
          <p:cNvSpPr txBox="1"/>
          <p:nvPr/>
        </p:nvSpPr>
        <p:spPr>
          <a:xfrm>
            <a:off x="4746625" y="1668463"/>
            <a:ext cx="184150" cy="3667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01" name="Google Shape;201;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nvSpPr>
        <p:spPr>
          <a:xfrm>
            <a:off x="1981200" y="152400"/>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Relative path</a:t>
            </a:r>
            <a:endParaRPr/>
          </a:p>
        </p:txBody>
      </p:sp>
      <p:sp>
        <p:nvSpPr>
          <p:cNvPr id="208" name="Google Shape;208;p11"/>
          <p:cNvSpPr txBox="1"/>
          <p:nvPr/>
        </p:nvSpPr>
        <p:spPr>
          <a:xfrm>
            <a:off x="2057400" y="1828800"/>
            <a:ext cx="7543800" cy="4648200"/>
          </a:xfrm>
          <a:prstGeom prst="rect">
            <a:avLst/>
          </a:prstGeom>
          <a:noFill/>
          <a:ln>
            <a:noFill/>
          </a:ln>
        </p:spPr>
        <p:txBody>
          <a:bodyPr anchorCtr="0" anchor="t" bIns="45700" lIns="91425" spcFirstLastPara="1" rIns="91425" wrap="square" tIns="45700">
            <a:noAutofit/>
          </a:bodyPr>
          <a:lstStyle/>
          <a:p>
            <a:pPr indent="-271463" lvl="0" marL="271463" marR="0" rtl="0" algn="l">
              <a:lnSpc>
                <a:spcPct val="90000"/>
              </a:lnSpc>
              <a:spcBef>
                <a:spcPts val="0"/>
              </a:spcBef>
              <a:spcAft>
                <a:spcPts val="0"/>
              </a:spcAft>
              <a:buClr>
                <a:srgbClr val="FE8637"/>
              </a:buClr>
              <a:buSzPts val="1680"/>
              <a:buFont typeface="Noto Sans Symbols"/>
              <a:buChar char="🞆"/>
            </a:pPr>
            <a:r>
              <a:rPr lang="en-GB" sz="2400">
                <a:solidFill>
                  <a:srgbClr val="000000"/>
                </a:solidFill>
                <a:latin typeface="Century Schoolbook"/>
                <a:ea typeface="Century Schoolbook"/>
                <a:cs typeface="Century Schoolbook"/>
                <a:sym typeface="Century Schoolbook"/>
              </a:rPr>
              <a:t>Relative to your current location</a:t>
            </a:r>
            <a:endParaRPr/>
          </a:p>
          <a:p>
            <a:pPr indent="-271463" lvl="0" marL="271463" marR="0" rtl="0" algn="l">
              <a:lnSpc>
                <a:spcPct val="90000"/>
              </a:lnSpc>
              <a:spcBef>
                <a:spcPts val="600"/>
              </a:spcBef>
              <a:spcAft>
                <a:spcPts val="0"/>
              </a:spcAft>
              <a:buNone/>
            </a:pPr>
            <a:r>
              <a:rPr lang="en-GB" sz="2400">
                <a:solidFill>
                  <a:srgbClr val="000000"/>
                </a:solidFill>
                <a:latin typeface="Century Schoolbook"/>
                <a:ea typeface="Century Schoolbook"/>
                <a:cs typeface="Century Schoolbook"/>
                <a:sym typeface="Century Schoolbook"/>
              </a:rPr>
              <a:t>		“</a:t>
            </a:r>
            <a:r>
              <a:rPr lang="en-GB" sz="2400">
                <a:solidFill>
                  <a:srgbClr val="000000"/>
                </a:solidFill>
                <a:latin typeface="Courier New"/>
                <a:ea typeface="Courier New"/>
                <a:cs typeface="Courier New"/>
                <a:sym typeface="Courier New"/>
              </a:rPr>
              <a:t>.</a:t>
            </a:r>
            <a:r>
              <a:rPr lang="en-GB" sz="2400">
                <a:solidFill>
                  <a:srgbClr val="000000"/>
                </a:solidFill>
                <a:latin typeface="Century Schoolbook"/>
                <a:ea typeface="Century Schoolbook"/>
                <a:cs typeface="Century Schoolbook"/>
                <a:sym typeface="Century Schoolbook"/>
              </a:rPr>
              <a:t>” your current location</a:t>
            </a:r>
            <a:endParaRPr/>
          </a:p>
          <a:p>
            <a:pPr indent="-271463" lvl="0" marL="271463" marR="0" rtl="0" algn="l">
              <a:lnSpc>
                <a:spcPct val="90000"/>
              </a:lnSpc>
              <a:spcBef>
                <a:spcPts val="600"/>
              </a:spcBef>
              <a:spcAft>
                <a:spcPts val="0"/>
              </a:spcAft>
              <a:buNone/>
            </a:pPr>
            <a:r>
              <a:rPr lang="en-GB" sz="2400">
                <a:solidFill>
                  <a:srgbClr val="000000"/>
                </a:solidFill>
                <a:latin typeface="Century Schoolbook"/>
                <a:ea typeface="Century Schoolbook"/>
                <a:cs typeface="Century Schoolbook"/>
                <a:sym typeface="Century Schoolbook"/>
              </a:rPr>
              <a:t>		“..” one directory above your current location</a:t>
            </a:r>
            <a:endParaRPr/>
          </a:p>
          <a:p>
            <a:pPr indent="-271463" lvl="0" marL="271463" marR="0" rtl="0" algn="l">
              <a:lnSpc>
                <a:spcPct val="90000"/>
              </a:lnSpc>
              <a:spcBef>
                <a:spcPts val="600"/>
              </a:spcBef>
              <a:spcAft>
                <a:spcPts val="0"/>
              </a:spcAft>
              <a:buNone/>
            </a:pPr>
            <a:r>
              <a:rPr lang="en-GB" sz="2400">
                <a:solidFill>
                  <a:srgbClr val="000000"/>
                </a:solidFill>
                <a:latin typeface="Century Schoolbook"/>
                <a:ea typeface="Century Schoolbook"/>
                <a:cs typeface="Century Schoolbook"/>
                <a:sym typeface="Century Schoolbook"/>
              </a:rPr>
              <a:t>		“</a:t>
            </a:r>
            <a:r>
              <a:rPr lang="en-GB" sz="2400">
                <a:solidFill>
                  <a:srgbClr val="000000"/>
                </a:solidFill>
                <a:latin typeface="Courier New"/>
                <a:ea typeface="Courier New"/>
                <a:cs typeface="Courier New"/>
                <a:sym typeface="Courier New"/>
              </a:rPr>
              <a:t>pwd</a:t>
            </a:r>
            <a:r>
              <a:rPr lang="en-GB" sz="2400">
                <a:solidFill>
                  <a:srgbClr val="000000"/>
                </a:solidFill>
                <a:latin typeface="Century Schoolbook"/>
                <a:ea typeface="Century Schoolbook"/>
                <a:cs typeface="Century Schoolbook"/>
                <a:sym typeface="Century Schoolbook"/>
              </a:rPr>
              <a:t>” </a:t>
            </a:r>
            <a:r>
              <a:rPr i="1" lang="en-GB" sz="2000">
                <a:solidFill>
                  <a:srgbClr val="000000"/>
                </a:solidFill>
                <a:latin typeface="Century Schoolbook"/>
                <a:ea typeface="Century Schoolbook"/>
                <a:cs typeface="Century Schoolbook"/>
                <a:sym typeface="Century Schoolbook"/>
              </a:rPr>
              <a:t>(present working directory )</a:t>
            </a:r>
            <a:r>
              <a:rPr lang="en-GB" sz="2400">
                <a:solidFill>
                  <a:srgbClr val="000000"/>
                </a:solidFill>
                <a:latin typeface="Century Schoolbook"/>
                <a:ea typeface="Century Schoolbook"/>
                <a:cs typeface="Century Schoolbook"/>
                <a:sym typeface="Century Schoolbook"/>
              </a:rPr>
              <a:t>gives you your current location of working directory </a:t>
            </a:r>
            <a:endParaRPr/>
          </a:p>
          <a:p>
            <a:pPr indent="-271463" lvl="0" marL="271463" marR="0" rtl="0" algn="l">
              <a:lnSpc>
                <a:spcPct val="90000"/>
              </a:lnSpc>
              <a:spcBef>
                <a:spcPts val="600"/>
              </a:spcBef>
              <a:spcAft>
                <a:spcPts val="0"/>
              </a:spcAft>
              <a:buNone/>
            </a:pPr>
            <a:r>
              <a:t/>
            </a:r>
            <a:endParaRPr sz="2400">
              <a:solidFill>
                <a:srgbClr val="000000"/>
              </a:solidFill>
              <a:latin typeface="Century Schoolbook"/>
              <a:ea typeface="Century Schoolbook"/>
              <a:cs typeface="Century Schoolbook"/>
              <a:sym typeface="Century Schoolbook"/>
            </a:endParaRPr>
          </a:p>
          <a:p>
            <a:pPr indent="-271463" lvl="0" marL="271463" marR="0" rtl="0" algn="l">
              <a:lnSpc>
                <a:spcPct val="90000"/>
              </a:lnSpc>
              <a:spcBef>
                <a:spcPts val="600"/>
              </a:spcBef>
              <a:spcAft>
                <a:spcPts val="0"/>
              </a:spcAft>
              <a:buClr>
                <a:srgbClr val="FE8637"/>
              </a:buClr>
              <a:buSzPts val="1680"/>
              <a:buFont typeface="Noto Sans Symbols"/>
              <a:buChar char="🞆"/>
            </a:pPr>
            <a:r>
              <a:rPr lang="en-GB" sz="2400">
                <a:solidFill>
                  <a:srgbClr val="000000"/>
                </a:solidFill>
                <a:latin typeface="Century Schoolbook"/>
                <a:ea typeface="Century Schoolbook"/>
                <a:cs typeface="Century Schoolbook"/>
                <a:sym typeface="Century Schoolbook"/>
              </a:rPr>
              <a:t>Example</a:t>
            </a:r>
            <a:endParaRPr/>
          </a:p>
          <a:p>
            <a:pPr indent="-182562" lvl="2" marL="914400" marR="0" rtl="0" algn="l">
              <a:lnSpc>
                <a:spcPct val="90000"/>
              </a:lnSpc>
              <a:spcBef>
                <a:spcPts val="525"/>
              </a:spcBef>
              <a:spcAft>
                <a:spcPts val="0"/>
              </a:spcAft>
              <a:buNone/>
            </a:pPr>
            <a:r>
              <a:rPr b="0" i="0" lang="en-GB" sz="2100" u="none" cap="none" strike="noStrike">
                <a:solidFill>
                  <a:srgbClr val="000000"/>
                </a:solidFill>
                <a:latin typeface="Courier New"/>
                <a:ea typeface="Courier New"/>
                <a:cs typeface="Courier New"/>
                <a:sym typeface="Courier New"/>
              </a:rPr>
              <a:t>ls</a:t>
            </a:r>
            <a:r>
              <a:rPr b="0" i="0" lang="en-GB" sz="2100" u="none" cap="none" strike="noStrike">
                <a:solidFill>
                  <a:srgbClr val="000000"/>
                </a:solidFill>
                <a:latin typeface="Century Schoolbook"/>
                <a:ea typeface="Century Schoolbook"/>
                <a:cs typeface="Century Schoolbook"/>
                <a:sym typeface="Century Schoolbook"/>
              </a:rPr>
              <a:t> ./</a:t>
            </a:r>
            <a:r>
              <a:rPr b="0" i="0" lang="en-GB" sz="2100" u="none" cap="none" strike="noStrike">
                <a:solidFill>
                  <a:srgbClr val="000000"/>
                </a:solidFill>
                <a:latin typeface="Courier New"/>
                <a:ea typeface="Courier New"/>
                <a:cs typeface="Courier New"/>
                <a:sym typeface="Courier New"/>
              </a:rPr>
              <a:t>linux</a:t>
            </a:r>
            <a:r>
              <a:rPr b="0" i="0" lang="en-GB" sz="2100" u="none" cap="none" strike="noStrike">
                <a:solidFill>
                  <a:srgbClr val="000000"/>
                </a:solidFill>
                <a:latin typeface="Century Schoolbook"/>
                <a:ea typeface="Century Schoolbook"/>
                <a:cs typeface="Century Schoolbook"/>
                <a:sym typeface="Century Schoolbook"/>
              </a:rPr>
              <a:t> : lists the content of the dir linux</a:t>
            </a:r>
            <a:endParaRPr b="0" i="0" sz="2100" u="none" cap="none" strike="noStrike">
              <a:solidFill>
                <a:srgbClr val="000000"/>
              </a:solidFill>
              <a:latin typeface="Century Schoolbook"/>
              <a:ea typeface="Century Schoolbook"/>
              <a:cs typeface="Century Schoolbook"/>
              <a:sym typeface="Century Schoolbook"/>
            </a:endParaRPr>
          </a:p>
          <a:p>
            <a:pPr indent="-182562" lvl="2" marL="914400" marR="0" rtl="0" algn="l">
              <a:lnSpc>
                <a:spcPct val="90000"/>
              </a:lnSpc>
              <a:spcBef>
                <a:spcPts val="525"/>
              </a:spcBef>
              <a:spcAft>
                <a:spcPts val="0"/>
              </a:spcAft>
              <a:buNone/>
            </a:pPr>
            <a:r>
              <a:rPr b="0" i="0" lang="en-GB" sz="2100" u="none" cap="none" strike="noStrike">
                <a:solidFill>
                  <a:srgbClr val="000000"/>
                </a:solidFill>
                <a:latin typeface="Courier New"/>
                <a:ea typeface="Courier New"/>
                <a:cs typeface="Courier New"/>
                <a:sym typeface="Courier New"/>
              </a:rPr>
              <a:t>ls</a:t>
            </a:r>
            <a:r>
              <a:rPr b="0" i="0" lang="en-GB" sz="2100" u="none" cap="none" strike="noStrike">
                <a:solidFill>
                  <a:srgbClr val="000000"/>
                </a:solidFill>
                <a:latin typeface="Century Schoolbook"/>
                <a:ea typeface="Century Schoolbook"/>
                <a:cs typeface="Century Schoolbook"/>
                <a:sym typeface="Century Schoolbook"/>
              </a:rPr>
              <a:t> ../../ 	: lists everything that is two dir higher	</a:t>
            </a:r>
            <a:endParaRPr/>
          </a:p>
          <a:p>
            <a:pPr indent="-182562" lvl="2" marL="914400" marR="0" rtl="0" algn="l">
              <a:lnSpc>
                <a:spcPct val="90000"/>
              </a:lnSpc>
              <a:spcBef>
                <a:spcPts val="525"/>
              </a:spcBef>
              <a:spcAft>
                <a:spcPts val="0"/>
              </a:spcAft>
              <a:buNone/>
            </a:pPr>
            <a:r>
              <a:t/>
            </a:r>
            <a:endParaRPr b="0" i="0" sz="2100" u="none" cap="none" strike="noStrike">
              <a:solidFill>
                <a:srgbClr val="000000"/>
              </a:solidFill>
              <a:latin typeface="Century Schoolbook"/>
              <a:ea typeface="Century Schoolbook"/>
              <a:cs typeface="Century Schoolbook"/>
              <a:sym typeface="Century Schoolbook"/>
            </a:endParaRPr>
          </a:p>
          <a:p>
            <a:pPr indent="-271463" lvl="0" marL="271463" marR="0" rtl="0" algn="l">
              <a:lnSpc>
                <a:spcPct val="90000"/>
              </a:lnSpc>
              <a:spcBef>
                <a:spcPts val="600"/>
              </a:spcBef>
              <a:spcAft>
                <a:spcPts val="0"/>
              </a:spcAft>
              <a:buClr>
                <a:srgbClr val="FE8637"/>
              </a:buClr>
              <a:buSzPts val="1680"/>
              <a:buFont typeface="Noto Sans Symbols"/>
              <a:buChar char="🞆"/>
            </a:pPr>
            <a:r>
              <a:rPr lang="en-GB" sz="2400">
                <a:solidFill>
                  <a:srgbClr val="000000"/>
                </a:solidFill>
                <a:latin typeface="Century Schoolbook"/>
                <a:ea typeface="Century Schoolbook"/>
                <a:cs typeface="Century Schoolbook"/>
                <a:sym typeface="Century Schoolbook"/>
              </a:rPr>
              <a:t>Similar to:</a:t>
            </a:r>
            <a:endParaRPr/>
          </a:p>
          <a:p>
            <a:pPr indent="-271463" lvl="0" marL="271463" marR="0" rtl="0" algn="l">
              <a:lnSpc>
                <a:spcPct val="90000"/>
              </a:lnSpc>
              <a:spcBef>
                <a:spcPts val="600"/>
              </a:spcBef>
              <a:spcAft>
                <a:spcPts val="0"/>
              </a:spcAft>
              <a:buNone/>
            </a:pPr>
            <a:r>
              <a:rPr lang="en-GB" sz="2400">
                <a:solidFill>
                  <a:srgbClr val="000000"/>
                </a:solidFill>
                <a:latin typeface="Century Schoolbook"/>
                <a:ea typeface="Century Schoolbook"/>
                <a:cs typeface="Century Schoolbook"/>
                <a:sym typeface="Century Schoolbook"/>
              </a:rPr>
              <a:t>   		Go Left/turn right/take the TSOL/go </a:t>
            </a:r>
            <a:endParaRPr/>
          </a:p>
        </p:txBody>
      </p:sp>
      <p:sp>
        <p:nvSpPr>
          <p:cNvPr id="209" name="Google Shape;209;p11"/>
          <p:cNvSpPr txBox="1"/>
          <p:nvPr/>
        </p:nvSpPr>
        <p:spPr>
          <a:xfrm>
            <a:off x="4746625" y="1668463"/>
            <a:ext cx="184150" cy="366712"/>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11" name="Google Shape;211;p1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2"/>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Redirect, append and pipe</a:t>
            </a:r>
            <a:endParaRPr/>
          </a:p>
        </p:txBody>
      </p:sp>
      <p:sp>
        <p:nvSpPr>
          <p:cNvPr id="218" name="Google Shape;218;p12"/>
          <p:cNvSpPr txBox="1"/>
          <p:nvPr/>
        </p:nvSpPr>
        <p:spPr>
          <a:xfrm>
            <a:off x="2362200" y="1752600"/>
            <a:ext cx="7620000" cy="4572000"/>
          </a:xfrm>
          <a:prstGeom prst="rect">
            <a:avLst/>
          </a:prstGeom>
          <a:noFill/>
          <a:ln>
            <a:noFill/>
          </a:ln>
        </p:spPr>
        <p:txBody>
          <a:bodyPr anchorCtr="0" anchor="t" bIns="45700" lIns="91425" spcFirstLastPara="1" rIns="91425" wrap="square" tIns="45700">
            <a:noAutofit/>
          </a:bodyPr>
          <a:lstStyle/>
          <a:p>
            <a:pPr indent="-271463" lvl="0" marL="271463" marR="0" rtl="0" algn="just">
              <a:spcBef>
                <a:spcPts val="0"/>
              </a:spcBef>
              <a:spcAft>
                <a:spcPts val="0"/>
              </a:spcAft>
              <a:buNone/>
            </a:pPr>
            <a:r>
              <a:rPr lang="en-GB" sz="2400" u="sng">
                <a:solidFill>
                  <a:srgbClr val="000000"/>
                </a:solidFill>
                <a:latin typeface="Century Schoolbook"/>
                <a:ea typeface="Century Schoolbook"/>
                <a:cs typeface="Century Schoolbook"/>
                <a:sym typeface="Century Schoolbook"/>
              </a:rPr>
              <a:t>Redirect and append</a:t>
            </a:r>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Output of command is displayed on screen. </a:t>
            </a:r>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Using “&gt;”, you can </a:t>
            </a:r>
            <a:r>
              <a:rPr lang="en-GB" sz="1800" u="sng">
                <a:solidFill>
                  <a:srgbClr val="000000"/>
                </a:solidFill>
                <a:latin typeface="Century Schoolbook"/>
                <a:ea typeface="Century Schoolbook"/>
                <a:cs typeface="Century Schoolbook"/>
                <a:sym typeface="Century Schoolbook"/>
              </a:rPr>
              <a:t>redirect</a:t>
            </a:r>
            <a:r>
              <a:rPr lang="en-GB" sz="1800">
                <a:solidFill>
                  <a:srgbClr val="000000"/>
                </a:solidFill>
                <a:latin typeface="Century Schoolbook"/>
                <a:ea typeface="Century Schoolbook"/>
                <a:cs typeface="Century Schoolbook"/>
                <a:sym typeface="Century Schoolbook"/>
              </a:rPr>
              <a:t> the output from screen to a file. </a:t>
            </a:r>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Using “&gt;&gt;” you can </a:t>
            </a:r>
            <a:r>
              <a:rPr lang="en-GB" sz="1800" u="sng">
                <a:solidFill>
                  <a:srgbClr val="000000"/>
                </a:solidFill>
                <a:latin typeface="Century Schoolbook"/>
                <a:ea typeface="Century Schoolbook"/>
                <a:cs typeface="Century Schoolbook"/>
                <a:sym typeface="Century Schoolbook"/>
              </a:rPr>
              <a:t>append</a:t>
            </a:r>
            <a:r>
              <a:rPr lang="en-GB" sz="1800">
                <a:solidFill>
                  <a:srgbClr val="000000"/>
                </a:solidFill>
                <a:latin typeface="Century Schoolbook"/>
                <a:ea typeface="Century Schoolbook"/>
                <a:cs typeface="Century Schoolbook"/>
                <a:sym typeface="Century Schoolbook"/>
              </a:rPr>
              <a:t> the output at the end of the file.</a:t>
            </a:r>
            <a:endParaRPr/>
          </a:p>
          <a:p>
            <a:pPr indent="-271463" lvl="0" marL="271463" marR="0" rtl="0" algn="just">
              <a:spcBef>
                <a:spcPts val="600"/>
              </a:spcBef>
              <a:spcAft>
                <a:spcPts val="0"/>
              </a:spcAft>
              <a:buNone/>
            </a:pPr>
            <a:r>
              <a:rPr lang="en-GB" sz="2400" u="sng">
                <a:solidFill>
                  <a:srgbClr val="000000"/>
                </a:solidFill>
                <a:latin typeface="Century Schoolbook"/>
                <a:ea typeface="Century Schoolbook"/>
                <a:cs typeface="Century Schoolbook"/>
                <a:sym typeface="Century Schoolbook"/>
              </a:rPr>
              <a:t>Pipe</a:t>
            </a:r>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Some commands require input from a file or </a:t>
            </a:r>
            <a:r>
              <a:rPr lang="en-GB" sz="1800" u="sng">
                <a:solidFill>
                  <a:srgbClr val="000000"/>
                </a:solidFill>
                <a:latin typeface="Century Schoolbook"/>
                <a:ea typeface="Century Schoolbook"/>
                <a:cs typeface="Century Schoolbook"/>
                <a:sym typeface="Century Schoolbook"/>
              </a:rPr>
              <a:t>other commands </a:t>
            </a:r>
            <a:r>
              <a:rPr i="1" lang="en-GB" sz="1800" u="sng">
                <a:solidFill>
                  <a:srgbClr val="000000"/>
                </a:solidFill>
                <a:latin typeface="Century Schoolbook"/>
                <a:ea typeface="Century Schoolbook"/>
                <a:cs typeface="Century Schoolbook"/>
                <a:sym typeface="Century Schoolbook"/>
              </a:rPr>
              <a:t>(a mechanism for sending data from one program to another)</a:t>
            </a:r>
            <a:r>
              <a:rPr i="1" lang="en-GB" sz="1800">
                <a:solidFill>
                  <a:srgbClr val="000000"/>
                </a:solidFill>
                <a:latin typeface="Century Schoolbook"/>
                <a:ea typeface="Century Schoolbook"/>
                <a:cs typeface="Century Schoolbook"/>
                <a:sym typeface="Century Schoolbook"/>
              </a:rPr>
              <a:t>.</a:t>
            </a:r>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Using “|”, you can use output from other command as input to the command.</a:t>
            </a:r>
            <a:endParaRPr/>
          </a:p>
          <a:p>
            <a:pPr indent="-191453" lvl="0" marL="271463" marR="0" rtl="0" algn="just">
              <a:spcBef>
                <a:spcPts val="600"/>
              </a:spcBef>
              <a:spcAft>
                <a:spcPts val="0"/>
              </a:spcAft>
              <a:buClr>
                <a:srgbClr val="FE8637"/>
              </a:buClr>
              <a:buSzPts val="1260"/>
              <a:buFont typeface="Noto Sans Symbols"/>
              <a:buNone/>
            </a:pPr>
            <a:r>
              <a:t/>
            </a:r>
            <a:endParaRPr sz="1800">
              <a:solidFill>
                <a:srgbClr val="000000"/>
              </a:solidFill>
              <a:latin typeface="Century Schoolbook"/>
              <a:ea typeface="Century Schoolbook"/>
              <a:cs typeface="Century Schoolbook"/>
              <a:sym typeface="Century Schoolbook"/>
            </a:endParaRPr>
          </a:p>
        </p:txBody>
      </p:sp>
      <p:pic>
        <p:nvPicPr>
          <p:cNvPr id="219" name="Google Shape;219;p12"/>
          <p:cNvPicPr preferRelativeResize="0"/>
          <p:nvPr/>
        </p:nvPicPr>
        <p:blipFill rotWithShape="1">
          <a:blip r:embed="rId3">
            <a:alphaModFix/>
          </a:blip>
          <a:srcRect b="0" l="0" r="0" t="0"/>
          <a:stretch/>
        </p:blipFill>
        <p:spPr>
          <a:xfrm>
            <a:off x="2743201" y="4876800"/>
            <a:ext cx="6524625" cy="1981200"/>
          </a:xfrm>
          <a:prstGeom prst="rect">
            <a:avLst/>
          </a:prstGeom>
          <a:noFill/>
          <a:ln>
            <a:noFill/>
          </a:ln>
        </p:spPr>
      </p:pic>
      <p:sp>
        <p:nvSpPr>
          <p:cNvPr id="220" name="Google Shape;220;p1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21" name="Google Shape;221;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3"/>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PERMISSION</a:t>
            </a:r>
            <a:r>
              <a:rPr lang="en-GB" sz="3000">
                <a:solidFill>
                  <a:srgbClr val="575F6D"/>
                </a:solidFill>
                <a:latin typeface="Century Schoolbook"/>
                <a:ea typeface="Century Schoolbook"/>
                <a:cs typeface="Century Schoolbook"/>
                <a:sym typeface="Century Schoolbook"/>
              </a:rPr>
              <a:t> </a:t>
            </a:r>
            <a:endParaRPr/>
          </a:p>
        </p:txBody>
      </p:sp>
      <p:sp>
        <p:nvSpPr>
          <p:cNvPr id="230" name="Google Shape;230;p13"/>
          <p:cNvSpPr txBox="1"/>
          <p:nvPr/>
        </p:nvSpPr>
        <p:spPr>
          <a:xfrm>
            <a:off x="2209800" y="1752600"/>
            <a:ext cx="8001000" cy="449580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80000"/>
              </a:lnSpc>
              <a:spcBef>
                <a:spcPts val="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All of files and directories have owner and permission. </a:t>
            </a:r>
            <a:endParaRPr/>
          </a:p>
          <a:p>
            <a:pPr indent="-271463" lvl="0" marL="271463" marR="0" rtl="0" algn="just">
              <a:lnSpc>
                <a:spcPct val="8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There are three types of permission, </a:t>
            </a:r>
            <a:r>
              <a:rPr lang="en-GB" sz="2000" u="sng">
                <a:solidFill>
                  <a:srgbClr val="000000"/>
                </a:solidFill>
                <a:latin typeface="Century Schoolbook"/>
                <a:ea typeface="Century Schoolbook"/>
                <a:cs typeface="Century Schoolbook"/>
                <a:sym typeface="Century Schoolbook"/>
              </a:rPr>
              <a:t>readable</a:t>
            </a:r>
            <a:r>
              <a:rPr lang="en-GB" sz="2000">
                <a:solidFill>
                  <a:srgbClr val="000000"/>
                </a:solidFill>
                <a:latin typeface="Century Schoolbook"/>
                <a:ea typeface="Century Schoolbook"/>
                <a:cs typeface="Century Schoolbook"/>
                <a:sym typeface="Century Schoolbook"/>
              </a:rPr>
              <a:t>, </a:t>
            </a:r>
            <a:r>
              <a:rPr lang="en-GB" sz="2000" u="sng">
                <a:solidFill>
                  <a:srgbClr val="000000"/>
                </a:solidFill>
                <a:latin typeface="Century Schoolbook"/>
                <a:ea typeface="Century Schoolbook"/>
                <a:cs typeface="Century Schoolbook"/>
                <a:sym typeface="Century Schoolbook"/>
              </a:rPr>
              <a:t>writeable </a:t>
            </a:r>
            <a:r>
              <a:rPr lang="en-GB" sz="2000">
                <a:solidFill>
                  <a:srgbClr val="000000"/>
                </a:solidFill>
                <a:latin typeface="Century Schoolbook"/>
                <a:ea typeface="Century Schoolbook"/>
                <a:cs typeface="Century Schoolbook"/>
                <a:sym typeface="Century Schoolbook"/>
              </a:rPr>
              <a:t>and</a:t>
            </a:r>
            <a:r>
              <a:rPr lang="en-GB" sz="2000" u="sng">
                <a:solidFill>
                  <a:srgbClr val="000000"/>
                </a:solidFill>
                <a:latin typeface="Century Schoolbook"/>
                <a:ea typeface="Century Schoolbook"/>
                <a:cs typeface="Century Schoolbook"/>
                <a:sym typeface="Century Schoolbook"/>
              </a:rPr>
              <a:t> executable</a:t>
            </a:r>
            <a:r>
              <a:rPr lang="en-GB" sz="2000">
                <a:solidFill>
                  <a:srgbClr val="000000"/>
                </a:solidFill>
                <a:latin typeface="Century Schoolbook"/>
                <a:ea typeface="Century Schoolbook"/>
                <a:cs typeface="Century Schoolbook"/>
                <a:sym typeface="Century Schoolbook"/>
              </a:rPr>
              <a:t>.</a:t>
            </a:r>
            <a:endParaRPr/>
          </a:p>
          <a:p>
            <a:pPr indent="-271463" lvl="0" marL="271463" marR="0" rtl="0" algn="just">
              <a:lnSpc>
                <a:spcPct val="8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Permissions are given to three kinds of groups. </a:t>
            </a:r>
            <a:r>
              <a:rPr lang="en-GB" sz="2000" u="sng">
                <a:solidFill>
                  <a:srgbClr val="000000"/>
                </a:solidFill>
                <a:latin typeface="Century Schoolbook"/>
                <a:ea typeface="Century Schoolbook"/>
                <a:cs typeface="Century Schoolbook"/>
                <a:sym typeface="Century Schoolbook"/>
              </a:rPr>
              <a:t>owner</a:t>
            </a:r>
            <a:r>
              <a:rPr lang="en-GB" sz="2000">
                <a:solidFill>
                  <a:srgbClr val="000000"/>
                </a:solidFill>
                <a:latin typeface="Century Schoolbook"/>
                <a:ea typeface="Century Schoolbook"/>
                <a:cs typeface="Century Schoolbook"/>
                <a:sym typeface="Century Schoolbook"/>
              </a:rPr>
              <a:t>, </a:t>
            </a:r>
            <a:r>
              <a:rPr lang="en-GB" sz="2000" u="sng">
                <a:solidFill>
                  <a:srgbClr val="000000"/>
                </a:solidFill>
                <a:latin typeface="Century Schoolbook"/>
                <a:ea typeface="Century Schoolbook"/>
                <a:cs typeface="Century Schoolbook"/>
                <a:sym typeface="Century Schoolbook"/>
              </a:rPr>
              <a:t>group member</a:t>
            </a:r>
            <a:r>
              <a:rPr lang="en-GB" sz="2000">
                <a:solidFill>
                  <a:srgbClr val="000000"/>
                </a:solidFill>
                <a:latin typeface="Century Schoolbook"/>
                <a:ea typeface="Century Schoolbook"/>
                <a:cs typeface="Century Schoolbook"/>
                <a:sym typeface="Century Schoolbook"/>
              </a:rPr>
              <a:t> and </a:t>
            </a:r>
            <a:r>
              <a:rPr lang="en-GB" sz="2000" u="sng">
                <a:solidFill>
                  <a:srgbClr val="000000"/>
                </a:solidFill>
                <a:latin typeface="Century Schoolbook"/>
                <a:ea typeface="Century Schoolbook"/>
                <a:cs typeface="Century Schoolbook"/>
                <a:sym typeface="Century Schoolbook"/>
              </a:rPr>
              <a:t>others</a:t>
            </a:r>
            <a:r>
              <a:rPr lang="en-GB" sz="2000">
                <a:solidFill>
                  <a:srgbClr val="000000"/>
                </a:solidFill>
                <a:latin typeface="Century Schoolbook"/>
                <a:ea typeface="Century Schoolbook"/>
                <a:cs typeface="Century Schoolbook"/>
                <a:sym typeface="Century Schoolbook"/>
              </a:rPr>
              <a:t>.</a:t>
            </a:r>
            <a:endParaRPr/>
          </a:p>
          <a:p>
            <a:pPr indent="-271463" lvl="0" marL="271463" marR="0" rtl="0" algn="just">
              <a:lnSpc>
                <a:spcPct val="8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r🡪readable,  w🡪writable,  x🡪executable</a:t>
            </a:r>
            <a:endParaRPr sz="2000">
              <a:solidFill>
                <a:srgbClr val="000000"/>
              </a:solidFill>
              <a:latin typeface="Century Schoolbook"/>
              <a:ea typeface="Century Schoolbook"/>
              <a:cs typeface="Century Schoolbook"/>
              <a:sym typeface="Century Schoolbook"/>
            </a:endParaRPr>
          </a:p>
          <a:p>
            <a:pPr indent="-271463" lvl="0" marL="271463" marR="0" rtl="0" algn="just">
              <a:lnSpc>
                <a:spcPct val="80000"/>
              </a:lnSpc>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lnSpc>
                <a:spcPct val="8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l">
              <a:lnSpc>
                <a:spcPct val="80000"/>
              </a:lnSpc>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spcBef>
                <a:spcPts val="600"/>
              </a:spcBef>
              <a:spcAft>
                <a:spcPts val="0"/>
              </a:spcAft>
              <a:buNone/>
            </a:pPr>
            <a:r>
              <a:rPr lang="en-GB" sz="1800">
                <a:solidFill>
                  <a:srgbClr val="3333FF"/>
                </a:solidFill>
                <a:latin typeface="Century Schoolbook"/>
                <a:ea typeface="Century Schoolbook"/>
                <a:cs typeface="Century Schoolbook"/>
                <a:sym typeface="Century Schoolbook"/>
              </a:rPr>
              <a:t> </a:t>
            </a:r>
            <a:endParaRPr sz="1400">
              <a:solidFill>
                <a:srgbClr val="000000"/>
              </a:solidFill>
              <a:latin typeface="Century Schoolbook"/>
              <a:ea typeface="Century Schoolbook"/>
              <a:cs typeface="Century Schoolbook"/>
              <a:sym typeface="Century Schoolbook"/>
            </a:endParaRPr>
          </a:p>
        </p:txBody>
      </p:sp>
      <p:pic>
        <p:nvPicPr>
          <p:cNvPr id="231" name="Google Shape;231;p13"/>
          <p:cNvPicPr preferRelativeResize="0"/>
          <p:nvPr/>
        </p:nvPicPr>
        <p:blipFill rotWithShape="1">
          <a:blip r:embed="rId3">
            <a:alphaModFix/>
          </a:blip>
          <a:srcRect b="0" l="0" r="0" t="0"/>
          <a:stretch/>
        </p:blipFill>
        <p:spPr>
          <a:xfrm>
            <a:off x="2535621" y="4219292"/>
            <a:ext cx="6878010" cy="2029108"/>
          </a:xfrm>
          <a:prstGeom prst="rect">
            <a:avLst/>
          </a:prstGeom>
          <a:noFill/>
          <a:ln>
            <a:noFill/>
          </a:ln>
        </p:spPr>
      </p:pic>
      <p:sp>
        <p:nvSpPr>
          <p:cNvPr id="232" name="Google Shape;232;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33" name="Google Shape;233;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4"/>
          <p:cNvSpPr txBox="1"/>
          <p:nvPr/>
        </p:nvSpPr>
        <p:spPr>
          <a:xfrm>
            <a:off x="1981200" y="274638"/>
            <a:ext cx="7467600" cy="182562"/>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t/>
            </a:r>
            <a:endParaRPr sz="3000">
              <a:solidFill>
                <a:srgbClr val="575F6D"/>
              </a:solidFill>
              <a:latin typeface="Century Schoolbook"/>
              <a:ea typeface="Century Schoolbook"/>
              <a:cs typeface="Century Schoolbook"/>
              <a:sym typeface="Century Schoolbook"/>
            </a:endParaRPr>
          </a:p>
        </p:txBody>
      </p:sp>
      <p:sp>
        <p:nvSpPr>
          <p:cNvPr id="242" name="Google Shape;242;p14"/>
          <p:cNvSpPr txBox="1"/>
          <p:nvPr/>
        </p:nvSpPr>
        <p:spPr>
          <a:xfrm>
            <a:off x="2209800" y="609600"/>
            <a:ext cx="8001000" cy="3553108"/>
          </a:xfrm>
          <a:prstGeom prst="rect">
            <a:avLst/>
          </a:prstGeom>
          <a:noFill/>
          <a:ln>
            <a:noFill/>
          </a:ln>
        </p:spPr>
        <p:txBody>
          <a:bodyPr anchorCtr="0" anchor="t" bIns="45700" lIns="91425" spcFirstLastPara="1" rIns="91425" wrap="square" tIns="45700">
            <a:noAutofit/>
          </a:bodyPr>
          <a:lstStyle/>
          <a:p>
            <a:pPr indent="-271463" lvl="0" marL="271463" marR="0" rtl="0" algn="l">
              <a:lnSpc>
                <a:spcPct val="80000"/>
              </a:lnSpc>
              <a:spcBef>
                <a:spcPts val="0"/>
              </a:spcBef>
              <a:spcAft>
                <a:spcPts val="0"/>
              </a:spcAft>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l">
              <a:lnSpc>
                <a:spcPct val="80000"/>
              </a:lnSpc>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spcBef>
                <a:spcPts val="600"/>
              </a:spcBef>
              <a:spcAft>
                <a:spcPts val="0"/>
              </a:spcAft>
              <a:buNone/>
            </a:pPr>
            <a:r>
              <a:rPr lang="en-GB" sz="1800">
                <a:solidFill>
                  <a:srgbClr val="3333FF"/>
                </a:solidFill>
                <a:latin typeface="Century Schoolbook"/>
                <a:ea typeface="Century Schoolbook"/>
                <a:cs typeface="Century Schoolbook"/>
                <a:sym typeface="Century Schoolbook"/>
              </a:rPr>
              <a:t> </a:t>
            </a:r>
            <a:endParaRPr sz="1400">
              <a:solidFill>
                <a:srgbClr val="000000"/>
              </a:solidFill>
              <a:latin typeface="Century Schoolbook"/>
              <a:ea typeface="Century Schoolbook"/>
              <a:cs typeface="Century Schoolbook"/>
              <a:sym typeface="Century Schoolbook"/>
            </a:endParaRPr>
          </a:p>
        </p:txBody>
      </p:sp>
      <p:pic>
        <p:nvPicPr>
          <p:cNvPr id="243" name="Google Shape;243;p14"/>
          <p:cNvPicPr preferRelativeResize="0"/>
          <p:nvPr/>
        </p:nvPicPr>
        <p:blipFill rotWithShape="1">
          <a:blip r:embed="rId3">
            <a:alphaModFix/>
          </a:blip>
          <a:srcRect b="0" l="0" r="0" t="0"/>
          <a:stretch/>
        </p:blipFill>
        <p:spPr>
          <a:xfrm>
            <a:off x="2275995" y="966646"/>
            <a:ext cx="6878010" cy="2029108"/>
          </a:xfrm>
          <a:prstGeom prst="rect">
            <a:avLst/>
          </a:prstGeom>
          <a:noFill/>
          <a:ln>
            <a:noFill/>
          </a:ln>
        </p:spPr>
      </p:pic>
      <p:sp>
        <p:nvSpPr>
          <p:cNvPr id="244" name="Google Shape;244;p14"/>
          <p:cNvSpPr txBox="1"/>
          <p:nvPr/>
        </p:nvSpPr>
        <p:spPr>
          <a:xfrm>
            <a:off x="2104292" y="3124201"/>
            <a:ext cx="8001000" cy="3693319"/>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Times New Roman"/>
                <a:ea typeface="Times New Roman"/>
                <a:cs typeface="Times New Roman"/>
                <a:sym typeface="Times New Roman"/>
              </a:rPr>
              <a:t>In the above example the first 10 characters of the output are what we look at to identify permissions.</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Times New Roman"/>
                <a:ea typeface="Times New Roman"/>
                <a:cs typeface="Times New Roman"/>
                <a:sym typeface="Times New Roman"/>
              </a:rPr>
              <a:t>The first character identifies the file type. If it is a dash ( - ) then it is a normal file. If it is a d then it is a directory.</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Times New Roman"/>
                <a:ea typeface="Times New Roman"/>
                <a:cs typeface="Times New Roman"/>
                <a:sym typeface="Times New Roman"/>
              </a:rPr>
              <a:t>The following 3 characters represent the permissions for the owner. </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Times New Roman"/>
                <a:ea typeface="Times New Roman"/>
                <a:cs typeface="Times New Roman"/>
                <a:sym typeface="Times New Roman"/>
              </a:rPr>
              <a:t>A letter represents the presence of a permission and a dash ( - ) represents the absence of a permission. In this example the first file owner has all permissions (read, write but not execute).</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Times New Roman"/>
                <a:ea typeface="Times New Roman"/>
                <a:cs typeface="Times New Roman"/>
                <a:sym typeface="Times New Roman"/>
              </a:rPr>
              <a:t>The following 3 characters represent the permissions for the group. In this example the group has the ability to read but not write or execute. </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Times New Roman"/>
                <a:ea typeface="Times New Roman"/>
                <a:cs typeface="Times New Roman"/>
                <a:sym typeface="Times New Roman"/>
              </a:rPr>
              <a:t>Note that the order of permissions is always read, then write then execute.</a:t>
            </a:r>
            <a:endParaRPr/>
          </a:p>
          <a:p>
            <a:pPr indent="-285750" lvl="0" marL="285750" marR="0" rtl="0" algn="just">
              <a:spcBef>
                <a:spcPts val="0"/>
              </a:spcBef>
              <a:spcAft>
                <a:spcPts val="0"/>
              </a:spcAft>
              <a:buClr>
                <a:schemeClr val="dk1"/>
              </a:buClr>
              <a:buSzPts val="1800"/>
              <a:buFont typeface="Arial"/>
              <a:buChar char="•"/>
            </a:pPr>
            <a:r>
              <a:rPr lang="en-GB" sz="1800">
                <a:solidFill>
                  <a:schemeClr val="dk1"/>
                </a:solidFill>
                <a:latin typeface="Times New Roman"/>
                <a:ea typeface="Times New Roman"/>
                <a:cs typeface="Times New Roman"/>
                <a:sym typeface="Times New Roman"/>
              </a:rPr>
              <a:t>Finally the last 3 characters represent the permissions for others (or everyone else). In this example they have the read permission and nothing else.</a:t>
            </a:r>
            <a:endParaRPr/>
          </a:p>
        </p:txBody>
      </p:sp>
      <p:sp>
        <p:nvSpPr>
          <p:cNvPr id="245" name="Google Shape;245;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46" name="Google Shape;246;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5"/>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PERMISSION</a:t>
            </a:r>
            <a:r>
              <a:rPr lang="en-GB" sz="3000">
                <a:solidFill>
                  <a:srgbClr val="575F6D"/>
                </a:solidFill>
                <a:latin typeface="Century Schoolbook"/>
                <a:ea typeface="Century Schoolbook"/>
                <a:cs typeface="Century Schoolbook"/>
                <a:sym typeface="Century Schoolbook"/>
              </a:rPr>
              <a:t> </a:t>
            </a:r>
            <a:endParaRPr/>
          </a:p>
        </p:txBody>
      </p:sp>
      <p:sp>
        <p:nvSpPr>
          <p:cNvPr id="253" name="Google Shape;253;p15"/>
          <p:cNvSpPr txBox="1"/>
          <p:nvPr/>
        </p:nvSpPr>
        <p:spPr>
          <a:xfrm>
            <a:off x="2151857" y="1725490"/>
            <a:ext cx="7126287" cy="4287838"/>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70000"/>
              </a:lnSpc>
              <a:spcBef>
                <a:spcPts val="0"/>
              </a:spcBef>
              <a:spcAft>
                <a:spcPts val="0"/>
              </a:spcAft>
              <a:buNone/>
            </a:pPr>
            <a:r>
              <a:rPr b="1" lang="en-GB" sz="2400" u="sng">
                <a:solidFill>
                  <a:srgbClr val="000000"/>
                </a:solidFill>
                <a:latin typeface="Century Schoolbook"/>
                <a:ea typeface="Century Schoolbook"/>
                <a:cs typeface="Century Schoolbook"/>
                <a:sym typeface="Century Schoolbook"/>
              </a:rPr>
              <a:t>Command</a:t>
            </a:r>
            <a:endParaRPr/>
          </a:p>
          <a:p>
            <a:pPr indent="-271463" lvl="0" marL="271463" marR="0" rtl="0" algn="just">
              <a:lnSpc>
                <a:spcPct val="7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chmod</a:t>
            </a:r>
            <a:r>
              <a:rPr lang="en-GB" sz="2000">
                <a:solidFill>
                  <a:srgbClr val="000000"/>
                </a:solidFill>
                <a:latin typeface="Century Schoolbook"/>
                <a:ea typeface="Century Schoolbook"/>
                <a:cs typeface="Century Schoolbook"/>
                <a:sym typeface="Century Schoolbook"/>
              </a:rPr>
              <a:t>		change file mode, add or remove 			permission </a:t>
            </a:r>
            <a:endParaRPr/>
          </a:p>
          <a:p>
            <a:pPr indent="-271463" lvl="0" marL="271463" marR="0" rtl="0" algn="just">
              <a:lnSpc>
                <a:spcPct val="70000"/>
              </a:lnSpc>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chown</a:t>
            </a:r>
            <a:r>
              <a:rPr lang="en-GB" sz="2000">
                <a:solidFill>
                  <a:srgbClr val="000000"/>
                </a:solidFill>
                <a:latin typeface="Century Schoolbook"/>
                <a:ea typeface="Century Schoolbook"/>
                <a:cs typeface="Century Schoolbook"/>
                <a:sym typeface="Century Schoolbook"/>
              </a:rPr>
              <a:t>		change owner of the file</a:t>
            </a:r>
            <a:endParaRPr/>
          </a:p>
          <a:p>
            <a:pPr indent="0" lvl="0" marL="0" marR="0" rtl="0" algn="just">
              <a:lnSpc>
                <a:spcPct val="70000"/>
              </a:lnSpc>
              <a:spcBef>
                <a:spcPts val="600"/>
              </a:spcBef>
              <a:spcAft>
                <a:spcPts val="0"/>
              </a:spcAft>
              <a:buNone/>
            </a:pPr>
            <a:r>
              <a:rPr lang="en-GB" sz="2000">
                <a:solidFill>
                  <a:schemeClr val="dk1"/>
                </a:solidFill>
                <a:latin typeface="Consolas"/>
                <a:ea typeface="Consolas"/>
                <a:cs typeface="Consolas"/>
                <a:sym typeface="Consolas"/>
              </a:rPr>
              <a:t>    chown owner_name file_name</a:t>
            </a:r>
            <a:r>
              <a:rPr lang="en-GB" sz="1100">
                <a:solidFill>
                  <a:schemeClr val="dk1"/>
                </a:solidFill>
                <a:latin typeface="Calibri"/>
                <a:ea typeface="Calibri"/>
                <a:cs typeface="Calibri"/>
                <a:sym typeface="Calibri"/>
              </a:rPr>
              <a:t> </a:t>
            </a:r>
            <a:endParaRPr sz="3200">
              <a:solidFill>
                <a:schemeClr val="dk1"/>
              </a:solidFill>
              <a:latin typeface="Arial"/>
              <a:ea typeface="Arial"/>
              <a:cs typeface="Arial"/>
              <a:sym typeface="Arial"/>
            </a:endParaRPr>
          </a:p>
          <a:p>
            <a:pPr indent="-271463" lvl="0" marL="271463" marR="0" rtl="0" algn="just">
              <a:lnSpc>
                <a:spcPct val="70000"/>
              </a:lnSpc>
              <a:spcBef>
                <a:spcPts val="600"/>
              </a:spcBef>
              <a:spcAft>
                <a:spcPts val="0"/>
              </a:spcAft>
              <a:buNone/>
            </a:pPr>
            <a:r>
              <a:t/>
            </a:r>
            <a:endParaRPr sz="2000">
              <a:solidFill>
                <a:srgbClr val="000000"/>
              </a:solidFill>
              <a:latin typeface="Century Schoolbook"/>
              <a:ea typeface="Century Schoolbook"/>
              <a:cs typeface="Century Schoolbook"/>
              <a:sym typeface="Century Schoolbook"/>
            </a:endParaRPr>
          </a:p>
          <a:p>
            <a:pPr indent="-271463" lvl="0" marL="271463" marR="0" rtl="0" algn="just">
              <a:lnSpc>
                <a:spcPct val="7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just">
              <a:lnSpc>
                <a:spcPct val="7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chmod a+w </a:t>
            </a:r>
            <a:r>
              <a:rPr lang="en-GB" sz="1800">
                <a:solidFill>
                  <a:srgbClr val="000000"/>
                </a:solidFill>
                <a:latin typeface="Century Schoolbook"/>
                <a:ea typeface="Century Schoolbook"/>
                <a:cs typeface="Century Schoolbook"/>
                <a:sym typeface="Century Schoolbook"/>
              </a:rPr>
              <a:t>filename</a:t>
            </a:r>
            <a:endParaRPr/>
          </a:p>
          <a:p>
            <a:pPr indent="-271463" lvl="0" marL="271463" marR="0" rtl="0" algn="just">
              <a:lnSpc>
                <a:spcPct val="7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			add writable permission to all users</a:t>
            </a:r>
            <a:endParaRPr/>
          </a:p>
          <a:p>
            <a:pPr indent="-271463" lvl="0" marL="271463" marR="0" rtl="0" algn="just">
              <a:lnSpc>
                <a:spcPct val="7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chmod o-x</a:t>
            </a:r>
            <a:r>
              <a:rPr lang="en-GB" sz="1800">
                <a:solidFill>
                  <a:srgbClr val="000000"/>
                </a:solidFill>
                <a:latin typeface="Century Schoolbook"/>
                <a:ea typeface="Century Schoolbook"/>
                <a:cs typeface="Century Schoolbook"/>
                <a:sym typeface="Century Schoolbook"/>
              </a:rPr>
              <a:t>  filename</a:t>
            </a:r>
            <a:endParaRPr/>
          </a:p>
          <a:p>
            <a:pPr indent="-271463" lvl="0" marL="271463" marR="0" rtl="0" algn="just">
              <a:lnSpc>
                <a:spcPct val="7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			remove executable permission from others</a:t>
            </a:r>
            <a:endParaRPr/>
          </a:p>
          <a:p>
            <a:pPr indent="-271463" lvl="0" marL="271463" marR="0" rtl="0" algn="just">
              <a:lnSpc>
                <a:spcPct val="7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chmod a+x</a:t>
            </a:r>
            <a:endParaRPr sz="1800">
              <a:solidFill>
                <a:srgbClr val="000000"/>
              </a:solidFill>
              <a:latin typeface="Courier New"/>
              <a:ea typeface="Courier New"/>
              <a:cs typeface="Courier New"/>
              <a:sym typeface="Courier New"/>
            </a:endParaRPr>
          </a:p>
          <a:p>
            <a:pPr indent="-271463" lvl="0" marL="271463" marR="0" rtl="0" algn="just">
              <a:lnSpc>
                <a:spcPct val="70000"/>
              </a:lnSpc>
              <a:spcBef>
                <a:spcPts val="600"/>
              </a:spcBef>
              <a:spcAft>
                <a:spcPts val="0"/>
              </a:spcAft>
              <a:buNone/>
            </a:pPr>
            <a:r>
              <a:rPr lang="en-GB" sz="1800">
                <a:solidFill>
                  <a:srgbClr val="000000"/>
                </a:solidFill>
                <a:latin typeface="Century Schoolbook"/>
                <a:ea typeface="Century Schoolbook"/>
                <a:cs typeface="Century Schoolbook"/>
                <a:sym typeface="Century Schoolbook"/>
              </a:rPr>
              <a:t>			Gives permission to the user to execute a file</a:t>
            </a:r>
            <a:endParaRPr/>
          </a:p>
          <a:p>
            <a:pPr indent="-271463" lvl="0" marL="271463" marR="0" rtl="0" algn="just">
              <a:lnSpc>
                <a:spcPct val="70000"/>
              </a:lnSpc>
              <a:spcBef>
                <a:spcPts val="600"/>
              </a:spcBef>
              <a:spcAft>
                <a:spcPts val="0"/>
              </a:spcAft>
              <a:buNone/>
            </a:pPr>
            <a:r>
              <a:t/>
            </a:r>
            <a:endParaRPr sz="2000">
              <a:solidFill>
                <a:srgbClr val="000000"/>
              </a:solidFill>
              <a:latin typeface="Century Schoolbook"/>
              <a:ea typeface="Century Schoolbook"/>
              <a:cs typeface="Century Schoolbook"/>
              <a:sym typeface="Century Schoolbook"/>
            </a:endParaRPr>
          </a:p>
          <a:p>
            <a:pPr indent="-271463" lvl="0" marL="271463" marR="0" rtl="0" algn="just">
              <a:lnSpc>
                <a:spcPct val="70000"/>
              </a:lnSpc>
              <a:spcBef>
                <a:spcPts val="600"/>
              </a:spcBef>
              <a:spcAft>
                <a:spcPts val="0"/>
              </a:spcAft>
              <a:buClr>
                <a:srgbClr val="FE8637"/>
              </a:buClr>
              <a:buSzPts val="1400"/>
              <a:buFont typeface="Noto Sans Symbols"/>
              <a:buChar char="🞆"/>
            </a:pPr>
            <a:r>
              <a:rPr lang="en-GB" sz="2000">
                <a:solidFill>
                  <a:srgbClr val="000000"/>
                </a:solidFill>
                <a:latin typeface="Century Schoolbook"/>
                <a:ea typeface="Century Schoolbook"/>
                <a:cs typeface="Century Schoolbook"/>
                <a:sym typeface="Century Schoolbook"/>
              </a:rPr>
              <a:t>u🡪user (owner), 	g🡪group,        o🡪others       a🡪all</a:t>
            </a:r>
            <a:r>
              <a:rPr lang="en-GB" sz="1800">
                <a:solidFill>
                  <a:srgbClr val="000000"/>
                </a:solidFill>
                <a:latin typeface="Century Schoolbook"/>
                <a:ea typeface="Century Schoolbook"/>
                <a:cs typeface="Century Schoolbook"/>
                <a:sym typeface="Century Schoolbook"/>
              </a:rPr>
              <a:t> </a:t>
            </a:r>
            <a:endParaRPr/>
          </a:p>
        </p:txBody>
      </p:sp>
      <p:sp>
        <p:nvSpPr>
          <p:cNvPr id="254" name="Google Shape;254;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55" name="Google Shape;255;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6"/>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PERMISSION</a:t>
            </a:r>
            <a:r>
              <a:rPr lang="en-GB" sz="3000">
                <a:solidFill>
                  <a:srgbClr val="575F6D"/>
                </a:solidFill>
                <a:latin typeface="Century Schoolbook"/>
                <a:ea typeface="Century Schoolbook"/>
                <a:cs typeface="Century Schoolbook"/>
                <a:sym typeface="Century Schoolbook"/>
              </a:rPr>
              <a:t> </a:t>
            </a:r>
            <a:endParaRPr/>
          </a:p>
        </p:txBody>
      </p:sp>
      <p:sp>
        <p:nvSpPr>
          <p:cNvPr id="262" name="Google Shape;262;p16"/>
          <p:cNvSpPr txBox="1"/>
          <p:nvPr/>
        </p:nvSpPr>
        <p:spPr>
          <a:xfrm>
            <a:off x="2801939" y="1743075"/>
            <a:ext cx="7126287" cy="4287838"/>
          </a:xfrm>
          <a:prstGeom prst="rect">
            <a:avLst/>
          </a:prstGeom>
          <a:noFill/>
          <a:ln>
            <a:noFill/>
          </a:ln>
        </p:spPr>
        <p:txBody>
          <a:bodyPr anchorCtr="0" anchor="t" bIns="45700" lIns="91425" spcFirstLastPara="1" rIns="91425" wrap="square" tIns="45700">
            <a:noAutofit/>
          </a:bodyPr>
          <a:lstStyle/>
          <a:p>
            <a:pPr indent="-342900" lvl="0" marL="342900" marR="0" rtl="0" algn="l">
              <a:lnSpc>
                <a:spcPct val="70000"/>
              </a:lnSpc>
              <a:spcBef>
                <a:spcPts val="0"/>
              </a:spcBef>
              <a:spcAft>
                <a:spcPts val="0"/>
              </a:spcAft>
              <a:buClr>
                <a:srgbClr val="FE8637"/>
              </a:buClr>
              <a:buSzPts val="1260"/>
              <a:buFont typeface="Calibri"/>
              <a:buAutoNum type="arabicPeriod"/>
            </a:pPr>
            <a:r>
              <a:rPr lang="en-GB" sz="1800">
                <a:solidFill>
                  <a:schemeClr val="dk1"/>
                </a:solidFill>
                <a:latin typeface="Times New Roman"/>
                <a:ea typeface="Times New Roman"/>
                <a:cs typeface="Times New Roman"/>
                <a:sym typeface="Times New Roman"/>
              </a:rPr>
              <a:t>Grant the execute permission to the group. </a:t>
            </a:r>
            <a:endParaRPr/>
          </a:p>
          <a:p>
            <a:pPr indent="-342900" lvl="0" marL="342900" marR="0" rtl="0" algn="l">
              <a:lnSpc>
                <a:spcPct val="70000"/>
              </a:lnSpc>
              <a:spcBef>
                <a:spcPts val="600"/>
              </a:spcBef>
              <a:spcAft>
                <a:spcPts val="0"/>
              </a:spcAft>
              <a:buClr>
                <a:srgbClr val="FE8637"/>
              </a:buClr>
              <a:buSzPts val="1260"/>
              <a:buFont typeface="Calibri"/>
              <a:buAutoNum type="arabicPeriod"/>
            </a:pPr>
            <a:r>
              <a:rPr lang="en-GB" sz="1800">
                <a:solidFill>
                  <a:schemeClr val="dk1"/>
                </a:solidFill>
                <a:latin typeface="Times New Roman"/>
                <a:ea typeface="Times New Roman"/>
                <a:cs typeface="Times New Roman"/>
                <a:sym typeface="Times New Roman"/>
              </a:rPr>
              <a:t>Then remove the write permission for the owner.</a:t>
            </a:r>
            <a:endParaRPr/>
          </a:p>
          <a:p>
            <a:pPr indent="-262890" lvl="0" marL="342900" marR="0" rtl="0" algn="l">
              <a:lnSpc>
                <a:spcPct val="70000"/>
              </a:lnSpc>
              <a:spcBef>
                <a:spcPts val="600"/>
              </a:spcBef>
              <a:spcAft>
                <a:spcPts val="0"/>
              </a:spcAft>
              <a:buClr>
                <a:srgbClr val="FE8637"/>
              </a:buClr>
              <a:buSzPts val="1260"/>
              <a:buFont typeface="Arial"/>
              <a:buNone/>
            </a:pPr>
            <a:r>
              <a:t/>
            </a:r>
            <a:endParaRPr sz="1800">
              <a:solidFill>
                <a:schemeClr val="dk1"/>
              </a:solidFill>
              <a:latin typeface="Times New Roman"/>
              <a:ea typeface="Times New Roman"/>
              <a:cs typeface="Times New Roman"/>
              <a:sym typeface="Times New Roman"/>
            </a:endParaRPr>
          </a:p>
          <a:p>
            <a:pPr indent="-262890" lvl="0" marL="342900" marR="0" rtl="0" algn="l">
              <a:lnSpc>
                <a:spcPct val="70000"/>
              </a:lnSpc>
              <a:spcBef>
                <a:spcPts val="600"/>
              </a:spcBef>
              <a:spcAft>
                <a:spcPts val="0"/>
              </a:spcAft>
              <a:buClr>
                <a:srgbClr val="FE8637"/>
              </a:buClr>
              <a:buSzPts val="1260"/>
              <a:buFont typeface="Arial"/>
              <a:buNone/>
            </a:pPr>
            <a:r>
              <a:t/>
            </a:r>
            <a:endParaRPr sz="1800">
              <a:solidFill>
                <a:schemeClr val="dk1"/>
              </a:solidFill>
              <a:latin typeface="Times New Roman"/>
              <a:ea typeface="Times New Roman"/>
              <a:cs typeface="Times New Roman"/>
              <a:sym typeface="Times New Roman"/>
            </a:endParaRPr>
          </a:p>
        </p:txBody>
      </p:sp>
      <p:pic>
        <p:nvPicPr>
          <p:cNvPr id="263" name="Google Shape;263;p16"/>
          <p:cNvPicPr preferRelativeResize="0"/>
          <p:nvPr/>
        </p:nvPicPr>
        <p:blipFill rotWithShape="1">
          <a:blip r:embed="rId3">
            <a:alphaModFix/>
          </a:blip>
          <a:srcRect b="0" l="0" r="0" t="0"/>
          <a:stretch/>
        </p:blipFill>
        <p:spPr>
          <a:xfrm>
            <a:off x="2848830" y="2514600"/>
            <a:ext cx="5456971" cy="2514600"/>
          </a:xfrm>
          <a:prstGeom prst="rect">
            <a:avLst/>
          </a:prstGeom>
          <a:noFill/>
          <a:ln>
            <a:noFill/>
          </a:ln>
        </p:spPr>
      </p:pic>
      <p:sp>
        <p:nvSpPr>
          <p:cNvPr id="264" name="Google Shape;264;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65" name="Google Shape;265;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17"/>
          <p:cNvPicPr preferRelativeResize="0"/>
          <p:nvPr/>
        </p:nvPicPr>
        <p:blipFill rotWithShape="1">
          <a:blip r:embed="rId3">
            <a:alphaModFix/>
          </a:blip>
          <a:srcRect b="0" l="0" r="0" t="0"/>
          <a:stretch/>
        </p:blipFill>
        <p:spPr>
          <a:xfrm>
            <a:off x="2429164" y="1551998"/>
            <a:ext cx="6209145" cy="31977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18"/>
          <p:cNvPicPr preferRelativeResize="0"/>
          <p:nvPr/>
        </p:nvPicPr>
        <p:blipFill rotWithShape="1">
          <a:blip r:embed="rId3">
            <a:alphaModFix/>
          </a:blip>
          <a:srcRect b="0" l="0" r="0" t="0"/>
          <a:stretch/>
        </p:blipFill>
        <p:spPr>
          <a:xfrm>
            <a:off x="1006765" y="272217"/>
            <a:ext cx="5366325" cy="4607758"/>
          </a:xfrm>
          <a:prstGeom prst="rect">
            <a:avLst/>
          </a:prstGeom>
          <a:noFill/>
          <a:ln>
            <a:noFill/>
          </a:ln>
        </p:spPr>
      </p:pic>
      <p:pic>
        <p:nvPicPr>
          <p:cNvPr id="276" name="Google Shape;276;p18"/>
          <p:cNvPicPr preferRelativeResize="0"/>
          <p:nvPr/>
        </p:nvPicPr>
        <p:blipFill rotWithShape="1">
          <a:blip r:embed="rId4">
            <a:alphaModFix/>
          </a:blip>
          <a:srcRect b="0" l="0" r="0" t="0"/>
          <a:stretch/>
        </p:blipFill>
        <p:spPr>
          <a:xfrm>
            <a:off x="6738216" y="3756025"/>
            <a:ext cx="5162550" cy="971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19"/>
          <p:cNvSpPr/>
          <p:nvPr/>
        </p:nvSpPr>
        <p:spPr>
          <a:xfrm>
            <a:off x="203200" y="221966"/>
            <a:ext cx="11767127" cy="1754326"/>
          </a:xfrm>
          <a:prstGeom prst="rect">
            <a:avLst/>
          </a:prstGeom>
          <a:solidFill>
            <a:srgbClr val="FFFFFF"/>
          </a:solidFill>
          <a:ln>
            <a:noFill/>
          </a:ln>
        </p:spPr>
        <p:txBody>
          <a:bodyPr anchorCtr="0" anchor="ctr" bIns="45700" lIns="91425" spcFirstLastPara="1" rIns="91425" wrap="square" tIns="45700">
            <a:spAutoFit/>
          </a:bodyPr>
          <a:lstStyle/>
          <a:p>
            <a:pPr indent="-228600" lvl="0" marL="228600" marR="0" rtl="0" algn="l">
              <a:lnSpc>
                <a:spcPct val="100000"/>
              </a:lnSpc>
              <a:spcBef>
                <a:spcPts val="0"/>
              </a:spcBef>
              <a:spcAft>
                <a:spcPts val="0"/>
              </a:spcAft>
              <a:buClr>
                <a:srgbClr val="000000"/>
              </a:buClr>
              <a:buSzPts val="1800"/>
              <a:buFont typeface="Calibri"/>
              <a:buAutoNum type="arabicPeriod"/>
            </a:pPr>
            <a:r>
              <a:rPr b="0" i="0" lang="en-GB" sz="1800" u="none" cap="none" strike="noStrike">
                <a:solidFill>
                  <a:srgbClr val="000000"/>
                </a:solidFill>
                <a:latin typeface="Times New Roman"/>
                <a:ea typeface="Times New Roman"/>
                <a:cs typeface="Times New Roman"/>
                <a:sym typeface="Times New Roman"/>
              </a:rPr>
              <a:t>Write the permissions you want the file to have. To make your life easier, write the permissions grouped into sets of three letters.</a:t>
            </a:r>
            <a:endParaRPr/>
          </a:p>
          <a:p>
            <a:pPr indent="-228600" lvl="0" marL="228600" marR="0" rtl="0" algn="l">
              <a:spcBef>
                <a:spcPts val="0"/>
              </a:spcBef>
              <a:spcAft>
                <a:spcPts val="0"/>
              </a:spcAft>
              <a:buClr>
                <a:schemeClr val="dk1"/>
              </a:buClr>
              <a:buSzPts val="1800"/>
              <a:buFont typeface="Calibri"/>
              <a:buAutoNum type="arabicPeriod"/>
            </a:pPr>
            <a:r>
              <a:rPr lang="en-GB" sz="1800">
                <a:solidFill>
                  <a:schemeClr val="dk1"/>
                </a:solidFill>
                <a:latin typeface="Arial"/>
                <a:ea typeface="Arial"/>
                <a:cs typeface="Arial"/>
                <a:sym typeface="Arial"/>
              </a:rPr>
              <a:t>Under each letter, write a digit 1; under each dash write a digit zero. Ignore the dash at the very beginning that tells you whether it’s a file or directory. This gives you three </a:t>
            </a:r>
            <a:r>
              <a:rPr b="1" lang="en-GB" sz="1800">
                <a:solidFill>
                  <a:schemeClr val="dk1"/>
                </a:solidFill>
                <a:latin typeface="Arial"/>
                <a:ea typeface="Arial"/>
                <a:cs typeface="Arial"/>
                <a:sym typeface="Arial"/>
              </a:rPr>
              <a:t>binary</a:t>
            </a:r>
            <a:r>
              <a:rPr lang="en-GB" sz="1800">
                <a:solidFill>
                  <a:schemeClr val="dk1"/>
                </a:solidFill>
                <a:latin typeface="Arial"/>
                <a:ea typeface="Arial"/>
                <a:cs typeface="Arial"/>
                <a:sym typeface="Arial"/>
              </a:rPr>
              <a:t> numbers.</a:t>
            </a:r>
            <a:endParaRPr/>
          </a:p>
          <a:p>
            <a:pPr indent="-114300" lvl="0" marL="228600" marR="0" rtl="0" algn="l">
              <a:spcBef>
                <a:spcPts val="0"/>
              </a:spcBef>
              <a:spcAft>
                <a:spcPts val="0"/>
              </a:spcAft>
              <a:buClr>
                <a:schemeClr val="dk1"/>
              </a:buClr>
              <a:buSzPts val="1800"/>
              <a:buFont typeface="Calibri"/>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800"/>
              <a:buFont typeface="Times New Roman"/>
              <a:buNone/>
            </a:pPr>
            <a:r>
              <a:rPr b="0" i="0" lang="en-GB" sz="1800" u="none" cap="none" strike="noStrike">
                <a:solidFill>
                  <a:srgbClr val="000000"/>
                </a:solidFill>
                <a:latin typeface="Times New Roman"/>
                <a:ea typeface="Times New Roman"/>
                <a:cs typeface="Times New Roman"/>
                <a:sym typeface="Times New Roman"/>
              </a:rPr>
              <a:t> 3. </a:t>
            </a:r>
            <a:endParaRPr b="0" i="0" sz="1800" u="none" cap="none" strike="noStrike">
              <a:solidFill>
                <a:schemeClr val="dk1"/>
              </a:solidFill>
              <a:latin typeface="Times New Roman"/>
              <a:ea typeface="Times New Roman"/>
              <a:cs typeface="Times New Roman"/>
              <a:sym typeface="Times New Roman"/>
            </a:endParaRPr>
          </a:p>
        </p:txBody>
      </p:sp>
      <p:pic>
        <p:nvPicPr>
          <p:cNvPr id="282" name="Google Shape;282;p19"/>
          <p:cNvPicPr preferRelativeResize="0"/>
          <p:nvPr/>
        </p:nvPicPr>
        <p:blipFill rotWithShape="1">
          <a:blip r:embed="rId3">
            <a:alphaModFix/>
          </a:blip>
          <a:srcRect b="0" l="0" r="0" t="0"/>
          <a:stretch/>
        </p:blipFill>
        <p:spPr>
          <a:xfrm>
            <a:off x="2011361" y="2301008"/>
            <a:ext cx="7153275" cy="2514600"/>
          </a:xfrm>
          <a:prstGeom prst="rect">
            <a:avLst/>
          </a:prstGeom>
          <a:noFill/>
          <a:ln>
            <a:noFill/>
          </a:ln>
        </p:spPr>
      </p:pic>
      <p:sp>
        <p:nvSpPr>
          <p:cNvPr id="283" name="Google Shape;283;p19"/>
          <p:cNvSpPr/>
          <p:nvPr/>
        </p:nvSpPr>
        <p:spPr>
          <a:xfrm>
            <a:off x="203200" y="5414585"/>
            <a:ext cx="8816837"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Helvetica Neue"/>
              <a:buNone/>
            </a:pPr>
            <a:r>
              <a:rPr b="0" i="0" lang="en-GB" sz="1800" u="none" cap="none" strike="noStrike">
                <a:solidFill>
                  <a:srgbClr val="000000"/>
                </a:solidFill>
                <a:latin typeface="Helvetica Neue"/>
                <a:ea typeface="Helvetica Neue"/>
                <a:cs typeface="Helvetica Neue"/>
                <a:sym typeface="Helvetica Neue"/>
              </a:rPr>
              <a:t>4. Now use that number in a </a:t>
            </a:r>
            <a:r>
              <a:rPr b="0" i="0" lang="en-GB" sz="1000" u="none" cap="none" strike="noStrike">
                <a:solidFill>
                  <a:srgbClr val="000000"/>
                </a:solidFill>
                <a:latin typeface="Arimo"/>
                <a:ea typeface="Arimo"/>
                <a:cs typeface="Arimo"/>
                <a:sym typeface="Arimo"/>
              </a:rPr>
              <a:t>chmod</a:t>
            </a:r>
            <a:r>
              <a:rPr b="0" i="0" lang="en-GB" sz="800" u="none" cap="none" strike="noStrike">
                <a:solidFill>
                  <a:srgbClr val="000000"/>
                </a:solidFill>
                <a:latin typeface="Helvetica Neue"/>
                <a:ea typeface="Helvetica Neue"/>
                <a:cs typeface="Helvetica Neue"/>
                <a:sym typeface="Helvetica Neue"/>
              </a:rPr>
              <a:t> </a:t>
            </a:r>
            <a:r>
              <a:rPr b="0" i="0" lang="en-GB" sz="1800" u="none" cap="none" strike="noStrike">
                <a:solidFill>
                  <a:srgbClr val="000000"/>
                </a:solidFill>
                <a:latin typeface="Helvetica Neue"/>
                <a:ea typeface="Helvetica Neue"/>
                <a:cs typeface="Helvetica Neue"/>
                <a:sym typeface="Helvetica Neue"/>
              </a:rPr>
              <a:t>command to set your desired permissions on the file</a:t>
            </a:r>
            <a:endParaRPr b="0" i="0" sz="1000" u="none" cap="none" strike="noStrike">
              <a:solidFill>
                <a:srgbClr val="000000"/>
              </a:solidFill>
              <a:latin typeface="Arimo"/>
              <a:ea typeface="Arimo"/>
              <a:cs typeface="Arimo"/>
              <a:sym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19" name="Google Shape;119;p2"/>
          <p:cNvSpPr txBox="1"/>
          <p:nvPr/>
        </p:nvSpPr>
        <p:spPr>
          <a:xfrm>
            <a:off x="2514600" y="1600200"/>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l">
              <a:spcBef>
                <a:spcPts val="0"/>
              </a:spcBef>
              <a:spcAft>
                <a:spcPts val="0"/>
              </a:spcAft>
              <a:buNone/>
            </a:pPr>
            <a:r>
              <a:rPr b="1" lang="en-GB" sz="2000" u="sng">
                <a:solidFill>
                  <a:srgbClr val="000000"/>
                </a:solidFill>
                <a:latin typeface="Century Schoolbook"/>
                <a:ea typeface="Century Schoolbook"/>
                <a:cs typeface="Century Schoolbook"/>
                <a:sym typeface="Century Schoolbook"/>
              </a:rPr>
              <a:t>How to run commands</a:t>
            </a:r>
            <a:endParaRPr/>
          </a:p>
          <a:p>
            <a:pPr indent="-271463" lvl="0" marL="271463" marR="0" rtl="0" algn="l">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Search—Type Terminal</a:t>
            </a:r>
            <a:endParaRPr/>
          </a:p>
          <a:p>
            <a:pPr indent="-271463" lvl="0" marL="271463" marR="0" rtl="0" algn="l">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Press Ctrl+Alt+t to open Terminal</a:t>
            </a:r>
            <a:endParaRPr/>
          </a:p>
          <a:p>
            <a:pPr indent="-271463" lvl="0" marL="271463" marR="0" rtl="0" algn="l">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When you will open Terminal, you will see,</a:t>
            </a:r>
            <a:endParaRPr/>
          </a:p>
          <a:p>
            <a:pPr indent="-271463" lvl="0" marL="271463" marR="0" rtl="0" algn="l">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spcBef>
                <a:spcPts val="600"/>
              </a:spcBef>
              <a:spcAft>
                <a:spcPts val="0"/>
              </a:spcAft>
              <a:buNone/>
            </a:pPr>
            <a:r>
              <a:rPr lang="en-GB" sz="1800">
                <a:solidFill>
                  <a:srgbClr val="000000"/>
                </a:solidFill>
                <a:latin typeface="Century Schoolbook"/>
                <a:ea typeface="Century Schoolbook"/>
                <a:cs typeface="Century Schoolbook"/>
                <a:sym typeface="Century Schoolbook"/>
              </a:rPr>
              <a:t>[someone]$</a:t>
            </a:r>
            <a:endParaRPr/>
          </a:p>
          <a:p>
            <a:pPr indent="-271463" lvl="0" marL="271463" marR="0" rtl="0" algn="l">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One command consists of three parts, i.e. command name, options, arguments. </a:t>
            </a:r>
            <a:endParaRPr/>
          </a:p>
          <a:p>
            <a:pPr indent="-271463" lvl="0" marL="271463" marR="0" rtl="0" algn="l">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spcBef>
                <a:spcPts val="600"/>
              </a:spcBef>
              <a:spcAft>
                <a:spcPts val="0"/>
              </a:spcAft>
              <a:buNone/>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l">
              <a:spcBef>
                <a:spcPts val="600"/>
              </a:spcBef>
              <a:spcAft>
                <a:spcPts val="0"/>
              </a:spcAft>
              <a:buNone/>
            </a:pPr>
            <a:r>
              <a:rPr lang="en-GB" sz="1400">
                <a:solidFill>
                  <a:srgbClr val="000000"/>
                </a:solidFill>
                <a:latin typeface="Century Schoolbook"/>
                <a:ea typeface="Century Schoolbook"/>
                <a:cs typeface="Century Schoolbook"/>
                <a:sym typeface="Century Schoolbook"/>
              </a:rPr>
              <a:t>[someone~]$ command-name  optionA optionB  argument1  argument2</a:t>
            </a:r>
            <a:endParaRPr/>
          </a:p>
          <a:p>
            <a:pPr indent="-271463" lvl="0" marL="271463" marR="0" rtl="0" algn="l">
              <a:spcBef>
                <a:spcPts val="600"/>
              </a:spcBef>
              <a:spcAft>
                <a:spcPts val="0"/>
              </a:spcAft>
              <a:buNone/>
            </a:pPr>
            <a:r>
              <a:t/>
            </a:r>
            <a:endParaRPr sz="1400">
              <a:solidFill>
                <a:srgbClr val="000000"/>
              </a:solidFill>
              <a:latin typeface="Century Schoolbook"/>
              <a:ea typeface="Century Schoolbook"/>
              <a:cs typeface="Century Schoolbook"/>
              <a:sym typeface="Century Schoolbook"/>
            </a:endParaRPr>
          </a:p>
        </p:txBody>
      </p:sp>
      <p:sp>
        <p:nvSpPr>
          <p:cNvPr id="120" name="Google Shape;120;p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21" name="Google Shape;121;p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0"/>
          <p:cNvSpPr txBox="1"/>
          <p:nvPr/>
        </p:nvSpPr>
        <p:spPr>
          <a:xfrm>
            <a:off x="2438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PROCESS MANAGEMENT</a:t>
            </a:r>
            <a:endParaRPr/>
          </a:p>
        </p:txBody>
      </p:sp>
      <p:sp>
        <p:nvSpPr>
          <p:cNvPr id="290" name="Google Shape;290;p20"/>
          <p:cNvSpPr txBox="1"/>
          <p:nvPr/>
        </p:nvSpPr>
        <p:spPr>
          <a:xfrm>
            <a:off x="2438401" y="1600200"/>
            <a:ext cx="7269163" cy="1600200"/>
          </a:xfrm>
          <a:prstGeom prst="rect">
            <a:avLst/>
          </a:prstGeom>
          <a:noFill/>
          <a:ln>
            <a:noFill/>
          </a:ln>
        </p:spPr>
        <p:txBody>
          <a:bodyPr anchorCtr="0" anchor="t" bIns="45700" lIns="91425" spcFirstLastPara="1" rIns="91425" wrap="square" tIns="45700">
            <a:noAutofit/>
          </a:bodyPr>
          <a:lstStyle/>
          <a:p>
            <a:pPr indent="-271463" lvl="0" marL="271463" marR="0" rtl="0" algn="just">
              <a:lnSpc>
                <a:spcPct val="80000"/>
              </a:lnSpc>
              <a:spcBef>
                <a:spcPts val="0"/>
              </a:spcBef>
              <a:spcAft>
                <a:spcPts val="0"/>
              </a:spcAft>
              <a:buClr>
                <a:srgbClr val="FE8637"/>
              </a:buClr>
              <a:buSzPts val="1260"/>
              <a:buFont typeface="Noto Sans Symbols"/>
              <a:buChar char="🞆"/>
            </a:pPr>
            <a:r>
              <a:rPr lang="en-GB" sz="1800" u="sng">
                <a:solidFill>
                  <a:srgbClr val="000000"/>
                </a:solidFill>
                <a:latin typeface="Century Schoolbook"/>
                <a:ea typeface="Century Schoolbook"/>
                <a:cs typeface="Century Schoolbook"/>
                <a:sym typeface="Century Schoolbook"/>
              </a:rPr>
              <a:t>Process</a:t>
            </a:r>
            <a:r>
              <a:rPr lang="en-GB" sz="1800">
                <a:solidFill>
                  <a:srgbClr val="000000"/>
                </a:solidFill>
                <a:latin typeface="Century Schoolbook"/>
                <a:ea typeface="Century Schoolbook"/>
                <a:cs typeface="Century Schoolbook"/>
                <a:sym typeface="Century Schoolbook"/>
              </a:rPr>
              <a:t> is a unit of running program.</a:t>
            </a:r>
            <a:endParaRPr/>
          </a:p>
          <a:p>
            <a:pPr indent="-271463" lvl="0" marL="271463" marR="0" rtl="0" algn="just">
              <a:lnSpc>
                <a:spcPct val="80000"/>
              </a:lnSpc>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lnSpc>
                <a:spcPct val="80000"/>
              </a:lnSpc>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Each process has some information, like process ID, owner, priority, etc.</a:t>
            </a:r>
            <a:endParaRPr/>
          </a:p>
          <a:p>
            <a:pPr indent="-271463" lvl="0" marL="271463" marR="0" rtl="0" algn="l">
              <a:lnSpc>
                <a:spcPct val="80000"/>
              </a:lnSpc>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l">
              <a:lnSpc>
                <a:spcPct val="80000"/>
              </a:lnSpc>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p:txBody>
      </p:sp>
      <p:grpSp>
        <p:nvGrpSpPr>
          <p:cNvPr id="291" name="Google Shape;291;p20"/>
          <p:cNvGrpSpPr/>
          <p:nvPr/>
        </p:nvGrpSpPr>
        <p:grpSpPr>
          <a:xfrm>
            <a:off x="2570896" y="3962401"/>
            <a:ext cx="6934201" cy="1719263"/>
            <a:chOff x="672" y="2880"/>
            <a:chExt cx="4368" cy="1083"/>
          </a:xfrm>
        </p:grpSpPr>
        <p:pic>
          <p:nvPicPr>
            <p:cNvPr id="292" name="Google Shape;292;p20"/>
            <p:cNvPicPr preferRelativeResize="0"/>
            <p:nvPr/>
          </p:nvPicPr>
          <p:blipFill rotWithShape="1">
            <a:blip r:embed="rId3">
              <a:alphaModFix/>
            </a:blip>
            <a:srcRect b="0" l="0" r="0" t="0"/>
            <a:stretch/>
          </p:blipFill>
          <p:spPr>
            <a:xfrm>
              <a:off x="672" y="2880"/>
              <a:ext cx="4368" cy="1083"/>
            </a:xfrm>
            <a:prstGeom prst="rect">
              <a:avLst/>
            </a:prstGeom>
            <a:noFill/>
            <a:ln>
              <a:noFill/>
            </a:ln>
          </p:spPr>
        </p:pic>
        <p:sp>
          <p:nvSpPr>
            <p:cNvPr id="293" name="Google Shape;293;p20"/>
            <p:cNvSpPr txBox="1"/>
            <p:nvPr/>
          </p:nvSpPr>
          <p:spPr>
            <a:xfrm>
              <a:off x="672" y="2880"/>
              <a:ext cx="4368" cy="1083"/>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4" name="Google Shape;294;p20"/>
          <p:cNvSpPr txBox="1"/>
          <p:nvPr/>
        </p:nvSpPr>
        <p:spPr>
          <a:xfrm>
            <a:off x="2069124" y="3364706"/>
            <a:ext cx="4285445" cy="402291"/>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b="1" lang="en-GB" sz="2000">
                <a:solidFill>
                  <a:srgbClr val="000000"/>
                </a:solidFill>
                <a:latin typeface="Helvetica Neue"/>
                <a:ea typeface="Helvetica Neue"/>
                <a:cs typeface="Helvetica Neue"/>
                <a:sym typeface="Helvetica Neue"/>
              </a:rPr>
              <a:t>Example) Output of “</a:t>
            </a:r>
            <a:r>
              <a:rPr lang="en-GB" sz="2000">
                <a:solidFill>
                  <a:srgbClr val="000000"/>
                </a:solidFill>
                <a:latin typeface="Courier New"/>
                <a:ea typeface="Courier New"/>
                <a:cs typeface="Courier New"/>
                <a:sym typeface="Courier New"/>
              </a:rPr>
              <a:t>top</a:t>
            </a:r>
            <a:r>
              <a:rPr b="1" lang="en-GB" sz="2000">
                <a:solidFill>
                  <a:srgbClr val="000000"/>
                </a:solidFill>
                <a:latin typeface="Helvetica Neue"/>
                <a:ea typeface="Helvetica Neue"/>
                <a:cs typeface="Helvetica Neue"/>
                <a:sym typeface="Helvetica Neue"/>
              </a:rPr>
              <a:t>” command</a:t>
            </a:r>
            <a:endParaRPr/>
          </a:p>
        </p:txBody>
      </p:sp>
      <p:sp>
        <p:nvSpPr>
          <p:cNvPr id="295" name="Google Shape;295;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296" name="Google Shape;296;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1"/>
          <p:cNvSpPr txBox="1"/>
          <p:nvPr/>
        </p:nvSpPr>
        <p:spPr>
          <a:xfrm>
            <a:off x="2438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PROCESS MANAGEMENT</a:t>
            </a:r>
            <a:endParaRPr/>
          </a:p>
        </p:txBody>
      </p:sp>
      <p:pic>
        <p:nvPicPr>
          <p:cNvPr id="305" name="Google Shape;305;p21"/>
          <p:cNvPicPr preferRelativeResize="0"/>
          <p:nvPr/>
        </p:nvPicPr>
        <p:blipFill rotWithShape="1">
          <a:blip r:embed="rId3">
            <a:alphaModFix/>
          </a:blip>
          <a:srcRect b="0" l="0" r="0" t="0"/>
          <a:stretch/>
        </p:blipFill>
        <p:spPr>
          <a:xfrm>
            <a:off x="2590800" y="1385644"/>
            <a:ext cx="6992326" cy="3124636"/>
          </a:xfrm>
          <a:prstGeom prst="rect">
            <a:avLst/>
          </a:prstGeom>
          <a:noFill/>
          <a:ln>
            <a:noFill/>
          </a:ln>
        </p:spPr>
      </p:pic>
      <p:sp>
        <p:nvSpPr>
          <p:cNvPr id="306" name="Google Shape;306;p21"/>
          <p:cNvSpPr txBox="1"/>
          <p:nvPr/>
        </p:nvSpPr>
        <p:spPr>
          <a:xfrm>
            <a:off x="2286000" y="4724400"/>
            <a:ext cx="7772400" cy="1477328"/>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b="1" lang="en-GB" sz="1800">
                <a:solidFill>
                  <a:schemeClr val="dk1"/>
                </a:solidFill>
                <a:latin typeface="Times New Roman"/>
                <a:ea typeface="Times New Roman"/>
                <a:cs typeface="Times New Roman"/>
                <a:sym typeface="Times New Roman"/>
              </a:rPr>
              <a:t>Line 1-2</a:t>
            </a:r>
            <a:r>
              <a:rPr lang="en-GB" sz="1800">
                <a:solidFill>
                  <a:schemeClr val="dk1"/>
                </a:solidFill>
                <a:latin typeface="Times New Roman"/>
                <a:ea typeface="Times New Roman"/>
                <a:cs typeface="Times New Roman"/>
                <a:sym typeface="Times New Roman"/>
              </a:rPr>
              <a:t> Tasks is just another name for processes. It's typical to have quite a few processes running on your system at any given time. Most of them will be system processes. Many of them will typically be sleeping. This is ok. It just means they are waiting until a particular event occurs, which they will then act upon.</a:t>
            </a:r>
            <a:endParaRPr/>
          </a:p>
        </p:txBody>
      </p:sp>
      <p:sp>
        <p:nvSpPr>
          <p:cNvPr id="307" name="Google Shape;307;p2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308" name="Google Shape;308;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2"/>
          <p:cNvSpPr txBox="1"/>
          <p:nvPr/>
        </p:nvSpPr>
        <p:spPr>
          <a:xfrm>
            <a:off x="2438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PROCESS MANAGEMENT</a:t>
            </a:r>
            <a:endParaRPr/>
          </a:p>
        </p:txBody>
      </p:sp>
      <p:sp>
        <p:nvSpPr>
          <p:cNvPr id="317" name="Google Shape;317;p22"/>
          <p:cNvSpPr txBox="1"/>
          <p:nvPr/>
        </p:nvSpPr>
        <p:spPr>
          <a:xfrm>
            <a:off x="2133600" y="1524001"/>
            <a:ext cx="7772400" cy="3139321"/>
          </a:xfrm>
          <a:prstGeom prst="rect">
            <a:avLst/>
          </a:prstGeom>
          <a:noFill/>
          <a:ln>
            <a:noFill/>
          </a:ln>
        </p:spPr>
        <p:txBody>
          <a:bodyPr anchorCtr="0" anchor="t" bIns="45700" lIns="91425" spcFirstLastPara="1" rIns="91425" wrap="square" tIns="45700">
            <a:spAutoFit/>
          </a:bodyPr>
          <a:lstStyle/>
          <a:p>
            <a:pPr indent="-285750" lvl="0" marL="285750" marR="0" rtl="0" algn="just">
              <a:spcBef>
                <a:spcPts val="0"/>
              </a:spcBef>
              <a:spcAft>
                <a:spcPts val="0"/>
              </a:spcAft>
              <a:buClr>
                <a:schemeClr val="dk1"/>
              </a:buClr>
              <a:buSzPts val="1800"/>
              <a:buFont typeface="Arial"/>
              <a:buChar char="•"/>
            </a:pPr>
            <a:r>
              <a:rPr b="1" lang="en-GB" sz="1800">
                <a:solidFill>
                  <a:schemeClr val="dk1"/>
                </a:solidFill>
                <a:latin typeface="Times New Roman"/>
                <a:ea typeface="Times New Roman"/>
                <a:cs typeface="Times New Roman"/>
                <a:sym typeface="Times New Roman"/>
              </a:rPr>
              <a:t>Line 3 </a:t>
            </a:r>
            <a:r>
              <a:rPr lang="en-GB" sz="1800">
                <a:solidFill>
                  <a:schemeClr val="dk1"/>
                </a:solidFill>
                <a:latin typeface="Times New Roman"/>
                <a:ea typeface="Times New Roman"/>
                <a:cs typeface="Times New Roman"/>
                <a:sym typeface="Times New Roman"/>
              </a:rPr>
              <a:t>CPU information.</a:t>
            </a:r>
            <a:endParaRPr b="1" sz="1800">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Arial"/>
              <a:buChar char="•"/>
            </a:pPr>
            <a:r>
              <a:rPr b="1" lang="en-GB" sz="1800">
                <a:solidFill>
                  <a:schemeClr val="dk1"/>
                </a:solidFill>
                <a:latin typeface="Times New Roman"/>
                <a:ea typeface="Times New Roman"/>
                <a:cs typeface="Times New Roman"/>
                <a:sym typeface="Times New Roman"/>
              </a:rPr>
              <a:t>Line 4 </a:t>
            </a:r>
            <a:r>
              <a:rPr lang="en-GB" sz="1800">
                <a:solidFill>
                  <a:schemeClr val="dk1"/>
                </a:solidFill>
                <a:latin typeface="Times New Roman"/>
                <a:ea typeface="Times New Roman"/>
                <a:cs typeface="Times New Roman"/>
                <a:sym typeface="Times New Roman"/>
              </a:rPr>
              <a:t> This is a breakdown of working memory (RAM). Don't worry if a large amount of your memory is used. Linux keeps recently used programs in memory to speed up performance if they are run again. If another process needs that memory, they can easily be cleared to accommodate this.</a:t>
            </a:r>
            <a:endParaRPr/>
          </a:p>
          <a:p>
            <a:pPr indent="-285750" lvl="0" marL="285750" marR="0" rtl="0" algn="just">
              <a:spcBef>
                <a:spcPts val="0"/>
              </a:spcBef>
              <a:spcAft>
                <a:spcPts val="0"/>
              </a:spcAft>
              <a:buClr>
                <a:schemeClr val="dk1"/>
              </a:buClr>
              <a:buSzPts val="1800"/>
              <a:buFont typeface="Arial"/>
              <a:buChar char="•"/>
            </a:pPr>
            <a:r>
              <a:rPr b="1" lang="en-GB" sz="1800">
                <a:solidFill>
                  <a:schemeClr val="dk1"/>
                </a:solidFill>
                <a:latin typeface="Times New Roman"/>
                <a:ea typeface="Times New Roman"/>
                <a:cs typeface="Times New Roman"/>
                <a:sym typeface="Times New Roman"/>
              </a:rPr>
              <a:t>Line 5</a:t>
            </a:r>
            <a:r>
              <a:rPr lang="en-GB" sz="1800">
                <a:solidFill>
                  <a:schemeClr val="dk1"/>
                </a:solidFill>
                <a:latin typeface="Times New Roman"/>
                <a:ea typeface="Times New Roman"/>
                <a:cs typeface="Times New Roman"/>
                <a:sym typeface="Times New Roman"/>
              </a:rPr>
              <a:t> This is a breakdown of Virtual memory on your system. If a large amount of this is in use, you may want to consider increasing it's size. For most people with most modern systems having gigabytes of RAM you shouldn't experience any issues here.</a:t>
            </a:r>
            <a:endParaRPr/>
          </a:p>
          <a:p>
            <a:pPr indent="-285750" lvl="0" marL="285750" marR="0" rtl="0" algn="just">
              <a:spcBef>
                <a:spcPts val="0"/>
              </a:spcBef>
              <a:spcAft>
                <a:spcPts val="0"/>
              </a:spcAft>
              <a:buClr>
                <a:schemeClr val="dk1"/>
              </a:buClr>
              <a:buSzPts val="1800"/>
              <a:buFont typeface="Arial"/>
              <a:buChar char="•"/>
            </a:pPr>
            <a:r>
              <a:rPr b="1" lang="en-GB" sz="1800">
                <a:solidFill>
                  <a:schemeClr val="dk1"/>
                </a:solidFill>
                <a:latin typeface="Times New Roman"/>
                <a:ea typeface="Times New Roman"/>
                <a:cs typeface="Times New Roman"/>
                <a:sym typeface="Times New Roman"/>
              </a:rPr>
              <a:t>Lines 6 - ---</a:t>
            </a:r>
            <a:r>
              <a:rPr lang="en-GB" sz="1800">
                <a:solidFill>
                  <a:schemeClr val="dk1"/>
                </a:solidFill>
                <a:latin typeface="Times New Roman"/>
                <a:ea typeface="Times New Roman"/>
                <a:cs typeface="Times New Roman"/>
                <a:sym typeface="Times New Roman"/>
              </a:rPr>
              <a:t> Finally is a listing of the most resource intensive processes</a:t>
            </a:r>
            <a:endParaRPr/>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318" name="Google Shape;318;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319" name="Google Shape;319;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3"/>
          <p:cNvSpPr txBox="1"/>
          <p:nvPr/>
        </p:nvSpPr>
        <p:spPr>
          <a:xfrm>
            <a:off x="2438400" y="277813"/>
            <a:ext cx="77724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PROCESS MANAGEMENT</a:t>
            </a:r>
            <a:endParaRPr/>
          </a:p>
        </p:txBody>
      </p:sp>
      <p:sp>
        <p:nvSpPr>
          <p:cNvPr id="328" name="Google Shape;328;p23"/>
          <p:cNvSpPr txBox="1"/>
          <p:nvPr/>
        </p:nvSpPr>
        <p:spPr>
          <a:xfrm>
            <a:off x="2438400" y="1590964"/>
            <a:ext cx="7704138" cy="4349750"/>
          </a:xfrm>
          <a:prstGeom prst="rect">
            <a:avLst/>
          </a:prstGeom>
          <a:noFill/>
          <a:ln>
            <a:noFill/>
          </a:ln>
        </p:spPr>
        <p:txBody>
          <a:bodyPr anchorCtr="0" anchor="t" bIns="45700" lIns="91425" spcFirstLastPara="1" rIns="91425" wrap="square" tIns="45700">
            <a:noAutofit/>
          </a:bodyPr>
          <a:lstStyle/>
          <a:p>
            <a:pPr indent="-271463" lvl="0" marL="271463" marR="0" rtl="0" algn="just">
              <a:spcBef>
                <a:spcPts val="0"/>
              </a:spcBef>
              <a:spcAft>
                <a:spcPts val="0"/>
              </a:spcAft>
              <a:buNone/>
            </a:pPr>
            <a:r>
              <a:rPr lang="en-GB" sz="2000" u="sng">
                <a:solidFill>
                  <a:srgbClr val="000000"/>
                </a:solidFill>
                <a:latin typeface="Century Schoolbook"/>
                <a:ea typeface="Century Schoolbook"/>
                <a:cs typeface="Century Schoolbook"/>
                <a:sym typeface="Century Schoolbook"/>
              </a:rPr>
              <a:t>Commands</a:t>
            </a:r>
            <a:r>
              <a:rPr b="1" lang="en-GB" sz="2000" u="sng">
                <a:solidFill>
                  <a:srgbClr val="000000"/>
                </a:solidFill>
                <a:latin typeface="Century Schoolbook"/>
                <a:ea typeface="Century Schoolbook"/>
                <a:cs typeface="Century Schoolbook"/>
                <a:sym typeface="Century Schoolbook"/>
              </a:rPr>
              <a:t> </a:t>
            </a:r>
            <a:endParaRPr/>
          </a:p>
          <a:p>
            <a:pPr indent="-271463" lvl="0" marL="271463" marR="0" rtl="0" algn="just">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kill</a:t>
            </a:r>
            <a:r>
              <a:rPr lang="en-GB" sz="2000">
                <a:solidFill>
                  <a:srgbClr val="000000"/>
                </a:solidFill>
                <a:latin typeface="Century Schoolbook"/>
                <a:ea typeface="Century Schoolbook"/>
                <a:cs typeface="Century Schoolbook"/>
                <a:sym typeface="Century Schoolbook"/>
              </a:rPr>
              <a:t> 	Stops a program. The program is 		   	              specified by </a:t>
            </a:r>
            <a:r>
              <a:rPr lang="en-GB" sz="2000" u="sng">
                <a:solidFill>
                  <a:srgbClr val="000000"/>
                </a:solidFill>
                <a:latin typeface="Century Schoolbook"/>
                <a:ea typeface="Century Schoolbook"/>
                <a:cs typeface="Century Schoolbook"/>
                <a:sym typeface="Century Schoolbook"/>
              </a:rPr>
              <a:t>process ID</a:t>
            </a:r>
            <a:r>
              <a:rPr lang="en-GB" sz="2000">
                <a:solidFill>
                  <a:srgbClr val="000000"/>
                </a:solidFill>
                <a:latin typeface="Century Schoolbook"/>
                <a:ea typeface="Century Schoolbook"/>
                <a:cs typeface="Century Schoolbook"/>
                <a:sym typeface="Century Schoolbook"/>
              </a:rPr>
              <a:t>. </a:t>
            </a:r>
            <a:endParaRPr/>
          </a:p>
          <a:p>
            <a:pPr indent="-271463" lvl="0" marL="271463" marR="0" rtl="0" algn="just">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killall</a:t>
            </a:r>
            <a:r>
              <a:rPr lang="en-GB" sz="2000">
                <a:solidFill>
                  <a:srgbClr val="000000"/>
                </a:solidFill>
                <a:latin typeface="Century Schoolbook"/>
                <a:ea typeface="Century Schoolbook"/>
                <a:cs typeface="Century Schoolbook"/>
                <a:sym typeface="Century Schoolbook"/>
              </a:rPr>
              <a:t>	Stops a program. The program  is 		    		specified by </a:t>
            </a:r>
            <a:r>
              <a:rPr lang="en-GB" sz="2000" u="sng">
                <a:solidFill>
                  <a:srgbClr val="000000"/>
                </a:solidFill>
                <a:latin typeface="Century Schoolbook"/>
                <a:ea typeface="Century Schoolbook"/>
                <a:cs typeface="Century Schoolbook"/>
                <a:sym typeface="Century Schoolbook"/>
              </a:rPr>
              <a:t>name</a:t>
            </a:r>
            <a:r>
              <a:rPr lang="en-GB" sz="2000">
                <a:solidFill>
                  <a:srgbClr val="000000"/>
                </a:solidFill>
                <a:latin typeface="Century Schoolbook"/>
                <a:ea typeface="Century Schoolbook"/>
                <a:cs typeface="Century Schoolbook"/>
                <a:sym typeface="Century Schoolbook"/>
              </a:rPr>
              <a:t>. </a:t>
            </a:r>
            <a:endParaRPr/>
          </a:p>
          <a:p>
            <a:pPr indent="-271463" lvl="0" marL="271463" marR="0" rtl="0" algn="just">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ps</a:t>
            </a:r>
            <a:r>
              <a:rPr lang="en-GB" sz="2000">
                <a:solidFill>
                  <a:srgbClr val="000000"/>
                </a:solidFill>
                <a:latin typeface="Century Schoolbook"/>
                <a:ea typeface="Century Schoolbook"/>
                <a:cs typeface="Century Schoolbook"/>
                <a:sym typeface="Century Schoolbook"/>
              </a:rPr>
              <a:t>		Shows process status	</a:t>
            </a:r>
            <a:endParaRPr/>
          </a:p>
          <a:p>
            <a:pPr indent="-271463" lvl="0" marL="271463" marR="0" rtl="0" algn="just">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top</a:t>
            </a:r>
            <a:r>
              <a:rPr lang="en-GB" sz="2000">
                <a:solidFill>
                  <a:srgbClr val="000000"/>
                </a:solidFill>
                <a:latin typeface="Century Schoolbook"/>
                <a:ea typeface="Century Schoolbook"/>
                <a:cs typeface="Century Schoolbook"/>
                <a:sym typeface="Century Schoolbook"/>
              </a:rPr>
              <a:t> 		Shows system usage statistics</a:t>
            </a:r>
            <a:endParaRPr/>
          </a:p>
        </p:txBody>
      </p:sp>
      <p:sp>
        <p:nvSpPr>
          <p:cNvPr id="329" name="Google Shape;329;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330" name="Google Shape;330;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GB" u="sng">
                <a:solidFill>
                  <a:schemeClr val="hlink"/>
                </a:solidFill>
                <a:hlinkClick r:id="rId3"/>
              </a:rPr>
              <a:t>https://linoxide.com/linux-command/essential-linux-basic-commands/</a:t>
            </a:r>
            <a:endParaRPr/>
          </a:p>
          <a:p>
            <a:pPr indent="-127000" lvl="0" marL="91440" rtl="0" algn="l">
              <a:lnSpc>
                <a:spcPct val="90000"/>
              </a:lnSpc>
              <a:spcBef>
                <a:spcPts val="1400"/>
              </a:spcBef>
              <a:spcAft>
                <a:spcPts val="0"/>
              </a:spcAft>
              <a:buSzPts val="2000"/>
              <a:buChar char=" "/>
            </a:pPr>
            <a:r>
              <a:rPr lang="en-GB" u="sng">
                <a:solidFill>
                  <a:schemeClr val="hlink"/>
                </a:solidFill>
                <a:hlinkClick r:id="rId4"/>
              </a:rPr>
              <a:t>https://linoxide.com/linux-how-to/linux-commands-brief-outline-examples/</a:t>
            </a:r>
            <a:endParaRPr/>
          </a:p>
          <a:p>
            <a:pPr indent="-127000" lvl="0" marL="91440" rtl="0" algn="l">
              <a:lnSpc>
                <a:spcPct val="90000"/>
              </a:lnSpc>
              <a:spcBef>
                <a:spcPts val="1400"/>
              </a:spcBef>
              <a:spcAft>
                <a:spcPts val="0"/>
              </a:spcAft>
              <a:buSzPts val="2000"/>
              <a:buChar char=" "/>
            </a:pPr>
            <a:r>
              <a:rPr lang="en-GB" u="sng">
                <a:solidFill>
                  <a:schemeClr val="hlink"/>
                </a:solidFill>
                <a:hlinkClick r:id="rId5"/>
              </a:rPr>
              <a:t>https://www.maketecheasier.com/file-permissions-what-does-chmod-777-means/</a:t>
            </a:r>
            <a:endParaRPr/>
          </a:p>
        </p:txBody>
      </p:sp>
      <p:sp>
        <p:nvSpPr>
          <p:cNvPr id="336" name="Google Shape;336;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337" name="Google Shape;337;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3"/>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28" name="Google Shape;128;p3"/>
          <p:cNvSpPr txBox="1"/>
          <p:nvPr/>
        </p:nvSpPr>
        <p:spPr>
          <a:xfrm>
            <a:off x="2418130" y="1717676"/>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just">
              <a:spcBef>
                <a:spcPts val="0"/>
              </a:spcBef>
              <a:spcAft>
                <a:spcPts val="0"/>
              </a:spcAft>
              <a:buNone/>
            </a:pPr>
            <a:r>
              <a:rPr b="1" lang="en-GB" sz="2000" u="sng">
                <a:solidFill>
                  <a:srgbClr val="000000"/>
                </a:solidFill>
                <a:latin typeface="Century Schoolbook"/>
                <a:ea typeface="Century Schoolbook"/>
                <a:cs typeface="Century Schoolbook"/>
                <a:sym typeface="Century Schoolbook"/>
              </a:rPr>
              <a:t>How to run commands</a:t>
            </a:r>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ourier New"/>
                <a:ea typeface="Courier New"/>
                <a:cs typeface="Courier New"/>
                <a:sym typeface="Courier New"/>
              </a:rPr>
              <a:t>Between</a:t>
            </a:r>
            <a:r>
              <a:rPr lang="en-GB" sz="1800">
                <a:solidFill>
                  <a:srgbClr val="000000"/>
                </a:solidFill>
                <a:latin typeface="Century Schoolbook"/>
                <a:ea typeface="Century Schoolbook"/>
                <a:cs typeface="Century Schoolbook"/>
                <a:sym typeface="Century Schoolbook"/>
              </a:rPr>
              <a:t> command name, options and arguments, </a:t>
            </a:r>
            <a:r>
              <a:rPr lang="en-GB" sz="1800" u="sng">
                <a:solidFill>
                  <a:srgbClr val="000000"/>
                </a:solidFill>
                <a:latin typeface="Century Schoolbook"/>
                <a:ea typeface="Century Schoolbook"/>
                <a:cs typeface="Century Schoolbook"/>
                <a:sym typeface="Century Schoolbook"/>
              </a:rPr>
              <a:t>space</a:t>
            </a:r>
            <a:r>
              <a:rPr lang="en-GB" sz="1800">
                <a:solidFill>
                  <a:srgbClr val="000000"/>
                </a:solidFill>
                <a:latin typeface="Century Schoolbook"/>
                <a:ea typeface="Century Schoolbook"/>
                <a:cs typeface="Century Schoolbook"/>
                <a:sym typeface="Century Schoolbook"/>
              </a:rPr>
              <a:t> is necessary. </a:t>
            </a:r>
            <a:endParaRPr/>
          </a:p>
          <a:p>
            <a:pPr indent="-271463" lvl="0" marL="271463" marR="0" rtl="0" algn="just">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Options always start with </a:t>
            </a:r>
            <a:r>
              <a:rPr lang="en-GB" sz="1800">
                <a:solidFill>
                  <a:srgbClr val="000000"/>
                </a:solidFill>
                <a:latin typeface="Verdana"/>
                <a:ea typeface="Verdana"/>
                <a:cs typeface="Verdana"/>
                <a:sym typeface="Verdana"/>
              </a:rPr>
              <a:t>“</a:t>
            </a:r>
            <a:r>
              <a:rPr lang="en-GB" sz="1800">
                <a:solidFill>
                  <a:srgbClr val="000000"/>
                </a:solidFill>
                <a:latin typeface="Century Schoolbook"/>
                <a:ea typeface="Century Schoolbook"/>
                <a:cs typeface="Century Schoolbook"/>
                <a:sym typeface="Century Schoolbook"/>
              </a:rPr>
              <a:t>-</a:t>
            </a:r>
            <a:r>
              <a:rPr lang="en-GB" sz="1800">
                <a:solidFill>
                  <a:srgbClr val="000000"/>
                </a:solidFill>
                <a:latin typeface="Verdana"/>
                <a:ea typeface="Verdana"/>
                <a:cs typeface="Verdana"/>
                <a:sym typeface="Verdana"/>
              </a:rPr>
              <a:t>”</a:t>
            </a:r>
            <a:endParaRPr/>
          </a:p>
          <a:p>
            <a:pPr indent="-271463" lvl="0" marL="271463" marR="0" rtl="0" algn="just">
              <a:spcBef>
                <a:spcPts val="600"/>
              </a:spcBef>
              <a:spcAft>
                <a:spcPts val="0"/>
              </a:spcAft>
              <a:buNone/>
            </a:pPr>
            <a:r>
              <a:t/>
            </a:r>
            <a:endParaRPr sz="1800">
              <a:solidFill>
                <a:srgbClr val="000000"/>
              </a:solidFill>
              <a:latin typeface="Century Schoolbook"/>
              <a:ea typeface="Century Schoolbook"/>
              <a:cs typeface="Century Schoolbook"/>
              <a:sym typeface="Century Schoolbook"/>
            </a:endParaRPr>
          </a:p>
          <a:p>
            <a:pPr indent="-271463" lvl="0" marL="271463" marR="0" rtl="0" algn="just">
              <a:spcBef>
                <a:spcPts val="600"/>
              </a:spcBef>
              <a:spcAft>
                <a:spcPts val="0"/>
              </a:spcAft>
              <a:buClr>
                <a:srgbClr val="FE8637"/>
              </a:buClr>
              <a:buSzPts val="1260"/>
              <a:buFont typeface="Noto Sans Symbols"/>
              <a:buChar char="🞆"/>
            </a:pPr>
            <a:r>
              <a:rPr lang="en-GB" sz="1800">
                <a:solidFill>
                  <a:srgbClr val="000000"/>
                </a:solidFill>
                <a:latin typeface="Century Schoolbook"/>
                <a:ea typeface="Century Schoolbook"/>
                <a:cs typeface="Century Schoolbook"/>
                <a:sym typeface="Century Schoolbook"/>
              </a:rPr>
              <a:t>Example:</a:t>
            </a:r>
            <a:endParaRPr/>
          </a:p>
          <a:p>
            <a:pPr indent="-271463" lvl="0" marL="271463" marR="0" rtl="0" algn="just">
              <a:spcBef>
                <a:spcPts val="600"/>
              </a:spcBef>
              <a:spcAft>
                <a:spcPts val="0"/>
              </a:spcAft>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cd</a:t>
            </a:r>
            <a:r>
              <a:rPr lang="en-GB" sz="1800">
                <a:solidFill>
                  <a:srgbClr val="000000"/>
                </a:solidFill>
                <a:latin typeface="Century Schoolbook"/>
                <a:ea typeface="Century Schoolbook"/>
                <a:cs typeface="Century Schoolbook"/>
                <a:sym typeface="Century Schoolbook"/>
              </a:rPr>
              <a:t>  ..</a:t>
            </a:r>
            <a:endParaRPr/>
          </a:p>
          <a:p>
            <a:pPr indent="-271463" lvl="0" marL="271463" marR="0" rtl="0" algn="just">
              <a:spcBef>
                <a:spcPts val="600"/>
              </a:spcBef>
              <a:spcAft>
                <a:spcPts val="0"/>
              </a:spcAft>
              <a:buNone/>
            </a:pPr>
            <a:r>
              <a:rPr lang="en-GB" sz="1800">
                <a:solidFill>
                  <a:srgbClr val="000000"/>
                </a:solidFill>
                <a:latin typeface="Century Schoolbook"/>
                <a:ea typeface="Century Schoolbook"/>
                <a:cs typeface="Century Schoolbook"/>
                <a:sym typeface="Century Schoolbook"/>
              </a:rPr>
              <a:t>	</a:t>
            </a:r>
            <a:r>
              <a:rPr lang="en-GB" sz="1800">
                <a:solidFill>
                  <a:srgbClr val="000000"/>
                </a:solidFill>
                <a:latin typeface="Courier New"/>
                <a:ea typeface="Courier New"/>
                <a:cs typeface="Courier New"/>
                <a:sym typeface="Courier New"/>
              </a:rPr>
              <a:t>ls  –l </a:t>
            </a:r>
            <a:endParaRPr/>
          </a:p>
          <a:p>
            <a:pPr indent="-271463" lvl="0" marL="271463" marR="0" rtl="0" algn="just">
              <a:spcBef>
                <a:spcPts val="600"/>
              </a:spcBef>
              <a:spcAft>
                <a:spcPts val="0"/>
              </a:spcAft>
              <a:buNone/>
            </a:pPr>
            <a:r>
              <a:rPr lang="en-GB" sz="1800">
                <a:solidFill>
                  <a:srgbClr val="000000"/>
                </a:solidFill>
                <a:latin typeface="Courier New"/>
                <a:ea typeface="Courier New"/>
                <a:cs typeface="Courier New"/>
                <a:sym typeface="Courier New"/>
              </a:rPr>
              <a:t>   mv</a:t>
            </a:r>
            <a:r>
              <a:rPr lang="en-GB" sz="1800">
                <a:solidFill>
                  <a:srgbClr val="000000"/>
                </a:solidFill>
                <a:latin typeface="Century Schoolbook"/>
                <a:ea typeface="Century Schoolbook"/>
                <a:cs typeface="Century Schoolbook"/>
                <a:sym typeface="Century Schoolbook"/>
              </a:rPr>
              <a:t>  fileA  fileB</a:t>
            </a:r>
            <a:endParaRPr sz="1800">
              <a:solidFill>
                <a:srgbClr val="000000"/>
              </a:solidFill>
              <a:latin typeface="Century Schoolbook"/>
              <a:ea typeface="Century Schoolbook"/>
              <a:cs typeface="Century Schoolbook"/>
              <a:sym typeface="Century Schoolbook"/>
            </a:endParaRPr>
          </a:p>
        </p:txBody>
      </p:sp>
      <p:sp>
        <p:nvSpPr>
          <p:cNvPr id="129" name="Google Shape;129;p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30" name="Google Shape;130;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4"/>
          <p:cNvSpPr txBox="1"/>
          <p:nvPr/>
        </p:nvSpPr>
        <p:spPr>
          <a:xfrm>
            <a:off x="1942563" y="58916"/>
            <a:ext cx="7467600" cy="889604"/>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39" name="Google Shape;139;p4"/>
          <p:cNvSpPr txBox="1"/>
          <p:nvPr/>
        </p:nvSpPr>
        <p:spPr>
          <a:xfrm>
            <a:off x="2501721" y="948520"/>
            <a:ext cx="7053262" cy="5328702"/>
          </a:xfrm>
          <a:prstGeom prst="rect">
            <a:avLst/>
          </a:prstGeom>
          <a:noFill/>
          <a:ln>
            <a:noFill/>
          </a:ln>
        </p:spPr>
        <p:txBody>
          <a:bodyPr anchorCtr="0" anchor="t" bIns="45700" lIns="91425" spcFirstLastPara="1" rIns="91425" wrap="square" tIns="45700">
            <a:noAutofit/>
          </a:bodyPr>
          <a:lstStyle/>
          <a:p>
            <a:pPr indent="-271463" lvl="0" marL="271463" marR="0" rtl="0" algn="l">
              <a:lnSpc>
                <a:spcPct val="90000"/>
              </a:lnSpc>
              <a:spcBef>
                <a:spcPts val="0"/>
              </a:spcBef>
              <a:spcAft>
                <a:spcPts val="0"/>
              </a:spcAft>
              <a:buNone/>
            </a:pPr>
            <a:r>
              <a:rPr b="1" lang="en-GB" sz="2400" u="sng">
                <a:solidFill>
                  <a:srgbClr val="000000"/>
                </a:solidFill>
                <a:latin typeface="Times New Roman"/>
                <a:ea typeface="Times New Roman"/>
                <a:cs typeface="Times New Roman"/>
                <a:sym typeface="Times New Roman"/>
              </a:rPr>
              <a:t>File Handling Commands</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cat: After concatenation Displays a Text File content</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$cat &gt;filename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$cat&gt;file.txt</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 cp: Copy one or more files to another location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$cp&lt; Source&gt; &lt;destination&gt;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$cp file1.txt file2.txt</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mkdir: create a directory/folder  ---- touch file.txt</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$mkdir &lt;directory name or path&gt;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 mkdir OSLab1</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rm: Deletes a File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$rm &lt;file name or path&gt;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$rm file.txt</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grep: Finds a String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Grep –r “lab”		</a:t>
            </a:r>
            <a:endParaRPr/>
          </a:p>
          <a:p>
            <a:pPr indent="-271463" lvl="0" marL="271463" marR="0" rtl="0" algn="l">
              <a:lnSpc>
                <a:spcPct val="90000"/>
              </a:lnSpc>
              <a:spcBef>
                <a:spcPts val="60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40" name="Google Shape;140;p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41" name="Google Shape;141;p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p:nvPr/>
        </p:nvSpPr>
        <p:spPr>
          <a:xfrm>
            <a:off x="1468192" y="1275009"/>
            <a:ext cx="7804597"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rgbClr val="2A70D0"/>
                </a:solidFill>
                <a:latin typeface="arial"/>
                <a:ea typeface="arial"/>
                <a:cs typeface="arial"/>
                <a:sym typeface="arial"/>
              </a:rPr>
              <a:t>Example Usage</a:t>
            </a:r>
            <a:endParaRPr/>
          </a:p>
          <a:p>
            <a:pPr indent="0" lvl="0" marL="0" marR="0" rtl="0" algn="l">
              <a:spcBef>
                <a:spcPts val="0"/>
              </a:spcBef>
              <a:spcAft>
                <a:spcPts val="0"/>
              </a:spcAft>
              <a:buNone/>
            </a:pPr>
            <a:r>
              <a:rPr lang="en-GB" sz="1800">
                <a:solidFill>
                  <a:srgbClr val="454545"/>
                </a:solidFill>
                <a:latin typeface="Verdana"/>
                <a:ea typeface="Verdana"/>
                <a:cs typeface="Verdana"/>
                <a:sym typeface="Verdana"/>
              </a:rPr>
              <a:t>Let's say want to quickly locate the phrase "</a:t>
            </a:r>
            <a:r>
              <a:rPr b="1" lang="en-GB" sz="1800">
                <a:solidFill>
                  <a:srgbClr val="454545"/>
                </a:solidFill>
                <a:latin typeface="Verdana"/>
                <a:ea typeface="Verdana"/>
                <a:cs typeface="Verdana"/>
                <a:sym typeface="Verdana"/>
              </a:rPr>
              <a:t>our products</a:t>
            </a:r>
            <a:r>
              <a:rPr lang="en-GB" sz="1800">
                <a:solidFill>
                  <a:srgbClr val="454545"/>
                </a:solidFill>
                <a:latin typeface="Verdana"/>
                <a:ea typeface="Verdana"/>
                <a:cs typeface="Verdana"/>
                <a:sym typeface="Verdana"/>
              </a:rPr>
              <a:t>" in HTML files on your machine. Let's start by searching a single file. Here, our </a:t>
            </a:r>
            <a:r>
              <a:rPr i="1" lang="en-GB" sz="1800">
                <a:solidFill>
                  <a:srgbClr val="454545"/>
                </a:solidFill>
                <a:latin typeface="Verdana"/>
                <a:ea typeface="Verdana"/>
                <a:cs typeface="Verdana"/>
                <a:sym typeface="Verdana"/>
              </a:rPr>
              <a:t>PATTERN</a:t>
            </a:r>
            <a:r>
              <a:rPr lang="en-GB" sz="1800">
                <a:solidFill>
                  <a:srgbClr val="454545"/>
                </a:solidFill>
                <a:latin typeface="Verdana"/>
                <a:ea typeface="Verdana"/>
                <a:cs typeface="Verdana"/>
                <a:sym typeface="Verdana"/>
              </a:rPr>
              <a:t> is </a:t>
            </a:r>
            <a:r>
              <a:rPr b="1" lang="en-GB" sz="1800">
                <a:solidFill>
                  <a:srgbClr val="454545"/>
                </a:solidFill>
                <a:latin typeface="Verdana"/>
                <a:ea typeface="Verdana"/>
                <a:cs typeface="Verdana"/>
                <a:sym typeface="Verdana"/>
              </a:rPr>
              <a:t>"our products"</a:t>
            </a:r>
            <a:r>
              <a:rPr lang="en-GB" sz="1800">
                <a:solidFill>
                  <a:srgbClr val="454545"/>
                </a:solidFill>
                <a:latin typeface="Verdana"/>
                <a:ea typeface="Verdana"/>
                <a:cs typeface="Verdana"/>
                <a:sym typeface="Verdana"/>
              </a:rPr>
              <a:t> and our </a:t>
            </a:r>
            <a:r>
              <a:rPr i="1" lang="en-GB" sz="1800">
                <a:solidFill>
                  <a:srgbClr val="454545"/>
                </a:solidFill>
                <a:latin typeface="Verdana"/>
                <a:ea typeface="Verdana"/>
                <a:cs typeface="Verdana"/>
                <a:sym typeface="Verdana"/>
              </a:rPr>
              <a:t>FILE</a:t>
            </a:r>
            <a:r>
              <a:rPr lang="en-GB" sz="1800">
                <a:solidFill>
                  <a:srgbClr val="454545"/>
                </a:solidFill>
                <a:latin typeface="Verdana"/>
                <a:ea typeface="Verdana"/>
                <a:cs typeface="Verdana"/>
                <a:sym typeface="Verdana"/>
              </a:rPr>
              <a:t> is </a:t>
            </a:r>
            <a:r>
              <a:rPr b="1" lang="en-GB" sz="1800">
                <a:solidFill>
                  <a:srgbClr val="454545"/>
                </a:solidFill>
                <a:latin typeface="Verdana"/>
                <a:ea typeface="Verdana"/>
                <a:cs typeface="Verdana"/>
                <a:sym typeface="Verdana"/>
              </a:rPr>
              <a:t>product-listing.html</a:t>
            </a:r>
            <a:r>
              <a:rPr lang="en-GB" sz="1800">
                <a:solidFill>
                  <a:srgbClr val="454545"/>
                </a:solidFill>
                <a:latin typeface="Verdana"/>
                <a:ea typeface="Verdana"/>
                <a:cs typeface="Verdana"/>
                <a:sym typeface="Verdana"/>
              </a:rPr>
              <a:t>.</a:t>
            </a:r>
            <a:endParaRPr/>
          </a:p>
          <a:p>
            <a:pPr indent="0" lvl="0" marL="0" marR="0" rtl="0" algn="l">
              <a:spcBef>
                <a:spcPts val="0"/>
              </a:spcBef>
              <a:spcAft>
                <a:spcPts val="0"/>
              </a:spcAft>
              <a:buNone/>
            </a:pPr>
            <a:r>
              <a:t/>
            </a:r>
            <a:endParaRPr b="0" i="0" sz="1800">
              <a:solidFill>
                <a:srgbClr val="454545"/>
              </a:solidFill>
              <a:latin typeface="Verdana"/>
              <a:ea typeface="Verdana"/>
              <a:cs typeface="Verdana"/>
              <a:sym typeface="Verdana"/>
            </a:endParaRPr>
          </a:p>
        </p:txBody>
      </p:sp>
      <p:pic>
        <p:nvPicPr>
          <p:cNvPr descr="grepping a simple string with a single file as the input" id="147" name="Google Shape;147;p5"/>
          <p:cNvPicPr preferRelativeResize="0"/>
          <p:nvPr/>
        </p:nvPicPr>
        <p:blipFill rotWithShape="1">
          <a:blip r:embed="rId3">
            <a:alphaModFix/>
          </a:blip>
          <a:srcRect b="0" l="0" r="0" t="0"/>
          <a:stretch/>
        </p:blipFill>
        <p:spPr>
          <a:xfrm>
            <a:off x="1584100" y="2826040"/>
            <a:ext cx="7573715" cy="259596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nvSpPr>
        <p:spPr>
          <a:xfrm>
            <a:off x="1942563" y="58916"/>
            <a:ext cx="7467600" cy="889604"/>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56" name="Google Shape;156;p6"/>
          <p:cNvSpPr txBox="1"/>
          <p:nvPr/>
        </p:nvSpPr>
        <p:spPr>
          <a:xfrm>
            <a:off x="2501721" y="948520"/>
            <a:ext cx="7053262" cy="5328702"/>
          </a:xfrm>
          <a:prstGeom prst="rect">
            <a:avLst/>
          </a:prstGeom>
          <a:noFill/>
          <a:ln>
            <a:noFill/>
          </a:ln>
        </p:spPr>
        <p:txBody>
          <a:bodyPr anchorCtr="0" anchor="t" bIns="45700" lIns="91425" spcFirstLastPara="1" rIns="91425" wrap="square" tIns="45700">
            <a:noAutofit/>
          </a:bodyPr>
          <a:lstStyle/>
          <a:p>
            <a:pPr indent="-271463" lvl="0" marL="271463" marR="0" rtl="0" algn="l">
              <a:lnSpc>
                <a:spcPct val="90000"/>
              </a:lnSpc>
              <a:spcBef>
                <a:spcPts val="0"/>
              </a:spcBef>
              <a:spcAft>
                <a:spcPts val="0"/>
              </a:spcAft>
              <a:buNone/>
            </a:pPr>
            <a:r>
              <a:rPr b="1" lang="en-GB" sz="2400" u="sng">
                <a:solidFill>
                  <a:srgbClr val="000000"/>
                </a:solidFill>
                <a:latin typeface="Times New Roman"/>
                <a:ea typeface="Times New Roman"/>
                <a:cs typeface="Times New Roman"/>
                <a:sym typeface="Times New Roman"/>
              </a:rPr>
              <a:t>File Handling Commands</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mv: move the file/files</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 $mv &lt;source&gt; &lt;destination&gt;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head: Displays the Beginning of a File </a:t>
            </a:r>
            <a:endParaRPr/>
          </a:p>
          <a:p>
            <a:pPr indent="-271463" lvl="1" marL="728663" marR="0" rtl="0" algn="l">
              <a:lnSpc>
                <a:spcPct val="90000"/>
              </a:lnSpc>
              <a:spcBef>
                <a:spcPts val="600"/>
              </a:spcBef>
              <a:spcAft>
                <a:spcPts val="0"/>
              </a:spcAft>
              <a:buClr>
                <a:srgbClr val="FE8637"/>
              </a:buClr>
              <a:buSzPts val="1400"/>
              <a:buFont typeface="Noto Sans Symbols"/>
              <a:buChar char="🞆"/>
            </a:pPr>
            <a:r>
              <a:rPr b="0" i="0" lang="en-GB" sz="2000" u="none" cap="none" strike="noStrike">
                <a:solidFill>
                  <a:srgbClr val="000000"/>
                </a:solidFill>
                <a:latin typeface="Times New Roman"/>
                <a:ea typeface="Times New Roman"/>
                <a:cs typeface="Times New Roman"/>
                <a:sym typeface="Times New Roman"/>
              </a:rPr>
              <a:t>$ head -1 months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tail: Displays the End of a File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sort: Displays a File in Order  </a:t>
            </a:r>
            <a:endParaRPr sz="2000">
              <a:solidFill>
                <a:srgbClr val="000000"/>
              </a:solidFill>
              <a:latin typeface="Times New Roman"/>
              <a:ea typeface="Times New Roman"/>
              <a:cs typeface="Times New Roman"/>
              <a:sym typeface="Times New Roman"/>
            </a:endParaRPr>
          </a:p>
          <a:p>
            <a:pPr indent="-271463" lvl="0" marL="271463" marR="0" rtl="0" algn="l">
              <a:lnSpc>
                <a:spcPct val="90000"/>
              </a:lnSpc>
              <a:spcBef>
                <a:spcPts val="60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57" name="Google Shape;157;p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58" name="Google Shape;158;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7"/>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67" name="Google Shape;167;p7"/>
          <p:cNvSpPr txBox="1"/>
          <p:nvPr/>
        </p:nvSpPr>
        <p:spPr>
          <a:xfrm>
            <a:off x="2514600" y="1600201"/>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l">
              <a:lnSpc>
                <a:spcPct val="90000"/>
              </a:lnSpc>
              <a:spcBef>
                <a:spcPts val="0"/>
              </a:spcBef>
              <a:spcAft>
                <a:spcPts val="0"/>
              </a:spcAft>
              <a:buNone/>
            </a:pPr>
            <a:r>
              <a:rPr b="1" lang="en-GB" sz="2400" u="sng">
                <a:solidFill>
                  <a:srgbClr val="000000"/>
                </a:solidFill>
                <a:latin typeface="Times New Roman"/>
                <a:ea typeface="Times New Roman"/>
                <a:cs typeface="Times New Roman"/>
                <a:sym typeface="Times New Roman"/>
              </a:rPr>
              <a:t>Commands</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ls			show files in current position</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cd			change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cp			copy file or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mv			move file or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rm			remove file or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pwd 		             show current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mkdir			create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rmdir			remove directory</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less, more		display file contents</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man			</a:t>
            </a:r>
            <a:r>
              <a:rPr lang="en-GB" sz="2000">
                <a:solidFill>
                  <a:schemeClr val="dk1"/>
                </a:solidFill>
                <a:latin typeface="Times New Roman"/>
                <a:ea typeface="Times New Roman"/>
                <a:cs typeface="Times New Roman"/>
                <a:sym typeface="Times New Roman"/>
              </a:rPr>
              <a:t>command read the online manual 			page for a command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whatis 		give brief description of a 			command 			</a:t>
            </a:r>
            <a:endParaRPr/>
          </a:p>
          <a:p>
            <a:pPr indent="-271463" lvl="0" marL="271463" marR="0" rtl="0" algn="l">
              <a:lnSpc>
                <a:spcPct val="90000"/>
              </a:lnSpc>
              <a:spcBef>
                <a:spcPts val="60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68" name="Google Shape;168;p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69" name="Google Shape;169;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8"/>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78" name="Google Shape;178;p8"/>
          <p:cNvSpPr txBox="1"/>
          <p:nvPr/>
        </p:nvSpPr>
        <p:spPr>
          <a:xfrm>
            <a:off x="2400300" y="1417638"/>
            <a:ext cx="8001000" cy="4777421"/>
          </a:xfrm>
          <a:prstGeom prst="rect">
            <a:avLst/>
          </a:prstGeom>
          <a:noFill/>
          <a:ln>
            <a:noFill/>
          </a:ln>
        </p:spPr>
        <p:txBody>
          <a:bodyPr anchorCtr="0" anchor="t" bIns="45700" lIns="91425" spcFirstLastPara="1" rIns="91425" wrap="square" tIns="45700">
            <a:noAutofit/>
          </a:bodyPr>
          <a:lstStyle/>
          <a:p>
            <a:pPr indent="-271463" lvl="0" marL="271463" marR="0" rtl="0" algn="l">
              <a:lnSpc>
                <a:spcPct val="90000"/>
              </a:lnSpc>
              <a:spcBef>
                <a:spcPts val="0"/>
              </a:spcBef>
              <a:spcAft>
                <a:spcPts val="0"/>
              </a:spcAft>
              <a:buNone/>
            </a:pPr>
            <a:r>
              <a:rPr b="1" lang="en-GB" sz="2400" u="sng">
                <a:solidFill>
                  <a:srgbClr val="000000"/>
                </a:solidFill>
                <a:latin typeface="Times New Roman"/>
                <a:ea typeface="Times New Roman"/>
                <a:cs typeface="Times New Roman"/>
                <a:sym typeface="Times New Roman"/>
              </a:rPr>
              <a:t>Commands</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Who 		 Display login name ,date , time  and terminal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Whoami	 Display only the user name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Pwd		 Displays the path of the current working directory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Date		 Displays current time and date</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Clear 		 Clears the terminal screen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Echo		 Displays the message on screen </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Exit		 Exit the Shell</a:t>
            </a:r>
            <a:endParaRPr/>
          </a:p>
          <a:p>
            <a:pPr indent="-271463" lvl="0" marL="271463" marR="0" rtl="0" algn="l">
              <a:lnSpc>
                <a:spcPct val="90000"/>
              </a:lnSpc>
              <a:spcBef>
                <a:spcPts val="600"/>
              </a:spcBef>
              <a:spcAft>
                <a:spcPts val="0"/>
              </a:spcAft>
              <a:buClr>
                <a:srgbClr val="FE8637"/>
              </a:buClr>
              <a:buSzPts val="1400"/>
              <a:buFont typeface="Noto Sans Symbols"/>
              <a:buChar char="🞆"/>
            </a:pPr>
            <a:r>
              <a:rPr lang="en-GB" sz="2000">
                <a:solidFill>
                  <a:srgbClr val="000000"/>
                </a:solidFill>
                <a:latin typeface="Times New Roman"/>
                <a:ea typeface="Times New Roman"/>
                <a:cs typeface="Times New Roman"/>
                <a:sym typeface="Times New Roman"/>
              </a:rPr>
              <a:t>Touch                creates new file</a:t>
            </a:r>
            <a:endParaRPr/>
          </a:p>
          <a:p>
            <a:pPr indent="0" lvl="0" marL="0" marR="0" rtl="0" algn="l">
              <a:lnSpc>
                <a:spcPct val="90000"/>
              </a:lnSpc>
              <a:spcBef>
                <a:spcPts val="600"/>
              </a:spcBef>
              <a:spcAft>
                <a:spcPts val="0"/>
              </a:spcAft>
              <a:buNone/>
            </a:pPr>
            <a:r>
              <a:rPr lang="en-GB" sz="2000">
                <a:solidFill>
                  <a:srgbClr val="000000"/>
                </a:solidFill>
                <a:latin typeface="Times New Roman"/>
                <a:ea typeface="Times New Roman"/>
                <a:cs typeface="Times New Roman"/>
                <a:sym typeface="Times New Roman"/>
              </a:rPr>
              <a:t>	</a:t>
            </a:r>
            <a:endParaRPr/>
          </a:p>
          <a:p>
            <a:pPr indent="-271463" lvl="0" marL="271463" marR="0" rtl="0" algn="l">
              <a:lnSpc>
                <a:spcPct val="90000"/>
              </a:lnSpc>
              <a:spcBef>
                <a:spcPts val="600"/>
              </a:spcBef>
              <a:spcAft>
                <a:spcPts val="0"/>
              </a:spcAft>
              <a:buNone/>
            </a:pPr>
            <a:r>
              <a:t/>
            </a:r>
            <a:endParaRPr sz="2000">
              <a:solidFill>
                <a:srgbClr val="000000"/>
              </a:solidFill>
              <a:latin typeface="Times New Roman"/>
              <a:ea typeface="Times New Roman"/>
              <a:cs typeface="Times New Roman"/>
              <a:sym typeface="Times New Roman"/>
            </a:endParaRPr>
          </a:p>
        </p:txBody>
      </p:sp>
      <p:sp>
        <p:nvSpPr>
          <p:cNvPr id="179" name="Google Shape;179;p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80" name="Google Shape;180;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9"/>
          <p:cNvSpPr txBox="1"/>
          <p:nvPr/>
        </p:nvSpPr>
        <p:spPr>
          <a:xfrm>
            <a:off x="1981200" y="274638"/>
            <a:ext cx="7467600" cy="1143000"/>
          </a:xfrm>
          <a:prstGeom prst="rect">
            <a:avLst/>
          </a:prstGeom>
          <a:noFill/>
          <a:ln>
            <a:noFill/>
          </a:ln>
        </p:spPr>
        <p:txBody>
          <a:bodyPr anchorCtr="0" anchor="b" bIns="46800" lIns="90000" spcFirstLastPara="1" rIns="90000" wrap="square" tIns="46800">
            <a:noAutofit/>
          </a:bodyPr>
          <a:lstStyle/>
          <a:p>
            <a:pPr indent="0" lvl="0" marL="0" marR="0" rtl="0" algn="l">
              <a:spcBef>
                <a:spcPts val="0"/>
              </a:spcBef>
              <a:spcAft>
                <a:spcPts val="0"/>
              </a:spcAft>
              <a:buNone/>
            </a:pPr>
            <a:r>
              <a:rPr b="1" lang="en-GB" sz="3000">
                <a:solidFill>
                  <a:srgbClr val="575F6D"/>
                </a:solidFill>
                <a:latin typeface="Century Schoolbook"/>
                <a:ea typeface="Century Schoolbook"/>
                <a:cs typeface="Century Schoolbook"/>
                <a:sym typeface="Century Schoolbook"/>
              </a:rPr>
              <a:t>BASIC COMMANDS</a:t>
            </a:r>
            <a:endParaRPr/>
          </a:p>
        </p:txBody>
      </p:sp>
      <p:sp>
        <p:nvSpPr>
          <p:cNvPr id="189" name="Google Shape;189;p9"/>
          <p:cNvSpPr txBox="1"/>
          <p:nvPr/>
        </p:nvSpPr>
        <p:spPr>
          <a:xfrm>
            <a:off x="2514600" y="1600201"/>
            <a:ext cx="7053262" cy="4530725"/>
          </a:xfrm>
          <a:prstGeom prst="rect">
            <a:avLst/>
          </a:prstGeom>
          <a:noFill/>
          <a:ln>
            <a:noFill/>
          </a:ln>
        </p:spPr>
        <p:txBody>
          <a:bodyPr anchorCtr="0" anchor="t" bIns="45700" lIns="91425" spcFirstLastPara="1" rIns="91425" wrap="square" tIns="45700">
            <a:noAutofit/>
          </a:bodyPr>
          <a:lstStyle/>
          <a:p>
            <a:pPr indent="-271463" lvl="0" marL="271463" marR="0" rtl="0" algn="l">
              <a:spcBef>
                <a:spcPts val="0"/>
              </a:spcBef>
              <a:spcAft>
                <a:spcPts val="0"/>
              </a:spcAft>
              <a:buNone/>
            </a:pPr>
            <a:r>
              <a:rPr b="1" lang="en-GB" sz="2400" u="sng">
                <a:solidFill>
                  <a:srgbClr val="000000"/>
                </a:solidFill>
                <a:latin typeface="Century Schoolbook"/>
                <a:ea typeface="Century Schoolbook"/>
                <a:cs typeface="Century Schoolbook"/>
                <a:sym typeface="Century Schoolbook"/>
              </a:rPr>
              <a:t>Commands</a:t>
            </a:r>
            <a:endParaRPr/>
          </a:p>
          <a:p>
            <a:pPr indent="-271463" lvl="0" marL="271463" marR="0" rtl="0" algn="l">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su</a:t>
            </a:r>
            <a:r>
              <a:rPr lang="en-GB" sz="2000">
                <a:solidFill>
                  <a:srgbClr val="000000"/>
                </a:solidFill>
                <a:latin typeface="Century Schoolbook"/>
                <a:ea typeface="Century Schoolbook"/>
                <a:cs typeface="Century Schoolbook"/>
                <a:sym typeface="Century Schoolbook"/>
              </a:rPr>
              <a:t>			switch user</a:t>
            </a:r>
            <a:endParaRPr/>
          </a:p>
          <a:p>
            <a:pPr indent="-271463" lvl="0" marL="271463" marR="0" rtl="0" algn="l">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passwd</a:t>
            </a:r>
            <a:r>
              <a:rPr lang="en-GB" sz="2000">
                <a:solidFill>
                  <a:srgbClr val="000000"/>
                </a:solidFill>
                <a:latin typeface="Century Schoolbook"/>
                <a:ea typeface="Century Schoolbook"/>
                <a:cs typeface="Century Schoolbook"/>
                <a:sym typeface="Century Schoolbook"/>
              </a:rPr>
              <a:t> 		change password</a:t>
            </a:r>
            <a:endParaRPr/>
          </a:p>
          <a:p>
            <a:pPr indent="-271463" lvl="0" marL="271463" marR="0" rtl="0" algn="l">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adduser</a:t>
            </a:r>
            <a:r>
              <a:rPr lang="en-GB" sz="2000">
                <a:solidFill>
                  <a:srgbClr val="000000"/>
                </a:solidFill>
                <a:latin typeface="Century Schoolbook"/>
                <a:ea typeface="Century Schoolbook"/>
                <a:cs typeface="Century Schoolbook"/>
                <a:sym typeface="Century Schoolbook"/>
              </a:rPr>
              <a:t>		create new user account</a:t>
            </a:r>
            <a:endParaRPr/>
          </a:p>
          <a:p>
            <a:pPr indent="-271463" lvl="1" marL="728663" marR="0" rtl="0" algn="l">
              <a:spcBef>
                <a:spcPts val="600"/>
              </a:spcBef>
              <a:spcAft>
                <a:spcPts val="0"/>
              </a:spcAft>
              <a:buClr>
                <a:srgbClr val="FE8637"/>
              </a:buClr>
              <a:buSzPts val="1400"/>
              <a:buFont typeface="Noto Sans Symbols"/>
              <a:buChar char="🞆"/>
            </a:pPr>
            <a:r>
              <a:rPr b="0" i="1" lang="en-GB" sz="2000" u="none" cap="none" strike="noStrike">
                <a:solidFill>
                  <a:srgbClr val="000000"/>
                </a:solidFill>
                <a:latin typeface="Century Schoolbook"/>
                <a:ea typeface="Century Schoolbook"/>
                <a:cs typeface="Century Schoolbook"/>
                <a:sym typeface="Century Schoolbook"/>
              </a:rPr>
              <a:t>sudo adduser username</a:t>
            </a:r>
            <a:endParaRPr/>
          </a:p>
          <a:p>
            <a:pPr indent="-271463" lvl="1" marL="728663" marR="0" rtl="0" algn="l">
              <a:spcBef>
                <a:spcPts val="600"/>
              </a:spcBef>
              <a:spcAft>
                <a:spcPts val="0"/>
              </a:spcAft>
              <a:buClr>
                <a:srgbClr val="FE8637"/>
              </a:buClr>
              <a:buSzPts val="1400"/>
              <a:buFont typeface="Noto Sans Symbols"/>
              <a:buChar char="🞆"/>
            </a:pPr>
            <a:r>
              <a:rPr b="0" i="1" lang="en-GB" sz="2000" u="none" cap="none" strike="noStrike">
                <a:solidFill>
                  <a:srgbClr val="000000"/>
                </a:solidFill>
                <a:latin typeface="Century Schoolbook"/>
                <a:ea typeface="Century Schoolbook"/>
                <a:cs typeface="Century Schoolbook"/>
                <a:sym typeface="Century Schoolbook"/>
              </a:rPr>
              <a:t>sudo su username  (to check the created user)</a:t>
            </a:r>
            <a:endParaRPr/>
          </a:p>
          <a:p>
            <a:pPr indent="-271463" lvl="0" marL="271463" marR="0" rtl="0" algn="l">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userdel</a:t>
            </a:r>
            <a:r>
              <a:rPr lang="en-GB" sz="2000">
                <a:solidFill>
                  <a:srgbClr val="000000"/>
                </a:solidFill>
                <a:latin typeface="Century Schoolbook"/>
                <a:ea typeface="Century Schoolbook"/>
                <a:cs typeface="Century Schoolbook"/>
                <a:sym typeface="Century Schoolbook"/>
              </a:rPr>
              <a:t>		delete user account</a:t>
            </a:r>
            <a:endParaRPr/>
          </a:p>
          <a:p>
            <a:pPr indent="-271463" lvl="0" marL="271463" marR="0" rtl="0" algn="l">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df	</a:t>
            </a:r>
            <a:r>
              <a:rPr lang="en-GB" sz="2000">
                <a:solidFill>
                  <a:srgbClr val="000000"/>
                </a:solidFill>
                <a:latin typeface="Century Schoolbook"/>
                <a:ea typeface="Century Schoolbook"/>
                <a:cs typeface="Century Schoolbook"/>
                <a:sym typeface="Century Schoolbook"/>
              </a:rPr>
              <a:t>		show disk space usage</a:t>
            </a:r>
            <a:endParaRPr/>
          </a:p>
          <a:p>
            <a:pPr indent="-271463" lvl="0" marL="271463" marR="0" rtl="0" algn="l">
              <a:spcBef>
                <a:spcPts val="600"/>
              </a:spcBef>
              <a:spcAft>
                <a:spcPts val="0"/>
              </a:spcAft>
              <a:buClr>
                <a:srgbClr val="FE8637"/>
              </a:buClr>
              <a:buSzPts val="1400"/>
              <a:buFont typeface="Noto Sans Symbols"/>
              <a:buChar char="🞆"/>
            </a:pPr>
            <a:r>
              <a:rPr lang="en-GB" sz="2000">
                <a:solidFill>
                  <a:srgbClr val="000000"/>
                </a:solidFill>
                <a:latin typeface="Courier New"/>
                <a:ea typeface="Courier New"/>
                <a:cs typeface="Courier New"/>
                <a:sym typeface="Courier New"/>
              </a:rPr>
              <a:t>shutdown</a:t>
            </a:r>
            <a:r>
              <a:rPr lang="en-GB" sz="2000">
                <a:solidFill>
                  <a:srgbClr val="000000"/>
                </a:solidFill>
                <a:latin typeface="Century Schoolbook"/>
                <a:ea typeface="Century Schoolbook"/>
                <a:cs typeface="Century Schoolbook"/>
                <a:sym typeface="Century Schoolbook"/>
              </a:rPr>
              <a:t>		reboot or turn off machine</a:t>
            </a:r>
            <a:endParaRPr/>
          </a:p>
          <a:p>
            <a:pPr indent="-271463" lvl="1" marL="728663" marR="0" rtl="0" algn="l">
              <a:spcBef>
                <a:spcPts val="600"/>
              </a:spcBef>
              <a:spcAft>
                <a:spcPts val="0"/>
              </a:spcAft>
              <a:buClr>
                <a:srgbClr val="FE8637"/>
              </a:buClr>
              <a:buSzPts val="1400"/>
              <a:buFont typeface="Noto Sans Symbols"/>
              <a:buChar char="🞆"/>
            </a:pPr>
            <a:r>
              <a:rPr b="0" i="1" lang="en-GB" sz="2000" u="none" cap="none" strike="noStrike">
                <a:solidFill>
                  <a:srgbClr val="000000"/>
                </a:solidFill>
                <a:latin typeface="Century Schoolbook"/>
                <a:ea typeface="Century Schoolbook"/>
                <a:cs typeface="Century Schoolbook"/>
                <a:sym typeface="Century Schoolbook"/>
              </a:rPr>
              <a:t>sudo shutdown now</a:t>
            </a:r>
            <a:r>
              <a:rPr b="0" i="0" lang="en-GB" sz="2000" u="none" cap="none" strike="noStrike">
                <a:solidFill>
                  <a:srgbClr val="000000"/>
                </a:solidFill>
                <a:latin typeface="Century Schoolbook"/>
                <a:ea typeface="Century Schoolbook"/>
                <a:cs typeface="Century Schoolbook"/>
                <a:sym typeface="Century Schoolbook"/>
              </a:rPr>
              <a:t>	</a:t>
            </a:r>
            <a:endParaRPr/>
          </a:p>
        </p:txBody>
      </p:sp>
      <p:sp>
        <p:nvSpPr>
          <p:cNvPr id="190" name="Google Shape;190;p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GB"/>
              <a:t>3/19/2021</a:t>
            </a:r>
            <a:endParaRPr/>
          </a:p>
        </p:txBody>
      </p:sp>
      <p:sp>
        <p:nvSpPr>
          <p:cNvPr id="191" name="Google Shape;191;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2018-09-03T10:44:44Z</dcterms:created>
  <dc:creator>sumaira mustafa</dc:creator>
</cp:coreProperties>
</file>