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22"/>
  </p:notesMasterIdLst>
  <p:handoutMasterIdLst>
    <p:handoutMasterId r:id="rId23"/>
  </p:handoutMasterIdLst>
  <p:sldIdLst>
    <p:sldId id="256" r:id="rId2"/>
    <p:sldId id="301" r:id="rId3"/>
    <p:sldId id="323" r:id="rId4"/>
    <p:sldId id="319" r:id="rId5"/>
    <p:sldId id="324" r:id="rId6"/>
    <p:sldId id="327" r:id="rId7"/>
    <p:sldId id="325" r:id="rId8"/>
    <p:sldId id="326" r:id="rId9"/>
    <p:sldId id="328" r:id="rId10"/>
    <p:sldId id="329" r:id="rId11"/>
    <p:sldId id="330" r:id="rId12"/>
    <p:sldId id="333" r:id="rId13"/>
    <p:sldId id="331" r:id="rId14"/>
    <p:sldId id="332" r:id="rId15"/>
    <p:sldId id="334" r:id="rId16"/>
    <p:sldId id="335" r:id="rId17"/>
    <p:sldId id="336" r:id="rId18"/>
    <p:sldId id="337" r:id="rId19"/>
    <p:sldId id="338"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56" d="100"/>
          <a:sy n="56" d="100"/>
        </p:scale>
        <p:origin x="1000"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3/17/2023</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04:58:37.600"/>
    </inkml:context>
    <inkml:brush xml:id="br0">
      <inkml:brushProperty name="width" value="0.05" units="cm"/>
      <inkml:brushProperty name="height" value="0.05" units="cm"/>
    </inkml:brush>
  </inkml:definitions>
  <inkml:trace contextRef="#ctx0" brushRef="#br0">1239 522 24575,'0'0'0,"0"0"0,128-7 0,-27 0 0,365 5 0,-336 8 0,206 38 0,-298-32 0,-30-9 0,0-1 0,0 1 0,12 1 0,-33-5 0,-1 1 0,-26 3 0,5 0 0,-50 2 0,-156 8 0,-1-20 0,212 2 0,0-1 0,0-2 0,-39-15 0,-22-5 0,-222-45 0,208 50 0,75 21 0,26 3 0,23 0 0,145 5 0,505 28 0,-2 54 0,-649-84 0,-11-2 0,1 0 0,0-1 0,1 1 0,-1-2 0,0 1 0,0-1 0,13-1 0,-51-7 0,-846-156 0,695 132 0,-155-18 0,284 48 0,41 3 0,38 1 0,698 53 0,-353-24 0,-356-31 0,-9 0 0,-9-1 0,-57-8 0,-939-138 0,733 134 0,985 31 0,-117 0 0,-551-19 0,-58 2 0,1-1 0,-1 0 0,1-1 0,-1 1 0,1-1 0,-7-2 0,-15-2 0,-577-49 0,179 19 0,190-6 0,163 25 0,-126-11 0,176 27 0,31 4 0,41 6 0,527 63 0,-87-13 0,-444-50 0,-34-6 0,0-2 0,24 4 0,-163-12 0,-787-21 0,910 27 0,-7 1 0,27 1 0,-12-2 0,577 68 0,317 42 0,-732-81 0,-184-31 0,0 2 0,-36 2 0,5 2 0,-1058 89-939,803-48 469,68 10 329</inkml:trace>
  <inkml:trace contextRef="#ctx0" brushRef="#br0" timeOffset="1">918 628 24575,'116'-20'0,"1260"-260"0,-1357 273 0,-19 7 0,1 0 0,-1 0 0,0 0 0,0 0 0,0 0 0,0 0 0,0 0 0,0 0 0,0-1 0,0 1 0,0 0 0,1 0 0,-1 0 0,0 0 0,0 0 0,0 0 0,0 0 0,0-1 0,0 1 0,0 0 0,0 0 0,0 0 0,0 0 0,0 0 0,0 0 0,0-1 0,0 1 0,0 0 0,0 0 0,0 0 0,0 0 0,0 0 0,0 0 0,0-1 0,0 1 0,0 0 0,0 0 0,0 0 0,-1 0 0,1 0 0,0 0 0,0 0 0,0 0 0,0-1 0,0 1 0,0 0 0,0 0 0,0 0 0,0 0 0,-1 0 0,1 0 0,0 0 0,0 0 0,0 0 0,0 0 0,-34-10 0,23 7 0,-479-84 0,-8 32 0,433 48 0,20 5 0,34 2 0,34 2 0,1388 65 0,-1356-65 0,-10 0 0,57-5 0,-193 3 0,-692 49-317,-1 41-72,647-74 376,113-12 143,18-2-57,-1-1 1,1 0 0,-1-1-1,0 1 1,1-1 0,-1-1 0,-10 0-1,88-3-73,965 9 0,-977-3 0,96-1 0,-251-6 0,-537 15-259,-6 29-123,371-22 328,250-15 136,13-1-11,1 0 0,-1-1 0,1 0 0,-1 0 0,1 0 0,-9-2 0,28 34 45,57 110-116,-71-139 0</inkml:trace>
  <inkml:trace contextRef="#ctx0" brushRef="#br0" timeOffset="-1">917 628 24575,'1'-75'0,"0"86"0,0-1 0,0 0 0,1 0 0,7 18 0,-7-22 0</inkml:trace>
  <inkml:trace contextRef="#ctx0" brushRef="#br0" timeOffset="-3">942 628 24575,'-3'-18'0,"-9"-38"0,-1-5 0,10 44 0,1-1 0,0 1 0,2-32 0,3 49 0,-1-1 0,1 1 0,-1 0 0,1 0 0,-1 0 0,1 0 0,-1 0 0,1 1 0,-1-1 0,1 1 0,3 1 0,-3-2 0,84 18 0,510 92 0,-401-82 0,213 2 0,-393-30 0,11 1 0,44-5 0,-89 1 0,8-1 0,-118-26 0,-893-243 0,947 241 0,58 29 0,16 3 0,23-4 0,603-78 0,-504 70 0,-36 3 0,559-42 0,-630 49 0,-11 1 0,-1 1 0,1 0 0,-1-1 0,1 1 0,0 0 0,-1 1 0,1-1 0,-1 0 0,1 1 0,4 1 0,-15-2 0,-809-65 0,543 55 0,-279 28 0,406-7 0,-227 26 0,357-35 0,-30 5 0,43-6 0,-1 0 0,1 0 0,0 0 0,0 0 0,0 0 0,0 1 0,0 0 0,0-1 0,0 1 0,-3 3 0,6-5 0,0 0 0,-1 0 0,1 0 0,0 1 0,0-1 0,-1 0 0,1 0 0,0 1 0,0-1 0,0 0 0,-1 0 0,1 1 0,0-1 0,0 0 0,0 1 0,0-1 0,-1 0 0,1 0 0,0 1 0,0-1 0,0 0 0,0 1 0,0-1 0,0 0 0,0 1 0,0-1 0,0 0 0,0 1 0,0-1 0,0 0 0,0 1 0,1-1 0,-1 0 0,0 1 0,0-1 0,0 0 0,0 1 0,0-1 0,1 0 0,-1 0 0,0 1 0,0-1 0,1 0 0,-1 0 0,0 1 0,0-1 0,1 0 0,-1 0 0,0 0 0,1 1 0,21 5 0,-17-5 0,270 41 0,1-23 0,-217-16 0,1060 44 0,-995-47 0,-133 0 0,-1-1 0,1 0 0,-14-4 0,-12-3 0,-124-11-209,-288 2-1,-161 57-210,-26 50 420</inkml:trace>
  <inkml:trace contextRef="#ctx0" brushRef="#br0" timeOffset="-5">322 346 24575,'1055'-3'0,"-460"-43"0,-213 14 0,-359 30 0,-11 0 0,1 1 0,-1 1 0,19 1 0,-86 0 0,18 0 0,-940 7 0,777-6 0,163-2 0,-28 0 0,63 2 0,8 0 0,12 3 0,344 45 0,5-21 0,-309-25 0,23 2 0,408 12 0,-479-20 0,-27 0 0,6 1 0,-967-107 0,800 80 0,18 2 0,138 25 0,50 9 0,908 132 0,-894-135 0,0 0 0,0-1 0,0-2 0,46-5 0,-188 1 0,-181 6-149,0 13 1,2 12-1,-433 101 0,575-92 645,775-156-372,13 28-147,-544 76 21,-41 5 2,27-4 0,155-3 0,-349 0 0,31 3 0,-379-50 0,125 21 0,292 35 0,23 5 0,0 0 0,0 0 0,0 1 0,0 1 0,0-1 0,-14 2 0,28-1 0,-1 0 0,1 0 0,0 0 0,-1 1 0,1 0 0,6 1 0,9 2 0,294 37 0,1-15 0,333-14 0,-668-12 0,0-1 0,-35-7 0,12 1 0,31 6 0,-417-49 0,-7 30 0,477 22 0,53 8 0,-15-1 0,822 44 0,-805-55 0,-408-32 0,0 13 0,-2 14 0,-609 66 0,409 22 0,508-80 0,4-1 0,0 1 0,0-1 0,0 1 0,0-1 0,0 0 0,0 0 0,0 0 0,0 0 0,0 0 0,0 0 0,0-1 0,0 1 0,-2-1 0,8 0 0,874 88 0,4-97 0,-725-1 0,143-5 0,-286 16 0,-20-1 0,-12-3 0,-139-30 0,-247-22 0,-164 32 0,292 26 0,599 9 0,-133-2 0,899 2 0,-1073-11 0,-663 13 0,-40 0 0,665-13 0,-31-1 0,49 1 0,0 0 0,0-1 0,-1 0 0,1 0 0,0 0 0,0-1 0,0 1 0,0-1 0,-4-3 0,-5-10 0,12 13 0,0 1 0,1-1 0,-1 1 0,0 0 0,0-1 0,0 1 0,0 0 0,-1 0 0,1 0 0,0 0 0,0 0 0,-3-1 0,10 4 0,1-1 0,0 0 0,-1 0 0,1 0 0,10 0 0,7 0 0,968 44 0,-974-46 210,-14 1-353,0-1-1,0 1 1,0 0 0,-1 0 0,1 0 0,0 0 0,0 0-1,-1 1 1,1 0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3/15/2023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173515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122117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4613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328349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3/15/2023</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3/15/2023</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3/15/2023</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3/15/2023</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3/15/2023</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3/15/2023</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3/15/2023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3/15/2023</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verywellmind.com/ivan-pavlov-biography-1849-1936-2795548"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verywellmind.com/what-is-an-unconditioned-stimulus-2796006"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www.verywellmind.com/what-is-a-conditioned-response-2794974" TargetMode="External"/><Relationship Id="rId5" Type="http://schemas.openxmlformats.org/officeDocument/2006/relationships/hyperlink" Target="https://www.verywellmind.com/what-is-an-unconditioned-response-2796007" TargetMode="External"/><Relationship Id="rId4" Type="http://schemas.openxmlformats.org/officeDocument/2006/relationships/hyperlink" Target="https://www.verywellmind.com/what-is-a-conditioned-stimulus-2794975" TargetMode="Externa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Psychology</a:t>
            </a: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Lecturer: Huma </a:t>
            </a:r>
            <a:r>
              <a:rPr lang="en-US" sz="1800" dirty="0" err="1">
                <a:solidFill>
                  <a:schemeClr val="tx2">
                    <a:lumMod val="25000"/>
                    <a:lumOff val="75000"/>
                    <a:alpha val="75000"/>
                  </a:schemeClr>
                </a:solidFill>
              </a:rPr>
              <a:t>ittefaq</a:t>
            </a:r>
            <a:endParaRPr lang="en-US" sz="1800" dirty="0">
              <a:solidFill>
                <a:schemeClr val="tx2">
                  <a:lumMod val="25000"/>
                  <a:lumOff val="75000"/>
                  <a:alpha val="75000"/>
                </a:schemeClr>
              </a:solidFill>
            </a:endParaRPr>
          </a:p>
        </p:txBody>
      </p:sp>
      <p:pic>
        <p:nvPicPr>
          <p:cNvPr id="4" name="Picture 3" descr="people gathered around blueprints">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1383030"/>
            <a:ext cx="6236582" cy="654878"/>
          </a:xfrm>
        </p:spPr>
        <p:txBody>
          <a:bodyPr>
            <a:normAutofit/>
          </a:bodyPr>
          <a:lstStyle/>
          <a:p>
            <a:r>
              <a:rPr lang="en-US" dirty="0"/>
              <a:t>Psychological theories for you</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232262"/>
            <a:ext cx="6042271" cy="4513660"/>
          </a:xfrm>
        </p:spPr>
        <p:txBody>
          <a:bodyPr/>
          <a:lstStyle/>
          <a:p>
            <a:pPr algn="l"/>
            <a:r>
              <a:rPr lang="en-US" b="1" i="0" dirty="0">
                <a:solidFill>
                  <a:srgbClr val="2D2D2D"/>
                </a:solidFill>
                <a:effectLst/>
                <a:latin typeface="Noto Sans" panose="020B0502040504020204" pitchFamily="34" charset="0"/>
              </a:rPr>
              <a:t>Theory of moral development</a:t>
            </a:r>
          </a:p>
          <a:p>
            <a:pPr algn="l"/>
            <a:r>
              <a:rPr lang="en-US" b="0" i="0" dirty="0">
                <a:solidFill>
                  <a:srgbClr val="2D2D2D"/>
                </a:solidFill>
                <a:effectLst/>
                <a:latin typeface="Noto Sans" panose="020B0502040504020204" pitchFamily="34" charset="0"/>
              </a:rPr>
              <a:t>Kohlberg's theory of moral development involves three levels of morality. The theory that individuals navigate through these levels of moral reasoning to make a decision or perform an action.</a:t>
            </a:r>
          </a:p>
          <a:p>
            <a:pPr algn="l"/>
            <a:r>
              <a:rPr lang="en-US" b="0" i="0" dirty="0">
                <a:solidFill>
                  <a:srgbClr val="2D2D2D"/>
                </a:solidFill>
                <a:effectLst/>
                <a:latin typeface="Noto Sans" panose="020B0502040504020204" pitchFamily="34" charset="0"/>
              </a:rPr>
              <a:t> A manager may refer to this theory while identifying what motivates an employee to make specific decisions and become a high-functioning, productive individual in the workplace.</a:t>
            </a:r>
            <a:endParaRPr lang="en-US" b="1" i="0" dirty="0">
              <a:solidFill>
                <a:srgbClr val="2D2D2D"/>
              </a:solidFill>
              <a:effectLst/>
              <a:latin typeface="Noto Sans" panose="020B0502040504020204" pitchFamily="34" charset="0"/>
            </a:endParaRPr>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a:xfrm>
            <a:off x="358528" y="6423914"/>
            <a:ext cx="6818262" cy="365125"/>
          </a:xfrm>
        </p:spPr>
        <p:txBody>
          <a:bodyPr/>
          <a:lstStyle/>
          <a:p>
            <a:pPr algn="l"/>
            <a:r>
              <a:rPr lang="en-US" dirty="0"/>
              <a:t>Ms. Huma Ittefaq</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10</a:t>
            </a:fld>
            <a:endParaRPr lang="en-US" dirty="0"/>
          </a:p>
        </p:txBody>
      </p:sp>
      <p:pic>
        <p:nvPicPr>
          <p:cNvPr id="1026" name="Picture 2">
            <a:extLst>
              <a:ext uri="{FF2B5EF4-FFF2-40B4-BE49-F238E27FC236}">
                <a16:creationId xmlns:a16="http://schemas.microsoft.com/office/drawing/2014/main" id="{77535A7E-10F7-A819-750C-CD81DEB7056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263" r="29263"/>
          <a:stretch>
            <a:fillRect/>
          </a:stretch>
        </p:blipFill>
        <p:spPr bwMode="auto">
          <a:xfrm>
            <a:off x="6595110" y="641101"/>
            <a:ext cx="5052060" cy="574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01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E52DE3-A277-9EF1-068A-BF9F5F7DDEC0}"/>
              </a:ext>
            </a:extLst>
          </p:cNvPr>
          <p:cNvSpPr>
            <a:spLocks noGrp="1"/>
          </p:cNvSpPr>
          <p:nvPr>
            <p:ph type="sldNum" sz="quarter" idx="12"/>
          </p:nvPr>
        </p:nvSpPr>
        <p:spPr/>
        <p:txBody>
          <a:bodyPr/>
          <a:lstStyle/>
          <a:p>
            <a:fld id="{F603CDE5-C1D8-4EDD-870F-A498BAFA520F}" type="slidenum">
              <a:rPr lang="en-US" noProof="0" smtClean="0"/>
              <a:t>11</a:t>
            </a:fld>
            <a:endParaRPr lang="en-US" noProof="0" dirty="0"/>
          </a:p>
        </p:txBody>
      </p:sp>
      <p:pic>
        <p:nvPicPr>
          <p:cNvPr id="5" name="Picture 4">
            <a:extLst>
              <a:ext uri="{FF2B5EF4-FFF2-40B4-BE49-F238E27FC236}">
                <a16:creationId xmlns:a16="http://schemas.microsoft.com/office/drawing/2014/main" id="{42E186FF-0A36-95F9-FE8F-1399B3B7368B}"/>
              </a:ext>
            </a:extLst>
          </p:cNvPr>
          <p:cNvPicPr>
            <a:picLocks noChangeAspect="1"/>
          </p:cNvPicPr>
          <p:nvPr/>
        </p:nvPicPr>
        <p:blipFill>
          <a:blip r:embed="rId2"/>
          <a:stretch>
            <a:fillRect/>
          </a:stretch>
        </p:blipFill>
        <p:spPr>
          <a:xfrm>
            <a:off x="2347809" y="57498"/>
            <a:ext cx="9188022" cy="6800501"/>
          </a:xfrm>
          <a:prstGeom prst="rect">
            <a:avLst/>
          </a:prstGeom>
        </p:spPr>
      </p:pic>
      <p:sp>
        <p:nvSpPr>
          <p:cNvPr id="6" name="Footer Placeholder 6">
            <a:extLst>
              <a:ext uri="{FF2B5EF4-FFF2-40B4-BE49-F238E27FC236}">
                <a16:creationId xmlns:a16="http://schemas.microsoft.com/office/drawing/2014/main" id="{0C432BEB-EB94-EB30-DF46-AD107473C103}"/>
              </a:ext>
            </a:extLst>
          </p:cNvPr>
          <p:cNvSpPr>
            <a:spLocks noGrp="1"/>
          </p:cNvSpPr>
          <p:nvPr>
            <p:ph type="ftr" sz="quarter" idx="11"/>
          </p:nvPr>
        </p:nvSpPr>
        <p:spPr>
          <a:xfrm>
            <a:off x="344127" y="6435375"/>
            <a:ext cx="6818262" cy="365125"/>
          </a:xfrm>
        </p:spPr>
        <p:txBody>
          <a:bodyPr/>
          <a:lstStyle/>
          <a:p>
            <a:pPr algn="l"/>
            <a:r>
              <a:rPr lang="en-US" dirty="0"/>
              <a:t>Ms. Huma Ittefaq</a:t>
            </a:r>
          </a:p>
        </p:txBody>
      </p:sp>
    </p:spTree>
    <p:extLst>
      <p:ext uri="{BB962C8B-B14F-4D97-AF65-F5344CB8AC3E}">
        <p14:creationId xmlns:p14="http://schemas.microsoft.com/office/powerpoint/2010/main" val="77056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79430-DDE1-B399-20E7-98CC0A735B34}"/>
              </a:ext>
            </a:extLst>
          </p:cNvPr>
          <p:cNvSpPr>
            <a:spLocks noGrp="1"/>
          </p:cNvSpPr>
          <p:nvPr>
            <p:ph type="sldNum" sz="quarter" idx="12"/>
          </p:nvPr>
        </p:nvSpPr>
        <p:spPr/>
        <p:txBody>
          <a:bodyPr/>
          <a:lstStyle/>
          <a:p>
            <a:fld id="{F603CDE5-C1D8-4EDD-870F-A498BAFA520F}" type="slidenum">
              <a:rPr lang="en-US" noProof="0" smtClean="0"/>
              <a:t>12</a:t>
            </a:fld>
            <a:endParaRPr lang="en-US" noProof="0" dirty="0"/>
          </a:p>
        </p:txBody>
      </p:sp>
      <p:sp>
        <p:nvSpPr>
          <p:cNvPr id="3" name="Footer Placeholder 2">
            <a:extLst>
              <a:ext uri="{FF2B5EF4-FFF2-40B4-BE49-F238E27FC236}">
                <a16:creationId xmlns:a16="http://schemas.microsoft.com/office/drawing/2014/main" id="{D72C0E42-F60B-21D1-FFC9-0EEC57AA2FCD}"/>
              </a:ext>
            </a:extLst>
          </p:cNvPr>
          <p:cNvSpPr>
            <a:spLocks noGrp="1"/>
          </p:cNvSpPr>
          <p:nvPr>
            <p:ph type="ftr" sz="quarter" idx="11"/>
          </p:nvPr>
        </p:nvSpPr>
        <p:spPr/>
        <p:txBody>
          <a:bodyPr/>
          <a:lstStyle/>
          <a:p>
            <a:pPr algn="l"/>
            <a:r>
              <a:rPr lang="en-US" noProof="0"/>
              <a:t>Teach a Course</a:t>
            </a:r>
            <a:endParaRPr lang="en-US" noProof="0" dirty="0"/>
          </a:p>
        </p:txBody>
      </p:sp>
      <p:pic>
        <p:nvPicPr>
          <p:cNvPr id="3074" name="Picture 2" descr="What are the Theories of Personality? definition and meaning - Business  Jargons">
            <a:extLst>
              <a:ext uri="{FF2B5EF4-FFF2-40B4-BE49-F238E27FC236}">
                <a16:creationId xmlns:a16="http://schemas.microsoft.com/office/drawing/2014/main" id="{E74840FF-DE4B-4BD3-F480-04E669AB1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310" y="847297"/>
            <a:ext cx="7231380" cy="577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40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67FC60-84C0-9AEF-0C75-4214E7ECA615}"/>
              </a:ext>
            </a:extLst>
          </p:cNvPr>
          <p:cNvSpPr>
            <a:spLocks noGrp="1"/>
          </p:cNvSpPr>
          <p:nvPr>
            <p:ph type="sldNum" sz="quarter" idx="12"/>
          </p:nvPr>
        </p:nvSpPr>
        <p:spPr/>
        <p:txBody>
          <a:bodyPr/>
          <a:lstStyle/>
          <a:p>
            <a:fld id="{F603CDE5-C1D8-4EDD-870F-A498BAFA520F}" type="slidenum">
              <a:rPr lang="en-US" noProof="0" smtClean="0"/>
              <a:t>13</a:t>
            </a:fld>
            <a:endParaRPr lang="en-US" noProof="0" dirty="0"/>
          </a:p>
        </p:txBody>
      </p:sp>
      <p:sp>
        <p:nvSpPr>
          <p:cNvPr id="3" name="Footer Placeholder 2">
            <a:extLst>
              <a:ext uri="{FF2B5EF4-FFF2-40B4-BE49-F238E27FC236}">
                <a16:creationId xmlns:a16="http://schemas.microsoft.com/office/drawing/2014/main" id="{B0CA2091-3EFC-673B-4940-D37CA244CA59}"/>
              </a:ext>
            </a:extLst>
          </p:cNvPr>
          <p:cNvSpPr>
            <a:spLocks noGrp="1"/>
          </p:cNvSpPr>
          <p:nvPr>
            <p:ph type="ftr" sz="quarter" idx="11"/>
          </p:nvPr>
        </p:nvSpPr>
        <p:spPr/>
        <p:txBody>
          <a:bodyPr/>
          <a:lstStyle/>
          <a:p>
            <a:pPr algn="l"/>
            <a:r>
              <a:rPr lang="en-US" noProof="0"/>
              <a:t>Teach a Course</a:t>
            </a:r>
            <a:endParaRPr lang="en-US" noProof="0" dirty="0"/>
          </a:p>
        </p:txBody>
      </p:sp>
      <p:pic>
        <p:nvPicPr>
          <p:cNvPr id="1026" name="Picture 2" descr="Big 5 Personality Traits: OCEAN">
            <a:extLst>
              <a:ext uri="{FF2B5EF4-FFF2-40B4-BE49-F238E27FC236}">
                <a16:creationId xmlns:a16="http://schemas.microsoft.com/office/drawing/2014/main" id="{A807BE15-4DCA-44F9-98E0-6C15DB4A3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6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0A6B64-DC9D-6540-57F7-C570589CFD74}"/>
              </a:ext>
            </a:extLst>
          </p:cNvPr>
          <p:cNvSpPr>
            <a:spLocks noGrp="1"/>
          </p:cNvSpPr>
          <p:nvPr>
            <p:ph type="sldNum" sz="quarter" idx="12"/>
          </p:nvPr>
        </p:nvSpPr>
        <p:spPr/>
        <p:txBody>
          <a:bodyPr/>
          <a:lstStyle/>
          <a:p>
            <a:fld id="{F603CDE5-C1D8-4EDD-870F-A498BAFA520F}" type="slidenum">
              <a:rPr lang="en-US" noProof="0" smtClean="0"/>
              <a:t>14</a:t>
            </a:fld>
            <a:endParaRPr lang="en-US" noProof="0" dirty="0"/>
          </a:p>
        </p:txBody>
      </p:sp>
      <p:sp>
        <p:nvSpPr>
          <p:cNvPr id="3" name="Footer Placeholder 2">
            <a:extLst>
              <a:ext uri="{FF2B5EF4-FFF2-40B4-BE49-F238E27FC236}">
                <a16:creationId xmlns:a16="http://schemas.microsoft.com/office/drawing/2014/main" id="{91C2B39D-DED3-E011-F732-7E89C82445D4}"/>
              </a:ext>
            </a:extLst>
          </p:cNvPr>
          <p:cNvSpPr>
            <a:spLocks noGrp="1"/>
          </p:cNvSpPr>
          <p:nvPr>
            <p:ph type="ftr" sz="quarter" idx="11"/>
          </p:nvPr>
        </p:nvSpPr>
        <p:spPr/>
        <p:txBody>
          <a:bodyPr/>
          <a:lstStyle/>
          <a:p>
            <a:pPr algn="l"/>
            <a:r>
              <a:rPr lang="en-US" noProof="0"/>
              <a:t>Teach a Course</a:t>
            </a:r>
            <a:endParaRPr lang="en-US" noProof="0" dirty="0"/>
          </a:p>
        </p:txBody>
      </p:sp>
      <p:pic>
        <p:nvPicPr>
          <p:cNvPr id="2052" name="Picture 4" descr="Freudian Psychoanalytic Theory of Personality">
            <a:extLst>
              <a:ext uri="{FF2B5EF4-FFF2-40B4-BE49-F238E27FC236}">
                <a16:creationId xmlns:a16="http://schemas.microsoft.com/office/drawing/2014/main" id="{CF45978D-9AA7-74AF-9A18-35CEF049D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670" y="908684"/>
            <a:ext cx="6487203"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sychoanalytic Theory of Personality | Practical Psychology">
            <a:extLst>
              <a:ext uri="{FF2B5EF4-FFF2-40B4-BE49-F238E27FC236}">
                <a16:creationId xmlns:a16="http://schemas.microsoft.com/office/drawing/2014/main" id="{EAFB2694-E252-013C-B9FC-998561A4B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8" y="2311331"/>
            <a:ext cx="6818262" cy="463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BAA43B-B6CF-DCCF-4890-2CC8BACD5E5F}"/>
              </a:ext>
            </a:extLst>
          </p:cNvPr>
          <p:cNvSpPr>
            <a:spLocks noGrp="1"/>
          </p:cNvSpPr>
          <p:nvPr>
            <p:ph type="sldNum" sz="quarter" idx="12"/>
          </p:nvPr>
        </p:nvSpPr>
        <p:spPr/>
        <p:txBody>
          <a:bodyPr/>
          <a:lstStyle/>
          <a:p>
            <a:fld id="{F603CDE5-C1D8-4EDD-870F-A498BAFA520F}" type="slidenum">
              <a:rPr lang="en-US" noProof="0" smtClean="0"/>
              <a:t>15</a:t>
            </a:fld>
            <a:endParaRPr lang="en-US" noProof="0" dirty="0"/>
          </a:p>
        </p:txBody>
      </p:sp>
      <p:sp>
        <p:nvSpPr>
          <p:cNvPr id="3" name="Footer Placeholder 2">
            <a:extLst>
              <a:ext uri="{FF2B5EF4-FFF2-40B4-BE49-F238E27FC236}">
                <a16:creationId xmlns:a16="http://schemas.microsoft.com/office/drawing/2014/main" id="{5137F86A-329B-6A01-8E3F-58D026940449}"/>
              </a:ext>
            </a:extLst>
          </p:cNvPr>
          <p:cNvSpPr>
            <a:spLocks noGrp="1"/>
          </p:cNvSpPr>
          <p:nvPr>
            <p:ph type="ftr" sz="quarter" idx="11"/>
          </p:nvPr>
        </p:nvSpPr>
        <p:spPr/>
        <p:txBody>
          <a:bodyPr/>
          <a:lstStyle/>
          <a:p>
            <a:pPr algn="l"/>
            <a:r>
              <a:rPr lang="en-US" noProof="0"/>
              <a:t>Teach a Course</a:t>
            </a:r>
            <a:endParaRPr lang="en-US" noProof="0" dirty="0"/>
          </a:p>
        </p:txBody>
      </p:sp>
      <p:pic>
        <p:nvPicPr>
          <p:cNvPr id="4098" name="Picture 2" descr="What is Socio-Psychological Theory? definition and meaning - Business  Jargons">
            <a:extLst>
              <a:ext uri="{FF2B5EF4-FFF2-40B4-BE49-F238E27FC236}">
                <a16:creationId xmlns:a16="http://schemas.microsoft.com/office/drawing/2014/main" id="{DFBCE6EB-FE7D-1607-D6CD-5607F71AE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942023"/>
            <a:ext cx="8001000" cy="516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3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A1AC75-D1AE-31F2-4A59-18A82B82805B}"/>
              </a:ext>
            </a:extLst>
          </p:cNvPr>
          <p:cNvSpPr>
            <a:spLocks noGrp="1"/>
          </p:cNvSpPr>
          <p:nvPr>
            <p:ph type="sldNum" sz="quarter" idx="12"/>
          </p:nvPr>
        </p:nvSpPr>
        <p:spPr/>
        <p:txBody>
          <a:bodyPr/>
          <a:lstStyle/>
          <a:p>
            <a:fld id="{F603CDE5-C1D8-4EDD-870F-A498BAFA520F}" type="slidenum">
              <a:rPr lang="en-US" noProof="0" smtClean="0"/>
              <a:t>16</a:t>
            </a:fld>
            <a:endParaRPr lang="en-US" noProof="0" dirty="0"/>
          </a:p>
        </p:txBody>
      </p:sp>
      <p:sp>
        <p:nvSpPr>
          <p:cNvPr id="3" name="Footer Placeholder 2">
            <a:extLst>
              <a:ext uri="{FF2B5EF4-FFF2-40B4-BE49-F238E27FC236}">
                <a16:creationId xmlns:a16="http://schemas.microsoft.com/office/drawing/2014/main" id="{1F81FAF3-5EA8-38C5-16EE-CEFE4602DFA6}"/>
              </a:ext>
            </a:extLst>
          </p:cNvPr>
          <p:cNvSpPr>
            <a:spLocks noGrp="1"/>
          </p:cNvSpPr>
          <p:nvPr>
            <p:ph type="ftr" sz="quarter" idx="11"/>
          </p:nvPr>
        </p:nvSpPr>
        <p:spPr/>
        <p:txBody>
          <a:bodyPr/>
          <a:lstStyle/>
          <a:p>
            <a:pPr algn="l"/>
            <a:r>
              <a:rPr lang="en-US" noProof="0"/>
              <a:t>Teach a Course</a:t>
            </a:r>
            <a:endParaRPr lang="en-US" noProof="0" dirty="0"/>
          </a:p>
        </p:txBody>
      </p:sp>
      <p:pic>
        <p:nvPicPr>
          <p:cNvPr id="5122" name="Picture 2" descr="Carl Rogers' Theory">
            <a:extLst>
              <a:ext uri="{FF2B5EF4-FFF2-40B4-BE49-F238E27FC236}">
                <a16:creationId xmlns:a16="http://schemas.microsoft.com/office/drawing/2014/main" id="{99B9349D-126B-EA06-E8BB-2935F10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356" y="1955393"/>
            <a:ext cx="7253288" cy="259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2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A1DE5B-45F7-91E5-B92E-BC62DD306E4B}"/>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3" name="Footer Placeholder 2">
            <a:extLst>
              <a:ext uri="{FF2B5EF4-FFF2-40B4-BE49-F238E27FC236}">
                <a16:creationId xmlns:a16="http://schemas.microsoft.com/office/drawing/2014/main" id="{02BED3B7-3235-A0C9-8A05-782C80E16C34}"/>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39CEEF6E-2BD4-0174-114B-C0109FC2350A}"/>
              </a:ext>
            </a:extLst>
          </p:cNvPr>
          <p:cNvSpPr>
            <a:spLocks noGrp="1"/>
          </p:cNvSpPr>
          <p:nvPr>
            <p:ph type="title"/>
          </p:nvPr>
        </p:nvSpPr>
        <p:spPr/>
        <p:txBody>
          <a:bodyPr/>
          <a:lstStyle/>
          <a:p>
            <a:pPr algn="ctr"/>
            <a:r>
              <a:rPr lang="en-US" dirty="0"/>
              <a:t>Social cognitive theory</a:t>
            </a:r>
          </a:p>
        </p:txBody>
      </p:sp>
      <p:sp>
        <p:nvSpPr>
          <p:cNvPr id="5" name="Content Placeholder 4">
            <a:extLst>
              <a:ext uri="{FF2B5EF4-FFF2-40B4-BE49-F238E27FC236}">
                <a16:creationId xmlns:a16="http://schemas.microsoft.com/office/drawing/2014/main" id="{6DFEC28E-4127-46BC-95F8-C6174B2BF29E}"/>
              </a:ext>
            </a:extLst>
          </p:cNvPr>
          <p:cNvSpPr>
            <a:spLocks noGrp="1"/>
          </p:cNvSpPr>
          <p:nvPr>
            <p:ph idx="1"/>
          </p:nvPr>
        </p:nvSpPr>
        <p:spPr>
          <a:xfrm>
            <a:off x="581193" y="2180496"/>
            <a:ext cx="5979628" cy="3678303"/>
          </a:xfrm>
        </p:spPr>
        <p:txBody>
          <a:bodyPr/>
          <a:lstStyle/>
          <a:p>
            <a:r>
              <a:rPr lang="en-US" dirty="0"/>
              <a:t>Albert Bandura’s (1986) Social cognitive theory explains personality development as learning that occurs through interactions with other people</a:t>
            </a:r>
          </a:p>
          <a:p>
            <a:endParaRPr lang="en-US" dirty="0"/>
          </a:p>
        </p:txBody>
      </p:sp>
      <p:sp>
        <p:nvSpPr>
          <p:cNvPr id="6" name="AutoShape 2" descr="Social Cognitive Theory.docx">
            <a:extLst>
              <a:ext uri="{FF2B5EF4-FFF2-40B4-BE49-F238E27FC236}">
                <a16:creationId xmlns:a16="http://schemas.microsoft.com/office/drawing/2014/main" id="{163AEA6C-C275-1452-9604-390ED0B1FB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49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D7BD1D-7E35-90B3-0536-2C3CA63C349F}"/>
              </a:ext>
            </a:extLst>
          </p:cNvPr>
          <p:cNvSpPr>
            <a:spLocks noGrp="1"/>
          </p:cNvSpPr>
          <p:nvPr>
            <p:ph type="sldNum" sz="quarter" idx="12"/>
          </p:nvPr>
        </p:nvSpPr>
        <p:spPr/>
        <p:txBody>
          <a:bodyPr/>
          <a:lstStyle/>
          <a:p>
            <a:fld id="{F603CDE5-C1D8-4EDD-870F-A498BAFA520F}" type="slidenum">
              <a:rPr lang="en-US" noProof="0" smtClean="0"/>
              <a:t>18</a:t>
            </a:fld>
            <a:endParaRPr lang="en-US" noProof="0" dirty="0"/>
          </a:p>
        </p:txBody>
      </p:sp>
      <p:sp>
        <p:nvSpPr>
          <p:cNvPr id="3" name="Footer Placeholder 2">
            <a:extLst>
              <a:ext uri="{FF2B5EF4-FFF2-40B4-BE49-F238E27FC236}">
                <a16:creationId xmlns:a16="http://schemas.microsoft.com/office/drawing/2014/main" id="{47D5D7C2-AD56-F3F8-294A-31B82F95C21D}"/>
              </a:ext>
            </a:extLst>
          </p:cNvPr>
          <p:cNvSpPr>
            <a:spLocks noGrp="1"/>
          </p:cNvSpPr>
          <p:nvPr>
            <p:ph type="ftr" sz="quarter" idx="11"/>
          </p:nvPr>
        </p:nvSpPr>
        <p:spPr/>
        <p:txBody>
          <a:bodyPr/>
          <a:lstStyle/>
          <a:p>
            <a:pPr algn="l"/>
            <a:r>
              <a:rPr lang="en-US" noProof="0"/>
              <a:t>Teach a Course</a:t>
            </a:r>
            <a:endParaRPr lang="en-US" noProof="0" dirty="0"/>
          </a:p>
        </p:txBody>
      </p:sp>
      <p:pic>
        <p:nvPicPr>
          <p:cNvPr id="6" name="Picture 5">
            <a:extLst>
              <a:ext uri="{FF2B5EF4-FFF2-40B4-BE49-F238E27FC236}">
                <a16:creationId xmlns:a16="http://schemas.microsoft.com/office/drawing/2014/main" id="{A6389850-E7BC-3AF5-9582-DD564CB66239}"/>
              </a:ext>
            </a:extLst>
          </p:cNvPr>
          <p:cNvPicPr>
            <a:picLocks noChangeAspect="1"/>
          </p:cNvPicPr>
          <p:nvPr/>
        </p:nvPicPr>
        <p:blipFill>
          <a:blip r:embed="rId2"/>
          <a:stretch>
            <a:fillRect/>
          </a:stretch>
        </p:blipFill>
        <p:spPr>
          <a:xfrm>
            <a:off x="1577068" y="139985"/>
            <a:ext cx="9218295" cy="6718015"/>
          </a:xfrm>
          <a:prstGeom prst="rect">
            <a:avLst/>
          </a:prstGeom>
        </p:spPr>
      </p:pic>
    </p:spTree>
    <p:extLst>
      <p:ext uri="{BB962C8B-B14F-4D97-AF65-F5344CB8AC3E}">
        <p14:creationId xmlns:p14="http://schemas.microsoft.com/office/powerpoint/2010/main" val="331802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2EF92F-B7D0-96F1-245C-0CE5B726A211}"/>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3" name="Footer Placeholder 2">
            <a:extLst>
              <a:ext uri="{FF2B5EF4-FFF2-40B4-BE49-F238E27FC236}">
                <a16:creationId xmlns:a16="http://schemas.microsoft.com/office/drawing/2014/main" id="{FD05F387-72CC-652A-6105-9FF0B014240F}"/>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4DC1E910-D678-96D7-E980-B10E21C00A32}"/>
              </a:ext>
            </a:extLst>
          </p:cNvPr>
          <p:cNvSpPr>
            <a:spLocks noGrp="1"/>
          </p:cNvSpPr>
          <p:nvPr>
            <p:ph type="title"/>
          </p:nvPr>
        </p:nvSpPr>
        <p:spPr/>
        <p:txBody>
          <a:bodyPr/>
          <a:lstStyle/>
          <a:p>
            <a:pPr algn="ctr"/>
            <a:r>
              <a:rPr lang="en-US" dirty="0"/>
              <a:t>LOCUS OF CONTROL</a:t>
            </a:r>
          </a:p>
        </p:txBody>
      </p:sp>
      <p:sp>
        <p:nvSpPr>
          <p:cNvPr id="5" name="Content Placeholder 4">
            <a:extLst>
              <a:ext uri="{FF2B5EF4-FFF2-40B4-BE49-F238E27FC236}">
                <a16:creationId xmlns:a16="http://schemas.microsoft.com/office/drawing/2014/main" id="{AADB6954-51F9-1630-E1BA-35203EE87E5F}"/>
              </a:ext>
            </a:extLst>
          </p:cNvPr>
          <p:cNvSpPr>
            <a:spLocks noGrp="1"/>
          </p:cNvSpPr>
          <p:nvPr>
            <p:ph idx="1"/>
          </p:nvPr>
        </p:nvSpPr>
        <p:spPr/>
        <p:txBody>
          <a:bodyPr>
            <a:normAutofit/>
          </a:bodyPr>
          <a:lstStyle/>
          <a:p>
            <a:r>
              <a:rPr lang="en-US" sz="2800" dirty="0"/>
              <a:t>Locus of control refers to the belief that consequences are either the result of our own actions, or due to outside forces beyond our control. Rotter noted that individuals who have an internal locus of control assume that their behavior is responsible for the consequences they experience. Whereas, individuals with an external locus of control believe that they are at the whim of luck, chance, or the actions of other people.</a:t>
            </a:r>
          </a:p>
        </p:txBody>
      </p:sp>
    </p:spTree>
    <p:extLst>
      <p:ext uri="{BB962C8B-B14F-4D97-AF65-F5344CB8AC3E}">
        <p14:creationId xmlns:p14="http://schemas.microsoft.com/office/powerpoint/2010/main" val="302377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Introduction to psychology</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8008358" cy="4204035"/>
          </a:xfrm>
        </p:spPr>
        <p:txBody>
          <a:bodyPr vert="horz" lIns="91440" tIns="45720" rIns="91440" bIns="45720" rtlCol="0" anchor="ctr">
            <a:normAutofit/>
          </a:bodyPr>
          <a:lstStyle/>
          <a:p>
            <a:pPr marL="216000" indent="-216000">
              <a:lnSpc>
                <a:spcPct val="200000"/>
              </a:lnSpc>
            </a:pPr>
            <a:r>
              <a:rPr lang="en-US" sz="1600" dirty="0"/>
              <a:t>Psychology is the scientific study of mind (mental processes) and behavior. The word “psychology” comes from the Greek words “psyche,” meaning life, and “logos,” meaning explanation. </a:t>
            </a:r>
          </a:p>
          <a:p>
            <a:pPr marL="216000" indent="-216000">
              <a:lnSpc>
                <a:spcPct val="200000"/>
              </a:lnSpc>
            </a:pPr>
            <a:r>
              <a:rPr lang="en-US" sz="1600" dirty="0"/>
              <a:t>The Challenges of Studying Psychology</a:t>
            </a:r>
          </a:p>
          <a:p>
            <a:pPr marL="216000" indent="-216000">
              <a:lnSpc>
                <a:spcPct val="200000"/>
              </a:lnSpc>
            </a:pPr>
            <a:r>
              <a:rPr lang="en-US" sz="1600" dirty="0"/>
              <a:t>Relation to you</a:t>
            </a: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8961120" y="0"/>
            <a:ext cx="3229165"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2</a:t>
            </a:fld>
            <a:endParaRPr lang="en-US" dirty="0">
              <a:solidFill>
                <a:srgbClr val="FFFFFF"/>
              </a:solidFill>
            </a:endParaRPr>
          </a:p>
        </p:txBody>
      </p:sp>
      <p:sp>
        <p:nvSpPr>
          <p:cNvPr id="7" name="Footer Placeholder 6">
            <a:extLst>
              <a:ext uri="{FF2B5EF4-FFF2-40B4-BE49-F238E27FC236}">
                <a16:creationId xmlns:a16="http://schemas.microsoft.com/office/drawing/2014/main" id="{61967DEA-6C2B-D145-1BF1-299313C11187}"/>
              </a:ext>
            </a:extLst>
          </p:cNvPr>
          <p:cNvSpPr>
            <a:spLocks noGrp="1"/>
          </p:cNvSpPr>
          <p:nvPr>
            <p:ph type="ftr" sz="quarter" idx="11"/>
          </p:nvPr>
        </p:nvSpPr>
        <p:spPr>
          <a:xfrm>
            <a:off x="355101" y="6423914"/>
            <a:ext cx="6818262" cy="365125"/>
          </a:xfrm>
        </p:spPr>
        <p:txBody>
          <a:bodyPr/>
          <a:lstStyle/>
          <a:p>
            <a:pPr algn="l"/>
            <a:r>
              <a:rPr lang="en-US" dirty="0"/>
              <a:t>Ms. Huma Ittefaq</a:t>
            </a: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3AA177-8090-7C91-4E37-18FB257B25F2}"/>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Footer Placeholder 2">
            <a:extLst>
              <a:ext uri="{FF2B5EF4-FFF2-40B4-BE49-F238E27FC236}">
                <a16:creationId xmlns:a16="http://schemas.microsoft.com/office/drawing/2014/main" id="{1929B117-12B2-FAFB-55ED-DE107318A4F5}"/>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2B2A30C7-9BF1-7BA4-CFFB-4E07CD41DF22}"/>
              </a:ext>
            </a:extLst>
          </p:cNvPr>
          <p:cNvSpPr>
            <a:spLocks noGrp="1"/>
          </p:cNvSpPr>
          <p:nvPr>
            <p:ph type="title"/>
          </p:nvPr>
        </p:nvSpPr>
        <p:spPr/>
        <p:txBody>
          <a:bodyPr/>
          <a:lstStyle/>
          <a:p>
            <a:pPr algn="ctr"/>
            <a:r>
              <a:rPr lang="en-US" dirty="0"/>
              <a:t>Personality and Culture</a:t>
            </a:r>
          </a:p>
        </p:txBody>
      </p:sp>
      <p:sp>
        <p:nvSpPr>
          <p:cNvPr id="5" name="Content Placeholder 4">
            <a:extLst>
              <a:ext uri="{FF2B5EF4-FFF2-40B4-BE49-F238E27FC236}">
                <a16:creationId xmlns:a16="http://schemas.microsoft.com/office/drawing/2014/main" id="{DC8B1B42-5A7F-5CDE-953D-F887CC2E0E2E}"/>
              </a:ext>
            </a:extLst>
          </p:cNvPr>
          <p:cNvSpPr>
            <a:spLocks noGrp="1"/>
          </p:cNvSpPr>
          <p:nvPr>
            <p:ph idx="1"/>
          </p:nvPr>
        </p:nvSpPr>
        <p:spPr/>
        <p:txBody>
          <a:bodyPr>
            <a:normAutofit fontScale="92500"/>
          </a:bodyPr>
          <a:lstStyle/>
          <a:p>
            <a:r>
              <a:rPr lang="en-US" sz="2400" dirty="0"/>
              <a:t>Culture greatly affects how individuals perceive themselves, and one important distinction is where a culture falls on the continuum between individualism and collectivism (</a:t>
            </a:r>
            <a:r>
              <a:rPr lang="en-US" sz="2400" dirty="0" err="1"/>
              <a:t>Vazire</a:t>
            </a:r>
            <a:r>
              <a:rPr lang="en-US" sz="2400" dirty="0"/>
              <a:t>, 2014). Individualistic cultures, such as the mainstream culture in the United States, focus on the self more than relationships. Independence and personal rights are valued over obligations to others. In contrast, collectivistic cultures, such as those in eastern Asia, value obligation to one’s group over personal rights and desires. Cultural traditions and hierarchies are stronger in collectivistic cultures. Additionally, personality differences typically assessed, such as the Big Five, appear less noticeable in collectivistic cultures. However, within any culture there will be some members who exhibit more individualism than collectivism and vice versa. Consequently, individualism collectivism may be a personality trait itself. </a:t>
            </a:r>
          </a:p>
        </p:txBody>
      </p:sp>
    </p:spTree>
    <p:extLst>
      <p:ext uri="{BB962C8B-B14F-4D97-AF65-F5344CB8AC3E}">
        <p14:creationId xmlns:p14="http://schemas.microsoft.com/office/powerpoint/2010/main" val="66910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6A5DF-A55A-84BF-8B1A-B009912D55C3}"/>
              </a:ext>
            </a:extLst>
          </p:cNvPr>
          <p:cNvSpPr>
            <a:spLocks noGrp="1"/>
          </p:cNvSpPr>
          <p:nvPr>
            <p:ph type="sldNum" sz="quarter" idx="12"/>
          </p:nvPr>
        </p:nvSpPr>
        <p:spPr/>
        <p:txBody>
          <a:bodyPr/>
          <a:lstStyle/>
          <a:p>
            <a:fld id="{F603CDE5-C1D8-4EDD-870F-A498BAFA520F}" type="slidenum">
              <a:rPr lang="en-US" noProof="0" smtClean="0"/>
              <a:t>3</a:t>
            </a:fld>
            <a:endParaRPr lang="en-US" noProof="0" dirty="0"/>
          </a:p>
        </p:txBody>
      </p:sp>
      <p:pic>
        <p:nvPicPr>
          <p:cNvPr id="5" name="Picture 4">
            <a:extLst>
              <a:ext uri="{FF2B5EF4-FFF2-40B4-BE49-F238E27FC236}">
                <a16:creationId xmlns:a16="http://schemas.microsoft.com/office/drawing/2014/main" id="{758AA477-E639-E5F9-6243-BF07F4800B49}"/>
              </a:ext>
            </a:extLst>
          </p:cNvPr>
          <p:cNvPicPr>
            <a:picLocks noChangeAspect="1"/>
          </p:cNvPicPr>
          <p:nvPr/>
        </p:nvPicPr>
        <p:blipFill>
          <a:blip r:embed="rId2"/>
          <a:stretch>
            <a:fillRect/>
          </a:stretch>
        </p:blipFill>
        <p:spPr>
          <a:xfrm>
            <a:off x="1832610" y="202714"/>
            <a:ext cx="8526780" cy="6452572"/>
          </a:xfrm>
          <a:prstGeom prst="rect">
            <a:avLst/>
          </a:prstGeom>
        </p:spPr>
      </p:pic>
      <p:sp>
        <p:nvSpPr>
          <p:cNvPr id="6" name="Footer Placeholder 6">
            <a:extLst>
              <a:ext uri="{FF2B5EF4-FFF2-40B4-BE49-F238E27FC236}">
                <a16:creationId xmlns:a16="http://schemas.microsoft.com/office/drawing/2014/main" id="{563FD67A-9F1C-A511-4756-608B133EECD6}"/>
              </a:ext>
            </a:extLst>
          </p:cNvPr>
          <p:cNvSpPr>
            <a:spLocks noGrp="1"/>
          </p:cNvSpPr>
          <p:nvPr>
            <p:ph type="ftr" sz="quarter" idx="11"/>
          </p:nvPr>
        </p:nvSpPr>
        <p:spPr>
          <a:xfrm>
            <a:off x="355101" y="6423914"/>
            <a:ext cx="6818262" cy="365125"/>
          </a:xfrm>
        </p:spPr>
        <p:txBody>
          <a:bodyPr/>
          <a:lstStyle/>
          <a:p>
            <a:pPr algn="l"/>
            <a:r>
              <a:rPr lang="en-US" dirty="0"/>
              <a:t>Ms. Huma Ittefaq</a:t>
            </a:r>
          </a:p>
        </p:txBody>
      </p:sp>
    </p:spTree>
    <p:extLst>
      <p:ext uri="{BB962C8B-B14F-4D97-AF65-F5344CB8AC3E}">
        <p14:creationId xmlns:p14="http://schemas.microsoft.com/office/powerpoint/2010/main" val="8728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784639"/>
            <a:ext cx="6236582" cy="654878"/>
          </a:xfrm>
        </p:spPr>
        <p:txBody>
          <a:bodyPr>
            <a:normAutofit/>
          </a:bodyPr>
          <a:lstStyle/>
          <a:p>
            <a:r>
              <a:rPr lang="en-US" dirty="0"/>
              <a:t>Psychological theories for you</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232262"/>
            <a:ext cx="6042271" cy="4513660"/>
          </a:xfrm>
        </p:spPr>
        <p:txBody>
          <a:bodyPr/>
          <a:lstStyle/>
          <a:p>
            <a:r>
              <a:rPr lang="en-US" b="1" i="0" dirty="0">
                <a:solidFill>
                  <a:srgbClr val="2D2D2D"/>
                </a:solidFill>
                <a:effectLst/>
                <a:latin typeface="Noto Sans" panose="020B0502040504020204" pitchFamily="34" charset="0"/>
              </a:rPr>
              <a:t>Information processing theory</a:t>
            </a:r>
          </a:p>
          <a:p>
            <a:r>
              <a:rPr lang="en-US" b="0" i="0" dirty="0">
                <a:solidFill>
                  <a:srgbClr val="282828"/>
                </a:solidFill>
                <a:effectLst/>
                <a:latin typeface="Georgia" panose="02040502050405020303" pitchFamily="18" charset="0"/>
              </a:rPr>
              <a:t>Information processing theory is a cognitive theory that uses computer processing as a metaphor for the workings of the human brain. Initially proposed by George A. Miller and other American psychologists in the 1950s, the theory describes how people focus on information and encode it into their memories.</a:t>
            </a:r>
            <a:endParaRPr lang="en-US" dirty="0">
              <a:solidFill>
                <a:srgbClr val="2D2D2D"/>
              </a:solidFill>
              <a:latin typeface="Noto Sans" panose="020B0502040504020204" pitchFamily="34" charset="0"/>
            </a:endParaRPr>
          </a:p>
          <a:p>
            <a:r>
              <a:rPr lang="en-US" b="0" i="0" dirty="0">
                <a:solidFill>
                  <a:srgbClr val="2D2D2D"/>
                </a:solidFill>
                <a:effectLst/>
                <a:latin typeface="Noto Sans" panose="020B0502040504020204" pitchFamily="34" charset="0"/>
              </a:rPr>
              <a:t>Memory</a:t>
            </a:r>
          </a:p>
          <a:p>
            <a:r>
              <a:rPr lang="en-US" dirty="0">
                <a:solidFill>
                  <a:srgbClr val="2D2D2D"/>
                </a:solidFill>
                <a:latin typeface="Noto Sans" panose="020B0502040504020204" pitchFamily="34" charset="0"/>
              </a:rPr>
              <a:t>Encoding</a:t>
            </a:r>
          </a:p>
          <a:p>
            <a:r>
              <a:rPr lang="en-US" b="0" i="0" dirty="0">
                <a:solidFill>
                  <a:srgbClr val="2D2D2D"/>
                </a:solidFill>
                <a:effectLst/>
                <a:latin typeface="Noto Sans" panose="020B0502040504020204" pitchFamily="34" charset="0"/>
              </a:rPr>
              <a:t>Storage</a:t>
            </a:r>
          </a:p>
          <a:p>
            <a:r>
              <a:rPr lang="en-US" dirty="0">
                <a:solidFill>
                  <a:srgbClr val="2D2D2D"/>
                </a:solidFill>
                <a:latin typeface="Noto Sans" panose="020B0502040504020204" pitchFamily="34" charset="0"/>
              </a:rPr>
              <a:t>Retrieval</a:t>
            </a:r>
          </a:p>
          <a:p>
            <a:r>
              <a:rPr lang="en-US" b="0" i="0" dirty="0">
                <a:solidFill>
                  <a:srgbClr val="2D2D2D"/>
                </a:solidFill>
                <a:effectLst/>
                <a:latin typeface="Noto Sans" panose="020B0502040504020204" pitchFamily="34" charset="0"/>
              </a:rPr>
              <a:t>Limitations</a:t>
            </a:r>
          </a:p>
          <a:p>
            <a:endParaRPr lang="en-US" dirty="0"/>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4</a:t>
            </a:fld>
            <a:endParaRPr lang="en-US" dirty="0"/>
          </a:p>
        </p:txBody>
      </p:sp>
      <p:pic>
        <p:nvPicPr>
          <p:cNvPr id="1026" name="Picture 2">
            <a:extLst>
              <a:ext uri="{FF2B5EF4-FFF2-40B4-BE49-F238E27FC236}">
                <a16:creationId xmlns:a16="http://schemas.microsoft.com/office/drawing/2014/main" id="{77535A7E-10F7-A819-750C-CD81DEB7056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263" r="29263"/>
          <a:stretch>
            <a:fillRect/>
          </a:stretch>
        </p:blipFill>
        <p:spPr bwMode="auto">
          <a:xfrm>
            <a:off x="6595110" y="641101"/>
            <a:ext cx="5052060" cy="5749461"/>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6">
            <a:extLst>
              <a:ext uri="{FF2B5EF4-FFF2-40B4-BE49-F238E27FC236}">
                <a16:creationId xmlns:a16="http://schemas.microsoft.com/office/drawing/2014/main" id="{E63D28A5-5359-259B-AE35-5220F17DB00B}"/>
              </a:ext>
            </a:extLst>
          </p:cNvPr>
          <p:cNvSpPr>
            <a:spLocks noGrp="1"/>
          </p:cNvSpPr>
          <p:nvPr>
            <p:ph type="ftr" sz="quarter" idx="11"/>
          </p:nvPr>
        </p:nvSpPr>
        <p:spPr>
          <a:xfrm>
            <a:off x="355101" y="6423914"/>
            <a:ext cx="6818262" cy="365125"/>
          </a:xfrm>
        </p:spPr>
        <p:txBody>
          <a:bodyPr/>
          <a:lstStyle/>
          <a:p>
            <a:pPr algn="l"/>
            <a:r>
              <a:rPr lang="en-US" dirty="0"/>
              <a:t>Ms. Huma Ittefaq</a:t>
            </a:r>
          </a:p>
        </p:txBody>
      </p:sp>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1383030"/>
            <a:ext cx="6236582" cy="654878"/>
          </a:xfrm>
        </p:spPr>
        <p:txBody>
          <a:bodyPr>
            <a:normAutofit/>
          </a:bodyPr>
          <a:lstStyle/>
          <a:p>
            <a:r>
              <a:rPr lang="en-US" dirty="0"/>
              <a:t>Psychological theories for you</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232262"/>
            <a:ext cx="6042271" cy="4513660"/>
          </a:xfrm>
        </p:spPr>
        <p:txBody>
          <a:bodyPr/>
          <a:lstStyle/>
          <a:p>
            <a:r>
              <a:rPr lang="en-US" b="1" i="0" dirty="0">
                <a:solidFill>
                  <a:srgbClr val="2D2D2D"/>
                </a:solidFill>
                <a:effectLst/>
                <a:latin typeface="Noto Sans" panose="020B0502040504020204" pitchFamily="34" charset="0"/>
              </a:rPr>
              <a:t>Classical conditioning theory</a:t>
            </a:r>
          </a:p>
          <a:p>
            <a:r>
              <a:rPr lang="en-US" b="0" i="0" dirty="0">
                <a:solidFill>
                  <a:srgbClr val="212121"/>
                </a:solidFill>
                <a:effectLst/>
                <a:latin typeface="Merriweather" panose="020B0604020202020204" pitchFamily="2" charset="0"/>
              </a:rPr>
              <a:t>Russian physiologist </a:t>
            </a:r>
            <a:r>
              <a:rPr lang="en-US" b="0" i="0" u="sng" dirty="0">
                <a:solidFill>
                  <a:srgbClr val="1A55AD"/>
                </a:solidFill>
                <a:effectLst/>
                <a:latin typeface="Merriweather" panose="020B0604020202020204" pitchFamily="2" charset="0"/>
                <a:hlinkClick r:id="rId3"/>
              </a:rPr>
              <a:t>Ivan Pavlov</a:t>
            </a:r>
            <a:r>
              <a:rPr lang="en-US" b="0" i="0" dirty="0">
                <a:solidFill>
                  <a:srgbClr val="212121"/>
                </a:solidFill>
                <a:effectLst/>
                <a:latin typeface="Merriweather" panose="020B0604020202020204" pitchFamily="2" charset="0"/>
              </a:rPr>
              <a:t>, classical conditioning is a type of unconscious or automatic learning. This learning process creates a conditioned response through associations between an unconditioned stimulus and a neutral stimulus.</a:t>
            </a:r>
            <a:endParaRPr lang="en-US" dirty="0">
              <a:solidFill>
                <a:srgbClr val="2D2D2D"/>
              </a:solidFill>
              <a:latin typeface="Noto Sans" panose="020B0502040504020204" pitchFamily="34" charset="0"/>
            </a:endParaRPr>
          </a:p>
          <a:p>
            <a:r>
              <a:rPr lang="en-US" b="0" i="0" dirty="0">
                <a:solidFill>
                  <a:srgbClr val="2D2D2D"/>
                </a:solidFill>
                <a:effectLst/>
                <a:latin typeface="Noto Sans" panose="020B0502040504020204" pitchFamily="34" charset="0"/>
              </a:rPr>
              <a:t>Stimu</a:t>
            </a:r>
            <a:r>
              <a:rPr lang="en-US" dirty="0">
                <a:solidFill>
                  <a:srgbClr val="2D2D2D"/>
                </a:solidFill>
                <a:latin typeface="Noto Sans" panose="020B0502040504020204" pitchFamily="34" charset="0"/>
              </a:rPr>
              <a:t>lus</a:t>
            </a:r>
          </a:p>
          <a:p>
            <a:r>
              <a:rPr lang="en-US" b="0" i="0" dirty="0">
                <a:solidFill>
                  <a:srgbClr val="2D2D2D"/>
                </a:solidFill>
                <a:effectLst/>
                <a:latin typeface="Noto Sans" panose="020B0502040504020204" pitchFamily="34" charset="0"/>
              </a:rPr>
              <a:t>Response</a:t>
            </a:r>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Ms. Huma Ittefaq</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5</a:t>
            </a:fld>
            <a:endParaRPr lang="en-US" dirty="0"/>
          </a:p>
        </p:txBody>
      </p:sp>
      <p:pic>
        <p:nvPicPr>
          <p:cNvPr id="1026" name="Picture 2">
            <a:extLst>
              <a:ext uri="{FF2B5EF4-FFF2-40B4-BE49-F238E27FC236}">
                <a16:creationId xmlns:a16="http://schemas.microsoft.com/office/drawing/2014/main" id="{77535A7E-10F7-A819-750C-CD81DEB7056C}"/>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29263" r="29263"/>
          <a:stretch>
            <a:fillRect/>
          </a:stretch>
        </p:blipFill>
        <p:spPr bwMode="auto">
          <a:xfrm>
            <a:off x="6595110" y="641101"/>
            <a:ext cx="5052060" cy="574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3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64242" y="794877"/>
            <a:ext cx="6236582" cy="654878"/>
          </a:xfrm>
        </p:spPr>
        <p:txBody>
          <a:bodyPr>
            <a:normAutofit/>
          </a:bodyPr>
          <a:lstStyle/>
          <a:p>
            <a:r>
              <a:rPr lang="en-US" dirty="0"/>
              <a:t>Psychological theories for you</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461398" y="1295979"/>
            <a:ext cx="6042271" cy="4954272"/>
          </a:xfrm>
        </p:spPr>
        <p:txBody>
          <a:bodyPr>
            <a:normAutofit fontScale="92500" lnSpcReduction="20000"/>
          </a:bodyPr>
          <a:lstStyle/>
          <a:p>
            <a:pPr algn="l" fontAlgn="base"/>
            <a:r>
              <a:rPr lang="en-US" b="0" i="0" dirty="0">
                <a:solidFill>
                  <a:srgbClr val="212121"/>
                </a:solidFill>
                <a:effectLst/>
                <a:latin typeface="+mj-lt"/>
              </a:rPr>
              <a:t>Classical conditioning—also sometimes referred to as Pavlovian conditioning—uses a few different terms to help explain the learning process. Knowing these basics will help you understand classical conditioning.</a:t>
            </a:r>
          </a:p>
          <a:p>
            <a:pPr algn="l" fontAlgn="base"/>
            <a:r>
              <a:rPr lang="en-US" b="0" i="0" dirty="0">
                <a:solidFill>
                  <a:srgbClr val="212121"/>
                </a:solidFill>
                <a:effectLst/>
                <a:latin typeface="+mj-lt"/>
              </a:rPr>
              <a:t>An </a:t>
            </a:r>
            <a:r>
              <a:rPr lang="en-US" b="0" i="0" u="sng" dirty="0">
                <a:solidFill>
                  <a:srgbClr val="1A55AD"/>
                </a:solidFill>
                <a:effectLst/>
                <a:latin typeface="+mj-lt"/>
                <a:hlinkClick r:id="rId3"/>
              </a:rPr>
              <a:t>unconditioned stimulus</a:t>
            </a:r>
            <a:r>
              <a:rPr lang="en-US" b="0" i="0" dirty="0">
                <a:solidFill>
                  <a:srgbClr val="212121"/>
                </a:solidFill>
                <a:effectLst/>
                <a:latin typeface="+mj-lt"/>
              </a:rPr>
              <a:t> is a stimulus or trigger that leads to an automatic response. If a cold breeze makes you shiver, for instance, the cold breeze is an unconditioned stimulus; it produces an involuntary response (the shivering).</a:t>
            </a:r>
          </a:p>
          <a:p>
            <a:pPr algn="l" fontAlgn="base"/>
            <a:r>
              <a:rPr lang="en-US" b="0" i="0" dirty="0">
                <a:solidFill>
                  <a:srgbClr val="212121"/>
                </a:solidFill>
                <a:effectLst/>
                <a:latin typeface="+mj-lt"/>
              </a:rPr>
              <a:t>A neutral stimulus is a stimulus that doesn't initially trigger a response on its own. If you hear the sound of a fan but don't feel the breeze, for example, it wouldn't necessarily trigger a response. That would make it a neutral stimulus.</a:t>
            </a:r>
          </a:p>
          <a:p>
            <a:pPr algn="l" fontAlgn="base"/>
            <a:r>
              <a:rPr lang="en-US" b="0" i="0" dirty="0">
                <a:solidFill>
                  <a:srgbClr val="212121"/>
                </a:solidFill>
                <a:effectLst/>
                <a:latin typeface="+mj-lt"/>
              </a:rPr>
              <a:t>A </a:t>
            </a:r>
            <a:r>
              <a:rPr lang="en-US" b="0" i="0" u="sng" dirty="0">
                <a:solidFill>
                  <a:srgbClr val="1A55AD"/>
                </a:solidFill>
                <a:effectLst/>
                <a:latin typeface="+mj-lt"/>
                <a:hlinkClick r:id="rId4"/>
              </a:rPr>
              <a:t>conditioned stimulus</a:t>
            </a:r>
            <a:r>
              <a:rPr lang="en-US" b="0" i="0" dirty="0">
                <a:solidFill>
                  <a:srgbClr val="212121"/>
                </a:solidFill>
                <a:effectLst/>
                <a:latin typeface="+mj-lt"/>
              </a:rPr>
              <a:t> is a stimulus that was once neutral (didn't trigger a response) but now leads to a response. If you previously didn't pay attention to dogs, but then got bit by one, and now you feel fear every time you see a dog, the dog has become a conditioned stimulus.</a:t>
            </a:r>
          </a:p>
          <a:p>
            <a:pPr algn="l" fontAlgn="base"/>
            <a:r>
              <a:rPr lang="en-US" b="0" i="0" dirty="0">
                <a:solidFill>
                  <a:srgbClr val="212121"/>
                </a:solidFill>
                <a:effectLst/>
                <a:latin typeface="+mj-lt"/>
              </a:rPr>
              <a:t>An </a:t>
            </a:r>
            <a:r>
              <a:rPr lang="en-US" b="0" i="0" u="sng" dirty="0">
                <a:solidFill>
                  <a:srgbClr val="1A55AD"/>
                </a:solidFill>
                <a:effectLst/>
                <a:latin typeface="+mj-lt"/>
                <a:hlinkClick r:id="rId5"/>
              </a:rPr>
              <a:t>unconditioned response</a:t>
            </a:r>
            <a:r>
              <a:rPr lang="en-US" b="0" i="0" dirty="0">
                <a:solidFill>
                  <a:srgbClr val="212121"/>
                </a:solidFill>
                <a:effectLst/>
                <a:latin typeface="+mj-lt"/>
              </a:rPr>
              <a:t> is an automatic response or a response that occurs without thought when an unconditioned stimulus is present. If you smell your favorite food and your mouth starts watering, the watering is an unconditioned response.</a:t>
            </a:r>
          </a:p>
          <a:p>
            <a:pPr algn="l" fontAlgn="base"/>
            <a:r>
              <a:rPr lang="en-US" b="0" i="0" dirty="0">
                <a:solidFill>
                  <a:srgbClr val="212121"/>
                </a:solidFill>
                <a:effectLst/>
                <a:latin typeface="+mj-lt"/>
              </a:rPr>
              <a:t>A </a:t>
            </a:r>
            <a:r>
              <a:rPr lang="en-US" b="0" i="0" u="sng" dirty="0">
                <a:solidFill>
                  <a:srgbClr val="1A55AD"/>
                </a:solidFill>
                <a:effectLst/>
                <a:latin typeface="+mj-lt"/>
                <a:hlinkClick r:id="rId6"/>
              </a:rPr>
              <a:t>conditioned response</a:t>
            </a:r>
            <a:r>
              <a:rPr lang="en-US" b="0" i="0" dirty="0">
                <a:solidFill>
                  <a:srgbClr val="212121"/>
                </a:solidFill>
                <a:effectLst/>
                <a:latin typeface="+mj-lt"/>
              </a:rPr>
              <a:t> is a learned response or a response that is created where no response existed before. Going back to the example of being bit by a dog, the fear you experience after the bite is a conditioned response.</a:t>
            </a:r>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Ms. Huma Ittefaq</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6</a:t>
            </a:fld>
            <a:endParaRPr lang="en-US" dirty="0"/>
          </a:p>
        </p:txBody>
      </p:sp>
      <p:pic>
        <p:nvPicPr>
          <p:cNvPr id="1026" name="Picture 2">
            <a:extLst>
              <a:ext uri="{FF2B5EF4-FFF2-40B4-BE49-F238E27FC236}">
                <a16:creationId xmlns:a16="http://schemas.microsoft.com/office/drawing/2014/main" id="{77535A7E-10F7-A819-750C-CD81DEB7056C}"/>
              </a:ext>
            </a:extLst>
          </p:cNvPr>
          <p:cNvPicPr>
            <a:picLocks noGrp="1" noChangeAspect="1" noChangeArrowheads="1"/>
          </p:cNvPicPr>
          <p:nvPr>
            <p:ph type="pic" idx="1"/>
          </p:nvPr>
        </p:nvPicPr>
        <p:blipFill>
          <a:blip r:embed="rId7">
            <a:extLst>
              <a:ext uri="{28A0092B-C50C-407E-A947-70E740481C1C}">
                <a14:useLocalDpi xmlns:a14="http://schemas.microsoft.com/office/drawing/2010/main" val="0"/>
              </a:ext>
            </a:extLst>
          </a:blip>
          <a:srcRect l="29263" r="29263"/>
          <a:stretch>
            <a:fillRect/>
          </a:stretch>
        </p:blipFill>
        <p:spPr bwMode="auto">
          <a:xfrm>
            <a:off x="6595110" y="641101"/>
            <a:ext cx="5052060" cy="574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9A1C41-C9AE-D04B-9476-0D588C0E7E45}"/>
              </a:ext>
            </a:extLst>
          </p:cNvPr>
          <p:cNvSpPr>
            <a:spLocks noGrp="1"/>
          </p:cNvSpPr>
          <p:nvPr>
            <p:ph type="sldNum" sz="quarter" idx="12"/>
          </p:nvPr>
        </p:nvSpPr>
        <p:spPr/>
        <p:txBody>
          <a:bodyPr/>
          <a:lstStyle/>
          <a:p>
            <a:fld id="{F603CDE5-C1D8-4EDD-870F-A498BAFA520F}" type="slidenum">
              <a:rPr lang="en-US" noProof="0" smtClean="0"/>
              <a:t>7</a:t>
            </a:fld>
            <a:endParaRPr lang="en-US" noProof="0" dirty="0"/>
          </a:p>
        </p:txBody>
      </p:sp>
      <p:pic>
        <p:nvPicPr>
          <p:cNvPr id="8" name="Picture 7">
            <a:extLst>
              <a:ext uri="{FF2B5EF4-FFF2-40B4-BE49-F238E27FC236}">
                <a16:creationId xmlns:a16="http://schemas.microsoft.com/office/drawing/2014/main" id="{1042BCE1-C385-E9AC-95CB-650725DEFA8D}"/>
              </a:ext>
            </a:extLst>
          </p:cNvPr>
          <p:cNvPicPr>
            <a:picLocks noChangeAspect="1"/>
          </p:cNvPicPr>
          <p:nvPr/>
        </p:nvPicPr>
        <p:blipFill>
          <a:blip r:embed="rId2"/>
          <a:stretch>
            <a:fillRect/>
          </a:stretch>
        </p:blipFill>
        <p:spPr>
          <a:xfrm>
            <a:off x="1069524" y="83929"/>
            <a:ext cx="9527171" cy="6351447"/>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521C963-10CE-1802-5200-165A9396EA09}"/>
                  </a:ext>
                </a:extLst>
              </p14:cNvPr>
              <p14:cNvContentPartPr/>
              <p14:nvPr/>
            </p14:nvContentPartPr>
            <p14:xfrm>
              <a:off x="1114380" y="6157800"/>
              <a:ext cx="932400" cy="226440"/>
            </p14:xfrm>
          </p:contentPart>
        </mc:Choice>
        <mc:Fallback xmlns="">
          <p:pic>
            <p:nvPicPr>
              <p:cNvPr id="10" name="Ink 9">
                <a:extLst>
                  <a:ext uri="{FF2B5EF4-FFF2-40B4-BE49-F238E27FC236}">
                    <a16:creationId xmlns:a16="http://schemas.microsoft.com/office/drawing/2014/main" id="{7521C963-10CE-1802-5200-165A9396EA09}"/>
                  </a:ext>
                </a:extLst>
              </p:cNvPr>
              <p:cNvPicPr/>
              <p:nvPr/>
            </p:nvPicPr>
            <p:blipFill>
              <a:blip r:embed="rId4"/>
              <a:stretch>
                <a:fillRect/>
              </a:stretch>
            </p:blipFill>
            <p:spPr>
              <a:xfrm>
                <a:off x="1105380" y="6148800"/>
                <a:ext cx="950040" cy="244080"/>
              </a:xfrm>
              <a:prstGeom prst="rect">
                <a:avLst/>
              </a:prstGeom>
            </p:spPr>
          </p:pic>
        </mc:Fallback>
      </mc:AlternateContent>
      <p:sp>
        <p:nvSpPr>
          <p:cNvPr id="11" name="Footer Placeholder 6">
            <a:extLst>
              <a:ext uri="{FF2B5EF4-FFF2-40B4-BE49-F238E27FC236}">
                <a16:creationId xmlns:a16="http://schemas.microsoft.com/office/drawing/2014/main" id="{A0F23FE2-FA83-220A-8923-53B781429614}"/>
              </a:ext>
            </a:extLst>
          </p:cNvPr>
          <p:cNvSpPr>
            <a:spLocks noGrp="1"/>
          </p:cNvSpPr>
          <p:nvPr>
            <p:ph type="ftr" sz="quarter" idx="11"/>
          </p:nvPr>
        </p:nvSpPr>
        <p:spPr>
          <a:xfrm>
            <a:off x="355101" y="6423914"/>
            <a:ext cx="6818262" cy="365125"/>
          </a:xfrm>
        </p:spPr>
        <p:txBody>
          <a:bodyPr/>
          <a:lstStyle/>
          <a:p>
            <a:pPr algn="l"/>
            <a:r>
              <a:rPr lang="en-US" dirty="0"/>
              <a:t>Ms. Huma Ittefaq</a:t>
            </a:r>
          </a:p>
        </p:txBody>
      </p:sp>
    </p:spTree>
    <p:extLst>
      <p:ext uri="{BB962C8B-B14F-4D97-AF65-F5344CB8AC3E}">
        <p14:creationId xmlns:p14="http://schemas.microsoft.com/office/powerpoint/2010/main" val="24089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1383030"/>
            <a:ext cx="6236582" cy="654878"/>
          </a:xfrm>
        </p:spPr>
        <p:txBody>
          <a:bodyPr>
            <a:normAutofit/>
          </a:bodyPr>
          <a:lstStyle/>
          <a:p>
            <a:r>
              <a:rPr lang="en-US" dirty="0"/>
              <a:t>Psychological theories for you</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232262"/>
            <a:ext cx="6042271" cy="4513660"/>
          </a:xfrm>
        </p:spPr>
        <p:txBody>
          <a:bodyPr/>
          <a:lstStyle/>
          <a:p>
            <a:r>
              <a:rPr lang="en-US" b="1" i="0" dirty="0">
                <a:solidFill>
                  <a:srgbClr val="2D2D2D"/>
                </a:solidFill>
                <a:effectLst/>
                <a:latin typeface="Noto Sans" panose="020B0502040504020204" pitchFamily="34" charset="0"/>
              </a:rPr>
              <a:t>Hierarchy of needs</a:t>
            </a:r>
          </a:p>
          <a:p>
            <a:r>
              <a:rPr lang="en-US" b="0" i="0" dirty="0">
                <a:solidFill>
                  <a:srgbClr val="2D2D2D"/>
                </a:solidFill>
                <a:effectLst/>
                <a:latin typeface="Noto Sans" panose="020B0502040504020204" pitchFamily="34" charset="0"/>
              </a:rPr>
              <a:t>Abraham Maslow created the hierarchy of needs as a theory of motivation. This motivational theory is often helpful in the workplace and many managers may implement it while developing motivational strategies. </a:t>
            </a:r>
            <a:endParaRPr lang="en-US" b="1" dirty="0">
              <a:solidFill>
                <a:srgbClr val="2D2D2D"/>
              </a:solidFill>
              <a:latin typeface="Noto Sans" panose="020B0502040504020204" pitchFamily="34" charset="0"/>
            </a:endParaRPr>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Ms. Huma Ittefaq</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8</a:t>
            </a:fld>
            <a:endParaRPr lang="en-US" dirty="0"/>
          </a:p>
        </p:txBody>
      </p:sp>
      <p:pic>
        <p:nvPicPr>
          <p:cNvPr id="1026" name="Picture 2">
            <a:extLst>
              <a:ext uri="{FF2B5EF4-FFF2-40B4-BE49-F238E27FC236}">
                <a16:creationId xmlns:a16="http://schemas.microsoft.com/office/drawing/2014/main" id="{77535A7E-10F7-A819-750C-CD81DEB7056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263" r="29263"/>
          <a:stretch>
            <a:fillRect/>
          </a:stretch>
        </p:blipFill>
        <p:spPr bwMode="auto">
          <a:xfrm>
            <a:off x="6595110" y="641101"/>
            <a:ext cx="5052060" cy="574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4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BB5D48-701B-BBB2-158D-99C37D1D64F0}"/>
              </a:ext>
            </a:extLst>
          </p:cNvPr>
          <p:cNvSpPr>
            <a:spLocks noGrp="1"/>
          </p:cNvSpPr>
          <p:nvPr>
            <p:ph type="sldNum" sz="quarter" idx="12"/>
          </p:nvPr>
        </p:nvSpPr>
        <p:spPr/>
        <p:txBody>
          <a:bodyPr/>
          <a:lstStyle/>
          <a:p>
            <a:fld id="{F603CDE5-C1D8-4EDD-870F-A498BAFA520F}" type="slidenum">
              <a:rPr lang="en-US" noProof="0" smtClean="0"/>
              <a:t>9</a:t>
            </a:fld>
            <a:endParaRPr lang="en-US" noProof="0" dirty="0"/>
          </a:p>
        </p:txBody>
      </p:sp>
      <p:pic>
        <p:nvPicPr>
          <p:cNvPr id="6" name="Picture 5">
            <a:extLst>
              <a:ext uri="{FF2B5EF4-FFF2-40B4-BE49-F238E27FC236}">
                <a16:creationId xmlns:a16="http://schemas.microsoft.com/office/drawing/2014/main" id="{E5AF7C3A-5F2D-7199-5769-F5D956A73858}"/>
              </a:ext>
            </a:extLst>
          </p:cNvPr>
          <p:cNvPicPr>
            <a:picLocks noChangeAspect="1"/>
          </p:cNvPicPr>
          <p:nvPr/>
        </p:nvPicPr>
        <p:blipFill>
          <a:blip r:embed="rId2"/>
          <a:stretch>
            <a:fillRect/>
          </a:stretch>
        </p:blipFill>
        <p:spPr>
          <a:xfrm>
            <a:off x="0" y="0"/>
            <a:ext cx="12192000" cy="6412992"/>
          </a:xfrm>
          <a:prstGeom prst="rect">
            <a:avLst/>
          </a:prstGeom>
        </p:spPr>
      </p:pic>
      <p:sp>
        <p:nvSpPr>
          <p:cNvPr id="7" name="Footer Placeholder 6">
            <a:extLst>
              <a:ext uri="{FF2B5EF4-FFF2-40B4-BE49-F238E27FC236}">
                <a16:creationId xmlns:a16="http://schemas.microsoft.com/office/drawing/2014/main" id="{5DAED09C-FDF5-B00F-EDEF-ED9C7537E54C}"/>
              </a:ext>
            </a:extLst>
          </p:cNvPr>
          <p:cNvSpPr>
            <a:spLocks noGrp="1"/>
          </p:cNvSpPr>
          <p:nvPr>
            <p:ph type="ftr" sz="quarter" idx="11"/>
          </p:nvPr>
        </p:nvSpPr>
        <p:spPr>
          <a:xfrm>
            <a:off x="355101" y="6423914"/>
            <a:ext cx="6818262" cy="365125"/>
          </a:xfrm>
        </p:spPr>
        <p:txBody>
          <a:bodyPr/>
          <a:lstStyle/>
          <a:p>
            <a:pPr algn="l"/>
            <a:r>
              <a:rPr lang="en-US" dirty="0"/>
              <a:t>Ms. Huma Ittefaq</a:t>
            </a:r>
          </a:p>
        </p:txBody>
      </p:sp>
    </p:spTree>
    <p:extLst>
      <p:ext uri="{BB962C8B-B14F-4D97-AF65-F5344CB8AC3E}">
        <p14:creationId xmlns:p14="http://schemas.microsoft.com/office/powerpoint/2010/main" val="4235283732"/>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3468</TotalTime>
  <Words>884</Words>
  <Application>Microsoft Office PowerPoint</Application>
  <PresentationFormat>Widescreen</PresentationFormat>
  <Paragraphs>84</Paragraphs>
  <Slides>20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Georgia</vt:lpstr>
      <vt:lpstr>Gill Sans MT</vt:lpstr>
      <vt:lpstr>Merriweather</vt:lpstr>
      <vt:lpstr>Noto Sans</vt:lpstr>
      <vt:lpstr>Wingdings</vt:lpstr>
      <vt:lpstr>Wingdings 2</vt:lpstr>
      <vt:lpstr>DividendVTI</vt:lpstr>
      <vt:lpstr>Psychology</vt:lpstr>
      <vt:lpstr>Introduction to psychology</vt:lpstr>
      <vt:lpstr>PowerPoint Presentation</vt:lpstr>
      <vt:lpstr>Psychological theories for you</vt:lpstr>
      <vt:lpstr>Psychological theories for you</vt:lpstr>
      <vt:lpstr>Psychological theories for you</vt:lpstr>
      <vt:lpstr>PowerPoint Presentation</vt:lpstr>
      <vt:lpstr>Psychological theories for you</vt:lpstr>
      <vt:lpstr>PowerPoint Presentation</vt:lpstr>
      <vt:lpstr>Psychological theories for you</vt:lpstr>
      <vt:lpstr>PowerPoint Presentation</vt:lpstr>
      <vt:lpstr>PowerPoint Presentation</vt:lpstr>
      <vt:lpstr>PowerPoint Presentation</vt:lpstr>
      <vt:lpstr>PowerPoint Presentation</vt:lpstr>
      <vt:lpstr>PowerPoint Presentation</vt:lpstr>
      <vt:lpstr>PowerPoint Presentation</vt:lpstr>
      <vt:lpstr>Social cognitive theory</vt:lpstr>
      <vt:lpstr>PowerPoint Presentation</vt:lpstr>
      <vt:lpstr>LOCUS OF CONTROL</vt:lpstr>
      <vt:lpstr>Personality and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dc:title>
  <dc:creator>Huma Ittefaq</dc:creator>
  <cp:lastModifiedBy>Huma Ittefaq</cp:lastModifiedBy>
  <cp:revision>6</cp:revision>
  <dcterms:created xsi:type="dcterms:W3CDTF">2023-03-01T04:19:19Z</dcterms:created>
  <dcterms:modified xsi:type="dcterms:W3CDTF">2023-03-17T12:30:11Z</dcterms:modified>
</cp:coreProperties>
</file>