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22"/>
  </p:notesMasterIdLst>
  <p:handoutMasterIdLst>
    <p:handoutMasterId r:id="rId23"/>
  </p:handoutMasterIdLst>
  <p:sldIdLst>
    <p:sldId id="256" r:id="rId5"/>
    <p:sldId id="257" r:id="rId6"/>
    <p:sldId id="297" r:id="rId7"/>
    <p:sldId id="259" r:id="rId8"/>
    <p:sldId id="298" r:id="rId9"/>
    <p:sldId id="299" r:id="rId10"/>
    <p:sldId id="300" r:id="rId11"/>
    <p:sldId id="301" r:id="rId12"/>
    <p:sldId id="302" r:id="rId13"/>
    <p:sldId id="303" r:id="rId14"/>
    <p:sldId id="304" r:id="rId15"/>
    <p:sldId id="305" r:id="rId16"/>
    <p:sldId id="306" r:id="rId17"/>
    <p:sldId id="307" r:id="rId18"/>
    <p:sldId id="308" r:id="rId19"/>
    <p:sldId id="309" r:id="rId20"/>
    <p:sldId id="31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7F7F7F"/>
    <a:srgbClr val="A6A6A6"/>
    <a:srgbClr val="BFBFBF"/>
    <a:srgbClr val="465359"/>
    <a:srgbClr val="757575"/>
    <a:srgbClr val="8B8B8B"/>
    <a:srgbClr val="B0B0B0"/>
    <a:srgbClr val="D3D3D3"/>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4" autoAdjust="0"/>
  </p:normalViewPr>
  <p:slideViewPr>
    <p:cSldViewPr snapToGrid="0">
      <p:cViewPr varScale="1">
        <p:scale>
          <a:sx n="56" d="100"/>
          <a:sy n="56" d="100"/>
        </p:scale>
        <p:origin x="1000" y="48"/>
      </p:cViewPr>
      <p:guideLst/>
    </p:cSldViewPr>
  </p:slideViewPr>
  <p:notesTextViewPr>
    <p:cViewPr>
      <p:scale>
        <a:sx n="1" d="1"/>
        <a:sy n="1" d="1"/>
      </p:scale>
      <p:origin x="0" y="0"/>
    </p:cViewPr>
  </p:notesTextViewPr>
  <p:notesViewPr>
    <p:cSldViewPr snapToGrid="0">
      <p:cViewPr varScale="1">
        <p:scale>
          <a:sx n="60" d="100"/>
          <a:sy n="60" d="100"/>
        </p:scale>
        <p:origin x="318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366289-7251-4248-8185-9FEDE67FEB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A911AAB-DA95-4CED-94BD-874BA4394E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CE2D0D4-6341-4059-9D73-098573890B8F}" type="datetimeFigureOut">
              <a:rPr lang="en-US" smtClean="0"/>
              <a:t>3/17/2023</a:t>
            </a:fld>
            <a:endParaRPr lang="en-US" dirty="0"/>
          </a:p>
        </p:txBody>
      </p:sp>
      <p:sp>
        <p:nvSpPr>
          <p:cNvPr id="4" name="Footer Placeholder 3">
            <a:extLst>
              <a:ext uri="{FF2B5EF4-FFF2-40B4-BE49-F238E27FC236}">
                <a16:creationId xmlns:a16="http://schemas.microsoft.com/office/drawing/2014/main" id="{796222C7-E745-4972-ADB2-26864641F2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F0AA558-CC6A-4543-8082-2ECED10B3D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FEEF11-4551-44CC-8138-2C9C44119EA2}" type="slidenum">
              <a:rPr lang="en-US" smtClean="0"/>
              <a:t>‹#›</a:t>
            </a:fld>
            <a:endParaRPr lang="en-US" dirty="0"/>
          </a:p>
        </p:txBody>
      </p:sp>
    </p:spTree>
    <p:extLst>
      <p:ext uri="{BB962C8B-B14F-4D97-AF65-F5344CB8AC3E}">
        <p14:creationId xmlns:p14="http://schemas.microsoft.com/office/powerpoint/2010/main" val="25847647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64C05-FCBF-48B1-ABC9-9F817F02AAEB}" type="datetimeFigureOut">
              <a:rPr lang="en-US" smtClean="0"/>
              <a:t>3/17/2023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8E5D6-E240-4AB4-B03F-F45C58F87E64}" type="slidenum">
              <a:rPr lang="en-US" smtClean="0"/>
              <a:t>‹#›</a:t>
            </a:fld>
            <a:endParaRPr lang="en-US" dirty="0"/>
          </a:p>
        </p:txBody>
      </p:sp>
    </p:spTree>
    <p:extLst>
      <p:ext uri="{BB962C8B-B14F-4D97-AF65-F5344CB8AC3E}">
        <p14:creationId xmlns:p14="http://schemas.microsoft.com/office/powerpoint/2010/main" val="4120306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a:t>
            </a:fld>
            <a:endParaRPr lang="en-US" dirty="0"/>
          </a:p>
        </p:txBody>
      </p:sp>
    </p:spTree>
    <p:extLst>
      <p:ext uri="{BB962C8B-B14F-4D97-AF65-F5344CB8AC3E}">
        <p14:creationId xmlns:p14="http://schemas.microsoft.com/office/powerpoint/2010/main" val="3591548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10</a:t>
            </a:fld>
            <a:endParaRPr lang="en-US" dirty="0"/>
          </a:p>
        </p:txBody>
      </p:sp>
    </p:spTree>
    <p:extLst>
      <p:ext uri="{BB962C8B-B14F-4D97-AF65-F5344CB8AC3E}">
        <p14:creationId xmlns:p14="http://schemas.microsoft.com/office/powerpoint/2010/main" val="1603503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11</a:t>
            </a:fld>
            <a:endParaRPr lang="en-US" dirty="0"/>
          </a:p>
        </p:txBody>
      </p:sp>
    </p:spTree>
    <p:extLst>
      <p:ext uri="{BB962C8B-B14F-4D97-AF65-F5344CB8AC3E}">
        <p14:creationId xmlns:p14="http://schemas.microsoft.com/office/powerpoint/2010/main" val="1492373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12</a:t>
            </a:fld>
            <a:endParaRPr lang="en-US" dirty="0"/>
          </a:p>
        </p:txBody>
      </p:sp>
    </p:spTree>
    <p:extLst>
      <p:ext uri="{BB962C8B-B14F-4D97-AF65-F5344CB8AC3E}">
        <p14:creationId xmlns:p14="http://schemas.microsoft.com/office/powerpoint/2010/main" val="1012856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13</a:t>
            </a:fld>
            <a:endParaRPr lang="en-US" dirty="0"/>
          </a:p>
        </p:txBody>
      </p:sp>
    </p:spTree>
    <p:extLst>
      <p:ext uri="{BB962C8B-B14F-4D97-AF65-F5344CB8AC3E}">
        <p14:creationId xmlns:p14="http://schemas.microsoft.com/office/powerpoint/2010/main" val="2590719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14</a:t>
            </a:fld>
            <a:endParaRPr lang="en-US" dirty="0"/>
          </a:p>
        </p:txBody>
      </p:sp>
    </p:spTree>
    <p:extLst>
      <p:ext uri="{BB962C8B-B14F-4D97-AF65-F5344CB8AC3E}">
        <p14:creationId xmlns:p14="http://schemas.microsoft.com/office/powerpoint/2010/main" val="33869450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15</a:t>
            </a:fld>
            <a:endParaRPr lang="en-US" dirty="0"/>
          </a:p>
        </p:txBody>
      </p:sp>
    </p:spTree>
    <p:extLst>
      <p:ext uri="{BB962C8B-B14F-4D97-AF65-F5344CB8AC3E}">
        <p14:creationId xmlns:p14="http://schemas.microsoft.com/office/powerpoint/2010/main" val="177183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16</a:t>
            </a:fld>
            <a:endParaRPr lang="en-US" dirty="0"/>
          </a:p>
        </p:txBody>
      </p:sp>
    </p:spTree>
    <p:extLst>
      <p:ext uri="{BB962C8B-B14F-4D97-AF65-F5344CB8AC3E}">
        <p14:creationId xmlns:p14="http://schemas.microsoft.com/office/powerpoint/2010/main" val="2227070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2</a:t>
            </a:fld>
            <a:endParaRPr lang="en-US" dirty="0"/>
          </a:p>
        </p:txBody>
      </p:sp>
    </p:spTree>
    <p:extLst>
      <p:ext uri="{BB962C8B-B14F-4D97-AF65-F5344CB8AC3E}">
        <p14:creationId xmlns:p14="http://schemas.microsoft.com/office/powerpoint/2010/main" val="253857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3</a:t>
            </a:fld>
            <a:endParaRPr lang="en-US" dirty="0"/>
          </a:p>
        </p:txBody>
      </p:sp>
    </p:spTree>
    <p:extLst>
      <p:ext uri="{BB962C8B-B14F-4D97-AF65-F5344CB8AC3E}">
        <p14:creationId xmlns:p14="http://schemas.microsoft.com/office/powerpoint/2010/main" val="359933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4</a:t>
            </a:fld>
            <a:endParaRPr lang="en-US" dirty="0"/>
          </a:p>
        </p:txBody>
      </p:sp>
    </p:spTree>
    <p:extLst>
      <p:ext uri="{BB962C8B-B14F-4D97-AF65-F5344CB8AC3E}">
        <p14:creationId xmlns:p14="http://schemas.microsoft.com/office/powerpoint/2010/main" val="356945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5</a:t>
            </a:fld>
            <a:endParaRPr lang="en-US" dirty="0"/>
          </a:p>
        </p:txBody>
      </p:sp>
    </p:spTree>
    <p:extLst>
      <p:ext uri="{BB962C8B-B14F-4D97-AF65-F5344CB8AC3E}">
        <p14:creationId xmlns:p14="http://schemas.microsoft.com/office/powerpoint/2010/main" val="2718957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6</a:t>
            </a:fld>
            <a:endParaRPr lang="en-US" dirty="0"/>
          </a:p>
        </p:txBody>
      </p:sp>
    </p:spTree>
    <p:extLst>
      <p:ext uri="{BB962C8B-B14F-4D97-AF65-F5344CB8AC3E}">
        <p14:creationId xmlns:p14="http://schemas.microsoft.com/office/powerpoint/2010/main" val="2317874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7</a:t>
            </a:fld>
            <a:endParaRPr lang="en-US" dirty="0"/>
          </a:p>
        </p:txBody>
      </p:sp>
    </p:spTree>
    <p:extLst>
      <p:ext uri="{BB962C8B-B14F-4D97-AF65-F5344CB8AC3E}">
        <p14:creationId xmlns:p14="http://schemas.microsoft.com/office/powerpoint/2010/main" val="2748143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8</a:t>
            </a:fld>
            <a:endParaRPr lang="en-US" dirty="0"/>
          </a:p>
        </p:txBody>
      </p:sp>
    </p:spTree>
    <p:extLst>
      <p:ext uri="{BB962C8B-B14F-4D97-AF65-F5344CB8AC3E}">
        <p14:creationId xmlns:p14="http://schemas.microsoft.com/office/powerpoint/2010/main" val="1500977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C8E5D6-E240-4AB4-B03F-F45C58F87E64}" type="slidenum">
              <a:rPr lang="en-US" smtClean="0"/>
              <a:t>9</a:t>
            </a:fld>
            <a:endParaRPr lang="en-US" dirty="0"/>
          </a:p>
        </p:txBody>
      </p:sp>
    </p:spTree>
    <p:extLst>
      <p:ext uri="{BB962C8B-B14F-4D97-AF65-F5344CB8AC3E}">
        <p14:creationId xmlns:p14="http://schemas.microsoft.com/office/powerpoint/2010/main" val="802040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3/17/2023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804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6" name="Rectangle 5"/>
          <p:cNvSpPr>
            <a:spLocks noChangeAspect="1"/>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2"/>
                </a:solidFill>
              </a:defRPr>
            </a:lvl1pPr>
          </a:lstStyle>
          <a:p>
            <a:fld id="{5DB4ED54-5B5E-4A04-93D3-5772E3CE3818}" type="datetime1">
              <a:rPr lang="en-US" smtClean="0"/>
              <a:pPr/>
              <a:t>3/17/2023</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3A98EE3D-8CD1-4C3F-BD1C-C98C9596463C}" type="slidenum">
              <a:rPr lang="en-US" smtClean="0"/>
              <a:pPr/>
              <a:t>‹#›</a:t>
            </a:fld>
            <a:endParaRPr lang="en-US" dirty="0"/>
          </a:p>
        </p:txBody>
      </p:sp>
      <p:sp>
        <p:nvSpPr>
          <p:cNvPr id="9" name="Picture Placeholder 5"/>
          <p:cNvSpPr>
            <a:spLocks noGrp="1"/>
          </p:cNvSpPr>
          <p:nvPr>
            <p:ph type="pic" sz="quarter" idx="13"/>
          </p:nvPr>
        </p:nvSpPr>
        <p:spPr>
          <a:xfrm>
            <a:off x="0" y="5245130"/>
            <a:ext cx="12192000" cy="1612870"/>
          </a:xfrm>
        </p:spPr>
        <p:txBody>
          <a:bodyPr/>
          <a:lstStyle/>
          <a:p>
            <a:r>
              <a:rPr lang="en-US"/>
              <a:t>Click icon to add picture</a:t>
            </a:r>
            <a:endParaRPr lang="en-US" dirty="0"/>
          </a:p>
        </p:txBody>
      </p:sp>
      <p:sp>
        <p:nvSpPr>
          <p:cNvPr id="2" name="Rectangle 1"/>
          <p:cNvSpPr/>
          <p:nvPr userDrawn="1"/>
        </p:nvSpPr>
        <p:spPr>
          <a:xfrm>
            <a:off x="575894"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429849"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6283804"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9137758" y="1972490"/>
            <a:ext cx="2467752" cy="32726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
          <p:cNvSpPr>
            <a:spLocks noGrp="1"/>
          </p:cNvSpPr>
          <p:nvPr>
            <p:ph type="body" idx="1"/>
          </p:nvPr>
        </p:nvSpPr>
        <p:spPr>
          <a:xfrm>
            <a:off x="581192" y="2988377"/>
            <a:ext cx="2492830" cy="557784"/>
          </a:xfrm>
        </p:spPr>
        <p:txBody>
          <a:bodyPr anchor="ctr">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3"/>
          <p:cNvSpPr>
            <a:spLocks noGrp="1"/>
          </p:cNvSpPr>
          <p:nvPr>
            <p:ph sz="half" idx="2"/>
          </p:nvPr>
        </p:nvSpPr>
        <p:spPr>
          <a:xfrm>
            <a:off x="581194" y="3584516"/>
            <a:ext cx="2492828"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p:cNvSpPr>
            <a:spLocks noGrp="1"/>
          </p:cNvSpPr>
          <p:nvPr>
            <p:ph type="body" sz="quarter" idx="3"/>
          </p:nvPr>
        </p:nvSpPr>
        <p:spPr>
          <a:xfrm>
            <a:off x="6298472" y="2988377"/>
            <a:ext cx="2492830"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16" name="Content Placeholder 5"/>
          <p:cNvSpPr>
            <a:spLocks noGrp="1"/>
          </p:cNvSpPr>
          <p:nvPr>
            <p:ph sz="quarter" idx="4"/>
          </p:nvPr>
        </p:nvSpPr>
        <p:spPr>
          <a:xfrm>
            <a:off x="6298471" y="3584516"/>
            <a:ext cx="2492830"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
          <p:cNvSpPr>
            <a:spLocks noGrp="1"/>
          </p:cNvSpPr>
          <p:nvPr>
            <p:ph type="body" idx="14"/>
          </p:nvPr>
        </p:nvSpPr>
        <p:spPr>
          <a:xfrm>
            <a:off x="3444517" y="2988377"/>
            <a:ext cx="2492830" cy="557784"/>
          </a:xfrm>
        </p:spPr>
        <p:txBody>
          <a:bodyPr anchor="ctr">
            <a:noAutofit/>
          </a:bodyPr>
          <a:lstStyle>
            <a:lvl1pPr marL="0" indent="0" algn="ctr">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3"/>
          <p:cNvSpPr>
            <a:spLocks noGrp="1"/>
          </p:cNvSpPr>
          <p:nvPr>
            <p:ph sz="half" idx="15"/>
          </p:nvPr>
        </p:nvSpPr>
        <p:spPr>
          <a:xfrm>
            <a:off x="3444519" y="3584516"/>
            <a:ext cx="2492828"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4"/>
          <p:cNvSpPr>
            <a:spLocks noGrp="1"/>
          </p:cNvSpPr>
          <p:nvPr>
            <p:ph type="body" sz="quarter" idx="16"/>
          </p:nvPr>
        </p:nvSpPr>
        <p:spPr>
          <a:xfrm>
            <a:off x="9138807" y="2988377"/>
            <a:ext cx="2492830"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20" name="Content Placeholder 5"/>
          <p:cNvSpPr>
            <a:spLocks noGrp="1"/>
          </p:cNvSpPr>
          <p:nvPr>
            <p:ph sz="quarter" idx="17"/>
          </p:nvPr>
        </p:nvSpPr>
        <p:spPr>
          <a:xfrm>
            <a:off x="9138806" y="3584516"/>
            <a:ext cx="2492830" cy="1656203"/>
          </a:xfrm>
        </p:spPr>
        <p:txBody>
          <a:bodyPr anchor="t">
            <a:normAutofit/>
          </a:bodyPr>
          <a:lstStyle>
            <a:lvl1pPr marL="0" indent="0" algn="ctr">
              <a:buNone/>
              <a:defRPr sz="1200"/>
            </a:lvl1pPr>
            <a:lvl2pPr marL="324000" indent="0" algn="ctr">
              <a:buNone/>
              <a:defRPr sz="1200"/>
            </a:lvl2pPr>
            <a:lvl3pPr marL="630000" indent="0" algn="ctr">
              <a:buNone/>
              <a:defRPr sz="1200"/>
            </a:lvl3pPr>
            <a:lvl4pPr marL="1008000" indent="0" algn="ctr">
              <a:buNone/>
              <a:defRPr sz="1200"/>
            </a:lvl4pPr>
            <a:lvl5pPr marL="1368000" indent="0" algn="ctr">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Rectangle 20"/>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p:nvPr userDrawn="1"/>
        </p:nvSpPr>
        <p:spPr>
          <a:xfrm>
            <a:off x="8042147" y="453643"/>
            <a:ext cx="3703320" cy="985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2"/>
          <p:cNvSpPr/>
          <p:nvPr userDrawn="1"/>
        </p:nvSpPr>
        <p:spPr>
          <a:xfrm>
            <a:off x="4241830" y="457200"/>
            <a:ext cx="3703320"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25813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450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3/17/2023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789195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with Caption">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4232275" cy="6858000"/>
          </a:xfrm>
        </p:spPr>
        <p:txBody>
          <a:bodyPr/>
          <a:lstStyle/>
          <a:p>
            <a:r>
              <a:rPr lang="en-US"/>
              <a:t>Click icon to add picture</a:t>
            </a:r>
            <a:endParaRPr lang="en-US" dirty="0"/>
          </a:p>
        </p:txBody>
      </p:sp>
      <p:sp>
        <p:nvSpPr>
          <p:cNvPr id="2" name="Title 1"/>
          <p:cNvSpPr>
            <a:spLocks noGrp="1"/>
          </p:cNvSpPr>
          <p:nvPr>
            <p:ph type="title"/>
          </p:nvPr>
        </p:nvSpPr>
        <p:spPr>
          <a:xfrm>
            <a:off x="4900927" y="709565"/>
            <a:ext cx="6650991" cy="699407"/>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632857"/>
            <a:ext cx="6650991" cy="4205188"/>
          </a:xfrm>
        </p:spPr>
        <p:txBody>
          <a:bodyPr anchor="t">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3/17/2023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657015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 with Caption">
    <p:bg>
      <p:bgPr>
        <a:solidFill>
          <a:schemeClr val="bg2"/>
        </a:solidFill>
        <a:effectLst/>
      </p:bgPr>
    </p:bg>
    <p:spTree>
      <p:nvGrpSpPr>
        <p:cNvPr id="1" name=""/>
        <p:cNvGrpSpPr/>
        <p:nvPr/>
      </p:nvGrpSpPr>
      <p:grpSpPr>
        <a:xfrm>
          <a:off x="0" y="0"/>
          <a:ext cx="0" cy="0"/>
          <a:chOff x="0" y="0"/>
          <a:chExt cx="0" cy="0"/>
        </a:xfrm>
      </p:grpSpPr>
      <p:sp>
        <p:nvSpPr>
          <p:cNvPr id="14" name="Picture Placeholder 4"/>
          <p:cNvSpPr>
            <a:spLocks noGrp="1"/>
          </p:cNvSpPr>
          <p:nvPr>
            <p:ph type="pic" sz="quarter" idx="14" hasCustomPrompt="1"/>
          </p:nvPr>
        </p:nvSpPr>
        <p:spPr>
          <a:xfrm>
            <a:off x="8622917" y="3322281"/>
            <a:ext cx="3367862" cy="3367862"/>
          </a:xfrm>
        </p:spPr>
        <p:txBody>
          <a:bodyPr/>
          <a:lstStyle>
            <a:lvl1pPr marL="0" indent="0" algn="ctr">
              <a:buNone/>
              <a:defRPr>
                <a:solidFill>
                  <a:schemeClr val="tx1"/>
                </a:solidFill>
              </a:defRPr>
            </a:lvl1pPr>
          </a:lstStyle>
          <a:p>
            <a:r>
              <a:rPr lang="en-US" dirty="0"/>
              <a:t>Icon Watermark</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Picture Placeholder 4"/>
          <p:cNvSpPr>
            <a:spLocks noGrp="1"/>
          </p:cNvSpPr>
          <p:nvPr>
            <p:ph type="pic" sz="quarter" idx="13" hasCustomPrompt="1"/>
          </p:nvPr>
        </p:nvSpPr>
        <p:spPr>
          <a:xfrm>
            <a:off x="768350" y="2312987"/>
            <a:ext cx="731520" cy="731520"/>
          </a:xfrm>
        </p:spPr>
        <p:txBody>
          <a:bodyPr/>
          <a:lstStyle>
            <a:lvl1pPr marL="0" indent="0">
              <a:buNone/>
              <a:defRPr>
                <a:solidFill>
                  <a:schemeClr val="bg1"/>
                </a:solidFill>
              </a:defRPr>
            </a:lvl1pPr>
          </a:lstStyle>
          <a:p>
            <a:r>
              <a:rPr lang="en-US" dirty="0"/>
              <a:t>Icon</a:t>
            </a:r>
          </a:p>
        </p:txBody>
      </p:sp>
      <p:sp>
        <p:nvSpPr>
          <p:cNvPr id="2" name="Title 1"/>
          <p:cNvSpPr>
            <a:spLocks noGrp="1"/>
          </p:cNvSpPr>
          <p:nvPr>
            <p:ph type="title"/>
          </p:nvPr>
        </p:nvSpPr>
        <p:spPr>
          <a:xfrm>
            <a:off x="767857" y="2647728"/>
            <a:ext cx="3031852" cy="1722419"/>
          </a:xfrm>
        </p:spPr>
        <p:txBody>
          <a:bodyPr anchor="ctr">
            <a:normAutofit/>
          </a:bodyPr>
          <a:lstStyle>
            <a:lvl1pPr algn="l">
              <a:defRPr sz="2400" b="0">
                <a:solidFill>
                  <a:srgbClr val="FFFFFF"/>
                </a:solidFill>
              </a:defRPr>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3/17/2023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24179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1" y="0"/>
            <a:ext cx="12192000" cy="68580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2647728"/>
            <a:ext cx="3031852" cy="1722419"/>
          </a:xfrm>
        </p:spPr>
        <p:txBody>
          <a:bodyPr anchor="ctr">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lvl1pPr>
              <a:defRPr>
                <a:solidFill>
                  <a:schemeClr val="bg2"/>
                </a:solidFill>
              </a:defRPr>
            </a:lvl1pPr>
          </a:lstStyle>
          <a:p>
            <a:fld id="{D82884F1-FFEA-405F-9602-3DCA865EDA4E}" type="datetime1">
              <a:rPr lang="en-US" smtClean="0"/>
              <a:pPr/>
              <a:t>3/17/2023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lvl1pPr>
              <a:defRPr>
                <a:solidFill>
                  <a:schemeClr val="bg2"/>
                </a:solidFill>
              </a:defRPr>
            </a:lvl1p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lvl1pPr>
              <a:defRPr>
                <a:solidFill>
                  <a:schemeClr val="bg2"/>
                </a:solidFill>
              </a:defRPr>
            </a:lvl1pPr>
          </a:lstStyle>
          <a:p>
            <a:fld id="{3A98EE3D-8CD1-4C3F-BD1C-C98C9596463C}" type="slidenum">
              <a:rPr lang="en-US" smtClean="0"/>
              <a:pPr/>
              <a:t>‹#›</a:t>
            </a:fld>
            <a:endParaRPr lang="en-US" dirty="0"/>
          </a:p>
        </p:txBody>
      </p:sp>
      <p:sp>
        <p:nvSpPr>
          <p:cNvPr id="12" name="Rectangle 11"/>
          <p:cNvSpPr/>
          <p:nvPr userDrawn="1"/>
        </p:nvSpPr>
        <p:spPr>
          <a:xfrm rot="5400000">
            <a:off x="1415595" y="3435840"/>
            <a:ext cx="57607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4595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6349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591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3/17/2023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8684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0"/>
            <a:ext cx="12192000" cy="6858000"/>
          </a:xfrm>
        </p:spPr>
        <p:txBody>
          <a:bodyPr/>
          <a:lstStyle>
            <a:lvl1pPr algn="ctr">
              <a:defRPr/>
            </a:lvl1pPr>
          </a:lstStyle>
          <a:p>
            <a:r>
              <a:rPr lang="en-US"/>
              <a:t>Click icon to add picture</a:t>
            </a:r>
            <a:endParaRPr lang="en-US" dirty="0"/>
          </a:p>
        </p:txBody>
      </p:sp>
      <p:sp>
        <p:nvSpPr>
          <p:cNvPr id="11" name="Rectangle 10"/>
          <p:cNvSpPr/>
          <p:nvPr userDrawn="1"/>
        </p:nvSpPr>
        <p:spPr>
          <a:xfrm>
            <a:off x="446534" y="4284627"/>
            <a:ext cx="11292840" cy="201167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subTitle" idx="1"/>
          </p:nvPr>
        </p:nvSpPr>
        <p:spPr>
          <a:xfrm>
            <a:off x="581194" y="5695849"/>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Rectangle 11"/>
          <p:cNvSpPr/>
          <p:nvPr userDrawn="1"/>
        </p:nvSpPr>
        <p:spPr>
          <a:xfrm>
            <a:off x="446534" y="4114808"/>
            <a:ext cx="1129284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4220835"/>
            <a:ext cx="10993549" cy="1475013"/>
          </a:xfrm>
          <a:effectLst/>
        </p:spPr>
        <p:txBody>
          <a:bodyPr anchor="b">
            <a:normAutofit/>
          </a:bodyPr>
          <a:lstStyle>
            <a:lvl1pPr>
              <a:defRPr sz="36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4283342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3/17/2023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1648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3/17/2023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143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1660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905648"/>
            <a:ext cx="5194769" cy="557784"/>
          </a:xfrm>
        </p:spPr>
        <p:txBody>
          <a:bodyPr anchor="ctr">
            <a:noAutofit/>
          </a:bodyPr>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3580809"/>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905649"/>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3580809"/>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825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70103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B94070D-8484-4B7B-ADE0-4CCDD6380285}"/>
              </a:ext>
              <a:ext uri="{C183D7F6-B498-43B3-948B-1728B52AA6E4}">
                <adec:decorative xmlns:adec="http://schemas.microsoft.com/office/drawing/2017/decorative" val="1"/>
              </a:ext>
            </a:extLst>
          </p:cNvPr>
          <p:cNvSpPr/>
          <p:nvPr userDrawn="1"/>
        </p:nvSpPr>
        <p:spPr>
          <a:xfrm>
            <a:off x="-8626" y="5120639"/>
            <a:ext cx="12200626" cy="17326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25" name="Text Placeholder 2"/>
          <p:cNvSpPr>
            <a:spLocks noGrp="1"/>
          </p:cNvSpPr>
          <p:nvPr>
            <p:ph type="body" idx="1" hasCustomPrompt="1"/>
          </p:nvPr>
        </p:nvSpPr>
        <p:spPr>
          <a:xfrm>
            <a:off x="759402" y="5330449"/>
            <a:ext cx="1938528" cy="557784"/>
          </a:xfrm>
        </p:spPr>
        <p:txBody>
          <a:bodyPr anchor="ctr">
            <a:noAutofit/>
          </a:bodyPr>
          <a:lstStyle>
            <a:lvl1pPr marL="0" indent="0" algn="ctr" defTabSz="914400" rtl="0" eaLnBrk="1" latinLnBrk="0" hangingPunct="1">
              <a:buNone/>
              <a:defRPr lang="en-US" sz="4000" b="1" kern="1200" dirty="0">
                <a:solidFill>
                  <a:srgbClr val="465359"/>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26" name="Content Placeholder 3"/>
          <p:cNvSpPr>
            <a:spLocks noGrp="1"/>
          </p:cNvSpPr>
          <p:nvPr>
            <p:ph sz="half" idx="2" hasCustomPrompt="1"/>
          </p:nvPr>
        </p:nvSpPr>
        <p:spPr>
          <a:xfrm>
            <a:off x="759405"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27" name="Text Placeholder 2"/>
          <p:cNvSpPr>
            <a:spLocks noGrp="1"/>
          </p:cNvSpPr>
          <p:nvPr>
            <p:ph type="body" idx="10" hasCustomPrompt="1"/>
          </p:nvPr>
        </p:nvSpPr>
        <p:spPr>
          <a:xfrm>
            <a:off x="3642897" y="5330449"/>
            <a:ext cx="1938528" cy="557784"/>
          </a:xfrm>
        </p:spPr>
        <p:txBody>
          <a:bodyPr anchor="ctr">
            <a:noAutofit/>
          </a:bodyPr>
          <a:lstStyle>
            <a:lvl1pPr marL="0" indent="0" algn="ctr" defTabSz="914400" rtl="0" eaLnBrk="1" latinLnBrk="0" hangingPunct="1">
              <a:buNone/>
              <a:defRPr lang="en-US" sz="4000" b="1" kern="1200" dirty="0">
                <a:solidFill>
                  <a:schemeClr val="accent1"/>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28" name="Content Placeholder 3"/>
          <p:cNvSpPr>
            <a:spLocks noGrp="1"/>
          </p:cNvSpPr>
          <p:nvPr>
            <p:ph sz="half" idx="11" hasCustomPrompt="1"/>
          </p:nvPr>
        </p:nvSpPr>
        <p:spPr>
          <a:xfrm>
            <a:off x="3642900"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29" name="Text Placeholder 2"/>
          <p:cNvSpPr>
            <a:spLocks noGrp="1"/>
          </p:cNvSpPr>
          <p:nvPr>
            <p:ph type="body" idx="12" hasCustomPrompt="1"/>
          </p:nvPr>
        </p:nvSpPr>
        <p:spPr>
          <a:xfrm>
            <a:off x="6526392" y="5330449"/>
            <a:ext cx="1938528" cy="557784"/>
          </a:xfrm>
        </p:spPr>
        <p:txBody>
          <a:bodyPr anchor="ctr">
            <a:noAutofit/>
          </a:bodyPr>
          <a:lstStyle>
            <a:lvl1pPr marL="0" indent="0" algn="ctr" defTabSz="914400" rtl="0" eaLnBrk="1" latinLnBrk="0" hangingPunct="1">
              <a:buNone/>
              <a:defRPr lang="en-US" sz="4000" b="1" kern="1200" dirty="0">
                <a:solidFill>
                  <a:schemeClr val="accent2"/>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30" name="Content Placeholder 3"/>
          <p:cNvSpPr>
            <a:spLocks noGrp="1"/>
          </p:cNvSpPr>
          <p:nvPr>
            <p:ph sz="half" idx="13" hasCustomPrompt="1"/>
          </p:nvPr>
        </p:nvSpPr>
        <p:spPr>
          <a:xfrm>
            <a:off x="6526395"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
        <p:nvSpPr>
          <p:cNvPr id="31" name="Text Placeholder 2"/>
          <p:cNvSpPr>
            <a:spLocks noGrp="1"/>
          </p:cNvSpPr>
          <p:nvPr>
            <p:ph type="body" idx="14" hasCustomPrompt="1"/>
          </p:nvPr>
        </p:nvSpPr>
        <p:spPr>
          <a:xfrm>
            <a:off x="9409888" y="5330449"/>
            <a:ext cx="1938528" cy="557784"/>
          </a:xfrm>
        </p:spPr>
        <p:txBody>
          <a:bodyPr anchor="ctr">
            <a:noAutofit/>
          </a:bodyPr>
          <a:lstStyle>
            <a:lvl1pPr marL="0" indent="0" algn="ctr" defTabSz="914400" rtl="0" eaLnBrk="1" latinLnBrk="0" hangingPunct="1">
              <a:buNone/>
              <a:defRPr lang="en-US" sz="4000" b="1" kern="1200" dirty="0">
                <a:solidFill>
                  <a:schemeClr val="accent2"/>
                </a:solidFill>
                <a:latin typeface="+mn-lt"/>
                <a:ea typeface="+mn-ea"/>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00%</a:t>
            </a:r>
          </a:p>
        </p:txBody>
      </p:sp>
      <p:sp>
        <p:nvSpPr>
          <p:cNvPr id="32" name="Content Placeholder 3"/>
          <p:cNvSpPr>
            <a:spLocks noGrp="1"/>
          </p:cNvSpPr>
          <p:nvPr>
            <p:ph sz="half" idx="15" hasCustomPrompt="1"/>
          </p:nvPr>
        </p:nvSpPr>
        <p:spPr>
          <a:xfrm>
            <a:off x="9409891" y="5958718"/>
            <a:ext cx="1938528" cy="633065"/>
          </a:xfrm>
        </p:spPr>
        <p:txBody>
          <a:bodyPr anchor="t">
            <a:normAutofit/>
          </a:bodyPr>
          <a:lstStyle>
            <a:lvl1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1pPr>
            <a:lvl2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2pPr>
            <a:lvl3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3pPr>
            <a:lvl4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4pPr>
            <a:lvl5pPr marL="0" indent="0" algn="ctr" defTabSz="914400" rtl="0" eaLnBrk="1" latinLnBrk="0" hangingPunct="1">
              <a:buNone/>
              <a:defRPr lang="en-US" sz="1000" kern="1200" dirty="0">
                <a:solidFill>
                  <a:schemeClr val="tx2"/>
                </a:solidFill>
                <a:latin typeface="+mn-lt"/>
                <a:ea typeface="+mn-ea"/>
                <a:cs typeface="Arial" panose="020B0604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425532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Rectangle 5"/>
          <p:cNvSpPr>
            <a:spLocks noChangeAspect="1"/>
          </p:cNvSpPr>
          <p:nvPr userDrawn="1"/>
        </p:nvSpPr>
        <p:spPr>
          <a:xfrm>
            <a:off x="1"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lvl1pPr>
              <a:defRPr>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bg2"/>
                </a:solidFill>
              </a:defRPr>
            </a:lvl1pPr>
          </a:lstStyle>
          <a:p>
            <a:fld id="{5DB4ED54-5B5E-4A04-93D3-5772E3CE3818}" type="datetime1">
              <a:rPr lang="en-US" smtClean="0"/>
              <a:pPr/>
              <a:t>3/17/2023</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2"/>
                </a:solidFill>
              </a:defRPr>
            </a:lvl1pPr>
          </a:lstStyle>
          <a:p>
            <a:fld id="{3A98EE3D-8CD1-4C3F-BD1C-C98C9596463C}" type="slidenum">
              <a:rPr lang="en-US" smtClean="0"/>
              <a:pPr/>
              <a:t>‹#›</a:t>
            </a:fld>
            <a:endParaRPr lang="en-US" dirty="0"/>
          </a:p>
        </p:txBody>
      </p:sp>
      <p:sp>
        <p:nvSpPr>
          <p:cNvPr id="9" name="Picture Placeholder 5"/>
          <p:cNvSpPr>
            <a:spLocks noGrp="1"/>
          </p:cNvSpPr>
          <p:nvPr>
            <p:ph type="pic" sz="quarter" idx="13"/>
          </p:nvPr>
        </p:nvSpPr>
        <p:spPr>
          <a:xfrm>
            <a:off x="0" y="5245130"/>
            <a:ext cx="12192000" cy="1612870"/>
          </a:xfrm>
        </p:spPr>
        <p:txBody>
          <a:bodyPr/>
          <a:lstStyle/>
          <a:p>
            <a:r>
              <a:rPr lang="en-US"/>
              <a:t>Click icon to add picture</a:t>
            </a:r>
            <a:endParaRPr lang="en-US" dirty="0"/>
          </a:p>
        </p:txBody>
      </p:sp>
      <p:sp>
        <p:nvSpPr>
          <p:cNvPr id="10" name="Rectangle 9"/>
          <p:cNvSpPr/>
          <p:nvPr userDrawn="1"/>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userDrawn="1"/>
        </p:nvSpPr>
        <p:spPr>
          <a:xfrm>
            <a:off x="8042147" y="453643"/>
            <a:ext cx="3703320" cy="98554"/>
          </a:xfrm>
          <a:prstGeom prst="rect">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p:cNvSpPr/>
          <p:nvPr userDrawn="1"/>
        </p:nvSpPr>
        <p:spPr>
          <a:xfrm>
            <a:off x="4241830" y="457200"/>
            <a:ext cx="3703320" cy="9144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9529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3/17/2023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4448909"/>
      </p:ext>
    </p:extLst>
  </p:cSld>
  <p:clrMap bg1="lt1" tx1="dk1" bg2="lt2" tx2="dk2" accent1="accent1" accent2="accent2" accent3="accent3" accent4="accent4" accent5="accent5" accent6="accent6" hlink="hlink" folHlink="folHlink"/>
  <p:sldLayoutIdLst>
    <p:sldLayoutId id="2147483674" r:id="rId1"/>
    <p:sldLayoutId id="2147483687" r:id="rId2"/>
    <p:sldLayoutId id="2147483675" r:id="rId3"/>
    <p:sldLayoutId id="2147483676" r:id="rId4"/>
    <p:sldLayoutId id="2147483677" r:id="rId5"/>
    <p:sldLayoutId id="2147483684" r:id="rId6"/>
    <p:sldLayoutId id="2147483678" r:id="rId7"/>
    <p:sldLayoutId id="2147483692" r:id="rId8"/>
    <p:sldLayoutId id="2147483690" r:id="rId9"/>
    <p:sldLayoutId id="2147483691" r:id="rId10"/>
    <p:sldLayoutId id="2147483679" r:id="rId11"/>
    <p:sldLayoutId id="2147483680" r:id="rId12"/>
    <p:sldLayoutId id="2147483688" r:id="rId13"/>
    <p:sldLayoutId id="2147483686" r:id="rId14"/>
    <p:sldLayoutId id="2147483689" r:id="rId15"/>
    <p:sldLayoutId id="2147483683" r:id="rId16"/>
    <p:sldLayoutId id="2147483681" r:id="rId17"/>
    <p:sldLayoutId id="2147483682" r:id="rId18"/>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useBgFill="1">
        <p:nvSpPr>
          <p:cNvPr id="24" name="Rectangle 23">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Placeholder 10" descr="group of employees collaborating"/>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a:stretch/>
        </p:blipFill>
        <p:spPr>
          <a:xfrm>
            <a:off x="-9224" y="0"/>
            <a:ext cx="12192000" cy="6858000"/>
          </a:xfrm>
          <a:prstGeom prst="rect">
            <a:avLst/>
          </a:prstGeom>
          <a:solidFill>
            <a:schemeClr val="tx1"/>
          </a:solidFill>
        </p:spPr>
      </p:pic>
      <p:sp>
        <p:nvSpPr>
          <p:cNvPr id="26" name="Rectangle 25">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sp>
      <p:sp>
        <p:nvSpPr>
          <p:cNvPr id="8" name="Title 7"/>
          <p:cNvSpPr>
            <a:spLocks noGrp="1"/>
          </p:cNvSpPr>
          <p:nvPr>
            <p:ph type="ctrTitle"/>
          </p:nvPr>
        </p:nvSpPr>
        <p:spPr>
          <a:xfrm>
            <a:off x="613429" y="4572000"/>
            <a:ext cx="10965141" cy="895244"/>
          </a:xfrm>
        </p:spPr>
        <p:txBody>
          <a:bodyPr vert="horz" lIns="91440" tIns="45720" rIns="91440" bIns="45720" rtlCol="0" anchor="b">
            <a:normAutofit/>
          </a:bodyPr>
          <a:lstStyle/>
          <a:p>
            <a:r>
              <a:rPr lang="en-US" sz="4000" dirty="0">
                <a:solidFill>
                  <a:schemeClr val="tx1"/>
                </a:solidFill>
              </a:rPr>
              <a:t>Sociology for engineers</a:t>
            </a:r>
          </a:p>
        </p:txBody>
      </p:sp>
      <p:sp>
        <p:nvSpPr>
          <p:cNvPr id="9" name="Subtitle 8"/>
          <p:cNvSpPr>
            <a:spLocks noGrp="1"/>
          </p:cNvSpPr>
          <p:nvPr>
            <p:ph type="subTitle" idx="1"/>
          </p:nvPr>
        </p:nvSpPr>
        <p:spPr>
          <a:xfrm>
            <a:off x="604205" y="5467244"/>
            <a:ext cx="10965142" cy="679054"/>
          </a:xfrm>
        </p:spPr>
        <p:txBody>
          <a:bodyPr vert="horz" lIns="91440" tIns="45720" rIns="91440" bIns="45720" rtlCol="0" anchor="t">
            <a:normAutofit/>
          </a:bodyPr>
          <a:lstStyle/>
          <a:p>
            <a:r>
              <a:rPr lang="en-US" sz="3100" dirty="0"/>
              <a:t>Lecturer: Ms. Huma </a:t>
            </a:r>
            <a:r>
              <a:rPr lang="en-US" sz="3100" dirty="0" err="1"/>
              <a:t>ittefaq</a:t>
            </a:r>
            <a:endParaRPr lang="en-US" sz="3100" dirty="0"/>
          </a:p>
          <a:p>
            <a:endParaRPr lang="en-US" dirty="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32275" y="375013"/>
            <a:ext cx="6650991" cy="699407"/>
          </a:xfrm>
        </p:spPr>
        <p:txBody>
          <a:bodyPr/>
          <a:lstStyle/>
          <a:p>
            <a:r>
              <a:rPr lang="en-US" dirty="0"/>
              <a:t>Characteristics of culture</a:t>
            </a:r>
          </a:p>
        </p:txBody>
      </p:sp>
      <p:sp>
        <p:nvSpPr>
          <p:cNvPr id="5" name="Content Placeholder 4"/>
          <p:cNvSpPr>
            <a:spLocks noGrp="1"/>
          </p:cNvSpPr>
          <p:nvPr>
            <p:ph idx="1"/>
          </p:nvPr>
        </p:nvSpPr>
        <p:spPr>
          <a:xfrm>
            <a:off x="4638038" y="1257300"/>
            <a:ext cx="6849111" cy="5074920"/>
          </a:xfrm>
        </p:spPr>
        <p:txBody>
          <a:bodyPr>
            <a:normAutofit/>
          </a:bodyPr>
          <a:lstStyle/>
          <a:p>
            <a:r>
              <a:rPr lang="en-US" dirty="0"/>
              <a:t>Culture is man-made. </a:t>
            </a:r>
          </a:p>
          <a:p>
            <a:r>
              <a:rPr lang="en-US" dirty="0"/>
              <a:t>Culture is learned. </a:t>
            </a:r>
          </a:p>
          <a:p>
            <a:r>
              <a:rPr lang="en-US" dirty="0"/>
              <a:t>Culture is transmitted. </a:t>
            </a:r>
          </a:p>
          <a:p>
            <a:r>
              <a:rPr lang="en-US" dirty="0"/>
              <a:t>Every society has its own culture. </a:t>
            </a:r>
          </a:p>
          <a:p>
            <a:r>
              <a:rPr lang="en-US" dirty="0"/>
              <a:t>Culture is social, not individualistic. </a:t>
            </a:r>
          </a:p>
          <a:p>
            <a:r>
              <a:rPr lang="en-US" dirty="0"/>
              <a:t>Culture is an ideal for a group. </a:t>
            </a:r>
          </a:p>
          <a:p>
            <a:r>
              <a:rPr lang="en-US" dirty="0"/>
              <a:t>Culture satisfies human need. </a:t>
            </a:r>
          </a:p>
          <a:p>
            <a:r>
              <a:rPr lang="en-US" dirty="0"/>
              <a:t>Culture has adaptability. </a:t>
            </a:r>
          </a:p>
          <a:p>
            <a:r>
              <a:rPr lang="en-US" dirty="0"/>
              <a:t>Culture has integrative quality. </a:t>
            </a:r>
          </a:p>
          <a:p>
            <a:r>
              <a:rPr lang="en-US" dirty="0"/>
              <a:t>Culture shapes human personality. </a:t>
            </a:r>
          </a:p>
          <a:p>
            <a:r>
              <a:rPr lang="en-US" dirty="0"/>
              <a:t>Culture is both super-individual and super-organic.</a:t>
            </a:r>
          </a:p>
        </p:txBody>
      </p:sp>
      <p:pic>
        <p:nvPicPr>
          <p:cNvPr id="8" name="Picture Placeholder 7">
            <a:extLst>
              <a:ext uri="{FF2B5EF4-FFF2-40B4-BE49-F238E27FC236}">
                <a16:creationId xmlns:a16="http://schemas.microsoft.com/office/drawing/2014/main" id="{00A0A5B6-46A8-565F-DAA1-704DE1F93CBB}"/>
              </a:ext>
            </a:extLst>
          </p:cNvPr>
          <p:cNvPicPr>
            <a:picLocks noGrp="1" noChangeAspect="1"/>
          </p:cNvPicPr>
          <p:nvPr>
            <p:ph type="pic" sz="quarter" idx="13"/>
          </p:nvPr>
        </p:nvPicPr>
        <p:blipFill>
          <a:blip r:embed="rId3"/>
          <a:srcRect l="3631" r="3631"/>
          <a:stretch>
            <a:fillRect/>
          </a:stretch>
        </p:blipFill>
        <p:spPr/>
      </p:pic>
    </p:spTree>
    <p:extLst>
      <p:ext uri="{BB962C8B-B14F-4D97-AF65-F5344CB8AC3E}">
        <p14:creationId xmlns:p14="http://schemas.microsoft.com/office/powerpoint/2010/main" val="3432704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32275" y="375013"/>
            <a:ext cx="6650991" cy="699407"/>
          </a:xfrm>
        </p:spPr>
        <p:txBody>
          <a:bodyPr/>
          <a:lstStyle/>
          <a:p>
            <a:r>
              <a:rPr lang="en-US" dirty="0"/>
              <a:t>Types of </a:t>
            </a:r>
            <a:r>
              <a:rPr lang="en-US" dirty="0" err="1"/>
              <a:t>CUlture</a:t>
            </a:r>
            <a:endParaRPr lang="en-US" dirty="0"/>
          </a:p>
        </p:txBody>
      </p:sp>
      <p:sp>
        <p:nvSpPr>
          <p:cNvPr id="5" name="Content Placeholder 4"/>
          <p:cNvSpPr>
            <a:spLocks noGrp="1"/>
          </p:cNvSpPr>
          <p:nvPr>
            <p:ph idx="1"/>
          </p:nvPr>
        </p:nvSpPr>
        <p:spPr>
          <a:xfrm>
            <a:off x="4638038" y="1257300"/>
            <a:ext cx="6849111" cy="5074920"/>
          </a:xfrm>
        </p:spPr>
        <p:txBody>
          <a:bodyPr>
            <a:normAutofit/>
          </a:bodyPr>
          <a:lstStyle/>
          <a:p>
            <a:r>
              <a:rPr lang="en-US" b="1" dirty="0"/>
              <a:t>Ethnocentrism</a:t>
            </a:r>
            <a:r>
              <a:rPr lang="en-US" dirty="0"/>
              <a:t> is the way humans respond in every society, group and walk of life. It is a part of the growth of every individual. It is reflected in the possessive nature of a child, who learns the difference between the toys which belong to him and which do not belong to him. He exhibits a superiority complex when he feels that his toys are better then those of other children, unless corrected by his parents or elders</a:t>
            </a:r>
          </a:p>
          <a:p>
            <a:r>
              <a:rPr lang="en-US" b="1" dirty="0"/>
              <a:t>Acculturation</a:t>
            </a:r>
            <a:r>
              <a:rPr lang="en-US" dirty="0"/>
              <a:t> is an expression that explains the manner in which different cultures interact with each other. It also defines the customs of such interactions. These interactive processes between cultures may either be socially interactive in a direct way or through media, or other forms of communication. </a:t>
            </a:r>
          </a:p>
          <a:p>
            <a:r>
              <a:rPr lang="en-US" dirty="0"/>
              <a:t>Other concepts: Cultural lag</a:t>
            </a:r>
          </a:p>
        </p:txBody>
      </p:sp>
      <p:pic>
        <p:nvPicPr>
          <p:cNvPr id="8" name="Picture Placeholder 7">
            <a:extLst>
              <a:ext uri="{FF2B5EF4-FFF2-40B4-BE49-F238E27FC236}">
                <a16:creationId xmlns:a16="http://schemas.microsoft.com/office/drawing/2014/main" id="{00A0A5B6-46A8-565F-DAA1-704DE1F93CBB}"/>
              </a:ext>
            </a:extLst>
          </p:cNvPr>
          <p:cNvPicPr>
            <a:picLocks noGrp="1" noChangeAspect="1"/>
          </p:cNvPicPr>
          <p:nvPr>
            <p:ph type="pic" sz="quarter" idx="13"/>
          </p:nvPr>
        </p:nvPicPr>
        <p:blipFill>
          <a:blip r:embed="rId3"/>
          <a:srcRect l="3631" r="3631"/>
          <a:stretch>
            <a:fillRect/>
          </a:stretch>
        </p:blipFill>
        <p:spPr/>
      </p:pic>
    </p:spTree>
    <p:extLst>
      <p:ext uri="{BB962C8B-B14F-4D97-AF65-F5344CB8AC3E}">
        <p14:creationId xmlns:p14="http://schemas.microsoft.com/office/powerpoint/2010/main" val="3394009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32275" y="375013"/>
            <a:ext cx="6650991" cy="699407"/>
          </a:xfrm>
        </p:spPr>
        <p:txBody>
          <a:bodyPr/>
          <a:lstStyle/>
          <a:p>
            <a:r>
              <a:rPr lang="en-US" dirty="0"/>
              <a:t>Socialization</a:t>
            </a:r>
          </a:p>
        </p:txBody>
      </p:sp>
      <p:sp>
        <p:nvSpPr>
          <p:cNvPr id="5" name="Content Placeholder 4"/>
          <p:cNvSpPr>
            <a:spLocks noGrp="1"/>
          </p:cNvSpPr>
          <p:nvPr>
            <p:ph idx="1"/>
          </p:nvPr>
        </p:nvSpPr>
        <p:spPr>
          <a:xfrm>
            <a:off x="4638038" y="1257300"/>
            <a:ext cx="6849111" cy="5074920"/>
          </a:xfrm>
        </p:spPr>
        <p:txBody>
          <a:bodyPr>
            <a:normAutofit fontScale="92500" lnSpcReduction="10000"/>
          </a:bodyPr>
          <a:lstStyle/>
          <a:p>
            <a:r>
              <a:rPr lang="en-US" dirty="0"/>
              <a:t>According to well-known sociologist Robert Morrison </a:t>
            </a:r>
            <a:r>
              <a:rPr lang="en-US" dirty="0" err="1"/>
              <a:t>Maclver</a:t>
            </a:r>
            <a:r>
              <a:rPr lang="en-US" dirty="0"/>
              <a:t>, ‘Socialization is the process by which social beings establish wider and profounder relationships with one another, in which they come closer to each other and build a complex structure of association.’</a:t>
            </a:r>
          </a:p>
          <a:p>
            <a:r>
              <a:rPr lang="en-US" dirty="0"/>
              <a:t>Importance of socialization</a:t>
            </a:r>
          </a:p>
          <a:p>
            <a:r>
              <a:rPr lang="en-US" dirty="0"/>
              <a:t>Processes of Socialization</a:t>
            </a:r>
          </a:p>
          <a:p>
            <a:r>
              <a:rPr lang="en-US" dirty="0"/>
              <a:t>The fundamental process of socialization is the emergence and gradual development of the ‘self’. It is in terms of the self that a personality takes shape and the mind begins to function. The notion of self begins to arise as a child learns about the feeling of sensation. According to eminent sociologist Harry M. Johnson, the ‘self might be regarded as the internalized object representing ones own personality’. Self is an internalized object that includes ones own conception of ones abilities and characteristics, and an evaluation of both.</a:t>
            </a:r>
          </a:p>
        </p:txBody>
      </p:sp>
      <p:pic>
        <p:nvPicPr>
          <p:cNvPr id="8" name="Picture Placeholder 7">
            <a:extLst>
              <a:ext uri="{FF2B5EF4-FFF2-40B4-BE49-F238E27FC236}">
                <a16:creationId xmlns:a16="http://schemas.microsoft.com/office/drawing/2014/main" id="{00A0A5B6-46A8-565F-DAA1-704DE1F93CBB}"/>
              </a:ext>
            </a:extLst>
          </p:cNvPr>
          <p:cNvPicPr>
            <a:picLocks noGrp="1" noChangeAspect="1"/>
          </p:cNvPicPr>
          <p:nvPr>
            <p:ph type="pic" sz="quarter" idx="13"/>
          </p:nvPr>
        </p:nvPicPr>
        <p:blipFill>
          <a:blip r:embed="rId3"/>
          <a:srcRect l="3631" r="3631"/>
          <a:stretch>
            <a:fillRect/>
          </a:stretch>
        </p:blipFill>
        <p:spPr/>
      </p:pic>
    </p:spTree>
    <p:extLst>
      <p:ext uri="{BB962C8B-B14F-4D97-AF65-F5344CB8AC3E}">
        <p14:creationId xmlns:p14="http://schemas.microsoft.com/office/powerpoint/2010/main" val="2485538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5145" y="363583"/>
            <a:ext cx="6650991" cy="699407"/>
          </a:xfrm>
        </p:spPr>
        <p:txBody>
          <a:bodyPr/>
          <a:lstStyle/>
          <a:p>
            <a:r>
              <a:rPr lang="en-US" dirty="0"/>
              <a:t>socialization</a:t>
            </a:r>
          </a:p>
        </p:txBody>
      </p:sp>
      <p:sp>
        <p:nvSpPr>
          <p:cNvPr id="5" name="Content Placeholder 4"/>
          <p:cNvSpPr>
            <a:spLocks noGrp="1"/>
          </p:cNvSpPr>
          <p:nvPr>
            <p:ph idx="1"/>
          </p:nvPr>
        </p:nvSpPr>
        <p:spPr>
          <a:xfrm>
            <a:off x="4638038" y="1257300"/>
            <a:ext cx="6849111" cy="5074920"/>
          </a:xfrm>
        </p:spPr>
        <p:txBody>
          <a:bodyPr>
            <a:normAutofit/>
          </a:bodyPr>
          <a:lstStyle/>
          <a:p>
            <a:r>
              <a:rPr lang="en-US" dirty="0"/>
              <a:t>Theories of Socialization</a:t>
            </a:r>
          </a:p>
          <a:p>
            <a:r>
              <a:rPr lang="en-US" dirty="0"/>
              <a:t>Charles Horton Cooley</a:t>
            </a:r>
          </a:p>
          <a:p>
            <a:r>
              <a:rPr lang="en-US" dirty="0"/>
              <a:t>t the construction of self and society are twin born, and that we know one as immediately as we know the other. He further says that ‘the notion of a separate and independent ego is an illusion’. He reiterates that self consciousness can arise only in a society and it is inseparable from social consciousness. According him, the self is social. The basic idea of the conception is, ‘the way we imagine ourselves to appear to another person is an essential element in our conception of ourselves.’</a:t>
            </a:r>
          </a:p>
          <a:p>
            <a:r>
              <a:rPr lang="en-US" dirty="0"/>
              <a:t>These steps are as follows: (</a:t>
            </a:r>
            <a:r>
              <a:rPr lang="en-US" dirty="0" err="1"/>
              <a:t>i</a:t>
            </a:r>
            <a:r>
              <a:rPr lang="en-US" dirty="0"/>
              <a:t>) Our perception of how we look to others (ii) Our perception of their judgement of how we look (iii) Our feeling about these judgements</a:t>
            </a:r>
          </a:p>
        </p:txBody>
      </p:sp>
      <p:pic>
        <p:nvPicPr>
          <p:cNvPr id="8" name="Picture Placeholder 7">
            <a:extLst>
              <a:ext uri="{FF2B5EF4-FFF2-40B4-BE49-F238E27FC236}">
                <a16:creationId xmlns:a16="http://schemas.microsoft.com/office/drawing/2014/main" id="{00A0A5B6-46A8-565F-DAA1-704DE1F93CBB}"/>
              </a:ext>
            </a:extLst>
          </p:cNvPr>
          <p:cNvPicPr>
            <a:picLocks noGrp="1" noChangeAspect="1"/>
          </p:cNvPicPr>
          <p:nvPr>
            <p:ph type="pic" sz="quarter" idx="13"/>
          </p:nvPr>
        </p:nvPicPr>
        <p:blipFill>
          <a:blip r:embed="rId3"/>
          <a:srcRect l="3631" r="3631"/>
          <a:stretch>
            <a:fillRect/>
          </a:stretch>
        </p:blipFill>
        <p:spPr/>
      </p:pic>
    </p:spTree>
    <p:extLst>
      <p:ext uri="{BB962C8B-B14F-4D97-AF65-F5344CB8AC3E}">
        <p14:creationId xmlns:p14="http://schemas.microsoft.com/office/powerpoint/2010/main" val="344827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5145" y="363583"/>
            <a:ext cx="6650991" cy="699407"/>
          </a:xfrm>
        </p:spPr>
        <p:txBody>
          <a:bodyPr/>
          <a:lstStyle/>
          <a:p>
            <a:r>
              <a:rPr lang="en-US" dirty="0"/>
              <a:t>socialization</a:t>
            </a:r>
          </a:p>
        </p:txBody>
      </p:sp>
      <p:sp>
        <p:nvSpPr>
          <p:cNvPr id="5" name="Content Placeholder 4"/>
          <p:cNvSpPr>
            <a:spLocks noGrp="1"/>
          </p:cNvSpPr>
          <p:nvPr>
            <p:ph idx="1"/>
          </p:nvPr>
        </p:nvSpPr>
        <p:spPr>
          <a:xfrm>
            <a:off x="4638038" y="1257300"/>
            <a:ext cx="6849111" cy="5074920"/>
          </a:xfrm>
        </p:spPr>
        <p:txBody>
          <a:bodyPr>
            <a:normAutofit/>
          </a:bodyPr>
          <a:lstStyle/>
          <a:p>
            <a:r>
              <a:rPr lang="en-US" dirty="0"/>
              <a:t>Theories of Socialization</a:t>
            </a:r>
          </a:p>
          <a:p>
            <a:r>
              <a:rPr lang="en-US" dirty="0"/>
              <a:t>Sigmund Freud</a:t>
            </a:r>
          </a:p>
          <a:p>
            <a:r>
              <a:rPr lang="en-US" dirty="0"/>
              <a:t>He believed that self is the product of the ways in which basic human motives and impulses are denied and repressed by the society. Freud believed that the rational portion of human motivation was like the visible part of an iceberg. The larger part of human motivation that rests within the unseen forces has a powerful affect on human conduct.</a:t>
            </a:r>
          </a:p>
          <a:p>
            <a:r>
              <a:rPr lang="en-US" dirty="0"/>
              <a:t>He divided the self into three parts: (a) The Id (b) The ego (c) The super ego</a:t>
            </a:r>
          </a:p>
          <a:p>
            <a:endParaRPr lang="en-US" dirty="0"/>
          </a:p>
        </p:txBody>
      </p:sp>
      <p:pic>
        <p:nvPicPr>
          <p:cNvPr id="8" name="Picture Placeholder 7">
            <a:extLst>
              <a:ext uri="{FF2B5EF4-FFF2-40B4-BE49-F238E27FC236}">
                <a16:creationId xmlns:a16="http://schemas.microsoft.com/office/drawing/2014/main" id="{00A0A5B6-46A8-565F-DAA1-704DE1F93CBB}"/>
              </a:ext>
            </a:extLst>
          </p:cNvPr>
          <p:cNvPicPr>
            <a:picLocks noGrp="1" noChangeAspect="1"/>
          </p:cNvPicPr>
          <p:nvPr>
            <p:ph type="pic" sz="quarter" idx="13"/>
          </p:nvPr>
        </p:nvPicPr>
        <p:blipFill>
          <a:blip r:embed="rId3"/>
          <a:srcRect l="3631" r="3631"/>
          <a:stretch>
            <a:fillRect/>
          </a:stretch>
        </p:blipFill>
        <p:spPr/>
      </p:pic>
    </p:spTree>
    <p:extLst>
      <p:ext uri="{BB962C8B-B14F-4D97-AF65-F5344CB8AC3E}">
        <p14:creationId xmlns:p14="http://schemas.microsoft.com/office/powerpoint/2010/main" val="3884803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5145" y="363583"/>
            <a:ext cx="6650991" cy="699407"/>
          </a:xfrm>
        </p:spPr>
        <p:txBody>
          <a:bodyPr/>
          <a:lstStyle/>
          <a:p>
            <a:r>
              <a:rPr lang="en-US" dirty="0"/>
              <a:t>Types of socialization</a:t>
            </a:r>
          </a:p>
        </p:txBody>
      </p:sp>
      <p:sp>
        <p:nvSpPr>
          <p:cNvPr id="5" name="Content Placeholder 4"/>
          <p:cNvSpPr>
            <a:spLocks noGrp="1"/>
          </p:cNvSpPr>
          <p:nvPr>
            <p:ph idx="1"/>
          </p:nvPr>
        </p:nvSpPr>
        <p:spPr>
          <a:xfrm>
            <a:off x="4638038" y="1257300"/>
            <a:ext cx="6849111" cy="5074920"/>
          </a:xfrm>
        </p:spPr>
        <p:txBody>
          <a:bodyPr>
            <a:normAutofit fontScale="92500" lnSpcReduction="20000"/>
          </a:bodyPr>
          <a:lstStyle/>
          <a:p>
            <a:r>
              <a:rPr lang="en-US" dirty="0"/>
              <a:t>Primary socialization is the most fundamental and essential type of socialization. It takes place in early childhood. In this stage, a child internalizes norms and learns language and cognitive skills</a:t>
            </a:r>
          </a:p>
          <a:p>
            <a:r>
              <a:rPr lang="en-US" dirty="0"/>
              <a:t>Anticipatory socialization is where human beings learn the culture of a group of which they are immediate members. They also learn the culture of a group Self-Instructional Material 79 Socialization NOTES with the anticipation of joining that group. This is referred to by American sociologist R. K. Merton as ‘anticipatory socialization’.</a:t>
            </a:r>
          </a:p>
          <a:p>
            <a:r>
              <a:rPr lang="en-US" dirty="0"/>
              <a:t>Developmental socialization is the kind of socialization that is based on the achievement of primary socialization. It builds on already acquired skills and knowledge as the adult progresses through new situations, such as marriage or new jobs. These require new expectations, obligations and roles. New learning is added to and blended with old in a relatively smooth and continuous process of development</a:t>
            </a:r>
          </a:p>
          <a:p>
            <a:r>
              <a:rPr lang="en-US" dirty="0"/>
              <a:t>Re-socialization takes place mostly when a social role radically changes. An individual not only changes roles within a group but also changes groups.</a:t>
            </a:r>
          </a:p>
        </p:txBody>
      </p:sp>
      <p:pic>
        <p:nvPicPr>
          <p:cNvPr id="8" name="Picture Placeholder 7">
            <a:extLst>
              <a:ext uri="{FF2B5EF4-FFF2-40B4-BE49-F238E27FC236}">
                <a16:creationId xmlns:a16="http://schemas.microsoft.com/office/drawing/2014/main" id="{00A0A5B6-46A8-565F-DAA1-704DE1F93CBB}"/>
              </a:ext>
            </a:extLst>
          </p:cNvPr>
          <p:cNvPicPr>
            <a:picLocks noGrp="1" noChangeAspect="1"/>
          </p:cNvPicPr>
          <p:nvPr>
            <p:ph type="pic" sz="quarter" idx="13"/>
          </p:nvPr>
        </p:nvPicPr>
        <p:blipFill>
          <a:blip r:embed="rId3"/>
          <a:srcRect l="3631" r="3631"/>
          <a:stretch>
            <a:fillRect/>
          </a:stretch>
        </p:blipFill>
        <p:spPr/>
      </p:pic>
    </p:spTree>
    <p:extLst>
      <p:ext uri="{BB962C8B-B14F-4D97-AF65-F5344CB8AC3E}">
        <p14:creationId xmlns:p14="http://schemas.microsoft.com/office/powerpoint/2010/main" val="3711318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5145" y="363583"/>
            <a:ext cx="6650991" cy="699407"/>
          </a:xfrm>
        </p:spPr>
        <p:txBody>
          <a:bodyPr/>
          <a:lstStyle/>
          <a:p>
            <a:r>
              <a:rPr lang="en-US" dirty="0"/>
              <a:t>Types of socialization</a:t>
            </a:r>
          </a:p>
        </p:txBody>
      </p:sp>
      <p:sp>
        <p:nvSpPr>
          <p:cNvPr id="5" name="Content Placeholder 4"/>
          <p:cNvSpPr>
            <a:spLocks noGrp="1"/>
          </p:cNvSpPr>
          <p:nvPr>
            <p:ph idx="1"/>
          </p:nvPr>
        </p:nvSpPr>
        <p:spPr>
          <a:xfrm>
            <a:off x="4638038" y="1257300"/>
            <a:ext cx="6849111" cy="5074920"/>
          </a:xfrm>
        </p:spPr>
        <p:txBody>
          <a:bodyPr>
            <a:normAutofit fontScale="92500" lnSpcReduction="20000"/>
          </a:bodyPr>
          <a:lstStyle/>
          <a:p>
            <a:r>
              <a:rPr lang="en-US" dirty="0"/>
              <a:t>Primary socialization is the most fundamental and essential type of socialization. It takes place in early childhood. In this stage, a child internalizes norms and learns language and cognitive skills</a:t>
            </a:r>
          </a:p>
          <a:p>
            <a:r>
              <a:rPr lang="en-US" dirty="0"/>
              <a:t>Anticipatory socialization is where human beings learn the culture of a group of which they are immediate members. They also learn the culture of a group Self-Instructional Material 79 Socialization NOTES with the anticipation of joining that group. This is referred to by American sociologist R. K. Merton as ‘anticipatory socialization’.</a:t>
            </a:r>
          </a:p>
          <a:p>
            <a:r>
              <a:rPr lang="en-US" dirty="0"/>
              <a:t>Developmental socialization is the kind of socialization that is based on the achievement of primary socialization. It builds on already acquired skills and knowledge as the adult progresses through new situations, such as marriage or new jobs. These require new expectations, obligations and roles. New learning is added to and blended with old in a relatively smooth and continuous process of development</a:t>
            </a:r>
          </a:p>
          <a:p>
            <a:r>
              <a:rPr lang="en-US" dirty="0"/>
              <a:t>Re-socialization takes place mostly when a social role radically changes. An individual not only changes roles within a group but also changes groups.</a:t>
            </a:r>
          </a:p>
        </p:txBody>
      </p:sp>
      <p:pic>
        <p:nvPicPr>
          <p:cNvPr id="8" name="Picture Placeholder 7">
            <a:extLst>
              <a:ext uri="{FF2B5EF4-FFF2-40B4-BE49-F238E27FC236}">
                <a16:creationId xmlns:a16="http://schemas.microsoft.com/office/drawing/2014/main" id="{00A0A5B6-46A8-565F-DAA1-704DE1F93CBB}"/>
              </a:ext>
            </a:extLst>
          </p:cNvPr>
          <p:cNvPicPr>
            <a:picLocks noGrp="1" noChangeAspect="1"/>
          </p:cNvPicPr>
          <p:nvPr>
            <p:ph type="pic" sz="quarter" idx="13"/>
          </p:nvPr>
        </p:nvPicPr>
        <p:blipFill>
          <a:blip r:embed="rId3"/>
          <a:srcRect l="3631" r="3631"/>
          <a:stretch>
            <a:fillRect/>
          </a:stretch>
        </p:blipFill>
        <p:spPr/>
      </p:pic>
    </p:spTree>
    <p:extLst>
      <p:ext uri="{BB962C8B-B14F-4D97-AF65-F5344CB8AC3E}">
        <p14:creationId xmlns:p14="http://schemas.microsoft.com/office/powerpoint/2010/main" val="2438202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AA7B15-13FD-65D5-6529-7801AF29E5E9}"/>
              </a:ext>
            </a:extLst>
          </p:cNvPr>
          <p:cNvPicPr>
            <a:picLocks noChangeAspect="1"/>
          </p:cNvPicPr>
          <p:nvPr/>
        </p:nvPicPr>
        <p:blipFill>
          <a:blip r:embed="rId2"/>
          <a:stretch>
            <a:fillRect/>
          </a:stretch>
        </p:blipFill>
        <p:spPr>
          <a:xfrm>
            <a:off x="2590768" y="267433"/>
            <a:ext cx="7010463" cy="6590567"/>
          </a:xfrm>
          <a:prstGeom prst="rect">
            <a:avLst/>
          </a:prstGeom>
        </p:spPr>
      </p:pic>
    </p:spTree>
    <p:extLst>
      <p:ext uri="{BB962C8B-B14F-4D97-AF65-F5344CB8AC3E}">
        <p14:creationId xmlns:p14="http://schemas.microsoft.com/office/powerpoint/2010/main" val="227861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900928" y="1179828"/>
            <a:ext cx="6650991" cy="5152391"/>
          </a:xfrm>
        </p:spPr>
        <p:txBody>
          <a:bodyPr/>
          <a:lstStyle/>
          <a:p>
            <a:r>
              <a:rPr lang="en-US" dirty="0"/>
              <a:t>Sociology is the science of social phenomena ‘subject to natural and invariable laws, the discovery of which is the object of investigation’. —Auguste Comte</a:t>
            </a:r>
          </a:p>
          <a:p>
            <a:r>
              <a:rPr lang="en-US" dirty="0"/>
              <a:t>‘Sociology… is a science which attempts the interpretative understanding of social action in order thereby to arrive at a causal explanation of its course and effects.’ —Max Weber </a:t>
            </a:r>
          </a:p>
          <a:p>
            <a:r>
              <a:rPr lang="en-US" dirty="0"/>
              <a:t>‘In the broadest sense, sociology is the study of human interactions and interrelations, their conditions and consequences.’ —Morris Ginsberg</a:t>
            </a:r>
          </a:p>
          <a:p>
            <a:r>
              <a:rPr lang="en-US" dirty="0"/>
              <a:t> ‘Sociology is the study of man and his human environment in their relations to each other.’ —Henry Fairchild</a:t>
            </a:r>
          </a:p>
          <a:p>
            <a:endParaRPr lang="en-US" dirty="0"/>
          </a:p>
        </p:txBody>
      </p:sp>
      <p:sp>
        <p:nvSpPr>
          <p:cNvPr id="4" name="Title 3"/>
          <p:cNvSpPr>
            <a:spLocks noGrp="1"/>
          </p:cNvSpPr>
          <p:nvPr>
            <p:ph type="title"/>
          </p:nvPr>
        </p:nvSpPr>
        <p:spPr/>
        <p:txBody>
          <a:bodyPr/>
          <a:lstStyle/>
          <a:p>
            <a:r>
              <a:rPr lang="en-US" dirty="0"/>
              <a:t>Sociology</a:t>
            </a:r>
          </a:p>
        </p:txBody>
      </p:sp>
      <p:grpSp>
        <p:nvGrpSpPr>
          <p:cNvPr id="16" name="Group 40" descr="binoculars icon"/>
          <p:cNvGrpSpPr>
            <a:grpSpLocks noChangeAspect="1"/>
          </p:cNvGrpSpPr>
          <p:nvPr/>
        </p:nvGrpSpPr>
        <p:grpSpPr bwMode="auto">
          <a:xfrm>
            <a:off x="8636173" y="3443111"/>
            <a:ext cx="3301707" cy="3054269"/>
            <a:chOff x="3438" y="454"/>
            <a:chExt cx="427" cy="395"/>
          </a:xfrm>
          <a:solidFill>
            <a:schemeClr val="bg1">
              <a:alpha val="50000"/>
            </a:schemeClr>
          </a:solidFill>
        </p:grpSpPr>
        <p:sp>
          <p:nvSpPr>
            <p:cNvPr id="17" name="Freeform 41"/>
            <p:cNvSpPr>
              <a:spLocks noEditPoints="1"/>
            </p:cNvSpPr>
            <p:nvPr/>
          </p:nvSpPr>
          <p:spPr bwMode="auto">
            <a:xfrm>
              <a:off x="3438"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8" name="Freeform 42"/>
            <p:cNvSpPr>
              <a:spLocks/>
            </p:cNvSpPr>
            <p:nvPr/>
          </p:nvSpPr>
          <p:spPr bwMode="auto">
            <a:xfrm>
              <a:off x="3455" y="457"/>
              <a:ext cx="179" cy="250"/>
            </a:xfrm>
            <a:custGeom>
              <a:avLst/>
              <a:gdLst>
                <a:gd name="T0" fmla="*/ 7 w 121"/>
                <a:gd name="T1" fmla="*/ 169 h 169"/>
                <a:gd name="T2" fmla="*/ 4 w 121"/>
                <a:gd name="T3" fmla="*/ 168 h 169"/>
                <a:gd name="T4" fmla="*/ 1 w 121"/>
                <a:gd name="T5" fmla="*/ 160 h 169"/>
                <a:gd name="T6" fmla="*/ 37 w 121"/>
                <a:gd name="T7" fmla="*/ 76 h 169"/>
                <a:gd name="T8" fmla="*/ 39 w 121"/>
                <a:gd name="T9" fmla="*/ 74 h 169"/>
                <a:gd name="T10" fmla="*/ 56 w 121"/>
                <a:gd name="T11" fmla="*/ 57 h 169"/>
                <a:gd name="T12" fmla="*/ 73 w 121"/>
                <a:gd name="T13" fmla="*/ 11 h 169"/>
                <a:gd name="T14" fmla="*/ 75 w 121"/>
                <a:gd name="T15" fmla="*/ 8 h 169"/>
                <a:gd name="T16" fmla="*/ 97 w 121"/>
                <a:gd name="T17" fmla="*/ 0 h 169"/>
                <a:gd name="T18" fmla="*/ 119 w 121"/>
                <a:gd name="T19" fmla="*/ 8 h 169"/>
                <a:gd name="T20" fmla="*/ 121 w 121"/>
                <a:gd name="T21" fmla="*/ 13 h 169"/>
                <a:gd name="T22" fmla="*/ 121 w 121"/>
                <a:gd name="T23" fmla="*/ 61 h 169"/>
                <a:gd name="T24" fmla="*/ 115 w 121"/>
                <a:gd name="T25" fmla="*/ 67 h 169"/>
                <a:gd name="T26" fmla="*/ 109 w 121"/>
                <a:gd name="T27" fmla="*/ 61 h 169"/>
                <a:gd name="T28" fmla="*/ 109 w 121"/>
                <a:gd name="T29" fmla="*/ 15 h 169"/>
                <a:gd name="T30" fmla="*/ 84 w 121"/>
                <a:gd name="T31" fmla="*/ 16 h 169"/>
                <a:gd name="T32" fmla="*/ 66 w 121"/>
                <a:gd name="T33" fmla="*/ 63 h 169"/>
                <a:gd name="T34" fmla="*/ 65 w 121"/>
                <a:gd name="T35" fmla="*/ 65 h 169"/>
                <a:gd name="T36" fmla="*/ 48 w 121"/>
                <a:gd name="T37" fmla="*/ 82 h 169"/>
                <a:gd name="T38" fmla="*/ 12 w 121"/>
                <a:gd name="T39" fmla="*/ 165 h 169"/>
                <a:gd name="T40" fmla="*/ 7 w 121"/>
                <a:gd name="T4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169">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9" name="Freeform 43"/>
            <p:cNvSpPr>
              <a:spLocks noEditPoints="1"/>
            </p:cNvSpPr>
            <p:nvPr/>
          </p:nvSpPr>
          <p:spPr bwMode="auto">
            <a:xfrm>
              <a:off x="3669"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0" name="Freeform 44"/>
            <p:cNvSpPr>
              <a:spLocks/>
            </p:cNvSpPr>
            <p:nvPr/>
          </p:nvSpPr>
          <p:spPr bwMode="auto">
            <a:xfrm>
              <a:off x="3669" y="454"/>
              <a:ext cx="179" cy="253"/>
            </a:xfrm>
            <a:custGeom>
              <a:avLst/>
              <a:gdLst>
                <a:gd name="T0" fmla="*/ 114 w 121"/>
                <a:gd name="T1" fmla="*/ 171 h 171"/>
                <a:gd name="T2" fmla="*/ 108 w 121"/>
                <a:gd name="T3" fmla="*/ 167 h 171"/>
                <a:gd name="T4" fmla="*/ 73 w 121"/>
                <a:gd name="T5" fmla="*/ 84 h 171"/>
                <a:gd name="T6" fmla="*/ 56 w 121"/>
                <a:gd name="T7" fmla="*/ 67 h 171"/>
                <a:gd name="T8" fmla="*/ 54 w 121"/>
                <a:gd name="T9" fmla="*/ 65 h 171"/>
                <a:gd name="T10" fmla="*/ 37 w 121"/>
                <a:gd name="T11" fmla="*/ 19 h 171"/>
                <a:gd name="T12" fmla="*/ 12 w 121"/>
                <a:gd name="T13" fmla="*/ 18 h 171"/>
                <a:gd name="T14" fmla="*/ 12 w 121"/>
                <a:gd name="T15" fmla="*/ 63 h 171"/>
                <a:gd name="T16" fmla="*/ 6 w 121"/>
                <a:gd name="T17" fmla="*/ 69 h 171"/>
                <a:gd name="T18" fmla="*/ 0 w 121"/>
                <a:gd name="T19" fmla="*/ 63 h 171"/>
                <a:gd name="T20" fmla="*/ 0 w 121"/>
                <a:gd name="T21" fmla="*/ 15 h 171"/>
                <a:gd name="T22" fmla="*/ 2 w 121"/>
                <a:gd name="T23" fmla="*/ 11 h 171"/>
                <a:gd name="T24" fmla="*/ 46 w 121"/>
                <a:gd name="T25" fmla="*/ 11 h 171"/>
                <a:gd name="T26" fmla="*/ 47 w 121"/>
                <a:gd name="T27" fmla="*/ 13 h 171"/>
                <a:gd name="T28" fmla="*/ 65 w 121"/>
                <a:gd name="T29" fmla="*/ 59 h 171"/>
                <a:gd name="T30" fmla="*/ 82 w 121"/>
                <a:gd name="T31" fmla="*/ 76 h 171"/>
                <a:gd name="T32" fmla="*/ 83 w 121"/>
                <a:gd name="T33" fmla="*/ 78 h 171"/>
                <a:gd name="T34" fmla="*/ 119 w 121"/>
                <a:gd name="T35" fmla="*/ 162 h 171"/>
                <a:gd name="T36" fmla="*/ 116 w 121"/>
                <a:gd name="T37" fmla="*/ 170 h 171"/>
                <a:gd name="T38" fmla="*/ 114 w 121"/>
                <a:gd name="T3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7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1" name="Freeform 45"/>
            <p:cNvSpPr>
              <a:spLocks/>
            </p:cNvSpPr>
            <p:nvPr/>
          </p:nvSpPr>
          <p:spPr bwMode="auto">
            <a:xfrm>
              <a:off x="3572" y="574"/>
              <a:ext cx="159" cy="53"/>
            </a:xfrm>
            <a:custGeom>
              <a:avLst/>
              <a:gdLst>
                <a:gd name="T0" fmla="*/ 102 w 108"/>
                <a:gd name="T1" fmla="*/ 36 h 36"/>
                <a:gd name="T2" fmla="*/ 96 w 108"/>
                <a:gd name="T3" fmla="*/ 30 h 36"/>
                <a:gd name="T4" fmla="*/ 54 w 108"/>
                <a:gd name="T5" fmla="*/ 12 h 36"/>
                <a:gd name="T6" fmla="*/ 12 w 108"/>
                <a:gd name="T7" fmla="*/ 30 h 36"/>
                <a:gd name="T8" fmla="*/ 6 w 108"/>
                <a:gd name="T9" fmla="*/ 36 h 36"/>
                <a:gd name="T10" fmla="*/ 0 w 108"/>
                <a:gd name="T11" fmla="*/ 30 h 36"/>
                <a:gd name="T12" fmla="*/ 54 w 108"/>
                <a:gd name="T13" fmla="*/ 0 h 36"/>
                <a:gd name="T14" fmla="*/ 108 w 108"/>
                <a:gd name="T15" fmla="*/ 30 h 36"/>
                <a:gd name="T16" fmla="*/ 102 w 108"/>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36">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2" name="Freeform 46"/>
            <p:cNvSpPr>
              <a:spLocks/>
            </p:cNvSpPr>
            <p:nvPr/>
          </p:nvSpPr>
          <p:spPr bwMode="auto">
            <a:xfrm>
              <a:off x="3616"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3" name="Freeform 47"/>
            <p:cNvSpPr>
              <a:spLocks/>
            </p:cNvSpPr>
            <p:nvPr/>
          </p:nvSpPr>
          <p:spPr bwMode="auto">
            <a:xfrm>
              <a:off x="3669"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4" name="Freeform 48"/>
            <p:cNvSpPr>
              <a:spLocks/>
            </p:cNvSpPr>
            <p:nvPr/>
          </p:nvSpPr>
          <p:spPr bwMode="auto">
            <a:xfrm>
              <a:off x="3474"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5" name="Freeform 49"/>
            <p:cNvSpPr>
              <a:spLocks/>
            </p:cNvSpPr>
            <p:nvPr/>
          </p:nvSpPr>
          <p:spPr bwMode="auto">
            <a:xfrm>
              <a:off x="3705"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grpSp>
        <p:nvGrpSpPr>
          <p:cNvPr id="28" name="Group 40" descr="binoculars icon"/>
          <p:cNvGrpSpPr>
            <a:grpSpLocks noChangeAspect="1"/>
          </p:cNvGrpSpPr>
          <p:nvPr/>
        </p:nvGrpSpPr>
        <p:grpSpPr bwMode="auto">
          <a:xfrm>
            <a:off x="868680" y="2433209"/>
            <a:ext cx="530860" cy="491076"/>
            <a:chOff x="3438" y="454"/>
            <a:chExt cx="427" cy="395"/>
          </a:xfrm>
          <a:solidFill>
            <a:schemeClr val="accent1"/>
          </a:solidFill>
        </p:grpSpPr>
        <p:sp>
          <p:nvSpPr>
            <p:cNvPr id="29" name="Freeform 41"/>
            <p:cNvSpPr>
              <a:spLocks noEditPoints="1"/>
            </p:cNvSpPr>
            <p:nvPr/>
          </p:nvSpPr>
          <p:spPr bwMode="auto">
            <a:xfrm>
              <a:off x="3438"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0" name="Freeform 42"/>
            <p:cNvSpPr>
              <a:spLocks/>
            </p:cNvSpPr>
            <p:nvPr/>
          </p:nvSpPr>
          <p:spPr bwMode="auto">
            <a:xfrm>
              <a:off x="3455" y="457"/>
              <a:ext cx="179" cy="250"/>
            </a:xfrm>
            <a:custGeom>
              <a:avLst/>
              <a:gdLst>
                <a:gd name="T0" fmla="*/ 7 w 121"/>
                <a:gd name="T1" fmla="*/ 169 h 169"/>
                <a:gd name="T2" fmla="*/ 4 w 121"/>
                <a:gd name="T3" fmla="*/ 168 h 169"/>
                <a:gd name="T4" fmla="*/ 1 w 121"/>
                <a:gd name="T5" fmla="*/ 160 h 169"/>
                <a:gd name="T6" fmla="*/ 37 w 121"/>
                <a:gd name="T7" fmla="*/ 76 h 169"/>
                <a:gd name="T8" fmla="*/ 39 w 121"/>
                <a:gd name="T9" fmla="*/ 74 h 169"/>
                <a:gd name="T10" fmla="*/ 56 w 121"/>
                <a:gd name="T11" fmla="*/ 57 h 169"/>
                <a:gd name="T12" fmla="*/ 73 w 121"/>
                <a:gd name="T13" fmla="*/ 11 h 169"/>
                <a:gd name="T14" fmla="*/ 75 w 121"/>
                <a:gd name="T15" fmla="*/ 8 h 169"/>
                <a:gd name="T16" fmla="*/ 97 w 121"/>
                <a:gd name="T17" fmla="*/ 0 h 169"/>
                <a:gd name="T18" fmla="*/ 119 w 121"/>
                <a:gd name="T19" fmla="*/ 8 h 169"/>
                <a:gd name="T20" fmla="*/ 121 w 121"/>
                <a:gd name="T21" fmla="*/ 13 h 169"/>
                <a:gd name="T22" fmla="*/ 121 w 121"/>
                <a:gd name="T23" fmla="*/ 61 h 169"/>
                <a:gd name="T24" fmla="*/ 115 w 121"/>
                <a:gd name="T25" fmla="*/ 67 h 169"/>
                <a:gd name="T26" fmla="*/ 109 w 121"/>
                <a:gd name="T27" fmla="*/ 61 h 169"/>
                <a:gd name="T28" fmla="*/ 109 w 121"/>
                <a:gd name="T29" fmla="*/ 15 h 169"/>
                <a:gd name="T30" fmla="*/ 84 w 121"/>
                <a:gd name="T31" fmla="*/ 16 h 169"/>
                <a:gd name="T32" fmla="*/ 66 w 121"/>
                <a:gd name="T33" fmla="*/ 63 h 169"/>
                <a:gd name="T34" fmla="*/ 65 w 121"/>
                <a:gd name="T35" fmla="*/ 65 h 169"/>
                <a:gd name="T36" fmla="*/ 48 w 121"/>
                <a:gd name="T37" fmla="*/ 82 h 169"/>
                <a:gd name="T38" fmla="*/ 12 w 121"/>
                <a:gd name="T39" fmla="*/ 165 h 169"/>
                <a:gd name="T40" fmla="*/ 7 w 121"/>
                <a:gd name="T4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169">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1" name="Freeform 43"/>
            <p:cNvSpPr>
              <a:spLocks noEditPoints="1"/>
            </p:cNvSpPr>
            <p:nvPr/>
          </p:nvSpPr>
          <p:spPr bwMode="auto">
            <a:xfrm>
              <a:off x="3669"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2" name="Freeform 44"/>
            <p:cNvSpPr>
              <a:spLocks/>
            </p:cNvSpPr>
            <p:nvPr/>
          </p:nvSpPr>
          <p:spPr bwMode="auto">
            <a:xfrm>
              <a:off x="3669" y="454"/>
              <a:ext cx="179" cy="253"/>
            </a:xfrm>
            <a:custGeom>
              <a:avLst/>
              <a:gdLst>
                <a:gd name="T0" fmla="*/ 114 w 121"/>
                <a:gd name="T1" fmla="*/ 171 h 171"/>
                <a:gd name="T2" fmla="*/ 108 w 121"/>
                <a:gd name="T3" fmla="*/ 167 h 171"/>
                <a:gd name="T4" fmla="*/ 73 w 121"/>
                <a:gd name="T5" fmla="*/ 84 h 171"/>
                <a:gd name="T6" fmla="*/ 56 w 121"/>
                <a:gd name="T7" fmla="*/ 67 h 171"/>
                <a:gd name="T8" fmla="*/ 54 w 121"/>
                <a:gd name="T9" fmla="*/ 65 h 171"/>
                <a:gd name="T10" fmla="*/ 37 w 121"/>
                <a:gd name="T11" fmla="*/ 19 h 171"/>
                <a:gd name="T12" fmla="*/ 12 w 121"/>
                <a:gd name="T13" fmla="*/ 18 h 171"/>
                <a:gd name="T14" fmla="*/ 12 w 121"/>
                <a:gd name="T15" fmla="*/ 63 h 171"/>
                <a:gd name="T16" fmla="*/ 6 w 121"/>
                <a:gd name="T17" fmla="*/ 69 h 171"/>
                <a:gd name="T18" fmla="*/ 0 w 121"/>
                <a:gd name="T19" fmla="*/ 63 h 171"/>
                <a:gd name="T20" fmla="*/ 0 w 121"/>
                <a:gd name="T21" fmla="*/ 15 h 171"/>
                <a:gd name="T22" fmla="*/ 2 w 121"/>
                <a:gd name="T23" fmla="*/ 11 h 171"/>
                <a:gd name="T24" fmla="*/ 46 w 121"/>
                <a:gd name="T25" fmla="*/ 11 h 171"/>
                <a:gd name="T26" fmla="*/ 47 w 121"/>
                <a:gd name="T27" fmla="*/ 13 h 171"/>
                <a:gd name="T28" fmla="*/ 65 w 121"/>
                <a:gd name="T29" fmla="*/ 59 h 171"/>
                <a:gd name="T30" fmla="*/ 82 w 121"/>
                <a:gd name="T31" fmla="*/ 76 h 171"/>
                <a:gd name="T32" fmla="*/ 83 w 121"/>
                <a:gd name="T33" fmla="*/ 78 h 171"/>
                <a:gd name="T34" fmla="*/ 119 w 121"/>
                <a:gd name="T35" fmla="*/ 162 h 171"/>
                <a:gd name="T36" fmla="*/ 116 w 121"/>
                <a:gd name="T37" fmla="*/ 170 h 171"/>
                <a:gd name="T38" fmla="*/ 114 w 121"/>
                <a:gd name="T3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7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3" name="Freeform 45"/>
            <p:cNvSpPr>
              <a:spLocks/>
            </p:cNvSpPr>
            <p:nvPr/>
          </p:nvSpPr>
          <p:spPr bwMode="auto">
            <a:xfrm>
              <a:off x="3572" y="574"/>
              <a:ext cx="159" cy="53"/>
            </a:xfrm>
            <a:custGeom>
              <a:avLst/>
              <a:gdLst>
                <a:gd name="T0" fmla="*/ 102 w 108"/>
                <a:gd name="T1" fmla="*/ 36 h 36"/>
                <a:gd name="T2" fmla="*/ 96 w 108"/>
                <a:gd name="T3" fmla="*/ 30 h 36"/>
                <a:gd name="T4" fmla="*/ 54 w 108"/>
                <a:gd name="T5" fmla="*/ 12 h 36"/>
                <a:gd name="T6" fmla="*/ 12 w 108"/>
                <a:gd name="T7" fmla="*/ 30 h 36"/>
                <a:gd name="T8" fmla="*/ 6 w 108"/>
                <a:gd name="T9" fmla="*/ 36 h 36"/>
                <a:gd name="T10" fmla="*/ 0 w 108"/>
                <a:gd name="T11" fmla="*/ 30 h 36"/>
                <a:gd name="T12" fmla="*/ 54 w 108"/>
                <a:gd name="T13" fmla="*/ 0 h 36"/>
                <a:gd name="T14" fmla="*/ 108 w 108"/>
                <a:gd name="T15" fmla="*/ 30 h 36"/>
                <a:gd name="T16" fmla="*/ 102 w 108"/>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36">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4" name="Freeform 46"/>
            <p:cNvSpPr>
              <a:spLocks/>
            </p:cNvSpPr>
            <p:nvPr/>
          </p:nvSpPr>
          <p:spPr bwMode="auto">
            <a:xfrm>
              <a:off x="3616"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5" name="Freeform 47"/>
            <p:cNvSpPr>
              <a:spLocks/>
            </p:cNvSpPr>
            <p:nvPr/>
          </p:nvSpPr>
          <p:spPr bwMode="auto">
            <a:xfrm>
              <a:off x="3669"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6" name="Freeform 48"/>
            <p:cNvSpPr>
              <a:spLocks/>
            </p:cNvSpPr>
            <p:nvPr/>
          </p:nvSpPr>
          <p:spPr bwMode="auto">
            <a:xfrm>
              <a:off x="3474"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7" name="Freeform 49"/>
            <p:cNvSpPr>
              <a:spLocks/>
            </p:cNvSpPr>
            <p:nvPr/>
          </p:nvSpPr>
          <p:spPr bwMode="auto">
            <a:xfrm>
              <a:off x="3705"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0916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900928" y="1179828"/>
            <a:ext cx="6650991" cy="5152391"/>
          </a:xfrm>
        </p:spPr>
        <p:txBody>
          <a:bodyPr/>
          <a:lstStyle/>
          <a:p>
            <a:r>
              <a:rPr lang="en-US" dirty="0"/>
              <a:t>Sociology makes a scientific study of society</a:t>
            </a:r>
          </a:p>
          <a:p>
            <a:r>
              <a:rPr lang="en-US" dirty="0"/>
              <a:t>Sociology throws more light on the social nature of man</a:t>
            </a:r>
          </a:p>
          <a:p>
            <a:r>
              <a:rPr lang="en-US" dirty="0"/>
              <a:t>Sociology improves our understanding of society and increases the power of social action</a:t>
            </a:r>
          </a:p>
          <a:p>
            <a:r>
              <a:rPr lang="en-US" dirty="0"/>
              <a:t>Sociology has contributed generously to enhance the value of human culture</a:t>
            </a:r>
          </a:p>
          <a:p>
            <a:r>
              <a:rPr lang="en-US" dirty="0"/>
              <a:t>Sociology studies the role of institutions in the development of the individual</a:t>
            </a:r>
          </a:p>
          <a:p>
            <a:r>
              <a:rPr lang="en-US" dirty="0"/>
              <a:t>Sociological knowledge is indispensable for understanding and planning of the society</a:t>
            </a:r>
          </a:p>
          <a:p>
            <a:r>
              <a:rPr lang="en-US" dirty="0"/>
              <a:t>The need for sociology in underdeveloped countries</a:t>
            </a:r>
          </a:p>
          <a:p>
            <a:r>
              <a:rPr lang="en-US" dirty="0"/>
              <a:t>Study of society has helped several governments to promote the welfare of tribal people</a:t>
            </a:r>
          </a:p>
          <a:p>
            <a:endParaRPr lang="en-US" dirty="0"/>
          </a:p>
        </p:txBody>
      </p:sp>
      <p:sp>
        <p:nvSpPr>
          <p:cNvPr id="4" name="Title 3"/>
          <p:cNvSpPr>
            <a:spLocks noGrp="1"/>
          </p:cNvSpPr>
          <p:nvPr>
            <p:ph type="title"/>
          </p:nvPr>
        </p:nvSpPr>
        <p:spPr/>
        <p:txBody>
          <a:bodyPr/>
          <a:lstStyle/>
          <a:p>
            <a:r>
              <a:rPr lang="en-US" dirty="0"/>
              <a:t>Importance of Sociology</a:t>
            </a:r>
          </a:p>
        </p:txBody>
      </p:sp>
      <p:grpSp>
        <p:nvGrpSpPr>
          <p:cNvPr id="16" name="Group 40" descr="binoculars icon"/>
          <p:cNvGrpSpPr>
            <a:grpSpLocks noChangeAspect="1"/>
          </p:cNvGrpSpPr>
          <p:nvPr/>
        </p:nvGrpSpPr>
        <p:grpSpPr bwMode="auto">
          <a:xfrm>
            <a:off x="8636173" y="3443111"/>
            <a:ext cx="3301707" cy="3054269"/>
            <a:chOff x="3438" y="454"/>
            <a:chExt cx="427" cy="395"/>
          </a:xfrm>
          <a:solidFill>
            <a:schemeClr val="bg1">
              <a:alpha val="50000"/>
            </a:schemeClr>
          </a:solidFill>
        </p:grpSpPr>
        <p:sp>
          <p:nvSpPr>
            <p:cNvPr id="17" name="Freeform 41"/>
            <p:cNvSpPr>
              <a:spLocks noEditPoints="1"/>
            </p:cNvSpPr>
            <p:nvPr/>
          </p:nvSpPr>
          <p:spPr bwMode="auto">
            <a:xfrm>
              <a:off x="3438"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8" name="Freeform 42"/>
            <p:cNvSpPr>
              <a:spLocks/>
            </p:cNvSpPr>
            <p:nvPr/>
          </p:nvSpPr>
          <p:spPr bwMode="auto">
            <a:xfrm>
              <a:off x="3455" y="457"/>
              <a:ext cx="179" cy="250"/>
            </a:xfrm>
            <a:custGeom>
              <a:avLst/>
              <a:gdLst>
                <a:gd name="T0" fmla="*/ 7 w 121"/>
                <a:gd name="T1" fmla="*/ 169 h 169"/>
                <a:gd name="T2" fmla="*/ 4 w 121"/>
                <a:gd name="T3" fmla="*/ 168 h 169"/>
                <a:gd name="T4" fmla="*/ 1 w 121"/>
                <a:gd name="T5" fmla="*/ 160 h 169"/>
                <a:gd name="T6" fmla="*/ 37 w 121"/>
                <a:gd name="T7" fmla="*/ 76 h 169"/>
                <a:gd name="T8" fmla="*/ 39 w 121"/>
                <a:gd name="T9" fmla="*/ 74 h 169"/>
                <a:gd name="T10" fmla="*/ 56 w 121"/>
                <a:gd name="T11" fmla="*/ 57 h 169"/>
                <a:gd name="T12" fmla="*/ 73 w 121"/>
                <a:gd name="T13" fmla="*/ 11 h 169"/>
                <a:gd name="T14" fmla="*/ 75 w 121"/>
                <a:gd name="T15" fmla="*/ 8 h 169"/>
                <a:gd name="T16" fmla="*/ 97 w 121"/>
                <a:gd name="T17" fmla="*/ 0 h 169"/>
                <a:gd name="T18" fmla="*/ 119 w 121"/>
                <a:gd name="T19" fmla="*/ 8 h 169"/>
                <a:gd name="T20" fmla="*/ 121 w 121"/>
                <a:gd name="T21" fmla="*/ 13 h 169"/>
                <a:gd name="T22" fmla="*/ 121 w 121"/>
                <a:gd name="T23" fmla="*/ 61 h 169"/>
                <a:gd name="T24" fmla="*/ 115 w 121"/>
                <a:gd name="T25" fmla="*/ 67 h 169"/>
                <a:gd name="T26" fmla="*/ 109 w 121"/>
                <a:gd name="T27" fmla="*/ 61 h 169"/>
                <a:gd name="T28" fmla="*/ 109 w 121"/>
                <a:gd name="T29" fmla="*/ 15 h 169"/>
                <a:gd name="T30" fmla="*/ 84 w 121"/>
                <a:gd name="T31" fmla="*/ 16 h 169"/>
                <a:gd name="T32" fmla="*/ 66 w 121"/>
                <a:gd name="T33" fmla="*/ 63 h 169"/>
                <a:gd name="T34" fmla="*/ 65 w 121"/>
                <a:gd name="T35" fmla="*/ 65 h 169"/>
                <a:gd name="T36" fmla="*/ 48 w 121"/>
                <a:gd name="T37" fmla="*/ 82 h 169"/>
                <a:gd name="T38" fmla="*/ 12 w 121"/>
                <a:gd name="T39" fmla="*/ 165 h 169"/>
                <a:gd name="T40" fmla="*/ 7 w 121"/>
                <a:gd name="T4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169">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19" name="Freeform 43"/>
            <p:cNvSpPr>
              <a:spLocks noEditPoints="1"/>
            </p:cNvSpPr>
            <p:nvPr/>
          </p:nvSpPr>
          <p:spPr bwMode="auto">
            <a:xfrm>
              <a:off x="3669"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0" name="Freeform 44"/>
            <p:cNvSpPr>
              <a:spLocks/>
            </p:cNvSpPr>
            <p:nvPr/>
          </p:nvSpPr>
          <p:spPr bwMode="auto">
            <a:xfrm>
              <a:off x="3669" y="454"/>
              <a:ext cx="179" cy="253"/>
            </a:xfrm>
            <a:custGeom>
              <a:avLst/>
              <a:gdLst>
                <a:gd name="T0" fmla="*/ 114 w 121"/>
                <a:gd name="T1" fmla="*/ 171 h 171"/>
                <a:gd name="T2" fmla="*/ 108 w 121"/>
                <a:gd name="T3" fmla="*/ 167 h 171"/>
                <a:gd name="T4" fmla="*/ 73 w 121"/>
                <a:gd name="T5" fmla="*/ 84 h 171"/>
                <a:gd name="T6" fmla="*/ 56 w 121"/>
                <a:gd name="T7" fmla="*/ 67 h 171"/>
                <a:gd name="T8" fmla="*/ 54 w 121"/>
                <a:gd name="T9" fmla="*/ 65 h 171"/>
                <a:gd name="T10" fmla="*/ 37 w 121"/>
                <a:gd name="T11" fmla="*/ 19 h 171"/>
                <a:gd name="T12" fmla="*/ 12 w 121"/>
                <a:gd name="T13" fmla="*/ 18 h 171"/>
                <a:gd name="T14" fmla="*/ 12 w 121"/>
                <a:gd name="T15" fmla="*/ 63 h 171"/>
                <a:gd name="T16" fmla="*/ 6 w 121"/>
                <a:gd name="T17" fmla="*/ 69 h 171"/>
                <a:gd name="T18" fmla="*/ 0 w 121"/>
                <a:gd name="T19" fmla="*/ 63 h 171"/>
                <a:gd name="T20" fmla="*/ 0 w 121"/>
                <a:gd name="T21" fmla="*/ 15 h 171"/>
                <a:gd name="T22" fmla="*/ 2 w 121"/>
                <a:gd name="T23" fmla="*/ 11 h 171"/>
                <a:gd name="T24" fmla="*/ 46 w 121"/>
                <a:gd name="T25" fmla="*/ 11 h 171"/>
                <a:gd name="T26" fmla="*/ 47 w 121"/>
                <a:gd name="T27" fmla="*/ 13 h 171"/>
                <a:gd name="T28" fmla="*/ 65 w 121"/>
                <a:gd name="T29" fmla="*/ 59 h 171"/>
                <a:gd name="T30" fmla="*/ 82 w 121"/>
                <a:gd name="T31" fmla="*/ 76 h 171"/>
                <a:gd name="T32" fmla="*/ 83 w 121"/>
                <a:gd name="T33" fmla="*/ 78 h 171"/>
                <a:gd name="T34" fmla="*/ 119 w 121"/>
                <a:gd name="T35" fmla="*/ 162 h 171"/>
                <a:gd name="T36" fmla="*/ 116 w 121"/>
                <a:gd name="T37" fmla="*/ 170 h 171"/>
                <a:gd name="T38" fmla="*/ 114 w 121"/>
                <a:gd name="T3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7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1" name="Freeform 45"/>
            <p:cNvSpPr>
              <a:spLocks/>
            </p:cNvSpPr>
            <p:nvPr/>
          </p:nvSpPr>
          <p:spPr bwMode="auto">
            <a:xfrm>
              <a:off x="3572" y="574"/>
              <a:ext cx="159" cy="53"/>
            </a:xfrm>
            <a:custGeom>
              <a:avLst/>
              <a:gdLst>
                <a:gd name="T0" fmla="*/ 102 w 108"/>
                <a:gd name="T1" fmla="*/ 36 h 36"/>
                <a:gd name="T2" fmla="*/ 96 w 108"/>
                <a:gd name="T3" fmla="*/ 30 h 36"/>
                <a:gd name="T4" fmla="*/ 54 w 108"/>
                <a:gd name="T5" fmla="*/ 12 h 36"/>
                <a:gd name="T6" fmla="*/ 12 w 108"/>
                <a:gd name="T7" fmla="*/ 30 h 36"/>
                <a:gd name="T8" fmla="*/ 6 w 108"/>
                <a:gd name="T9" fmla="*/ 36 h 36"/>
                <a:gd name="T10" fmla="*/ 0 w 108"/>
                <a:gd name="T11" fmla="*/ 30 h 36"/>
                <a:gd name="T12" fmla="*/ 54 w 108"/>
                <a:gd name="T13" fmla="*/ 0 h 36"/>
                <a:gd name="T14" fmla="*/ 108 w 108"/>
                <a:gd name="T15" fmla="*/ 30 h 36"/>
                <a:gd name="T16" fmla="*/ 102 w 108"/>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36">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2" name="Freeform 46"/>
            <p:cNvSpPr>
              <a:spLocks/>
            </p:cNvSpPr>
            <p:nvPr/>
          </p:nvSpPr>
          <p:spPr bwMode="auto">
            <a:xfrm>
              <a:off x="3616"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3" name="Freeform 47"/>
            <p:cNvSpPr>
              <a:spLocks/>
            </p:cNvSpPr>
            <p:nvPr/>
          </p:nvSpPr>
          <p:spPr bwMode="auto">
            <a:xfrm>
              <a:off x="3669"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4" name="Freeform 48"/>
            <p:cNvSpPr>
              <a:spLocks/>
            </p:cNvSpPr>
            <p:nvPr/>
          </p:nvSpPr>
          <p:spPr bwMode="auto">
            <a:xfrm>
              <a:off x="3474"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25" name="Freeform 49"/>
            <p:cNvSpPr>
              <a:spLocks/>
            </p:cNvSpPr>
            <p:nvPr/>
          </p:nvSpPr>
          <p:spPr bwMode="auto">
            <a:xfrm>
              <a:off x="3705"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grpSp>
        <p:nvGrpSpPr>
          <p:cNvPr id="28" name="Group 40" descr="binoculars icon"/>
          <p:cNvGrpSpPr>
            <a:grpSpLocks noChangeAspect="1"/>
          </p:cNvGrpSpPr>
          <p:nvPr/>
        </p:nvGrpSpPr>
        <p:grpSpPr bwMode="auto">
          <a:xfrm>
            <a:off x="868680" y="2433209"/>
            <a:ext cx="530860" cy="491076"/>
            <a:chOff x="3438" y="454"/>
            <a:chExt cx="427" cy="395"/>
          </a:xfrm>
          <a:solidFill>
            <a:schemeClr val="accent1"/>
          </a:solidFill>
        </p:grpSpPr>
        <p:sp>
          <p:nvSpPr>
            <p:cNvPr id="29" name="Freeform 41"/>
            <p:cNvSpPr>
              <a:spLocks noEditPoints="1"/>
            </p:cNvSpPr>
            <p:nvPr/>
          </p:nvSpPr>
          <p:spPr bwMode="auto">
            <a:xfrm>
              <a:off x="3438"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0" name="Freeform 42"/>
            <p:cNvSpPr>
              <a:spLocks/>
            </p:cNvSpPr>
            <p:nvPr/>
          </p:nvSpPr>
          <p:spPr bwMode="auto">
            <a:xfrm>
              <a:off x="3455" y="457"/>
              <a:ext cx="179" cy="250"/>
            </a:xfrm>
            <a:custGeom>
              <a:avLst/>
              <a:gdLst>
                <a:gd name="T0" fmla="*/ 7 w 121"/>
                <a:gd name="T1" fmla="*/ 169 h 169"/>
                <a:gd name="T2" fmla="*/ 4 w 121"/>
                <a:gd name="T3" fmla="*/ 168 h 169"/>
                <a:gd name="T4" fmla="*/ 1 w 121"/>
                <a:gd name="T5" fmla="*/ 160 h 169"/>
                <a:gd name="T6" fmla="*/ 37 w 121"/>
                <a:gd name="T7" fmla="*/ 76 h 169"/>
                <a:gd name="T8" fmla="*/ 39 w 121"/>
                <a:gd name="T9" fmla="*/ 74 h 169"/>
                <a:gd name="T10" fmla="*/ 56 w 121"/>
                <a:gd name="T11" fmla="*/ 57 h 169"/>
                <a:gd name="T12" fmla="*/ 73 w 121"/>
                <a:gd name="T13" fmla="*/ 11 h 169"/>
                <a:gd name="T14" fmla="*/ 75 w 121"/>
                <a:gd name="T15" fmla="*/ 8 h 169"/>
                <a:gd name="T16" fmla="*/ 97 w 121"/>
                <a:gd name="T17" fmla="*/ 0 h 169"/>
                <a:gd name="T18" fmla="*/ 119 w 121"/>
                <a:gd name="T19" fmla="*/ 8 h 169"/>
                <a:gd name="T20" fmla="*/ 121 w 121"/>
                <a:gd name="T21" fmla="*/ 13 h 169"/>
                <a:gd name="T22" fmla="*/ 121 w 121"/>
                <a:gd name="T23" fmla="*/ 61 h 169"/>
                <a:gd name="T24" fmla="*/ 115 w 121"/>
                <a:gd name="T25" fmla="*/ 67 h 169"/>
                <a:gd name="T26" fmla="*/ 109 w 121"/>
                <a:gd name="T27" fmla="*/ 61 h 169"/>
                <a:gd name="T28" fmla="*/ 109 w 121"/>
                <a:gd name="T29" fmla="*/ 15 h 169"/>
                <a:gd name="T30" fmla="*/ 84 w 121"/>
                <a:gd name="T31" fmla="*/ 16 h 169"/>
                <a:gd name="T32" fmla="*/ 66 w 121"/>
                <a:gd name="T33" fmla="*/ 63 h 169"/>
                <a:gd name="T34" fmla="*/ 65 w 121"/>
                <a:gd name="T35" fmla="*/ 65 h 169"/>
                <a:gd name="T36" fmla="*/ 48 w 121"/>
                <a:gd name="T37" fmla="*/ 82 h 169"/>
                <a:gd name="T38" fmla="*/ 12 w 121"/>
                <a:gd name="T39" fmla="*/ 165 h 169"/>
                <a:gd name="T40" fmla="*/ 7 w 121"/>
                <a:gd name="T41" fmla="*/ 16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1" h="169">
                  <a:moveTo>
                    <a:pt x="7" y="169"/>
                  </a:moveTo>
                  <a:cubicBezTo>
                    <a:pt x="6" y="169"/>
                    <a:pt x="5" y="168"/>
                    <a:pt x="4" y="168"/>
                  </a:cubicBezTo>
                  <a:cubicBezTo>
                    <a:pt x="1" y="167"/>
                    <a:pt x="0" y="163"/>
                    <a:pt x="1" y="160"/>
                  </a:cubicBezTo>
                  <a:cubicBezTo>
                    <a:pt x="37" y="76"/>
                    <a:pt x="37" y="76"/>
                    <a:pt x="37" y="76"/>
                  </a:cubicBezTo>
                  <a:cubicBezTo>
                    <a:pt x="38" y="76"/>
                    <a:pt x="38" y="75"/>
                    <a:pt x="39" y="74"/>
                  </a:cubicBezTo>
                  <a:cubicBezTo>
                    <a:pt x="56" y="57"/>
                    <a:pt x="56" y="57"/>
                    <a:pt x="56" y="57"/>
                  </a:cubicBezTo>
                  <a:cubicBezTo>
                    <a:pt x="73" y="11"/>
                    <a:pt x="73" y="11"/>
                    <a:pt x="73" y="11"/>
                  </a:cubicBezTo>
                  <a:cubicBezTo>
                    <a:pt x="74" y="10"/>
                    <a:pt x="74" y="9"/>
                    <a:pt x="75" y="8"/>
                  </a:cubicBezTo>
                  <a:cubicBezTo>
                    <a:pt x="80" y="3"/>
                    <a:pt x="88" y="0"/>
                    <a:pt x="97" y="0"/>
                  </a:cubicBezTo>
                  <a:cubicBezTo>
                    <a:pt x="106" y="0"/>
                    <a:pt x="114" y="3"/>
                    <a:pt x="119" y="8"/>
                  </a:cubicBezTo>
                  <a:cubicBezTo>
                    <a:pt x="120" y="10"/>
                    <a:pt x="121" y="11"/>
                    <a:pt x="121" y="13"/>
                  </a:cubicBezTo>
                  <a:cubicBezTo>
                    <a:pt x="121" y="61"/>
                    <a:pt x="121" y="61"/>
                    <a:pt x="121" y="61"/>
                  </a:cubicBezTo>
                  <a:cubicBezTo>
                    <a:pt x="121" y="64"/>
                    <a:pt x="118" y="67"/>
                    <a:pt x="115" y="67"/>
                  </a:cubicBezTo>
                  <a:cubicBezTo>
                    <a:pt x="112" y="67"/>
                    <a:pt x="109" y="64"/>
                    <a:pt x="109" y="61"/>
                  </a:cubicBezTo>
                  <a:cubicBezTo>
                    <a:pt x="109" y="15"/>
                    <a:pt x="109" y="15"/>
                    <a:pt x="109" y="15"/>
                  </a:cubicBezTo>
                  <a:cubicBezTo>
                    <a:pt x="102" y="10"/>
                    <a:pt x="90" y="11"/>
                    <a:pt x="84" y="16"/>
                  </a:cubicBezTo>
                  <a:cubicBezTo>
                    <a:pt x="66" y="63"/>
                    <a:pt x="66" y="63"/>
                    <a:pt x="66" y="63"/>
                  </a:cubicBezTo>
                  <a:cubicBezTo>
                    <a:pt x="66" y="64"/>
                    <a:pt x="66" y="64"/>
                    <a:pt x="65" y="65"/>
                  </a:cubicBezTo>
                  <a:cubicBezTo>
                    <a:pt x="48" y="82"/>
                    <a:pt x="48" y="82"/>
                    <a:pt x="48" y="82"/>
                  </a:cubicBezTo>
                  <a:cubicBezTo>
                    <a:pt x="12" y="165"/>
                    <a:pt x="12" y="165"/>
                    <a:pt x="12" y="165"/>
                  </a:cubicBezTo>
                  <a:cubicBezTo>
                    <a:pt x="11" y="167"/>
                    <a:pt x="9" y="169"/>
                    <a:pt x="7" y="1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1" name="Freeform 43"/>
            <p:cNvSpPr>
              <a:spLocks noEditPoints="1"/>
            </p:cNvSpPr>
            <p:nvPr/>
          </p:nvSpPr>
          <p:spPr bwMode="auto">
            <a:xfrm>
              <a:off x="3669" y="653"/>
              <a:ext cx="196" cy="196"/>
            </a:xfrm>
            <a:custGeom>
              <a:avLst/>
              <a:gdLst>
                <a:gd name="T0" fmla="*/ 66 w 132"/>
                <a:gd name="T1" fmla="*/ 132 h 132"/>
                <a:gd name="T2" fmla="*/ 0 w 132"/>
                <a:gd name="T3" fmla="*/ 66 h 132"/>
                <a:gd name="T4" fmla="*/ 66 w 132"/>
                <a:gd name="T5" fmla="*/ 0 h 132"/>
                <a:gd name="T6" fmla="*/ 132 w 132"/>
                <a:gd name="T7" fmla="*/ 66 h 132"/>
                <a:gd name="T8" fmla="*/ 66 w 132"/>
                <a:gd name="T9" fmla="*/ 132 h 132"/>
                <a:gd name="T10" fmla="*/ 66 w 132"/>
                <a:gd name="T11" fmla="*/ 12 h 132"/>
                <a:gd name="T12" fmla="*/ 12 w 132"/>
                <a:gd name="T13" fmla="*/ 66 h 132"/>
                <a:gd name="T14" fmla="*/ 66 w 132"/>
                <a:gd name="T15" fmla="*/ 120 h 132"/>
                <a:gd name="T16" fmla="*/ 120 w 132"/>
                <a:gd name="T17" fmla="*/ 66 h 132"/>
                <a:gd name="T18" fmla="*/ 66 w 132"/>
                <a:gd name="T19" fmla="*/ 12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 h="132">
                  <a:moveTo>
                    <a:pt x="66" y="132"/>
                  </a:moveTo>
                  <a:cubicBezTo>
                    <a:pt x="29" y="132"/>
                    <a:pt x="0" y="102"/>
                    <a:pt x="0" y="66"/>
                  </a:cubicBezTo>
                  <a:cubicBezTo>
                    <a:pt x="0" y="29"/>
                    <a:pt x="29" y="0"/>
                    <a:pt x="66" y="0"/>
                  </a:cubicBezTo>
                  <a:cubicBezTo>
                    <a:pt x="102" y="0"/>
                    <a:pt x="132" y="29"/>
                    <a:pt x="132" y="66"/>
                  </a:cubicBezTo>
                  <a:cubicBezTo>
                    <a:pt x="132" y="102"/>
                    <a:pt x="102" y="132"/>
                    <a:pt x="66" y="132"/>
                  </a:cubicBezTo>
                  <a:close/>
                  <a:moveTo>
                    <a:pt x="66" y="12"/>
                  </a:moveTo>
                  <a:cubicBezTo>
                    <a:pt x="36" y="12"/>
                    <a:pt x="12" y="36"/>
                    <a:pt x="12" y="66"/>
                  </a:cubicBezTo>
                  <a:cubicBezTo>
                    <a:pt x="12" y="95"/>
                    <a:pt x="36" y="120"/>
                    <a:pt x="66" y="120"/>
                  </a:cubicBezTo>
                  <a:cubicBezTo>
                    <a:pt x="96" y="120"/>
                    <a:pt x="120" y="95"/>
                    <a:pt x="120" y="66"/>
                  </a:cubicBezTo>
                  <a:cubicBezTo>
                    <a:pt x="120" y="36"/>
                    <a:pt x="96" y="12"/>
                    <a:pt x="66"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2" name="Freeform 44"/>
            <p:cNvSpPr>
              <a:spLocks/>
            </p:cNvSpPr>
            <p:nvPr/>
          </p:nvSpPr>
          <p:spPr bwMode="auto">
            <a:xfrm>
              <a:off x="3669" y="454"/>
              <a:ext cx="179" cy="253"/>
            </a:xfrm>
            <a:custGeom>
              <a:avLst/>
              <a:gdLst>
                <a:gd name="T0" fmla="*/ 114 w 121"/>
                <a:gd name="T1" fmla="*/ 171 h 171"/>
                <a:gd name="T2" fmla="*/ 108 w 121"/>
                <a:gd name="T3" fmla="*/ 167 h 171"/>
                <a:gd name="T4" fmla="*/ 73 w 121"/>
                <a:gd name="T5" fmla="*/ 84 h 171"/>
                <a:gd name="T6" fmla="*/ 56 w 121"/>
                <a:gd name="T7" fmla="*/ 67 h 171"/>
                <a:gd name="T8" fmla="*/ 54 w 121"/>
                <a:gd name="T9" fmla="*/ 65 h 171"/>
                <a:gd name="T10" fmla="*/ 37 w 121"/>
                <a:gd name="T11" fmla="*/ 19 h 171"/>
                <a:gd name="T12" fmla="*/ 12 w 121"/>
                <a:gd name="T13" fmla="*/ 18 h 171"/>
                <a:gd name="T14" fmla="*/ 12 w 121"/>
                <a:gd name="T15" fmla="*/ 63 h 171"/>
                <a:gd name="T16" fmla="*/ 6 w 121"/>
                <a:gd name="T17" fmla="*/ 69 h 171"/>
                <a:gd name="T18" fmla="*/ 0 w 121"/>
                <a:gd name="T19" fmla="*/ 63 h 171"/>
                <a:gd name="T20" fmla="*/ 0 w 121"/>
                <a:gd name="T21" fmla="*/ 15 h 171"/>
                <a:gd name="T22" fmla="*/ 2 w 121"/>
                <a:gd name="T23" fmla="*/ 11 h 171"/>
                <a:gd name="T24" fmla="*/ 46 w 121"/>
                <a:gd name="T25" fmla="*/ 11 h 171"/>
                <a:gd name="T26" fmla="*/ 47 w 121"/>
                <a:gd name="T27" fmla="*/ 13 h 171"/>
                <a:gd name="T28" fmla="*/ 65 w 121"/>
                <a:gd name="T29" fmla="*/ 59 h 171"/>
                <a:gd name="T30" fmla="*/ 82 w 121"/>
                <a:gd name="T31" fmla="*/ 76 h 171"/>
                <a:gd name="T32" fmla="*/ 83 w 121"/>
                <a:gd name="T33" fmla="*/ 78 h 171"/>
                <a:gd name="T34" fmla="*/ 119 w 121"/>
                <a:gd name="T35" fmla="*/ 162 h 171"/>
                <a:gd name="T36" fmla="*/ 116 w 121"/>
                <a:gd name="T37" fmla="*/ 170 h 171"/>
                <a:gd name="T38" fmla="*/ 114 w 121"/>
                <a:gd name="T39"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71">
                  <a:moveTo>
                    <a:pt x="114" y="171"/>
                  </a:moveTo>
                  <a:cubicBezTo>
                    <a:pt x="112" y="171"/>
                    <a:pt x="109" y="169"/>
                    <a:pt x="108" y="167"/>
                  </a:cubicBezTo>
                  <a:cubicBezTo>
                    <a:pt x="73" y="84"/>
                    <a:pt x="73" y="84"/>
                    <a:pt x="73" y="84"/>
                  </a:cubicBezTo>
                  <a:cubicBezTo>
                    <a:pt x="56" y="67"/>
                    <a:pt x="56" y="67"/>
                    <a:pt x="56" y="67"/>
                  </a:cubicBezTo>
                  <a:cubicBezTo>
                    <a:pt x="55" y="66"/>
                    <a:pt x="55" y="66"/>
                    <a:pt x="54" y="65"/>
                  </a:cubicBezTo>
                  <a:cubicBezTo>
                    <a:pt x="37" y="19"/>
                    <a:pt x="37" y="19"/>
                    <a:pt x="37" y="19"/>
                  </a:cubicBezTo>
                  <a:cubicBezTo>
                    <a:pt x="30" y="13"/>
                    <a:pt x="19" y="13"/>
                    <a:pt x="12" y="18"/>
                  </a:cubicBezTo>
                  <a:cubicBezTo>
                    <a:pt x="12" y="63"/>
                    <a:pt x="12" y="63"/>
                    <a:pt x="12" y="63"/>
                  </a:cubicBezTo>
                  <a:cubicBezTo>
                    <a:pt x="12" y="66"/>
                    <a:pt x="9" y="69"/>
                    <a:pt x="6" y="69"/>
                  </a:cubicBezTo>
                  <a:cubicBezTo>
                    <a:pt x="3" y="69"/>
                    <a:pt x="0" y="66"/>
                    <a:pt x="0" y="63"/>
                  </a:cubicBezTo>
                  <a:cubicBezTo>
                    <a:pt x="0" y="15"/>
                    <a:pt x="0" y="15"/>
                    <a:pt x="0" y="15"/>
                  </a:cubicBezTo>
                  <a:cubicBezTo>
                    <a:pt x="0" y="14"/>
                    <a:pt x="0" y="12"/>
                    <a:pt x="2" y="11"/>
                  </a:cubicBezTo>
                  <a:cubicBezTo>
                    <a:pt x="13" y="0"/>
                    <a:pt x="35" y="0"/>
                    <a:pt x="46" y="11"/>
                  </a:cubicBezTo>
                  <a:cubicBezTo>
                    <a:pt x="47" y="12"/>
                    <a:pt x="47" y="12"/>
                    <a:pt x="47" y="13"/>
                  </a:cubicBezTo>
                  <a:cubicBezTo>
                    <a:pt x="65" y="59"/>
                    <a:pt x="65" y="59"/>
                    <a:pt x="65" y="59"/>
                  </a:cubicBezTo>
                  <a:cubicBezTo>
                    <a:pt x="82" y="76"/>
                    <a:pt x="82" y="76"/>
                    <a:pt x="82" y="76"/>
                  </a:cubicBezTo>
                  <a:cubicBezTo>
                    <a:pt x="83" y="77"/>
                    <a:pt x="83" y="78"/>
                    <a:pt x="83" y="78"/>
                  </a:cubicBezTo>
                  <a:cubicBezTo>
                    <a:pt x="119" y="162"/>
                    <a:pt x="119" y="162"/>
                    <a:pt x="119" y="162"/>
                  </a:cubicBezTo>
                  <a:cubicBezTo>
                    <a:pt x="121" y="165"/>
                    <a:pt x="119" y="169"/>
                    <a:pt x="116" y="170"/>
                  </a:cubicBezTo>
                  <a:cubicBezTo>
                    <a:pt x="115" y="170"/>
                    <a:pt x="115" y="171"/>
                    <a:pt x="114" y="1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3" name="Freeform 45"/>
            <p:cNvSpPr>
              <a:spLocks/>
            </p:cNvSpPr>
            <p:nvPr/>
          </p:nvSpPr>
          <p:spPr bwMode="auto">
            <a:xfrm>
              <a:off x="3572" y="574"/>
              <a:ext cx="159" cy="53"/>
            </a:xfrm>
            <a:custGeom>
              <a:avLst/>
              <a:gdLst>
                <a:gd name="T0" fmla="*/ 102 w 108"/>
                <a:gd name="T1" fmla="*/ 36 h 36"/>
                <a:gd name="T2" fmla="*/ 96 w 108"/>
                <a:gd name="T3" fmla="*/ 30 h 36"/>
                <a:gd name="T4" fmla="*/ 54 w 108"/>
                <a:gd name="T5" fmla="*/ 12 h 36"/>
                <a:gd name="T6" fmla="*/ 12 w 108"/>
                <a:gd name="T7" fmla="*/ 30 h 36"/>
                <a:gd name="T8" fmla="*/ 6 w 108"/>
                <a:gd name="T9" fmla="*/ 36 h 36"/>
                <a:gd name="T10" fmla="*/ 0 w 108"/>
                <a:gd name="T11" fmla="*/ 30 h 36"/>
                <a:gd name="T12" fmla="*/ 54 w 108"/>
                <a:gd name="T13" fmla="*/ 0 h 36"/>
                <a:gd name="T14" fmla="*/ 108 w 108"/>
                <a:gd name="T15" fmla="*/ 30 h 36"/>
                <a:gd name="T16" fmla="*/ 102 w 108"/>
                <a:gd name="T17"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36">
                  <a:moveTo>
                    <a:pt x="102" y="36"/>
                  </a:moveTo>
                  <a:cubicBezTo>
                    <a:pt x="99" y="36"/>
                    <a:pt x="96" y="33"/>
                    <a:pt x="96" y="30"/>
                  </a:cubicBezTo>
                  <a:cubicBezTo>
                    <a:pt x="96" y="21"/>
                    <a:pt x="78" y="12"/>
                    <a:pt x="54" y="12"/>
                  </a:cubicBezTo>
                  <a:cubicBezTo>
                    <a:pt x="30" y="12"/>
                    <a:pt x="12" y="21"/>
                    <a:pt x="12" y="30"/>
                  </a:cubicBezTo>
                  <a:cubicBezTo>
                    <a:pt x="12" y="33"/>
                    <a:pt x="9" y="36"/>
                    <a:pt x="6" y="36"/>
                  </a:cubicBezTo>
                  <a:cubicBezTo>
                    <a:pt x="3" y="36"/>
                    <a:pt x="0" y="33"/>
                    <a:pt x="0" y="30"/>
                  </a:cubicBezTo>
                  <a:cubicBezTo>
                    <a:pt x="0" y="13"/>
                    <a:pt x="23" y="0"/>
                    <a:pt x="54" y="0"/>
                  </a:cubicBezTo>
                  <a:cubicBezTo>
                    <a:pt x="85" y="0"/>
                    <a:pt x="108" y="13"/>
                    <a:pt x="108" y="30"/>
                  </a:cubicBezTo>
                  <a:cubicBezTo>
                    <a:pt x="108" y="33"/>
                    <a:pt x="105" y="36"/>
                    <a:pt x="102" y="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4" name="Freeform 46"/>
            <p:cNvSpPr>
              <a:spLocks/>
            </p:cNvSpPr>
            <p:nvPr/>
          </p:nvSpPr>
          <p:spPr bwMode="auto">
            <a:xfrm>
              <a:off x="3616"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5" name="Freeform 47"/>
            <p:cNvSpPr>
              <a:spLocks/>
            </p:cNvSpPr>
            <p:nvPr/>
          </p:nvSpPr>
          <p:spPr bwMode="auto">
            <a:xfrm>
              <a:off x="3669" y="575"/>
              <a:ext cx="18" cy="185"/>
            </a:xfrm>
            <a:custGeom>
              <a:avLst/>
              <a:gdLst>
                <a:gd name="T0" fmla="*/ 6 w 12"/>
                <a:gd name="T1" fmla="*/ 125 h 125"/>
                <a:gd name="T2" fmla="*/ 0 w 12"/>
                <a:gd name="T3" fmla="*/ 119 h 125"/>
                <a:gd name="T4" fmla="*/ 0 w 12"/>
                <a:gd name="T5" fmla="*/ 6 h 125"/>
                <a:gd name="T6" fmla="*/ 6 w 12"/>
                <a:gd name="T7" fmla="*/ 0 h 125"/>
                <a:gd name="T8" fmla="*/ 12 w 12"/>
                <a:gd name="T9" fmla="*/ 6 h 125"/>
                <a:gd name="T10" fmla="*/ 12 w 12"/>
                <a:gd name="T11" fmla="*/ 119 h 125"/>
                <a:gd name="T12" fmla="*/ 6 w 1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12" h="125">
                  <a:moveTo>
                    <a:pt x="6" y="125"/>
                  </a:moveTo>
                  <a:cubicBezTo>
                    <a:pt x="3" y="125"/>
                    <a:pt x="0" y="122"/>
                    <a:pt x="0" y="119"/>
                  </a:cubicBezTo>
                  <a:cubicBezTo>
                    <a:pt x="0" y="6"/>
                    <a:pt x="0" y="6"/>
                    <a:pt x="0" y="6"/>
                  </a:cubicBezTo>
                  <a:cubicBezTo>
                    <a:pt x="0" y="3"/>
                    <a:pt x="3" y="0"/>
                    <a:pt x="6" y="0"/>
                  </a:cubicBezTo>
                  <a:cubicBezTo>
                    <a:pt x="9" y="0"/>
                    <a:pt x="12" y="3"/>
                    <a:pt x="12" y="6"/>
                  </a:cubicBezTo>
                  <a:cubicBezTo>
                    <a:pt x="12" y="119"/>
                    <a:pt x="12" y="119"/>
                    <a:pt x="12" y="119"/>
                  </a:cubicBezTo>
                  <a:cubicBezTo>
                    <a:pt x="12" y="122"/>
                    <a:pt x="9" y="125"/>
                    <a:pt x="6" y="1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6" name="Freeform 48"/>
            <p:cNvSpPr>
              <a:spLocks/>
            </p:cNvSpPr>
            <p:nvPr/>
          </p:nvSpPr>
          <p:spPr bwMode="auto">
            <a:xfrm>
              <a:off x="3474"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sp>
          <p:nvSpPr>
            <p:cNvPr id="37" name="Freeform 49"/>
            <p:cNvSpPr>
              <a:spLocks/>
            </p:cNvSpPr>
            <p:nvPr/>
          </p:nvSpPr>
          <p:spPr bwMode="auto">
            <a:xfrm>
              <a:off x="3705" y="689"/>
              <a:ext cx="71" cy="71"/>
            </a:xfrm>
            <a:custGeom>
              <a:avLst/>
              <a:gdLst>
                <a:gd name="T0" fmla="*/ 6 w 48"/>
                <a:gd name="T1" fmla="*/ 48 h 48"/>
                <a:gd name="T2" fmla="*/ 0 w 48"/>
                <a:gd name="T3" fmla="*/ 42 h 48"/>
                <a:gd name="T4" fmla="*/ 42 w 48"/>
                <a:gd name="T5" fmla="*/ 0 h 48"/>
                <a:gd name="T6" fmla="*/ 48 w 48"/>
                <a:gd name="T7" fmla="*/ 6 h 48"/>
                <a:gd name="T8" fmla="*/ 42 w 48"/>
                <a:gd name="T9" fmla="*/ 12 h 48"/>
                <a:gd name="T10" fmla="*/ 12 w 48"/>
                <a:gd name="T11" fmla="*/ 42 h 48"/>
                <a:gd name="T12" fmla="*/ 6 w 48"/>
                <a:gd name="T13" fmla="*/ 48 h 48"/>
              </a:gdLst>
              <a:ahLst/>
              <a:cxnLst>
                <a:cxn ang="0">
                  <a:pos x="T0" y="T1"/>
                </a:cxn>
                <a:cxn ang="0">
                  <a:pos x="T2" y="T3"/>
                </a:cxn>
                <a:cxn ang="0">
                  <a:pos x="T4" y="T5"/>
                </a:cxn>
                <a:cxn ang="0">
                  <a:pos x="T6" y="T7"/>
                </a:cxn>
                <a:cxn ang="0">
                  <a:pos x="T8" y="T9"/>
                </a:cxn>
                <a:cxn ang="0">
                  <a:pos x="T10" y="T11"/>
                </a:cxn>
                <a:cxn ang="0">
                  <a:pos x="T12" y="T13"/>
                </a:cxn>
              </a:cxnLst>
              <a:rect l="0" t="0" r="r" b="b"/>
              <a:pathLst>
                <a:path w="48" h="48">
                  <a:moveTo>
                    <a:pt x="6" y="48"/>
                  </a:moveTo>
                  <a:cubicBezTo>
                    <a:pt x="3" y="48"/>
                    <a:pt x="0" y="45"/>
                    <a:pt x="0" y="42"/>
                  </a:cubicBezTo>
                  <a:cubicBezTo>
                    <a:pt x="0" y="18"/>
                    <a:pt x="19" y="0"/>
                    <a:pt x="42" y="0"/>
                  </a:cubicBezTo>
                  <a:cubicBezTo>
                    <a:pt x="45" y="0"/>
                    <a:pt x="48" y="2"/>
                    <a:pt x="48" y="6"/>
                  </a:cubicBezTo>
                  <a:cubicBezTo>
                    <a:pt x="48" y="9"/>
                    <a:pt x="45" y="12"/>
                    <a:pt x="42" y="12"/>
                  </a:cubicBezTo>
                  <a:cubicBezTo>
                    <a:pt x="25" y="12"/>
                    <a:pt x="12" y="25"/>
                    <a:pt x="12" y="42"/>
                  </a:cubicBezTo>
                  <a:cubicBezTo>
                    <a:pt x="12" y="45"/>
                    <a:pt x="9" y="48"/>
                    <a:pt x="6"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9" tIns="45709" rIns="91419" bIns="45709"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9491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32275" y="218075"/>
            <a:ext cx="6650991" cy="699407"/>
          </a:xfrm>
        </p:spPr>
        <p:txBody>
          <a:bodyPr/>
          <a:lstStyle/>
          <a:p>
            <a:r>
              <a:rPr lang="en-US" dirty="0"/>
              <a:t>Basic concepts</a:t>
            </a:r>
          </a:p>
        </p:txBody>
      </p:sp>
      <p:sp>
        <p:nvSpPr>
          <p:cNvPr id="5" name="Content Placeholder 4"/>
          <p:cNvSpPr>
            <a:spLocks noGrp="1"/>
          </p:cNvSpPr>
          <p:nvPr>
            <p:ph idx="1"/>
          </p:nvPr>
        </p:nvSpPr>
        <p:spPr>
          <a:xfrm>
            <a:off x="4900929" y="811530"/>
            <a:ext cx="6369052" cy="5726430"/>
          </a:xfrm>
        </p:spPr>
        <p:txBody>
          <a:bodyPr>
            <a:normAutofit fontScale="92500" lnSpcReduction="10000"/>
          </a:bodyPr>
          <a:lstStyle/>
          <a:p>
            <a:r>
              <a:rPr lang="en-US" b="1" dirty="0"/>
              <a:t>Society: </a:t>
            </a:r>
            <a:r>
              <a:rPr lang="en-US" i="1" dirty="0"/>
              <a:t>A society is a collection of people who are linked to one another, either directly or indirectly, through social interaction...The term society can be applied to the total human community, encompassing all of humanity. Alternatively, we may speak of American or Canadian society, or we may restrict ourselves to even smaller geographical or social groupings. </a:t>
            </a:r>
            <a:r>
              <a:rPr lang="en-US" b="1" dirty="0"/>
              <a:t>Michael Howard and Patrick McKim (1983) Contemporary Cultural Anthropology</a:t>
            </a:r>
            <a:r>
              <a:rPr lang="en-US" dirty="0"/>
              <a:t> </a:t>
            </a:r>
          </a:p>
          <a:p>
            <a:r>
              <a:rPr lang="en-US" b="1" dirty="0"/>
              <a:t>Social contract theory:  </a:t>
            </a:r>
            <a:r>
              <a:rPr lang="en-US" dirty="0"/>
              <a:t>According to this theory, all men were born free and equal, and individuals made a mutual agreement and created a society.</a:t>
            </a:r>
          </a:p>
          <a:p>
            <a:r>
              <a:rPr lang="en-US" dirty="0"/>
              <a:t>The criticisms of social contract theory are as follows:  </a:t>
            </a:r>
          </a:p>
          <a:p>
            <a:pPr marL="0" indent="0">
              <a:buNone/>
            </a:pPr>
            <a:r>
              <a:rPr lang="en-US" dirty="0">
                <a:latin typeface="Arial" panose="020B0604020202020204" pitchFamily="34" charset="0"/>
                <a:cs typeface="Arial" panose="020B0604020202020204" pitchFamily="34" charset="0"/>
              </a:rPr>
              <a:t>1. </a:t>
            </a:r>
            <a:r>
              <a:rPr lang="en-US" dirty="0"/>
              <a:t>The theory is not historical because history has not supported the existence of the state of nature anywhere.  2. This theory is considered illogical.  3. The theory seems to assume that man existed before society, but such an assumption is erroneous. 4. This theory suppresses the sociable character of individuals. 5. Society emerged gradually; thus, this theory does not offer a valid explanation of the origin of society.</a:t>
            </a:r>
          </a:p>
        </p:txBody>
      </p:sp>
      <p:pic>
        <p:nvPicPr>
          <p:cNvPr id="8" name="Picture Placeholder 7">
            <a:extLst>
              <a:ext uri="{FF2B5EF4-FFF2-40B4-BE49-F238E27FC236}">
                <a16:creationId xmlns:a16="http://schemas.microsoft.com/office/drawing/2014/main" id="{00A0A5B6-46A8-565F-DAA1-704DE1F93CBB}"/>
              </a:ext>
            </a:extLst>
          </p:cNvPr>
          <p:cNvPicPr>
            <a:picLocks noGrp="1" noChangeAspect="1"/>
          </p:cNvPicPr>
          <p:nvPr>
            <p:ph type="pic" sz="quarter" idx="13"/>
          </p:nvPr>
        </p:nvPicPr>
        <p:blipFill>
          <a:blip r:embed="rId3"/>
          <a:srcRect l="3631" r="3631"/>
          <a:stretch>
            <a:fillRect/>
          </a:stretch>
        </p:blipFill>
        <p:spPr/>
      </p:pic>
    </p:spTree>
    <p:extLst>
      <p:ext uri="{BB962C8B-B14F-4D97-AF65-F5344CB8AC3E}">
        <p14:creationId xmlns:p14="http://schemas.microsoft.com/office/powerpoint/2010/main" val="19522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52315" y="1285239"/>
            <a:ext cx="6650991" cy="699407"/>
          </a:xfrm>
        </p:spPr>
        <p:txBody>
          <a:bodyPr/>
          <a:lstStyle/>
          <a:p>
            <a:r>
              <a:rPr lang="en-US" dirty="0"/>
              <a:t>Types of Societies</a:t>
            </a:r>
          </a:p>
        </p:txBody>
      </p:sp>
      <p:sp>
        <p:nvSpPr>
          <p:cNvPr id="5" name="Content Placeholder 4"/>
          <p:cNvSpPr>
            <a:spLocks noGrp="1"/>
          </p:cNvSpPr>
          <p:nvPr>
            <p:ph idx="1"/>
          </p:nvPr>
        </p:nvSpPr>
        <p:spPr>
          <a:xfrm>
            <a:off x="4638038" y="2320290"/>
            <a:ext cx="6849111" cy="3463290"/>
          </a:xfrm>
        </p:spPr>
        <p:txBody>
          <a:bodyPr>
            <a:normAutofit/>
          </a:bodyPr>
          <a:lstStyle/>
          <a:p>
            <a:r>
              <a:rPr lang="en-US" dirty="0"/>
              <a:t>Pre-Industrial Societies</a:t>
            </a:r>
          </a:p>
          <a:p>
            <a:r>
              <a:rPr lang="en-US" dirty="0"/>
              <a:t>Industrial societies</a:t>
            </a:r>
          </a:p>
          <a:p>
            <a:r>
              <a:rPr lang="en-US" dirty="0"/>
              <a:t>Post Industrial societies</a:t>
            </a:r>
          </a:p>
        </p:txBody>
      </p:sp>
      <p:pic>
        <p:nvPicPr>
          <p:cNvPr id="8" name="Picture Placeholder 7">
            <a:extLst>
              <a:ext uri="{FF2B5EF4-FFF2-40B4-BE49-F238E27FC236}">
                <a16:creationId xmlns:a16="http://schemas.microsoft.com/office/drawing/2014/main" id="{00A0A5B6-46A8-565F-DAA1-704DE1F93CBB}"/>
              </a:ext>
            </a:extLst>
          </p:cNvPr>
          <p:cNvPicPr>
            <a:picLocks noGrp="1" noChangeAspect="1"/>
          </p:cNvPicPr>
          <p:nvPr>
            <p:ph type="pic" sz="quarter" idx="13"/>
          </p:nvPr>
        </p:nvPicPr>
        <p:blipFill>
          <a:blip r:embed="rId3"/>
          <a:srcRect l="3631" r="3631"/>
          <a:stretch>
            <a:fillRect/>
          </a:stretch>
        </p:blipFill>
        <p:spPr/>
      </p:pic>
    </p:spTree>
    <p:extLst>
      <p:ext uri="{BB962C8B-B14F-4D97-AF65-F5344CB8AC3E}">
        <p14:creationId xmlns:p14="http://schemas.microsoft.com/office/powerpoint/2010/main" val="136432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52315" y="1285239"/>
            <a:ext cx="6650991" cy="699407"/>
          </a:xfrm>
        </p:spPr>
        <p:txBody>
          <a:bodyPr/>
          <a:lstStyle/>
          <a:p>
            <a:r>
              <a:rPr lang="en-US" dirty="0"/>
              <a:t>Communities</a:t>
            </a:r>
          </a:p>
        </p:txBody>
      </p:sp>
      <p:sp>
        <p:nvSpPr>
          <p:cNvPr id="5" name="Content Placeholder 4"/>
          <p:cNvSpPr>
            <a:spLocks noGrp="1"/>
          </p:cNvSpPr>
          <p:nvPr>
            <p:ph idx="1"/>
          </p:nvPr>
        </p:nvSpPr>
        <p:spPr>
          <a:xfrm>
            <a:off x="4638038" y="2320290"/>
            <a:ext cx="6849111" cy="3463290"/>
          </a:xfrm>
        </p:spPr>
        <p:txBody>
          <a:bodyPr>
            <a:normAutofit/>
          </a:bodyPr>
          <a:lstStyle/>
          <a:p>
            <a:r>
              <a:rPr lang="en-US" dirty="0"/>
              <a:t>Community is ‘any circle of people who live together and belong together in such a way that they do not share this or that particular interest only, but a whole set of interests’.            –Karl Mannheim</a:t>
            </a:r>
          </a:p>
          <a:p>
            <a:r>
              <a:rPr lang="en-US" dirty="0"/>
              <a:t>Integral elements of community sentiments</a:t>
            </a:r>
          </a:p>
          <a:p>
            <a:pPr marL="0" indent="0">
              <a:buNone/>
            </a:pPr>
            <a:r>
              <a:rPr lang="en-US" dirty="0"/>
              <a:t>     We-feeling, Role-feeling, Dependence-feeling</a:t>
            </a:r>
          </a:p>
          <a:p>
            <a:r>
              <a:rPr lang="en-US" dirty="0"/>
              <a:t>Characteristics of Community</a:t>
            </a:r>
          </a:p>
          <a:p>
            <a:pPr marL="0" indent="0">
              <a:buNone/>
            </a:pPr>
            <a:r>
              <a:rPr lang="en-US" dirty="0"/>
              <a:t>(Sociological construct, Blurred boundaries, Communities within communities, Movement of communities, Urban Communities)</a:t>
            </a:r>
          </a:p>
        </p:txBody>
      </p:sp>
      <p:pic>
        <p:nvPicPr>
          <p:cNvPr id="8" name="Picture Placeholder 7">
            <a:extLst>
              <a:ext uri="{FF2B5EF4-FFF2-40B4-BE49-F238E27FC236}">
                <a16:creationId xmlns:a16="http://schemas.microsoft.com/office/drawing/2014/main" id="{00A0A5B6-46A8-565F-DAA1-704DE1F93CBB}"/>
              </a:ext>
            </a:extLst>
          </p:cNvPr>
          <p:cNvPicPr>
            <a:picLocks noGrp="1" noChangeAspect="1"/>
          </p:cNvPicPr>
          <p:nvPr>
            <p:ph type="pic" sz="quarter" idx="13"/>
          </p:nvPr>
        </p:nvPicPr>
        <p:blipFill>
          <a:blip r:embed="rId3"/>
          <a:srcRect l="3631" r="3631"/>
          <a:stretch>
            <a:fillRect/>
          </a:stretch>
        </p:blipFill>
        <p:spPr/>
      </p:pic>
    </p:spTree>
    <p:extLst>
      <p:ext uri="{BB962C8B-B14F-4D97-AF65-F5344CB8AC3E}">
        <p14:creationId xmlns:p14="http://schemas.microsoft.com/office/powerpoint/2010/main" val="1755230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52315" y="1285239"/>
            <a:ext cx="6650991" cy="699407"/>
          </a:xfrm>
        </p:spPr>
        <p:txBody>
          <a:bodyPr/>
          <a:lstStyle/>
          <a:p>
            <a:r>
              <a:rPr lang="en-US" dirty="0"/>
              <a:t>Institutions</a:t>
            </a:r>
          </a:p>
        </p:txBody>
      </p:sp>
      <p:sp>
        <p:nvSpPr>
          <p:cNvPr id="5" name="Content Placeholder 4"/>
          <p:cNvSpPr>
            <a:spLocks noGrp="1"/>
          </p:cNvSpPr>
          <p:nvPr>
            <p:ph idx="1"/>
          </p:nvPr>
        </p:nvSpPr>
        <p:spPr>
          <a:xfrm>
            <a:off x="4638038" y="2320290"/>
            <a:ext cx="6849111" cy="3463290"/>
          </a:xfrm>
        </p:spPr>
        <p:txBody>
          <a:bodyPr>
            <a:normAutofit/>
          </a:bodyPr>
          <a:lstStyle/>
          <a:p>
            <a:r>
              <a:rPr lang="en-US" dirty="0"/>
              <a:t>Institutions have been defined by MacIver as ‘established forms or conditions of procedure characteristic of group activity’. So, it can be said that social institutions are the social structures and machinery, through which the society organizes, directs and executes multiple activities that are required to fulfil human needs. An institution is an organized system of social relationships which embodies certain common values and procedures and meets certain basic needs of the society (Horton and Hunt,1984)</a:t>
            </a:r>
          </a:p>
        </p:txBody>
      </p:sp>
      <p:pic>
        <p:nvPicPr>
          <p:cNvPr id="8" name="Picture Placeholder 7">
            <a:extLst>
              <a:ext uri="{FF2B5EF4-FFF2-40B4-BE49-F238E27FC236}">
                <a16:creationId xmlns:a16="http://schemas.microsoft.com/office/drawing/2014/main" id="{00A0A5B6-46A8-565F-DAA1-704DE1F93CBB}"/>
              </a:ext>
            </a:extLst>
          </p:cNvPr>
          <p:cNvPicPr>
            <a:picLocks noGrp="1" noChangeAspect="1"/>
          </p:cNvPicPr>
          <p:nvPr>
            <p:ph type="pic" sz="quarter" idx="13"/>
          </p:nvPr>
        </p:nvPicPr>
        <p:blipFill>
          <a:blip r:embed="rId3"/>
          <a:srcRect l="3631" r="3631"/>
          <a:stretch>
            <a:fillRect/>
          </a:stretch>
        </p:blipFill>
        <p:spPr/>
      </p:pic>
    </p:spTree>
    <p:extLst>
      <p:ext uri="{BB962C8B-B14F-4D97-AF65-F5344CB8AC3E}">
        <p14:creationId xmlns:p14="http://schemas.microsoft.com/office/powerpoint/2010/main" val="716345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32275" y="375013"/>
            <a:ext cx="6650991" cy="699407"/>
          </a:xfrm>
        </p:spPr>
        <p:txBody>
          <a:bodyPr/>
          <a:lstStyle/>
          <a:p>
            <a:r>
              <a:rPr lang="en-US" dirty="0"/>
              <a:t>Institutions</a:t>
            </a:r>
          </a:p>
        </p:txBody>
      </p:sp>
      <p:sp>
        <p:nvSpPr>
          <p:cNvPr id="5" name="Content Placeholder 4"/>
          <p:cNvSpPr>
            <a:spLocks noGrp="1"/>
          </p:cNvSpPr>
          <p:nvPr>
            <p:ph idx="1"/>
          </p:nvPr>
        </p:nvSpPr>
        <p:spPr>
          <a:xfrm>
            <a:off x="4638038" y="1257300"/>
            <a:ext cx="6849111" cy="5074920"/>
          </a:xfrm>
        </p:spPr>
        <p:txBody>
          <a:bodyPr>
            <a:normAutofit fontScale="92500" lnSpcReduction="20000"/>
          </a:bodyPr>
          <a:lstStyle/>
          <a:p>
            <a:r>
              <a:rPr lang="en-US" dirty="0"/>
              <a:t>Features of Social Institutions</a:t>
            </a:r>
          </a:p>
          <a:p>
            <a:r>
              <a:rPr lang="en-US" dirty="0"/>
              <a:t>Institutions emerge as largely unplanned products of social living. People struggle to search for practical ways of meeting their needs</a:t>
            </a:r>
          </a:p>
          <a:p>
            <a:r>
              <a:rPr lang="en-US" dirty="0"/>
              <a:t>Institutions are means of controlling individuals</a:t>
            </a:r>
          </a:p>
          <a:p>
            <a:r>
              <a:rPr lang="en-US" dirty="0"/>
              <a:t>Institutionalized role </a:t>
            </a:r>
            <a:r>
              <a:rPr lang="en-US" dirty="0" err="1"/>
              <a:t>behaviour</a:t>
            </a:r>
            <a:r>
              <a:rPr lang="en-US" dirty="0"/>
              <a:t> is guided by expectations of the role and not by personal preferences.</a:t>
            </a:r>
          </a:p>
          <a:p>
            <a:r>
              <a:rPr lang="en-US" dirty="0"/>
              <a:t>Institutions have some proceedings, which are formed on the basis of certain customs</a:t>
            </a:r>
          </a:p>
          <a:p>
            <a:r>
              <a:rPr lang="en-US" dirty="0"/>
              <a:t>Institutions have certain cultural symbols.</a:t>
            </a:r>
          </a:p>
          <a:p>
            <a:r>
              <a:rPr lang="en-US" dirty="0"/>
              <a:t>Institutions have certain codes of </a:t>
            </a:r>
            <a:r>
              <a:rPr lang="en-US" dirty="0" err="1"/>
              <a:t>behaviour</a:t>
            </a:r>
            <a:r>
              <a:rPr lang="en-US" dirty="0"/>
              <a:t>.</a:t>
            </a:r>
          </a:p>
          <a:p>
            <a:r>
              <a:rPr lang="en-US" dirty="0"/>
              <a:t>Every institution is based on certain ideological principles.</a:t>
            </a:r>
          </a:p>
          <a:p>
            <a:r>
              <a:rPr lang="en-US" dirty="0"/>
              <a:t>Institutions are formed to satisfy the primary needs of the members of the society and they have social recognition.</a:t>
            </a:r>
          </a:p>
          <a:p>
            <a:r>
              <a:rPr lang="en-US" b="1" i="0" dirty="0">
                <a:solidFill>
                  <a:srgbClr val="202124"/>
                </a:solidFill>
                <a:effectLst/>
                <a:latin typeface="arial" panose="020B0604020202020204" pitchFamily="34" charset="0"/>
              </a:rPr>
              <a:t>families, sports teams, religions, hospitals, and healthcare systems</a:t>
            </a:r>
            <a:r>
              <a:rPr lang="en-US" b="0" i="0" dirty="0">
                <a:solidFill>
                  <a:srgbClr val="202124"/>
                </a:solidFill>
                <a:effectLst/>
                <a:latin typeface="arial" panose="020B0604020202020204" pitchFamily="34" charset="0"/>
              </a:rPr>
              <a:t> </a:t>
            </a:r>
            <a:endParaRPr lang="en-US" dirty="0"/>
          </a:p>
        </p:txBody>
      </p:sp>
      <p:pic>
        <p:nvPicPr>
          <p:cNvPr id="8" name="Picture Placeholder 7">
            <a:extLst>
              <a:ext uri="{FF2B5EF4-FFF2-40B4-BE49-F238E27FC236}">
                <a16:creationId xmlns:a16="http://schemas.microsoft.com/office/drawing/2014/main" id="{00A0A5B6-46A8-565F-DAA1-704DE1F93CBB}"/>
              </a:ext>
            </a:extLst>
          </p:cNvPr>
          <p:cNvPicPr>
            <a:picLocks noGrp="1" noChangeAspect="1"/>
          </p:cNvPicPr>
          <p:nvPr>
            <p:ph type="pic" sz="quarter" idx="13"/>
          </p:nvPr>
        </p:nvPicPr>
        <p:blipFill>
          <a:blip r:embed="rId3"/>
          <a:srcRect l="3631" r="3631"/>
          <a:stretch>
            <a:fillRect/>
          </a:stretch>
        </p:blipFill>
        <p:spPr/>
      </p:pic>
    </p:spTree>
    <p:extLst>
      <p:ext uri="{BB962C8B-B14F-4D97-AF65-F5344CB8AC3E}">
        <p14:creationId xmlns:p14="http://schemas.microsoft.com/office/powerpoint/2010/main" val="706630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32275" y="375013"/>
            <a:ext cx="6650991" cy="699407"/>
          </a:xfrm>
        </p:spPr>
        <p:txBody>
          <a:bodyPr/>
          <a:lstStyle/>
          <a:p>
            <a:r>
              <a:rPr lang="en-US" dirty="0"/>
              <a:t>Association, groups, culture</a:t>
            </a:r>
          </a:p>
        </p:txBody>
      </p:sp>
      <p:sp>
        <p:nvSpPr>
          <p:cNvPr id="5" name="Content Placeholder 4"/>
          <p:cNvSpPr>
            <a:spLocks noGrp="1"/>
          </p:cNvSpPr>
          <p:nvPr>
            <p:ph idx="1"/>
          </p:nvPr>
        </p:nvSpPr>
        <p:spPr>
          <a:xfrm>
            <a:off x="4638038" y="1257300"/>
            <a:ext cx="6849111" cy="5074920"/>
          </a:xfrm>
        </p:spPr>
        <p:txBody>
          <a:bodyPr>
            <a:normAutofit fontScale="92500" lnSpcReduction="20000"/>
          </a:bodyPr>
          <a:lstStyle/>
          <a:p>
            <a:r>
              <a:rPr lang="en-US" dirty="0"/>
              <a:t>G. D. H. Cole says, ‘By an association, I mean any group of persons pursuing a common purpose by a course of corporative action extending beyond a single act, and for this purpose, agreeing together upon certain methods of procedure, and laying down, in however, rudimentary a form, rule for common action.’</a:t>
            </a:r>
          </a:p>
          <a:p>
            <a:r>
              <a:rPr lang="en-US" dirty="0"/>
              <a:t>A social group comprises two or more people who interact with each other and identify themselves as a well-defined social unit. Although this definition is simple, it has important implications. Regular interactions among people allow them to share values and beliefs. This similarity and interaction also allow them to identify with one another. </a:t>
            </a:r>
          </a:p>
          <a:p>
            <a:r>
              <a:rPr lang="en-US" dirty="0"/>
              <a:t>‘Culture is that complex entirety which includes knowledge, belief, Basic Concepts art, morals, law, customs and other capabilities and habits, that are acquired by man, as a member of society.’ One can define culture as that factor, which is absorbed by society. It is a trait that is adopted collectively and practiced by all members of a society. An individual inherits culture as part of social legacy. This inherited legacy is altered and restructured with slight changes and modifications, before it is again inherited by the future generations.</a:t>
            </a:r>
          </a:p>
        </p:txBody>
      </p:sp>
      <p:pic>
        <p:nvPicPr>
          <p:cNvPr id="8" name="Picture Placeholder 7">
            <a:extLst>
              <a:ext uri="{FF2B5EF4-FFF2-40B4-BE49-F238E27FC236}">
                <a16:creationId xmlns:a16="http://schemas.microsoft.com/office/drawing/2014/main" id="{00A0A5B6-46A8-565F-DAA1-704DE1F93CBB}"/>
              </a:ext>
            </a:extLst>
          </p:cNvPr>
          <p:cNvPicPr>
            <a:picLocks noGrp="1" noChangeAspect="1"/>
          </p:cNvPicPr>
          <p:nvPr>
            <p:ph type="pic" sz="quarter" idx="13"/>
          </p:nvPr>
        </p:nvPicPr>
        <p:blipFill>
          <a:blip r:embed="rId3"/>
          <a:srcRect l="3631" r="3631"/>
          <a:stretch>
            <a:fillRect/>
          </a:stretch>
        </p:blipFill>
        <p:spPr/>
      </p:pic>
    </p:spTree>
    <p:extLst>
      <p:ext uri="{BB962C8B-B14F-4D97-AF65-F5344CB8AC3E}">
        <p14:creationId xmlns:p14="http://schemas.microsoft.com/office/powerpoint/2010/main" val="198105377"/>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Product Summary_Win32_RS v2" id="{4A4BC7BA-E104-48CF-9F11-CBBDF04784BE}" vid="{45BAD27F-A2E8-4282-99F2-C6ED447BF4C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46A686-309E-4CB8-8B43-0618CA3DC8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A6C788-C4FC-4FDC-8A35-3D0FEBD2EC4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043F881-A283-4804-BC69-C2CA14CA788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Product summary presentation</Template>
  <TotalTime>4497</TotalTime>
  <Words>1889</Words>
  <Application>Microsoft Office PowerPoint</Application>
  <PresentationFormat>Widescreen</PresentationFormat>
  <Paragraphs>105</Paragraphs>
  <Slides>17</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vt:lpstr>
      <vt:lpstr>Calibri</vt:lpstr>
      <vt:lpstr>Gill Sans MT</vt:lpstr>
      <vt:lpstr>Wingdings 2</vt:lpstr>
      <vt:lpstr>DividendVTI</vt:lpstr>
      <vt:lpstr>Sociology for engineers</vt:lpstr>
      <vt:lpstr>Sociology</vt:lpstr>
      <vt:lpstr>Importance of Sociology</vt:lpstr>
      <vt:lpstr>Basic concepts</vt:lpstr>
      <vt:lpstr>Types of Societies</vt:lpstr>
      <vt:lpstr>Communities</vt:lpstr>
      <vt:lpstr>Institutions</vt:lpstr>
      <vt:lpstr>Institutions</vt:lpstr>
      <vt:lpstr>Association, groups, culture</vt:lpstr>
      <vt:lpstr>Characteristics of culture</vt:lpstr>
      <vt:lpstr>Types of CUlture</vt:lpstr>
      <vt:lpstr>Socialization</vt:lpstr>
      <vt:lpstr>socialization</vt:lpstr>
      <vt:lpstr>socialization</vt:lpstr>
      <vt:lpstr>Types of socialization</vt:lpstr>
      <vt:lpstr>Types of socialization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Sociology for engineers</dc:title>
  <dc:creator>Huma Ittefaq</dc:creator>
  <cp:lastModifiedBy>Huma Ittefaq</cp:lastModifiedBy>
  <cp:revision>8</cp:revision>
  <dcterms:created xsi:type="dcterms:W3CDTF">2023-02-26T13:04:09Z</dcterms:created>
  <dcterms:modified xsi:type="dcterms:W3CDTF">2023-03-17T12:11:56Z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